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300" r:id="rId25"/>
    <p:sldId id="297" r:id="rId26"/>
    <p:sldId id="298" r:id="rId27"/>
    <p:sldId id="299" r:id="rId28"/>
    <p:sldId id="296" r:id="rId29"/>
    <p:sldId id="295" r:id="rId30"/>
    <p:sldId id="27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957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png"/><Relationship Id="rId1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50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9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Relationship Id="rId14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png"/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5E724-2BB5-4C81-9ACA-C36493CA4FAE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8D89D-E937-4D6E-A563-C1CAC5C82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3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336DB70-76B8-4C15-95EA-2FBDE62CA6E9}" type="slidenum">
              <a:rPr lang="en-US" altLang="en-US" sz="1200" smtClean="0"/>
              <a:pPr/>
              <a:t>16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656819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65F79A8-5713-4677-873A-47D23AB6514C}" type="slidenum">
              <a:rPr lang="en-US" altLang="en-US" sz="1200" smtClean="0"/>
              <a:pPr/>
              <a:t>21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2011144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8D89D-E937-4D6E-A563-C1CAC5C82E2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180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306D-1F4D-496C-9597-8A838EA3225D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1662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34572-2397-4445-987D-B00E1077A3C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923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4C6A0-F7E9-4FD3-8D21-6A197A7C017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196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6AA-B85D-4451-8435-B739DA38DB6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753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A7458-DB54-4D16-9282-216EB4205965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001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FD05-4AD7-41A6-84A7-C0AB1B2BC7E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179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CB1E-E17E-450E-9EE1-5D64C4714E9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98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0CA9-2FF6-4C62-A48A-57EEE74E7E6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9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95F67-B5DD-40CD-8AD6-E3E020B2B08C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8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0EFE-F624-45DD-AA11-263F7F5AD96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31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458E9-15B9-4A40-822E-0EB5B18B254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026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10EB89-43F9-43E7-90DC-F8052C45116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t>12/22/2020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59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1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1.wmf"/><Relationship Id="rId10" Type="http://schemas.openxmlformats.org/officeDocument/2006/relationships/image" Target="../media/image23.png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4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609600"/>
            <a:ext cx="8610600" cy="449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>
                <a:effectLst/>
              </a:rPr>
              <a:t/>
            </a:r>
            <a:br>
              <a:rPr lang="en-US" sz="4400" dirty="0" smtClean="0">
                <a:effectLst/>
              </a:rPr>
            </a:br>
            <a:r>
              <a:rPr lang="en-US" sz="4400" dirty="0" smtClean="0">
                <a:effectLst/>
              </a:rPr>
              <a:t/>
            </a:r>
            <a:br>
              <a:rPr lang="en-US" sz="4400" dirty="0" smtClean="0">
                <a:effectLst/>
              </a:rPr>
            </a:br>
            <a:r>
              <a:rPr lang="en-US" sz="4400" dirty="0">
                <a:effectLst/>
              </a:rPr>
              <a:t/>
            </a:r>
            <a:br>
              <a:rPr lang="en-US" sz="4400" dirty="0">
                <a:effectLst/>
              </a:rPr>
            </a:br>
            <a:r>
              <a:rPr lang="en-US" sz="4400" dirty="0" smtClean="0">
                <a:effectLst/>
              </a:rPr>
              <a:t/>
            </a:r>
            <a:br>
              <a:rPr lang="en-US" sz="4400" dirty="0" smtClean="0">
                <a:effectLst/>
              </a:rPr>
            </a:br>
            <a:r>
              <a:rPr lang="en-US" sz="4400" dirty="0">
                <a:effectLst/>
              </a:rPr>
              <a:t/>
            </a:r>
            <a:br>
              <a:rPr lang="en-US" sz="4400" dirty="0">
                <a:effectLst/>
              </a:rPr>
            </a:br>
            <a:r>
              <a:rPr lang="en-US" sz="4400" dirty="0" smtClean="0">
                <a:effectLst/>
              </a:rPr>
              <a:t/>
            </a:r>
            <a:br>
              <a:rPr lang="en-US" sz="4400" dirty="0" smtClean="0">
                <a:effectLst/>
              </a:rPr>
            </a:br>
            <a:r>
              <a:rPr lang="en-US" sz="4400" dirty="0">
                <a:effectLst/>
              </a:rPr>
              <a:t/>
            </a:r>
            <a:br>
              <a:rPr lang="en-US" sz="4400" dirty="0">
                <a:effectLst/>
              </a:rPr>
            </a:br>
            <a:r>
              <a:rPr lang="en-US" sz="4400" dirty="0" smtClean="0">
                <a:effectLst/>
              </a:rPr>
              <a:t/>
            </a:r>
            <a:br>
              <a:rPr lang="en-US" sz="4400" dirty="0" smtClean="0">
                <a:effectLst/>
              </a:rPr>
            </a:br>
            <a:r>
              <a:rPr lang="en-US" sz="4400" dirty="0" smtClean="0">
                <a:effectLst/>
              </a:rPr>
              <a:t/>
            </a:r>
            <a:br>
              <a:rPr lang="en-US" sz="4400" dirty="0" smtClean="0">
                <a:effectLst/>
              </a:rPr>
            </a:br>
            <a:r>
              <a:rPr lang="en-US" sz="4400" dirty="0" smtClean="0">
                <a:effectLst/>
              </a:rPr>
              <a:t/>
            </a:r>
            <a:br>
              <a:rPr lang="en-US" sz="4400" dirty="0" smtClean="0">
                <a:effectLst/>
              </a:rPr>
            </a:br>
            <a:r>
              <a:rPr lang="en-US" sz="4400" dirty="0">
                <a:effectLst/>
              </a:rPr>
              <a:t/>
            </a:r>
            <a:br>
              <a:rPr lang="en-US" sz="4400" dirty="0">
                <a:effectLst/>
              </a:rPr>
            </a:br>
            <a:r>
              <a:rPr lang="en-US" sz="4400" dirty="0" smtClean="0">
                <a:effectLst/>
              </a:rPr>
              <a:t>Mechanics of Unsaturated soils</a:t>
            </a:r>
            <a:r>
              <a:rPr lang="en-US" sz="5300" dirty="0" smtClean="0"/>
              <a:t/>
            </a:r>
            <a:br>
              <a:rPr lang="en-US" sz="5300" dirty="0" smtClean="0"/>
            </a:br>
            <a:r>
              <a:rPr lang="en-US" sz="5300" dirty="0" smtClean="0"/>
              <a:t/>
            </a:r>
            <a:br>
              <a:rPr lang="en-US" sz="5300" dirty="0" smtClean="0"/>
            </a:br>
            <a:r>
              <a:rPr lang="en-US" sz="5300" dirty="0" smtClean="0"/>
              <a:t> Unsaturated Seepage Flow</a:t>
            </a:r>
            <a:br>
              <a:rPr lang="en-US" sz="53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552" y="5105400"/>
            <a:ext cx="7854696" cy="1752600"/>
          </a:xfrm>
        </p:spPr>
        <p:txBody>
          <a:bodyPr/>
          <a:lstStyle/>
          <a:p>
            <a:pPr algn="ctr"/>
            <a:r>
              <a:rPr lang="en-US" dirty="0" smtClean="0"/>
              <a:t>Session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58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 rot="-1474947">
            <a:off x="1143000" y="1295400"/>
            <a:ext cx="2667000" cy="1997075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 flipV="1">
            <a:off x="990600" y="1143000"/>
            <a:ext cx="2438400" cy="114300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V="1">
            <a:off x="1143000" y="1447800"/>
            <a:ext cx="2438400" cy="114300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 flipV="1">
            <a:off x="1295400" y="1828800"/>
            <a:ext cx="2438400" cy="114300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 flipV="1">
            <a:off x="1524000" y="2209800"/>
            <a:ext cx="2438400" cy="114300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 rot="-1474947">
            <a:off x="5029200" y="1371600"/>
            <a:ext cx="2667000" cy="1997075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 flipV="1">
            <a:off x="4876800" y="1219200"/>
            <a:ext cx="2438400" cy="114300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 flipV="1">
            <a:off x="5029200" y="1524000"/>
            <a:ext cx="2438400" cy="114300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V="1">
            <a:off x="5181600" y="1905000"/>
            <a:ext cx="2438400" cy="114300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V="1">
            <a:off x="5410200" y="2286000"/>
            <a:ext cx="2438400" cy="114300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V="1">
            <a:off x="1676400" y="8382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1676400" y="3733800"/>
            <a:ext cx="251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 flipH="1" flipV="1">
            <a:off x="4343400" y="1295400"/>
            <a:ext cx="381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 flipV="1">
            <a:off x="8001000" y="24384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810000" y="38100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x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1219200" y="6096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z</a:t>
            </a: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8305800" y="19812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x’</a:t>
            </a:r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4572000" y="106680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z’</a:t>
            </a: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2057400" y="381000"/>
            <a:ext cx="100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global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5867400" y="381000"/>
            <a:ext cx="81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local</a:t>
            </a:r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>
            <a:off x="5562600" y="38100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6400800" y="3429000"/>
            <a:ext cx="3159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Arial" panose="020B0604020202020204" pitchFamily="34" charset="0"/>
                <a:sym typeface="Symbol" panose="05050102010706020507" pitchFamily="18" charset="2"/>
              </a:rPr>
              <a:t></a:t>
            </a:r>
            <a:endParaRPr lang="en-US" altLang="en-US" sz="2000" b="1">
              <a:latin typeface="Arial" panose="020B0604020202020204" pitchFamily="34" charset="0"/>
            </a:endParaRPr>
          </a:p>
        </p:txBody>
      </p:sp>
      <p:sp>
        <p:nvSpPr>
          <p:cNvPr id="12312" name="Freeform 24"/>
          <p:cNvSpPr>
            <a:spLocks/>
          </p:cNvSpPr>
          <p:nvPr/>
        </p:nvSpPr>
        <p:spPr bwMode="auto">
          <a:xfrm>
            <a:off x="6629400" y="3352800"/>
            <a:ext cx="266700" cy="457200"/>
          </a:xfrm>
          <a:custGeom>
            <a:avLst/>
            <a:gdLst>
              <a:gd name="T0" fmla="*/ 2147483646 w 168"/>
              <a:gd name="T1" fmla="*/ 2147483646 h 288"/>
              <a:gd name="T2" fmla="*/ 2147483646 w 168"/>
              <a:gd name="T3" fmla="*/ 2147483646 h 288"/>
              <a:gd name="T4" fmla="*/ 0 w 168"/>
              <a:gd name="T5" fmla="*/ 0 h 2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8" h="288">
                <a:moveTo>
                  <a:pt x="144" y="288"/>
                </a:moveTo>
                <a:cubicBezTo>
                  <a:pt x="156" y="216"/>
                  <a:pt x="168" y="144"/>
                  <a:pt x="144" y="96"/>
                </a:cubicBezTo>
                <a:cubicBezTo>
                  <a:pt x="120" y="48"/>
                  <a:pt x="24" y="16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 flipH="1" flipV="1">
            <a:off x="6629400" y="3352800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4" name="AutoShape 26"/>
          <p:cNvSpPr>
            <a:spLocks noChangeArrowheads="1"/>
          </p:cNvSpPr>
          <p:nvPr/>
        </p:nvSpPr>
        <p:spPr bwMode="auto">
          <a:xfrm>
            <a:off x="1066800" y="4114800"/>
            <a:ext cx="2438400" cy="1524000"/>
          </a:xfrm>
          <a:prstGeom prst="bracePair">
            <a:avLst>
              <a:gd name="adj" fmla="val 8333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315" name="Rectangle 27"/>
          <p:cNvSpPr>
            <a:spLocks noChangeArrowheads="1"/>
          </p:cNvSpPr>
          <p:nvPr/>
        </p:nvSpPr>
        <p:spPr bwMode="auto">
          <a:xfrm>
            <a:off x="1295400" y="4038600"/>
            <a:ext cx="1981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K</a:t>
            </a:r>
            <a:r>
              <a:rPr lang="en-US" altLang="en-US" sz="2400" baseline="-25000">
                <a:latin typeface="Arial" panose="020B0604020202020204" pitchFamily="34" charset="0"/>
              </a:rPr>
              <a:t>xx</a:t>
            </a:r>
            <a:r>
              <a:rPr lang="en-US" altLang="en-US" sz="240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>
                <a:latin typeface="Arial" panose="020B0604020202020204" pitchFamily="34" charset="0"/>
              </a:rPr>
              <a:t>  K</a:t>
            </a:r>
            <a:r>
              <a:rPr lang="en-US" altLang="en-US" sz="2400" baseline="-25000">
                <a:latin typeface="Arial" panose="020B0604020202020204" pitchFamily="34" charset="0"/>
              </a:rPr>
              <a:t>xy</a:t>
            </a:r>
            <a:r>
              <a:rPr lang="en-US" altLang="en-US" sz="2400">
                <a:latin typeface="Arial" panose="020B0604020202020204" pitchFamily="34" charset="0"/>
              </a:rPr>
              <a:t>   K</a:t>
            </a:r>
            <a:r>
              <a:rPr lang="en-US" altLang="en-US" sz="2400" baseline="-25000">
                <a:latin typeface="Arial" panose="020B0604020202020204" pitchFamily="34" charset="0"/>
              </a:rPr>
              <a:t>xz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K</a:t>
            </a:r>
            <a:r>
              <a:rPr lang="en-US" altLang="en-US" sz="2400" baseline="-25000">
                <a:latin typeface="Arial" panose="020B0604020202020204" pitchFamily="34" charset="0"/>
              </a:rPr>
              <a:t>yx</a:t>
            </a:r>
            <a:r>
              <a:rPr lang="en-US" altLang="en-US" sz="2400">
                <a:latin typeface="Arial" panose="020B0604020202020204" pitchFamily="34" charset="0"/>
              </a:rPr>
              <a:t>   K</a:t>
            </a:r>
            <a:r>
              <a:rPr lang="en-US" altLang="en-US" sz="2400" baseline="-25000">
                <a:latin typeface="Arial" panose="020B0604020202020204" pitchFamily="34" charset="0"/>
              </a:rPr>
              <a:t>yy</a:t>
            </a:r>
            <a:r>
              <a:rPr lang="en-US" altLang="en-US" sz="2400">
                <a:latin typeface="Arial" panose="020B0604020202020204" pitchFamily="34" charset="0"/>
              </a:rPr>
              <a:t>   K</a:t>
            </a:r>
            <a:r>
              <a:rPr lang="en-US" altLang="en-US" sz="2400" baseline="-25000">
                <a:latin typeface="Arial" panose="020B0604020202020204" pitchFamily="34" charset="0"/>
              </a:rPr>
              <a:t>yz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K</a:t>
            </a:r>
            <a:r>
              <a:rPr lang="en-US" altLang="en-US" sz="2400" baseline="-25000">
                <a:latin typeface="Arial" panose="020B0604020202020204" pitchFamily="34" charset="0"/>
              </a:rPr>
              <a:t>zx</a:t>
            </a:r>
            <a:r>
              <a:rPr lang="en-US" altLang="en-US" sz="2400">
                <a:latin typeface="Arial" panose="020B0604020202020204" pitchFamily="34" charset="0"/>
              </a:rPr>
              <a:t>   K</a:t>
            </a:r>
            <a:r>
              <a:rPr lang="en-US" altLang="en-US" sz="2400" baseline="-25000">
                <a:latin typeface="Arial" panose="020B0604020202020204" pitchFamily="34" charset="0"/>
              </a:rPr>
              <a:t>zy</a:t>
            </a:r>
            <a:r>
              <a:rPr lang="en-US" altLang="en-US" sz="2400">
                <a:latin typeface="Arial" panose="020B0604020202020204" pitchFamily="34" charset="0"/>
              </a:rPr>
              <a:t>   K</a:t>
            </a:r>
            <a:r>
              <a:rPr lang="en-US" altLang="en-US" sz="2400" baseline="-25000">
                <a:latin typeface="Arial" panose="020B0604020202020204" pitchFamily="34" charset="0"/>
              </a:rPr>
              <a:t>zz</a:t>
            </a:r>
          </a:p>
        </p:txBody>
      </p:sp>
      <p:sp>
        <p:nvSpPr>
          <p:cNvPr id="12316" name="Rectangle 28"/>
          <p:cNvSpPr>
            <a:spLocks noChangeArrowheads="1"/>
          </p:cNvSpPr>
          <p:nvPr/>
        </p:nvSpPr>
        <p:spPr bwMode="auto">
          <a:xfrm>
            <a:off x="5715000" y="4038600"/>
            <a:ext cx="22098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K’</a:t>
            </a:r>
            <a:r>
              <a:rPr lang="en-US" altLang="en-US" sz="2400" baseline="-25000">
                <a:latin typeface="Arial" panose="020B0604020202020204" pitchFamily="34" charset="0"/>
              </a:rPr>
              <a:t>x</a:t>
            </a:r>
            <a:r>
              <a:rPr lang="en-US" altLang="en-US" sz="240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>
                <a:latin typeface="Arial" panose="020B0604020202020204" pitchFamily="34" charset="0"/>
              </a:rPr>
              <a:t>  0     0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0    K’</a:t>
            </a:r>
            <a:r>
              <a:rPr lang="en-US" altLang="en-US" sz="2400" baseline="-25000">
                <a:latin typeface="Arial" panose="020B0604020202020204" pitchFamily="34" charset="0"/>
              </a:rPr>
              <a:t>y</a:t>
            </a:r>
            <a:r>
              <a:rPr lang="en-US" altLang="en-US" sz="2400">
                <a:latin typeface="Arial" panose="020B0604020202020204" pitchFamily="34" charset="0"/>
              </a:rPr>
              <a:t>    0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0     0     K’</a:t>
            </a:r>
            <a:r>
              <a:rPr lang="en-US" altLang="en-US" sz="2400" baseline="-25000">
                <a:latin typeface="Arial" panose="020B0604020202020204" pitchFamily="34" charset="0"/>
              </a:rPr>
              <a:t>z</a:t>
            </a:r>
          </a:p>
        </p:txBody>
      </p:sp>
      <p:sp>
        <p:nvSpPr>
          <p:cNvPr id="12317" name="AutoShape 29"/>
          <p:cNvSpPr>
            <a:spLocks noChangeArrowheads="1"/>
          </p:cNvSpPr>
          <p:nvPr/>
        </p:nvSpPr>
        <p:spPr bwMode="auto">
          <a:xfrm>
            <a:off x="5486400" y="4038600"/>
            <a:ext cx="2209800" cy="1676400"/>
          </a:xfrm>
          <a:prstGeom prst="bracePair">
            <a:avLst>
              <a:gd name="adj" fmla="val 8333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318" name="Text Box 30"/>
          <p:cNvSpPr txBox="1">
            <a:spLocks noChangeArrowheads="1"/>
          </p:cNvSpPr>
          <p:nvPr/>
        </p:nvSpPr>
        <p:spPr bwMode="auto">
          <a:xfrm>
            <a:off x="3048000" y="5943600"/>
            <a:ext cx="28559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</a:rPr>
              <a:t>[K] = [R]</a:t>
            </a:r>
            <a:r>
              <a:rPr lang="en-US" altLang="en-US" sz="2800" baseline="30000">
                <a:solidFill>
                  <a:srgbClr val="FF0000"/>
                </a:solidFill>
                <a:latin typeface="Arial" panose="020B0604020202020204" pitchFamily="34" charset="0"/>
              </a:rPr>
              <a:t>-1</a:t>
            </a:r>
            <a:r>
              <a:rPr lang="en-US" altLang="en-US" sz="2800">
                <a:solidFill>
                  <a:srgbClr val="FF0000"/>
                </a:solidFill>
                <a:latin typeface="Arial" panose="020B0604020202020204" pitchFamily="34" charset="0"/>
              </a:rPr>
              <a:t> [K’] [R]</a:t>
            </a:r>
          </a:p>
        </p:txBody>
      </p:sp>
    </p:spTree>
    <p:extLst>
      <p:ext uri="{BB962C8B-B14F-4D97-AF65-F5344CB8AC3E}">
        <p14:creationId xmlns:p14="http://schemas.microsoft.com/office/powerpoint/2010/main" val="305047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1447800" y="304800"/>
          <a:ext cx="6154738" cy="518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quation" r:id="rId3" imgW="1955800" imgH="1765300" progId="Equation.3">
                  <p:embed/>
                </p:oleObj>
              </mc:Choice>
              <mc:Fallback>
                <p:oleObj name="Equation" r:id="rId3" imgW="1955800" imgH="1765300" progId="Equation.3">
                  <p:embed/>
                  <p:pic>
                    <p:nvPicPr>
                      <p:cNvPr id="133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04800"/>
                        <a:ext cx="6154738" cy="5189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3740" name="Group 12"/>
          <p:cNvGrpSpPr>
            <a:grpSpLocks/>
          </p:cNvGrpSpPr>
          <p:nvPr/>
        </p:nvGrpSpPr>
        <p:grpSpPr bwMode="auto">
          <a:xfrm>
            <a:off x="2971800" y="381000"/>
            <a:ext cx="4572000" cy="5181600"/>
            <a:chOff x="1872" y="240"/>
            <a:chExt cx="2880" cy="3264"/>
          </a:xfrm>
        </p:grpSpPr>
        <p:sp>
          <p:nvSpPr>
            <p:cNvPr id="13316" name="Line 3"/>
            <p:cNvSpPr>
              <a:spLocks noChangeShapeType="1"/>
            </p:cNvSpPr>
            <p:nvPr/>
          </p:nvSpPr>
          <p:spPr bwMode="auto">
            <a:xfrm>
              <a:off x="2976" y="240"/>
              <a:ext cx="816" cy="67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17" name="Line 4"/>
            <p:cNvSpPr>
              <a:spLocks noChangeShapeType="1"/>
            </p:cNvSpPr>
            <p:nvPr/>
          </p:nvSpPr>
          <p:spPr bwMode="auto">
            <a:xfrm>
              <a:off x="3792" y="1392"/>
              <a:ext cx="816" cy="67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18" name="Line 5"/>
            <p:cNvSpPr>
              <a:spLocks noChangeShapeType="1"/>
            </p:cNvSpPr>
            <p:nvPr/>
          </p:nvSpPr>
          <p:spPr bwMode="auto">
            <a:xfrm>
              <a:off x="3936" y="240"/>
              <a:ext cx="816" cy="67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19" name="Line 6"/>
            <p:cNvSpPr>
              <a:spLocks noChangeShapeType="1"/>
            </p:cNvSpPr>
            <p:nvPr/>
          </p:nvSpPr>
          <p:spPr bwMode="auto">
            <a:xfrm>
              <a:off x="1872" y="1584"/>
              <a:ext cx="816" cy="67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0" name="Line 7"/>
            <p:cNvSpPr>
              <a:spLocks noChangeShapeType="1"/>
            </p:cNvSpPr>
            <p:nvPr/>
          </p:nvSpPr>
          <p:spPr bwMode="auto">
            <a:xfrm>
              <a:off x="1968" y="2784"/>
              <a:ext cx="816" cy="67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Line 8"/>
            <p:cNvSpPr>
              <a:spLocks noChangeShapeType="1"/>
            </p:cNvSpPr>
            <p:nvPr/>
          </p:nvSpPr>
          <p:spPr bwMode="auto">
            <a:xfrm>
              <a:off x="3024" y="2832"/>
              <a:ext cx="816" cy="67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Line 9"/>
            <p:cNvSpPr>
              <a:spLocks noChangeShapeType="1"/>
            </p:cNvSpPr>
            <p:nvPr/>
          </p:nvSpPr>
          <p:spPr bwMode="auto">
            <a:xfrm>
              <a:off x="2208" y="528"/>
              <a:ext cx="96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Line 10"/>
            <p:cNvSpPr>
              <a:spLocks noChangeShapeType="1"/>
            </p:cNvSpPr>
            <p:nvPr/>
          </p:nvSpPr>
          <p:spPr bwMode="auto">
            <a:xfrm>
              <a:off x="4128" y="3024"/>
              <a:ext cx="96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Line 11"/>
            <p:cNvSpPr>
              <a:spLocks noChangeShapeType="1"/>
            </p:cNvSpPr>
            <p:nvPr/>
          </p:nvSpPr>
          <p:spPr bwMode="auto">
            <a:xfrm>
              <a:off x="3120" y="1776"/>
              <a:ext cx="96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9446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3030538" y="914400"/>
          <a:ext cx="2438400" cy="425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3" imgW="774364" imgH="1447172" progId="Equation.3">
                  <p:embed/>
                </p:oleObj>
              </mc:Choice>
              <mc:Fallback>
                <p:oleObj name="Equation" r:id="rId3" imgW="774364" imgH="1447172" progId="Equation.3">
                  <p:embed/>
                  <p:pic>
                    <p:nvPicPr>
                      <p:cNvPr id="143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0538" y="914400"/>
                        <a:ext cx="2438400" cy="425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9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588" y="0"/>
            <a:ext cx="9066212" cy="5395913"/>
          </a:xfrm>
          <a:prstGeom prst="rect">
            <a:avLst/>
          </a:prstGeom>
          <a:solidFill>
            <a:srgbClr val="0000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FF"/>
                </a:solidFill>
              </a:rPr>
              <a:t>   </a:t>
            </a:r>
            <a:r>
              <a:rPr lang="en-US" altLang="en-US" b="1">
                <a:solidFill>
                  <a:schemeClr val="accent2"/>
                </a:solidFill>
                <a:latin typeface="Arial" panose="020B0604020202020204" pitchFamily="34" charset="0"/>
              </a:rPr>
              <a:t>Law of Mass Balance</a:t>
            </a:r>
            <a:r>
              <a:rPr lang="en-US" altLang="en-US" b="1">
                <a:solidFill>
                  <a:srgbClr val="FFFF00"/>
                </a:solidFill>
                <a:latin typeface="Arial" panose="020B0604020202020204" pitchFamily="34" charset="0"/>
              </a:rPr>
              <a:t> + Darcy’s Law =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FFFF"/>
                </a:solidFill>
                <a:latin typeface="Arial" panose="020B0604020202020204" pitchFamily="34" charset="0"/>
              </a:rPr>
              <a:t>  Governing Equation for Groundwater Flow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</a:rPr>
              <a:t>---------------------------------------------------------------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i="1">
                <a:solidFill>
                  <a:srgbClr val="FF00FF"/>
                </a:solidFill>
                <a:latin typeface="Arial" panose="020B0604020202020204" pitchFamily="34" charset="0"/>
              </a:rPr>
              <a:t>     </a:t>
            </a:r>
            <a:r>
              <a:rPr lang="en-US" altLang="en-US" sz="2400" i="1">
                <a:solidFill>
                  <a:schemeClr val="accent2"/>
                </a:solidFill>
                <a:latin typeface="Arial" panose="020B0604020202020204" pitchFamily="34" charset="0"/>
              </a:rPr>
              <a:t>div</a:t>
            </a:r>
            <a:r>
              <a:rPr lang="en-US" altLang="en-US" i="1">
                <a:solidFill>
                  <a:schemeClr val="accent2"/>
                </a:solidFill>
                <a:latin typeface="Arial" panose="020B0604020202020204" pitchFamily="34" charset="0"/>
              </a:rPr>
              <a:t> q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 = - S</a:t>
            </a:r>
            <a:r>
              <a:rPr lang="en-US" altLang="en-US" baseline="-25000">
                <a:solidFill>
                  <a:schemeClr val="accent2"/>
                </a:solidFill>
                <a:latin typeface="Arial" panose="020B0604020202020204" pitchFamily="34" charset="0"/>
              </a:rPr>
              <a:t>s 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(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h t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) +R*   </a:t>
            </a:r>
            <a:r>
              <a:rPr lang="en-US" altLang="en-US" sz="2800" b="1" i="1">
                <a:solidFill>
                  <a:schemeClr val="accent2"/>
                </a:solidFill>
                <a:latin typeface="Arial" panose="020B0604020202020204" pitchFamily="34" charset="0"/>
              </a:rPr>
              <a:t>(Law of Mass Balance)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latin typeface="Arial" panose="020B0604020202020204" pitchFamily="34" charset="0"/>
              </a:rPr>
              <a:t>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Arial" panose="020B0604020202020204" pitchFamily="34" charset="0"/>
              </a:rPr>
              <a:t>       </a:t>
            </a:r>
            <a:r>
              <a:rPr lang="en-US" altLang="en-US" i="1">
                <a:solidFill>
                  <a:srgbClr val="FFFF00"/>
                </a:solidFill>
                <a:latin typeface="Arial" panose="020B0604020202020204" pitchFamily="34" charset="0"/>
              </a:rPr>
              <a:t>q</a:t>
            </a:r>
            <a:r>
              <a:rPr lang="en-US" altLang="en-US">
                <a:solidFill>
                  <a:srgbClr val="FFFF00"/>
                </a:solidFill>
                <a:latin typeface="Arial" panose="020B0604020202020204" pitchFamily="34" charset="0"/>
              </a:rPr>
              <a:t> = - </a:t>
            </a:r>
            <a:r>
              <a:rPr lang="en-US" altLang="en-US" b="1" u="sng">
                <a:solidFill>
                  <a:srgbClr val="FFFF00"/>
                </a:solidFill>
                <a:latin typeface="Arial" panose="020B0604020202020204" pitchFamily="34" charset="0"/>
              </a:rPr>
              <a:t>K</a:t>
            </a:r>
            <a:r>
              <a:rPr lang="en-US" altLang="en-US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altLang="en-US" i="1">
                <a:solidFill>
                  <a:srgbClr val="FFFF00"/>
                </a:solidFill>
                <a:latin typeface="Arial" panose="020B0604020202020204" pitchFamily="34" charset="0"/>
              </a:rPr>
              <a:t>grad </a:t>
            </a:r>
            <a:r>
              <a:rPr lang="en-US" altLang="en-US">
                <a:solidFill>
                  <a:srgbClr val="FFFF00"/>
                </a:solidFill>
                <a:latin typeface="Arial" panose="020B0604020202020204" pitchFamily="34" charset="0"/>
              </a:rPr>
              <a:t>h                     </a:t>
            </a:r>
            <a:r>
              <a:rPr lang="en-US" altLang="en-US" b="1" i="1">
                <a:solidFill>
                  <a:srgbClr val="FFFF00"/>
                </a:solidFill>
                <a:latin typeface="Arial" panose="020B0604020202020204" pitchFamily="34" charset="0"/>
              </a:rPr>
              <a:t>(Darcy’s Law)</a:t>
            </a:r>
            <a:endParaRPr lang="en-US" altLang="en-US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i="1">
                <a:solidFill>
                  <a:srgbClr val="FFFFFF"/>
                </a:solidFill>
                <a:latin typeface="Arial" panose="020B0604020202020204" pitchFamily="34" charset="0"/>
              </a:rPr>
              <a:t>div </a:t>
            </a:r>
            <a:r>
              <a:rPr lang="en-US" altLang="en-US" sz="3600">
                <a:solidFill>
                  <a:srgbClr val="FFFFFF"/>
                </a:solidFill>
                <a:latin typeface="Arial" panose="020B0604020202020204" pitchFamily="34" charset="0"/>
              </a:rPr>
              <a:t>(</a:t>
            </a:r>
            <a:r>
              <a:rPr lang="en-US" altLang="en-US" sz="3600" b="1" u="sng">
                <a:solidFill>
                  <a:srgbClr val="FFFFFF"/>
                </a:solidFill>
                <a:latin typeface="Arial" panose="020B0604020202020204" pitchFamily="34" charset="0"/>
              </a:rPr>
              <a:t>K</a:t>
            </a:r>
            <a:r>
              <a:rPr lang="en-US" altLang="en-US" sz="3600" i="1">
                <a:solidFill>
                  <a:srgbClr val="FFFFFF"/>
                </a:solidFill>
                <a:latin typeface="Arial" panose="020B0604020202020204" pitchFamily="34" charset="0"/>
              </a:rPr>
              <a:t> grad </a:t>
            </a:r>
            <a:r>
              <a:rPr lang="en-US" altLang="en-US" sz="3600">
                <a:solidFill>
                  <a:srgbClr val="FFFFFF"/>
                </a:solidFill>
                <a:latin typeface="Arial" panose="020B0604020202020204" pitchFamily="34" charset="0"/>
              </a:rPr>
              <a:t>h)  =  S</a:t>
            </a:r>
            <a:r>
              <a:rPr lang="en-US" altLang="en-US" sz="3600" baseline="-25000">
                <a:solidFill>
                  <a:srgbClr val="FFFFFF"/>
                </a:solidFill>
                <a:latin typeface="Arial" panose="020B0604020202020204" pitchFamily="34" charset="0"/>
              </a:rPr>
              <a:t>s </a:t>
            </a:r>
            <a:r>
              <a:rPr lang="en-US" altLang="en-US" sz="3600">
                <a:solidFill>
                  <a:srgbClr val="FFFFFF"/>
                </a:solidFill>
                <a:latin typeface="Arial" panose="020B0604020202020204" pitchFamily="34" charset="0"/>
              </a:rPr>
              <a:t>(</a:t>
            </a:r>
            <a:r>
              <a:rPr lang="en-US" altLang="en-US" sz="3600">
                <a:solidFill>
                  <a:srgbClr val="FFFFFF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h t</a:t>
            </a:r>
            <a:r>
              <a:rPr lang="en-US" altLang="en-US" sz="3600">
                <a:solidFill>
                  <a:srgbClr val="FFFFFF"/>
                </a:solidFill>
                <a:latin typeface="Arial" panose="020B0604020202020204" pitchFamily="34" charset="0"/>
              </a:rPr>
              <a:t>)</a:t>
            </a: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 sz="2400">
                <a:solidFill>
                  <a:srgbClr val="FFFFFF"/>
                </a:solidFill>
                <a:latin typeface="Arial" panose="020B0604020202020204" pitchFamily="34" charset="0"/>
              </a:rPr>
              <a:t>–</a:t>
            </a:r>
            <a:r>
              <a:rPr lang="en-US" altLang="en-US" sz="3600">
                <a:solidFill>
                  <a:srgbClr val="FFFFFF"/>
                </a:solidFill>
                <a:latin typeface="Arial" panose="020B0604020202020204" pitchFamily="34" charset="0"/>
              </a:rPr>
              <a:t>R</a:t>
            </a:r>
            <a:r>
              <a:rPr lang="en-US" altLang="en-US" sz="2400">
                <a:solidFill>
                  <a:srgbClr val="FFFFFF"/>
                </a:solidFill>
                <a:latin typeface="Arial" panose="020B0604020202020204" pitchFamily="34" charset="0"/>
              </a:rPr>
              <a:t>*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FFFF"/>
                </a:solidFill>
                <a:latin typeface="Arial" panose="020B0604020202020204" pitchFamily="34" charset="0"/>
              </a:rPr>
              <a:t>                                                   </a:t>
            </a:r>
            <a:endParaRPr lang="en-US" altLang="en-US" sz="2400">
              <a:latin typeface="Arial" panose="020B0604020202020204" pitchFamily="34" charset="0"/>
            </a:endParaRP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2438400" y="3581400"/>
            <a:ext cx="838200" cy="0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2819400" y="3657600"/>
            <a:ext cx="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3276600" y="4800600"/>
            <a:ext cx="8382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-76200" y="1778000"/>
            <a:ext cx="9144000" cy="419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15367" name="Picture 4" descr="http://www.continuummechanics.org/images/continuity/mass_conserv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143000"/>
            <a:ext cx="9220200" cy="585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72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43338" y="1985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856233"/>
              </p:ext>
            </p:extLst>
          </p:nvPr>
        </p:nvGraphicFramePr>
        <p:xfrm>
          <a:off x="149225" y="838200"/>
          <a:ext cx="8843963" cy="133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Equation" r:id="rId3" imgW="2806700" imgH="419100" progId="Equation.3">
                  <p:embed/>
                </p:oleObj>
              </mc:Choice>
              <mc:Fallback>
                <p:oleObj name="Equation" r:id="rId3" imgW="2806700" imgH="419100" progId="Equation.3">
                  <p:embed/>
                  <p:pic>
                    <p:nvPicPr>
                      <p:cNvPr id="163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5" y="838200"/>
                        <a:ext cx="8843963" cy="1335087"/>
                      </a:xfrm>
                      <a:prstGeom prst="rect">
                        <a:avLst/>
                      </a:prstGeom>
                      <a:solidFill>
                        <a:srgbClr val="FF7C8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685800" y="188913"/>
            <a:ext cx="274320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</a:rPr>
              <a:t>Mass Balance:</a:t>
            </a:r>
          </a:p>
        </p:txBody>
      </p:sp>
      <p:graphicFrame>
        <p:nvGraphicFramePr>
          <p:cNvPr id="16389" name="Object 3"/>
          <p:cNvGraphicFramePr>
            <a:graphicFrameLocks noChangeAspect="1"/>
          </p:cNvGraphicFramePr>
          <p:nvPr/>
        </p:nvGraphicFramePr>
        <p:xfrm>
          <a:off x="509588" y="2733675"/>
          <a:ext cx="7626350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Equation" r:id="rId5" imgW="2908300" imgH="393700" progId="Equation.3">
                  <p:embed/>
                </p:oleObj>
              </mc:Choice>
              <mc:Fallback>
                <p:oleObj name="Equation" r:id="rId5" imgW="2908300" imgH="393700" progId="Equation.3">
                  <p:embed/>
                  <p:pic>
                    <p:nvPicPr>
                      <p:cNvPr id="1638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8" y="2733675"/>
                        <a:ext cx="7626350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509588" y="3805238"/>
            <a:ext cx="288448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If S</a:t>
            </a:r>
            <a:r>
              <a:rPr lang="en-US" altLang="en-US" baseline="-25000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r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 =1.0 then:</a:t>
            </a:r>
          </a:p>
        </p:txBody>
      </p:sp>
      <p:graphicFrame>
        <p:nvGraphicFramePr>
          <p:cNvPr id="16391" name="Object 3"/>
          <p:cNvGraphicFramePr>
            <a:graphicFrameLocks noChangeAspect="1"/>
          </p:cNvGraphicFramePr>
          <p:nvPr/>
        </p:nvGraphicFramePr>
        <p:xfrm>
          <a:off x="1620838" y="4724400"/>
          <a:ext cx="6046787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7" imgW="1752600" imgH="393700" progId="Equation.3">
                  <p:embed/>
                </p:oleObj>
              </mc:Choice>
              <mc:Fallback>
                <p:oleObj name="Equation" r:id="rId7" imgW="1752600" imgH="393700" progId="Equation.3">
                  <p:embed/>
                  <p:pic>
                    <p:nvPicPr>
                      <p:cNvPr id="1639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0838" y="4724400"/>
                        <a:ext cx="6046787" cy="1371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41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3"/>
          <p:cNvGraphicFramePr>
            <a:graphicFrameLocks noChangeAspect="1"/>
          </p:cNvGraphicFramePr>
          <p:nvPr/>
        </p:nvGraphicFramePr>
        <p:xfrm>
          <a:off x="708025" y="304800"/>
          <a:ext cx="4962525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0" name="Equation" r:id="rId3" imgW="1892300" imgH="393700" progId="Equation.3">
                  <p:embed/>
                </p:oleObj>
              </mc:Choice>
              <mc:Fallback>
                <p:oleObj name="Equation" r:id="rId3" imgW="1892300" imgH="393700" progId="Equation.3">
                  <p:embed/>
                  <p:pic>
                    <p:nvPicPr>
                      <p:cNvPr id="174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025" y="304800"/>
                        <a:ext cx="4962525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431113"/>
              </p:ext>
            </p:extLst>
          </p:nvPr>
        </p:nvGraphicFramePr>
        <p:xfrm>
          <a:off x="406400" y="1524000"/>
          <a:ext cx="81661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1" name="Equation" r:id="rId5" imgW="3225600" imgH="393480" progId="Equation.3">
                  <p:embed/>
                </p:oleObj>
              </mc:Choice>
              <mc:Fallback>
                <p:oleObj name="Equation" r:id="rId5" imgW="3225600" imgH="393480" progId="Equation.3">
                  <p:embed/>
                  <p:pic>
                    <p:nvPicPr>
                      <p:cNvPr id="1741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524000"/>
                        <a:ext cx="8166100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877717"/>
              </p:ext>
            </p:extLst>
          </p:nvPr>
        </p:nvGraphicFramePr>
        <p:xfrm>
          <a:off x="793750" y="2676525"/>
          <a:ext cx="7427913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2" name="Equation" r:id="rId7" imgW="2831760" imgH="393480" progId="Equation.3">
                  <p:embed/>
                </p:oleObj>
              </mc:Choice>
              <mc:Fallback>
                <p:oleObj name="Equation" r:id="rId7" imgW="2831760" imgH="393480" progId="Equation.3">
                  <p:embed/>
                  <p:pic>
                    <p:nvPicPr>
                      <p:cNvPr id="1741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750" y="2676525"/>
                        <a:ext cx="7427913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3"/>
          <p:cNvGraphicFramePr>
            <a:graphicFrameLocks noChangeAspect="1"/>
          </p:cNvGraphicFramePr>
          <p:nvPr/>
        </p:nvGraphicFramePr>
        <p:xfrm>
          <a:off x="2819400" y="5267325"/>
          <a:ext cx="3328988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3" name="Equation" r:id="rId9" imgW="1269449" imgH="393529" progId="Equation.3">
                  <p:embed/>
                </p:oleObj>
              </mc:Choice>
              <mc:Fallback>
                <p:oleObj name="Equation" r:id="rId9" imgW="1269449" imgH="393529" progId="Equation.3">
                  <p:embed/>
                  <p:pic>
                    <p:nvPicPr>
                      <p:cNvPr id="174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267325"/>
                        <a:ext cx="3328988" cy="10429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3"/>
          <p:cNvGraphicFramePr>
            <a:graphicFrameLocks noChangeAspect="1"/>
          </p:cNvGraphicFramePr>
          <p:nvPr/>
        </p:nvGraphicFramePr>
        <p:xfrm>
          <a:off x="379413" y="3962400"/>
          <a:ext cx="8424862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4" name="Equation" r:id="rId11" imgW="3213100" imgH="393700" progId="Equation.3">
                  <p:embed/>
                </p:oleObj>
              </mc:Choice>
              <mc:Fallback>
                <p:oleObj name="Equation" r:id="rId11" imgW="3213100" imgH="393700" progId="Equation.3">
                  <p:embed/>
                  <p:pic>
                    <p:nvPicPr>
                      <p:cNvPr id="174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13" y="3962400"/>
                        <a:ext cx="8424862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3"/>
          <p:cNvGraphicFramePr>
            <a:graphicFrameLocks noChangeAspect="1"/>
          </p:cNvGraphicFramePr>
          <p:nvPr/>
        </p:nvGraphicFramePr>
        <p:xfrm>
          <a:off x="6477000" y="138113"/>
          <a:ext cx="209708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5" name="Equation" r:id="rId13" imgW="799753" imgH="431613" progId="Equation.3">
                  <p:embed/>
                </p:oleObj>
              </mc:Choice>
              <mc:Fallback>
                <p:oleObj name="Equation" r:id="rId13" imgW="799753" imgH="431613" progId="Equation.3">
                  <p:embed/>
                  <p:pic>
                    <p:nvPicPr>
                      <p:cNvPr id="174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138113"/>
                        <a:ext cx="2097088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120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43338" y="1985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51209" name="Object 9"/>
          <p:cNvGraphicFramePr>
            <a:graphicFrameLocks noChangeAspect="1"/>
          </p:cNvGraphicFramePr>
          <p:nvPr/>
        </p:nvGraphicFramePr>
        <p:xfrm>
          <a:off x="42863" y="4648200"/>
          <a:ext cx="8748712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Equation" r:id="rId4" imgW="3098800" imgH="419100" progId="Equation.3">
                  <p:embed/>
                </p:oleObj>
              </mc:Choice>
              <mc:Fallback>
                <p:oleObj name="Equation" r:id="rId4" imgW="3098800" imgH="419100" progId="Equation.3">
                  <p:embed/>
                  <p:pic>
                    <p:nvPicPr>
                      <p:cNvPr id="5120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3" y="4648200"/>
                        <a:ext cx="8748712" cy="1104900"/>
                      </a:xfrm>
                      <a:prstGeom prst="rect">
                        <a:avLst/>
                      </a:prstGeom>
                      <a:solidFill>
                        <a:srgbClr val="47FFD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Line 10"/>
          <p:cNvSpPr>
            <a:spLocks noChangeShapeType="1"/>
          </p:cNvSpPr>
          <p:nvPr/>
        </p:nvSpPr>
        <p:spPr bwMode="auto">
          <a:xfrm>
            <a:off x="1309688" y="2133600"/>
            <a:ext cx="67056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1211" name="Object 11"/>
          <p:cNvGraphicFramePr>
            <a:graphicFrameLocks noChangeAspect="1"/>
          </p:cNvGraphicFramePr>
          <p:nvPr/>
        </p:nvGraphicFramePr>
        <p:xfrm>
          <a:off x="0" y="2917825"/>
          <a:ext cx="93630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1" name="Equation" r:id="rId6" imgW="2768600" imgH="419100" progId="Equation.3">
                  <p:embed/>
                </p:oleObj>
              </mc:Choice>
              <mc:Fallback>
                <p:oleObj name="Equation" r:id="rId6" imgW="2768600" imgH="419100" progId="Equation.3">
                  <p:embed/>
                  <p:pic>
                    <p:nvPicPr>
                      <p:cNvPr id="5121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917825"/>
                        <a:ext cx="9363075" cy="1143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3"/>
          <p:cNvGraphicFramePr>
            <a:graphicFrameLocks noChangeAspect="1"/>
          </p:cNvGraphicFramePr>
          <p:nvPr/>
        </p:nvGraphicFramePr>
        <p:xfrm>
          <a:off x="60325" y="285750"/>
          <a:ext cx="8764588" cy="133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2" name="Equation" r:id="rId8" imgW="2781300" imgH="419100" progId="Equation.3">
                  <p:embed/>
                </p:oleObj>
              </mc:Choice>
              <mc:Fallback>
                <p:oleObj name="Equation" r:id="rId8" imgW="2781300" imgH="419100" progId="Equation.3">
                  <p:embed/>
                  <p:pic>
                    <p:nvPicPr>
                      <p:cNvPr id="1843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5" y="285750"/>
                        <a:ext cx="8764588" cy="13350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9" name="TextBox 1"/>
          <p:cNvSpPr txBox="1">
            <a:spLocks noChangeArrowheads="1"/>
          </p:cNvSpPr>
          <p:nvPr/>
        </p:nvSpPr>
        <p:spPr bwMode="auto">
          <a:xfrm>
            <a:off x="228600" y="2133600"/>
            <a:ext cx="2819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0070C0"/>
                </a:solidFill>
              </a:rPr>
              <a:t>Darcy’s Law</a:t>
            </a:r>
          </a:p>
        </p:txBody>
      </p:sp>
    </p:spTree>
    <p:extLst>
      <p:ext uri="{BB962C8B-B14F-4D97-AF65-F5344CB8AC3E}">
        <p14:creationId xmlns:p14="http://schemas.microsoft.com/office/powerpoint/2010/main" val="311349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5" y="838200"/>
            <a:ext cx="9037638" cy="2362200"/>
          </a:xfrm>
          <a:prstGeom prst="rect">
            <a:avLst/>
          </a:prstGeom>
          <a:gradFill>
            <a:gsLst>
              <a:gs pos="53168">
                <a:srgbClr val="8AFFE2"/>
              </a:gs>
              <a:gs pos="29000">
                <a:srgbClr val="9BFFE6"/>
              </a:gs>
              <a:gs pos="0">
                <a:schemeClr val="accent1">
                  <a:lumMod val="0"/>
                  <a:lumOff val="100000"/>
                  <a:alpha val="48000"/>
                </a:schemeClr>
              </a:gs>
              <a:gs pos="82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8763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</p:pic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-428625" y="4038600"/>
          <a:ext cx="9572625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4" imgW="3390900" imgH="419100" progId="Equation.3">
                  <p:embed/>
                </p:oleObj>
              </mc:Choice>
              <mc:Fallback>
                <p:oleObj name="Equation" r:id="rId4" imgW="3390900" imgH="419100" progId="Equation.3">
                  <p:embed/>
                  <p:pic>
                    <p:nvPicPr>
                      <p:cNvPr id="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28625" y="4038600"/>
                        <a:ext cx="9572625" cy="1104900"/>
                      </a:xfrm>
                      <a:prstGeom prst="rect">
                        <a:avLst/>
                      </a:prstGeom>
                      <a:solidFill>
                        <a:srgbClr val="47FFD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990600" y="5689600"/>
            <a:ext cx="6553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i="1">
                <a:latin typeface="Arial" panose="020B0604020202020204" pitchFamily="34" charset="0"/>
              </a:rPr>
              <a:t>div </a:t>
            </a:r>
            <a:r>
              <a:rPr lang="en-US" altLang="en-US">
                <a:latin typeface="Arial" panose="020B0604020202020204" pitchFamily="34" charset="0"/>
              </a:rPr>
              <a:t>(</a:t>
            </a:r>
            <a:r>
              <a:rPr lang="en-US" altLang="en-US" b="1" u="sng">
                <a:latin typeface="Arial" panose="020B0604020202020204" pitchFamily="34" charset="0"/>
              </a:rPr>
              <a:t>K</a:t>
            </a:r>
            <a:r>
              <a:rPr lang="en-US" altLang="en-US" i="1">
                <a:latin typeface="Arial" panose="020B0604020202020204" pitchFamily="34" charset="0"/>
              </a:rPr>
              <a:t> grad </a:t>
            </a:r>
            <a:r>
              <a:rPr lang="en-US" altLang="en-US">
                <a:latin typeface="Arial" panose="020B0604020202020204" pitchFamily="34" charset="0"/>
              </a:rPr>
              <a:t>h)  =  S</a:t>
            </a:r>
            <a:r>
              <a:rPr lang="en-US" altLang="en-US" baseline="-25000">
                <a:latin typeface="Arial" panose="020B0604020202020204" pitchFamily="34" charset="0"/>
              </a:rPr>
              <a:t>s </a:t>
            </a:r>
            <a:r>
              <a:rPr lang="en-US" altLang="en-US">
                <a:latin typeface="Arial" panose="020B0604020202020204" pitchFamily="34" charset="0"/>
              </a:rPr>
              <a:t>(</a:t>
            </a:r>
            <a:r>
              <a:rPr lang="en-US" altLang="en-US">
                <a:latin typeface="Arial" panose="020B0604020202020204" pitchFamily="34" charset="0"/>
                <a:sym typeface="Symbol" panose="05050102010706020507" pitchFamily="18" charset="2"/>
              </a:rPr>
              <a:t>h t</a:t>
            </a:r>
            <a:r>
              <a:rPr lang="en-US" altLang="en-US">
                <a:latin typeface="Arial" panose="020B0604020202020204" pitchFamily="34" charset="0"/>
              </a:rPr>
              <a:t>) –R*</a:t>
            </a:r>
          </a:p>
        </p:txBody>
      </p:sp>
    </p:spTree>
    <p:extLst>
      <p:ext uri="{BB962C8B-B14F-4D97-AF65-F5344CB8AC3E}">
        <p14:creationId xmlns:p14="http://schemas.microsoft.com/office/powerpoint/2010/main" val="103148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0450" y="674688"/>
            <a:ext cx="5903913" cy="442912"/>
          </a:xfrm>
        </p:spPr>
        <p:txBody>
          <a:bodyPr lIns="0" tIns="12735" rIns="0" bIns="0" rtlCol="0">
            <a:spAutoFit/>
          </a:bodyPr>
          <a:lstStyle/>
          <a:p>
            <a:pPr marL="12736" algn="l">
              <a:spcBef>
                <a:spcPts val="100"/>
              </a:spcBef>
              <a:defRPr/>
            </a:pPr>
            <a:r>
              <a:rPr sz="2800" b="1" spc="-5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Steady-state </a:t>
            </a:r>
            <a:r>
              <a:rPr lang="en-US" sz="2800" b="1" spc="-5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</a:t>
            </a:r>
            <a:endParaRPr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95400" y="3201988"/>
            <a:ext cx="5321300" cy="766762"/>
          </a:xfrm>
          <a:prstGeom prst="rect">
            <a:avLst/>
          </a:prstGeom>
        </p:spPr>
        <p:txBody>
          <a:bodyPr lIns="0" tIns="12735" rIns="0" bIns="0">
            <a:spAutoFit/>
          </a:bodyPr>
          <a:lstStyle/>
          <a:p>
            <a:pPr marL="12736">
              <a:spcBef>
                <a:spcPts val="100"/>
              </a:spcBef>
              <a:defRPr/>
            </a:pPr>
            <a:r>
              <a:rPr lang="en-US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If isotropic and homogeneous:</a:t>
            </a:r>
          </a:p>
          <a:p>
            <a:pPr marL="12736">
              <a:spcBef>
                <a:spcPts val="100"/>
              </a:spcBef>
              <a:defRPr/>
            </a:pPr>
            <a:r>
              <a:rPr b="1" spc="-5" dirty="0">
                <a:solidFill>
                  <a:srgbClr val="0070C0"/>
                </a:solidFill>
                <a:latin typeface="Times New Roman"/>
                <a:cs typeface="Times New Roman"/>
              </a:rPr>
              <a:t>Laplace equation: </a:t>
            </a:r>
            <a:endParaRPr b="1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18" name="Object 9"/>
          <p:cNvGraphicFramePr>
            <a:graphicFrameLocks noChangeAspect="1"/>
          </p:cNvGraphicFramePr>
          <p:nvPr/>
        </p:nvGraphicFramePr>
        <p:xfrm>
          <a:off x="914400" y="1608138"/>
          <a:ext cx="7313613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8" name="Equation" r:id="rId3" imgW="2590800" imgH="419100" progId="Equation.3">
                  <p:embed/>
                </p:oleObj>
              </mc:Choice>
              <mc:Fallback>
                <p:oleObj name="Equation" r:id="rId3" imgW="2590800" imgH="419100" progId="Equation.3">
                  <p:embed/>
                  <p:pic>
                    <p:nvPicPr>
                      <p:cNvPr id="1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08138"/>
                        <a:ext cx="7313613" cy="1104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3"/>
          <p:cNvGraphicFramePr>
            <a:graphicFrameLocks noChangeAspect="1"/>
          </p:cNvGraphicFramePr>
          <p:nvPr/>
        </p:nvGraphicFramePr>
        <p:xfrm>
          <a:off x="2228850" y="4267200"/>
          <a:ext cx="4387850" cy="201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9" name="Equation" r:id="rId5" imgW="1397000" imgH="685800" progId="Equation.3">
                  <p:embed/>
                </p:oleObj>
              </mc:Choice>
              <mc:Fallback>
                <p:oleObj name="Equation" r:id="rId5" imgW="1397000" imgH="685800" progId="Equation.3">
                  <p:embed/>
                  <p:pic>
                    <p:nvPicPr>
                      <p:cNvPr id="2458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8850" y="4267200"/>
                        <a:ext cx="4387850" cy="2011363"/>
                      </a:xfrm>
                      <a:prstGeom prst="rect">
                        <a:avLst/>
                      </a:prstGeom>
                      <a:blipFill dpi="0" rotWithShape="0">
                        <a:blip r:embed="rId7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203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3"/>
          <p:cNvGraphicFramePr>
            <a:graphicFrameLocks noChangeAspect="1"/>
          </p:cNvGraphicFramePr>
          <p:nvPr/>
        </p:nvGraphicFramePr>
        <p:xfrm>
          <a:off x="768350" y="914400"/>
          <a:ext cx="7764463" cy="133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8" name="Equation" r:id="rId3" imgW="2463800" imgH="419100" progId="Equation.3">
                  <p:embed/>
                </p:oleObj>
              </mc:Choice>
              <mc:Fallback>
                <p:oleObj name="Equation" r:id="rId3" imgW="2463800" imgH="419100" progId="Equation.3">
                  <p:embed/>
                  <p:pic>
                    <p:nvPicPr>
                      <p:cNvPr id="2560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" y="914400"/>
                        <a:ext cx="7764463" cy="1335088"/>
                      </a:xfrm>
                      <a:prstGeom prst="rect">
                        <a:avLst/>
                      </a:prstGeom>
                      <a:solidFill>
                        <a:srgbClr val="FF7C8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bject 2"/>
          <p:cNvSpPr txBox="1">
            <a:spLocks noGrp="1"/>
          </p:cNvSpPr>
          <p:nvPr>
            <p:ph type="title"/>
          </p:nvPr>
        </p:nvSpPr>
        <p:spPr>
          <a:xfrm>
            <a:off x="457200" y="2514600"/>
            <a:ext cx="8153400" cy="442913"/>
          </a:xfrm>
        </p:spPr>
        <p:txBody>
          <a:bodyPr lIns="0" tIns="12735" rIns="0" bIns="0" rtlCol="0">
            <a:spAutoFit/>
          </a:bodyPr>
          <a:lstStyle/>
          <a:p>
            <a:pPr marL="12736" algn="l">
              <a:spcBef>
                <a:spcPts val="100"/>
              </a:spcBef>
              <a:defRPr/>
            </a:pPr>
            <a:r>
              <a:rPr lang="en-US" sz="2800" b="1" spc="-5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Assuming incompressibility of water phase:</a:t>
            </a:r>
            <a:endParaRPr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2"/>
          <p:cNvSpPr txBox="1">
            <a:spLocks/>
          </p:cNvSpPr>
          <p:nvPr/>
        </p:nvSpPr>
        <p:spPr bwMode="auto">
          <a:xfrm>
            <a:off x="609600" y="457200"/>
            <a:ext cx="5903913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2735" rIns="0" bIns="0" anchor="ctr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marL="12736" algn="l">
              <a:spcBef>
                <a:spcPts val="100"/>
              </a:spcBef>
              <a:defRPr/>
            </a:pPr>
            <a:r>
              <a:rPr lang="en-US" sz="2800" b="1" spc="-5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Unsaturated Flow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605" name="Object 7"/>
          <p:cNvGraphicFramePr>
            <a:graphicFrameLocks noChangeAspect="1"/>
          </p:cNvGraphicFramePr>
          <p:nvPr/>
        </p:nvGraphicFramePr>
        <p:xfrm>
          <a:off x="554038" y="2928938"/>
          <a:ext cx="7043737" cy="133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9" name="Equation" r:id="rId5" imgW="2235200" imgH="419100" progId="Equation.3">
                  <p:embed/>
                </p:oleObj>
              </mc:Choice>
              <mc:Fallback>
                <p:oleObj name="Equation" r:id="rId5" imgW="2235200" imgH="419100" progId="Equation.3">
                  <p:embed/>
                  <p:pic>
                    <p:nvPicPr>
                      <p:cNvPr id="2560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928938"/>
                        <a:ext cx="7043737" cy="1335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609600" y="5638800"/>
          <a:ext cx="7637463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0" name="Equation" r:id="rId7" imgW="2705100" imgH="419100" progId="Equation.3">
                  <p:embed/>
                </p:oleObj>
              </mc:Choice>
              <mc:Fallback>
                <p:oleObj name="Equation" r:id="rId7" imgW="2705100" imgH="419100" progId="Equation.3">
                  <p:embed/>
                  <p:pic>
                    <p:nvPicPr>
                      <p:cNvPr id="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638800"/>
                        <a:ext cx="7637463" cy="1104900"/>
                      </a:xfrm>
                      <a:prstGeom prst="rect">
                        <a:avLst/>
                      </a:prstGeom>
                      <a:solidFill>
                        <a:srgbClr val="47FFD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1"/>
          <p:cNvGraphicFramePr>
            <a:graphicFrameLocks noChangeAspect="1"/>
          </p:cNvGraphicFramePr>
          <p:nvPr/>
        </p:nvGraphicFramePr>
        <p:xfrm>
          <a:off x="-195263" y="4179888"/>
          <a:ext cx="9363076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1" name="Equation" r:id="rId9" imgW="2768600" imgH="419100" progId="Equation.3">
                  <p:embed/>
                </p:oleObj>
              </mc:Choice>
              <mc:Fallback>
                <p:oleObj name="Equation" r:id="rId9" imgW="2768600" imgH="419100" progId="Equation.3">
                  <p:embed/>
                  <p:pic>
                    <p:nvPicPr>
                      <p:cNvPr id="1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95263" y="4179888"/>
                        <a:ext cx="9363076" cy="1143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542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85800" y="2286000"/>
            <a:ext cx="80010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u="sng">
                <a:latin typeface="Arial" panose="020B0604020202020204" pitchFamily="34" charset="0"/>
              </a:rPr>
              <a:t>Components of a Mathematical Model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Arial" panose="020B0604020202020204" pitchFamily="34" charset="0"/>
              </a:rPr>
              <a:t>   Governing Equation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Arial" panose="020B0604020202020204" pitchFamily="34" charset="0"/>
              </a:rPr>
              <a:t>   Boundary Conditions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Arial" panose="020B0604020202020204" pitchFamily="34" charset="0"/>
              </a:rPr>
              <a:t>   Initial conditions (for transient problems)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001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u="sng">
                <a:solidFill>
                  <a:srgbClr val="0070C0"/>
                </a:solidFill>
                <a:latin typeface="Arial" panose="020B0604020202020204" pitchFamily="34" charset="0"/>
              </a:rPr>
              <a:t>Governing Groundwater Flow Equations</a:t>
            </a:r>
          </a:p>
        </p:txBody>
      </p:sp>
    </p:spTree>
    <p:extLst>
      <p:ext uri="{BB962C8B-B14F-4D97-AF65-F5344CB8AC3E}">
        <p14:creationId xmlns:p14="http://schemas.microsoft.com/office/powerpoint/2010/main" val="313201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>
            <a:spLocks noGrp="1"/>
          </p:cNvSpPr>
          <p:nvPr>
            <p:ph type="title"/>
          </p:nvPr>
        </p:nvSpPr>
        <p:spPr>
          <a:xfrm>
            <a:off x="304800" y="365125"/>
            <a:ext cx="8153400" cy="444500"/>
          </a:xfrm>
        </p:spPr>
        <p:txBody>
          <a:bodyPr lIns="0" tIns="12735" rIns="0" bIns="0" rtlCol="0">
            <a:spAutoFit/>
          </a:bodyPr>
          <a:lstStyle/>
          <a:p>
            <a:pPr marL="12736" algn="l">
              <a:spcBef>
                <a:spcPts val="100"/>
              </a:spcBef>
              <a:defRPr/>
            </a:pPr>
            <a:r>
              <a:rPr lang="en-US" sz="2800" b="1" spc="-5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Soil Water Retention Curve:</a:t>
            </a:r>
            <a:endParaRPr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19100" y="990601"/>
            <a:ext cx="7772400" cy="4114800"/>
          </a:xfrm>
          <a:blipFill>
            <a:blip r:embed="rId3"/>
            <a:stretch>
              <a:fillRect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en-US" dirty="0">
                <a:noFill/>
              </a:rPr>
              <a:t> </a:t>
            </a:r>
          </a:p>
        </p:txBody>
      </p:sp>
      <p:grpSp>
        <p:nvGrpSpPr>
          <p:cNvPr id="26628" name="Group 15"/>
          <p:cNvGrpSpPr>
            <a:grpSpLocks/>
          </p:cNvGrpSpPr>
          <p:nvPr/>
        </p:nvGrpSpPr>
        <p:grpSpPr bwMode="auto">
          <a:xfrm>
            <a:off x="136525" y="1524000"/>
            <a:ext cx="7010400" cy="3505200"/>
            <a:chOff x="620193" y="1981200"/>
            <a:chExt cx="7010133" cy="3505804"/>
          </a:xfrm>
        </p:grpSpPr>
        <p:cxnSp>
          <p:nvCxnSpPr>
            <p:cNvPr id="8" name="Straight Arrow Connector 7"/>
            <p:cNvCxnSpPr/>
            <p:nvPr/>
          </p:nvCxnSpPr>
          <p:spPr>
            <a:xfrm flipV="1">
              <a:off x="1610755" y="2057413"/>
              <a:ext cx="0" cy="342959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229770" y="5258365"/>
              <a:ext cx="640055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620193" y="1981200"/>
              <a:ext cx="1219200" cy="52322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en-US">
                  <a:noFill/>
                </a:rPr>
                <a:t> 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21868" y="2370205"/>
              <a:ext cx="5692558" cy="1875160"/>
            </a:xfrm>
            <a:custGeom>
              <a:avLst/>
              <a:gdLst>
                <a:gd name="connsiteX0" fmla="*/ 0 w 5693229"/>
                <a:gd name="connsiteY0" fmla="*/ 3248 h 1875591"/>
                <a:gd name="connsiteX1" fmla="*/ 664029 w 5693229"/>
                <a:gd name="connsiteY1" fmla="*/ 25019 h 1875591"/>
                <a:gd name="connsiteX2" fmla="*/ 1328058 w 5693229"/>
                <a:gd name="connsiteY2" fmla="*/ 188305 h 1875591"/>
                <a:gd name="connsiteX3" fmla="*/ 1894115 w 5693229"/>
                <a:gd name="connsiteY3" fmla="*/ 427791 h 1875591"/>
                <a:gd name="connsiteX4" fmla="*/ 2460172 w 5693229"/>
                <a:gd name="connsiteY4" fmla="*/ 699933 h 1875591"/>
                <a:gd name="connsiteX5" fmla="*/ 3080658 w 5693229"/>
                <a:gd name="connsiteY5" fmla="*/ 1070048 h 1875591"/>
                <a:gd name="connsiteX6" fmla="*/ 3831772 w 5693229"/>
                <a:gd name="connsiteY6" fmla="*/ 1461933 h 1875591"/>
                <a:gd name="connsiteX7" fmla="*/ 4757058 w 5693229"/>
                <a:gd name="connsiteY7" fmla="*/ 1701419 h 1875591"/>
                <a:gd name="connsiteX8" fmla="*/ 5693229 w 5693229"/>
                <a:gd name="connsiteY8" fmla="*/ 1875591 h 187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93229" h="1875591">
                  <a:moveTo>
                    <a:pt x="0" y="3248"/>
                  </a:moveTo>
                  <a:cubicBezTo>
                    <a:pt x="221343" y="-1288"/>
                    <a:pt x="442686" y="-5824"/>
                    <a:pt x="664029" y="25019"/>
                  </a:cubicBezTo>
                  <a:cubicBezTo>
                    <a:pt x="885372" y="55862"/>
                    <a:pt x="1123044" y="121176"/>
                    <a:pt x="1328058" y="188305"/>
                  </a:cubicBezTo>
                  <a:cubicBezTo>
                    <a:pt x="1533072" y="255434"/>
                    <a:pt x="1705429" y="342520"/>
                    <a:pt x="1894115" y="427791"/>
                  </a:cubicBezTo>
                  <a:cubicBezTo>
                    <a:pt x="2082801" y="513062"/>
                    <a:pt x="2262415" y="592890"/>
                    <a:pt x="2460172" y="699933"/>
                  </a:cubicBezTo>
                  <a:cubicBezTo>
                    <a:pt x="2657929" y="806976"/>
                    <a:pt x="2852058" y="943048"/>
                    <a:pt x="3080658" y="1070048"/>
                  </a:cubicBezTo>
                  <a:cubicBezTo>
                    <a:pt x="3309258" y="1197048"/>
                    <a:pt x="3552372" y="1356705"/>
                    <a:pt x="3831772" y="1461933"/>
                  </a:cubicBezTo>
                  <a:cubicBezTo>
                    <a:pt x="4111172" y="1567162"/>
                    <a:pt x="4446815" y="1632476"/>
                    <a:pt x="4757058" y="1701419"/>
                  </a:cubicBezTo>
                  <a:cubicBezTo>
                    <a:pt x="5067301" y="1770362"/>
                    <a:pt x="5544458" y="1850191"/>
                    <a:pt x="5693229" y="1875591"/>
                  </a:cubicBezTo>
                </a:path>
              </a:pathLst>
            </a:cu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3" name="Straight Arrow Connector 12"/>
            <p:cNvCxnSpPr>
              <a:stCxn id="12" idx="4"/>
              <a:endCxn id="12" idx="5"/>
            </p:cNvCxnSpPr>
            <p:nvPr/>
          </p:nvCxnSpPr>
          <p:spPr>
            <a:xfrm>
              <a:off x="4082399" y="3070413"/>
              <a:ext cx="620688" cy="369952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6629" name="Object 14"/>
          <p:cNvGraphicFramePr>
            <a:graphicFrameLocks noChangeAspect="1"/>
          </p:cNvGraphicFramePr>
          <p:nvPr/>
        </p:nvGraphicFramePr>
        <p:xfrm>
          <a:off x="122238" y="5494338"/>
          <a:ext cx="89154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5" imgW="3695700" imgH="419100" progId="Equation.3">
                  <p:embed/>
                </p:oleObj>
              </mc:Choice>
              <mc:Fallback>
                <p:oleObj name="Equation" r:id="rId5" imgW="3695700" imgH="419100" progId="Equation.3">
                  <p:embed/>
                  <p:pic>
                    <p:nvPicPr>
                      <p:cNvPr id="26629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8" y="5494338"/>
                        <a:ext cx="89154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TextBox 1"/>
          <p:cNvSpPr txBox="1">
            <a:spLocks noChangeArrowheads="1"/>
          </p:cNvSpPr>
          <p:nvPr/>
        </p:nvSpPr>
        <p:spPr bwMode="auto">
          <a:xfrm>
            <a:off x="7146925" y="4430713"/>
            <a:ext cx="1371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l-GR" altLang="en-US" sz="4000"/>
              <a:t>ᴪ</a:t>
            </a:r>
            <a:endParaRPr lang="en-US" altLang="en-US" sz="4000"/>
          </a:p>
        </p:txBody>
      </p:sp>
      <p:sp>
        <p:nvSpPr>
          <p:cNvPr id="26631" name="TextBox 14"/>
          <p:cNvSpPr txBox="1">
            <a:spLocks noChangeArrowheads="1"/>
          </p:cNvSpPr>
          <p:nvPr/>
        </p:nvSpPr>
        <p:spPr bwMode="auto">
          <a:xfrm>
            <a:off x="4870450" y="2009775"/>
            <a:ext cx="2368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l-GR" altLang="en-US" sz="4000"/>
              <a:t>ᴪ</a:t>
            </a:r>
            <a:r>
              <a:rPr lang="en-US" altLang="en-US" b="1"/>
              <a:t>=(U</a:t>
            </a:r>
            <a:r>
              <a:rPr lang="en-US" altLang="en-US" b="1" baseline="-25000"/>
              <a:t>a</a:t>
            </a:r>
            <a:r>
              <a:rPr lang="en-US" altLang="en-US" b="1"/>
              <a:t>-U</a:t>
            </a:r>
            <a:r>
              <a:rPr lang="en-US" altLang="en-US" b="1" baseline="-25000"/>
              <a:t> w</a:t>
            </a:r>
            <a:r>
              <a:rPr lang="en-US" altLang="en-US" b="1"/>
              <a:t>)</a:t>
            </a:r>
            <a:r>
              <a:rPr lang="en-US" altLang="en-US" sz="3200" b="1"/>
              <a:t>/</a:t>
            </a:r>
            <a:r>
              <a:rPr lang="el-GR" altLang="en-US" sz="3200" b="1"/>
              <a:t>γ</a:t>
            </a:r>
            <a:r>
              <a:rPr lang="en-US" altLang="en-US" sz="3200" b="1" baseline="-25000"/>
              <a:t> w</a:t>
            </a:r>
          </a:p>
        </p:txBody>
      </p:sp>
    </p:spTree>
    <p:extLst>
      <p:ext uri="{BB962C8B-B14F-4D97-AF65-F5344CB8AC3E}">
        <p14:creationId xmlns:p14="http://schemas.microsoft.com/office/powerpoint/2010/main" val="6770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9"/>
          <p:cNvGraphicFramePr>
            <a:graphicFrameLocks noChangeAspect="1"/>
          </p:cNvGraphicFramePr>
          <p:nvPr/>
        </p:nvGraphicFramePr>
        <p:xfrm>
          <a:off x="152400" y="381000"/>
          <a:ext cx="8850313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8" name="Equation" r:id="rId4" imgW="3657600" imgH="419100" progId="Equation.3">
                  <p:embed/>
                </p:oleObj>
              </mc:Choice>
              <mc:Fallback>
                <p:oleObj name="Equation" r:id="rId4" imgW="3657600" imgH="419100" progId="Equation.3">
                  <p:embed/>
                  <p:pic>
                    <p:nvPicPr>
                      <p:cNvPr id="1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81000"/>
                        <a:ext cx="8850313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Object 11"/>
          <p:cNvGraphicFramePr>
            <a:graphicFrameLocks noChangeAspect="1"/>
          </p:cNvGraphicFramePr>
          <p:nvPr/>
        </p:nvGraphicFramePr>
        <p:xfrm>
          <a:off x="457200" y="1960563"/>
          <a:ext cx="7813675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9" name="Equation" r:id="rId6" imgW="3238500" imgH="393700" progId="Equation.3">
                  <p:embed/>
                </p:oleObj>
              </mc:Choice>
              <mc:Fallback>
                <p:oleObj name="Equation" r:id="rId6" imgW="3238500" imgH="393700" progId="Equation.3">
                  <p:embed/>
                  <p:pic>
                    <p:nvPicPr>
                      <p:cNvPr id="2765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960563"/>
                        <a:ext cx="7813675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/>
          <p:cNvGraphicFramePr>
            <a:graphicFrameLocks noChangeAspect="1"/>
          </p:cNvGraphicFramePr>
          <p:nvPr/>
        </p:nvGraphicFramePr>
        <p:xfrm>
          <a:off x="-220663" y="3657600"/>
          <a:ext cx="9394826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0" name="Equation" r:id="rId8" imgW="3594100" imgH="419100" progId="Equation.3">
                  <p:embed/>
                </p:oleObj>
              </mc:Choice>
              <mc:Fallback>
                <p:oleObj name="Equation" r:id="rId8" imgW="3594100" imgH="419100" progId="Equation.3">
                  <p:embed/>
                  <p:pic>
                    <p:nvPicPr>
                      <p:cNvPr id="1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20663" y="3657600"/>
                        <a:ext cx="9394826" cy="1023938"/>
                      </a:xfrm>
                      <a:prstGeom prst="rect">
                        <a:avLst/>
                      </a:prstGeom>
                      <a:blipFill dpi="0" rotWithShape="0">
                        <a:blip r:embed="rId10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50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1"/>
          <p:cNvGraphicFramePr>
            <a:graphicFrameLocks noChangeAspect="1"/>
          </p:cNvGraphicFramePr>
          <p:nvPr/>
        </p:nvGraphicFramePr>
        <p:xfrm>
          <a:off x="76200" y="609600"/>
          <a:ext cx="9153525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4" name="Equation" r:id="rId3" imgW="3962400" imgH="660400" progId="Equation.3">
                  <p:embed/>
                </p:oleObj>
              </mc:Choice>
              <mc:Fallback>
                <p:oleObj name="Equation" r:id="rId3" imgW="3962400" imgH="660400" progId="Equation.3">
                  <p:embed/>
                  <p:pic>
                    <p:nvPicPr>
                      <p:cNvPr id="29698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609600"/>
                        <a:ext cx="9153525" cy="171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2"/>
          <p:cNvGraphicFramePr>
            <a:graphicFrameLocks noChangeAspect="1"/>
          </p:cNvGraphicFramePr>
          <p:nvPr/>
        </p:nvGraphicFramePr>
        <p:xfrm>
          <a:off x="2819400" y="2819400"/>
          <a:ext cx="3725863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5" name="Equation" r:id="rId5" imgW="1612900" imgH="660400" progId="Equation.3">
                  <p:embed/>
                </p:oleObj>
              </mc:Choice>
              <mc:Fallback>
                <p:oleObj name="Equation" r:id="rId5" imgW="1612900" imgH="660400" progId="Equation.3">
                  <p:embed/>
                  <p:pic>
                    <p:nvPicPr>
                      <p:cNvPr id="2969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819400"/>
                        <a:ext cx="3725863" cy="1711325"/>
                      </a:xfrm>
                      <a:prstGeom prst="rect">
                        <a:avLst/>
                      </a:prstGeom>
                      <a:blipFill dpi="0" rotWithShape="0">
                        <a:blip r:embed="rId7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934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8181975" cy="607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27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808" y="201227"/>
            <a:ext cx="7117392" cy="673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25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06680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Estimating hydraulic conductivity from SWRC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37" y="3684962"/>
            <a:ext cx="3624263" cy="2434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3565" y="3697987"/>
            <a:ext cx="3605212" cy="2271712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527732"/>
              </p:ext>
            </p:extLst>
          </p:nvPr>
        </p:nvGraphicFramePr>
        <p:xfrm>
          <a:off x="838200" y="1656181"/>
          <a:ext cx="7273028" cy="1558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r:id="rId6" imgW="3200400" imgH="685800" progId="Equation.DSMT4">
                  <p:embed/>
                </p:oleObj>
              </mc:Choice>
              <mc:Fallback>
                <p:oleObj r:id="rId6" imgW="3200400" imgH="685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656181"/>
                        <a:ext cx="7273028" cy="15585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580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285220"/>
            <a:ext cx="4460431" cy="24669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581400"/>
            <a:ext cx="6176963" cy="21829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76200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Estimating hydraulic conductivity from SWRC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73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27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180974"/>
            <a:ext cx="6934200" cy="45060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76200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Estimating hydraulic conductivity from SWRC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23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28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52600"/>
            <a:ext cx="7677150" cy="18002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106680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Estimating hydraulic conductivity from SWRC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577" y="4393545"/>
            <a:ext cx="7467600" cy="21145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3552825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Using </a:t>
            </a:r>
            <a:r>
              <a:rPr lang="en-US" sz="2800" b="1" dirty="0" err="1" smtClean="0">
                <a:solidFill>
                  <a:srgbClr val="FFC000"/>
                </a:solidFill>
              </a:rPr>
              <a:t>VanGenuchten</a:t>
            </a:r>
            <a:r>
              <a:rPr lang="en-US" sz="2800" b="1" dirty="0" smtClean="0">
                <a:solidFill>
                  <a:srgbClr val="00B050"/>
                </a:solidFill>
              </a:rPr>
              <a:t> equation for SWRC:</a:t>
            </a:r>
            <a:endParaRPr lang="en-US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11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29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04800"/>
            <a:ext cx="7567758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6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38200" y="304800"/>
            <a:ext cx="74691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accent2"/>
                </a:solidFill>
                <a:latin typeface="Arial" panose="020B0604020202020204" pitchFamily="34" charset="0"/>
              </a:rPr>
              <a:t>Groundwater flow is described by </a:t>
            </a: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Darcy’s law.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accent2"/>
                </a:solidFill>
                <a:latin typeface="Arial" panose="020B0604020202020204" pitchFamily="34" charset="0"/>
              </a:rPr>
              <a:t>This type of flow is known as </a:t>
            </a:r>
            <a:r>
              <a:rPr lang="en-US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advection</a:t>
            </a:r>
            <a:r>
              <a:rPr lang="en-US" altLang="en-US" sz="2800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409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048000"/>
            <a:ext cx="3657600" cy="302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71600"/>
            <a:ext cx="3714750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Rectangle 10"/>
          <p:cNvSpPr>
            <a:spLocks noChangeArrowheads="1"/>
          </p:cNvSpPr>
          <p:nvPr/>
        </p:nvSpPr>
        <p:spPr bwMode="auto">
          <a:xfrm>
            <a:off x="2590800" y="3733800"/>
            <a:ext cx="22685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True flow paths</a:t>
            </a:r>
          </a:p>
        </p:txBody>
      </p:sp>
      <p:sp>
        <p:nvSpPr>
          <p:cNvPr id="4102" name="Rectangle 11"/>
          <p:cNvSpPr>
            <a:spLocks noChangeArrowheads="1"/>
          </p:cNvSpPr>
          <p:nvPr/>
        </p:nvSpPr>
        <p:spPr bwMode="auto">
          <a:xfrm>
            <a:off x="5105400" y="1828800"/>
            <a:ext cx="3473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Linear flow paths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assumed in Darcy’s law</a:t>
            </a:r>
          </a:p>
        </p:txBody>
      </p:sp>
      <p:sp>
        <p:nvSpPr>
          <p:cNvPr id="4103" name="Rectangle 12"/>
          <p:cNvSpPr>
            <a:spLocks noChangeArrowheads="1"/>
          </p:cNvSpPr>
          <p:nvPr/>
        </p:nvSpPr>
        <p:spPr bwMode="auto">
          <a:xfrm>
            <a:off x="5410200" y="6324600"/>
            <a:ext cx="3116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Figures from Hornberger et al. (1998)</a:t>
            </a:r>
          </a:p>
        </p:txBody>
      </p:sp>
    </p:spTree>
    <p:extLst>
      <p:ext uri="{BB962C8B-B14F-4D97-AF65-F5344CB8AC3E}">
        <p14:creationId xmlns:p14="http://schemas.microsoft.com/office/powerpoint/2010/main" val="215003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B617-D2E4-4EF1-AC80-F0F60A64057D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30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6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905000" y="762000"/>
            <a:ext cx="5392738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Arial" panose="020B0604020202020204" pitchFamily="34" charset="0"/>
              </a:rPr>
              <a:t>Assumption of the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Arial" panose="020B0604020202020204" pitchFamily="34" charset="0"/>
              </a:rPr>
              <a:t>Equivalent Porous Medium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Arial" panose="020B0604020202020204" pitchFamily="34" charset="0"/>
              </a:rPr>
              <a:t>(epm)</a:t>
            </a: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3581400" y="3733800"/>
            <a:ext cx="1371600" cy="914400"/>
          </a:xfrm>
          <a:prstGeom prst="rect">
            <a:avLst/>
          </a:prstGeom>
          <a:solidFill>
            <a:srgbClr val="FF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FFFF99"/>
            </a:extrusionClr>
            <a:contourClr>
              <a:srgbClr val="FFFF99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2057400" y="5257800"/>
            <a:ext cx="502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Representative Elementary Volume</a:t>
            </a:r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2819400" y="3124200"/>
            <a:ext cx="914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latin typeface="Arial" panose="020B0604020202020204" pitchFamily="34" charset="0"/>
              </a:rPr>
              <a:t>REV</a:t>
            </a:r>
          </a:p>
        </p:txBody>
      </p:sp>
    </p:spTree>
    <p:extLst>
      <p:ext uri="{BB962C8B-B14F-4D97-AF65-F5344CB8AC3E}">
        <p14:creationId xmlns:p14="http://schemas.microsoft.com/office/powerpoint/2010/main" val="37663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bject 2"/>
          <p:cNvSpPr>
            <a:spLocks noGrp="1"/>
          </p:cNvSpPr>
          <p:nvPr>
            <p:ph type="title"/>
          </p:nvPr>
        </p:nvSpPr>
        <p:spPr>
          <a:xfrm>
            <a:off x="687388" y="509588"/>
            <a:ext cx="7794625" cy="1370012"/>
          </a:xfrm>
        </p:spPr>
        <p:txBody>
          <a:bodyPr lIns="0" tIns="12099" rIns="0" bIns="0">
            <a:spAutoFit/>
          </a:bodyPr>
          <a:lstStyle/>
          <a:p>
            <a:pPr marL="581025">
              <a:spcBef>
                <a:spcPts val="100"/>
              </a:spcBef>
            </a:pPr>
            <a:r>
              <a:rPr lang="en-US" altLang="en-US" smtClean="0"/>
              <a:t>Representative Elementary  Volume (REV)</a:t>
            </a:r>
          </a:p>
        </p:txBody>
      </p:sp>
      <p:sp>
        <p:nvSpPr>
          <p:cNvPr id="3" name="object 3"/>
          <p:cNvSpPr/>
          <p:nvPr/>
        </p:nvSpPr>
        <p:spPr>
          <a:xfrm>
            <a:off x="1439863" y="2282825"/>
            <a:ext cx="6783387" cy="41544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 sz="2407"/>
          </a:p>
        </p:txBody>
      </p:sp>
    </p:spTree>
    <p:extLst>
      <p:ext uri="{BB962C8B-B14F-4D97-AF65-F5344CB8AC3E}">
        <p14:creationId xmlns:p14="http://schemas.microsoft.com/office/powerpoint/2010/main" val="239310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438400" y="3352800"/>
            <a:ext cx="39338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i="1">
                <a:latin typeface="Arial" panose="020B0604020202020204" pitchFamily="34" charset="0"/>
              </a:rPr>
              <a:t>q</a:t>
            </a:r>
            <a:r>
              <a:rPr lang="en-US" altLang="en-US" sz="4800">
                <a:latin typeface="Arial" panose="020B0604020202020204" pitchFamily="34" charset="0"/>
              </a:rPr>
              <a:t> = - </a:t>
            </a:r>
            <a:r>
              <a:rPr lang="en-US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en-US" sz="4800">
                <a:latin typeface="Arial" panose="020B0604020202020204" pitchFamily="34" charset="0"/>
              </a:rPr>
              <a:t> </a:t>
            </a:r>
            <a:r>
              <a:rPr lang="en-US" altLang="en-US" sz="4800" i="1">
                <a:latin typeface="Arial" panose="020B0604020202020204" pitchFamily="34" charset="0"/>
              </a:rPr>
              <a:t>grad</a:t>
            </a:r>
            <a:r>
              <a:rPr lang="en-US" altLang="en-US" sz="4800">
                <a:latin typeface="Arial" panose="020B0604020202020204" pitchFamily="34" charset="0"/>
              </a:rPr>
              <a:t> h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371600" y="4800600"/>
            <a:ext cx="59356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K is a tensor with 9 components</a:t>
            </a: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152400" y="762000"/>
            <a:ext cx="8305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70C0"/>
                </a:solidFill>
                <a:latin typeface="Arial" panose="020B0604020202020204" pitchFamily="34" charset="0"/>
              </a:rPr>
              <a:t>Law of Mass Balance + Darcy’s Law =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70C0"/>
                </a:solidFill>
                <a:latin typeface="Arial" panose="020B0604020202020204" pitchFamily="34" charset="0"/>
              </a:rPr>
              <a:t>  Governing Equation for Groundwater Flow </a:t>
            </a:r>
          </a:p>
        </p:txBody>
      </p:sp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1335088" y="2266950"/>
            <a:ext cx="30845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i="1">
                <a:latin typeface="Arial" panose="020B0604020202020204" pitchFamily="34" charset="0"/>
              </a:rPr>
              <a:t>Darcy’s Law:</a:t>
            </a:r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2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600200" y="2057400"/>
            <a:ext cx="882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Arial" panose="020B0604020202020204" pitchFamily="34" charset="0"/>
              </a:rPr>
              <a:t>K =</a:t>
            </a:r>
            <a:r>
              <a:rPr lang="en-US" altLang="en-US" sz="2400"/>
              <a:t>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352800" y="990600"/>
            <a:ext cx="2474913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en-US" baseline="-25000">
                <a:solidFill>
                  <a:srgbClr val="FF0000"/>
                </a:solidFill>
                <a:latin typeface="Arial" panose="020B0604020202020204" pitchFamily="34" charset="0"/>
              </a:rPr>
              <a:t>xx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  K</a:t>
            </a:r>
            <a:r>
              <a:rPr lang="en-US" altLang="en-US" baseline="-25000">
                <a:latin typeface="Arial" panose="020B0604020202020204" pitchFamily="34" charset="0"/>
              </a:rPr>
              <a:t>xy</a:t>
            </a:r>
            <a:r>
              <a:rPr lang="en-US" altLang="en-US">
                <a:latin typeface="Arial" panose="020B0604020202020204" pitchFamily="34" charset="0"/>
              </a:rPr>
              <a:t>   K</a:t>
            </a:r>
            <a:r>
              <a:rPr lang="en-US" altLang="en-US" baseline="-25000">
                <a:latin typeface="Arial" panose="020B0604020202020204" pitchFamily="34" charset="0"/>
              </a:rPr>
              <a:t>xz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Arial" panose="020B0604020202020204" pitchFamily="34" charset="0"/>
              </a:rPr>
              <a:t>K</a:t>
            </a:r>
            <a:r>
              <a:rPr lang="en-US" altLang="en-US" baseline="-25000">
                <a:latin typeface="Arial" panose="020B0604020202020204" pitchFamily="34" charset="0"/>
              </a:rPr>
              <a:t>yx</a:t>
            </a:r>
            <a:r>
              <a:rPr lang="en-US" altLang="en-US">
                <a:latin typeface="Arial" panose="020B0604020202020204" pitchFamily="34" charset="0"/>
              </a:rPr>
              <a:t>   </a:t>
            </a:r>
            <a:r>
              <a:rPr lang="en-US" altLang="en-US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en-US" baseline="-25000">
                <a:solidFill>
                  <a:srgbClr val="FF0000"/>
                </a:solidFill>
                <a:latin typeface="Arial" panose="020B0604020202020204" pitchFamily="34" charset="0"/>
              </a:rPr>
              <a:t>yy</a:t>
            </a:r>
            <a:r>
              <a:rPr lang="en-US" altLang="en-US">
                <a:latin typeface="Arial" panose="020B0604020202020204" pitchFamily="34" charset="0"/>
              </a:rPr>
              <a:t>   K</a:t>
            </a:r>
            <a:r>
              <a:rPr lang="en-US" altLang="en-US" baseline="-25000">
                <a:latin typeface="Arial" panose="020B0604020202020204" pitchFamily="34" charset="0"/>
              </a:rPr>
              <a:t>yz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Arial" panose="020B0604020202020204" pitchFamily="34" charset="0"/>
              </a:rPr>
              <a:t>K</a:t>
            </a:r>
            <a:r>
              <a:rPr lang="en-US" altLang="en-US" baseline="-25000">
                <a:latin typeface="Arial" panose="020B0604020202020204" pitchFamily="34" charset="0"/>
              </a:rPr>
              <a:t>zx</a:t>
            </a:r>
            <a:r>
              <a:rPr lang="en-US" altLang="en-US">
                <a:latin typeface="Arial" panose="020B0604020202020204" pitchFamily="34" charset="0"/>
              </a:rPr>
              <a:t>   K</a:t>
            </a:r>
            <a:r>
              <a:rPr lang="en-US" altLang="en-US" baseline="-25000">
                <a:latin typeface="Arial" panose="020B0604020202020204" pitchFamily="34" charset="0"/>
              </a:rPr>
              <a:t>zy</a:t>
            </a:r>
            <a:r>
              <a:rPr lang="en-US" altLang="en-US">
                <a:latin typeface="Arial" panose="020B0604020202020204" pitchFamily="34" charset="0"/>
              </a:rPr>
              <a:t>   </a:t>
            </a:r>
            <a:r>
              <a:rPr lang="en-US" altLang="en-US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en-US" baseline="-25000">
                <a:solidFill>
                  <a:srgbClr val="FF0000"/>
                </a:solidFill>
                <a:latin typeface="Arial" panose="020B0604020202020204" pitchFamily="34" charset="0"/>
              </a:rPr>
              <a:t>zz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2895600" y="1143000"/>
            <a:ext cx="3505200" cy="2438400"/>
          </a:xfrm>
          <a:prstGeom prst="bracePair">
            <a:avLst>
              <a:gd name="adj" fmla="val 8333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pSp>
        <p:nvGrpSpPr>
          <p:cNvPr id="66569" name="Group 9"/>
          <p:cNvGrpSpPr>
            <a:grpSpLocks/>
          </p:cNvGrpSpPr>
          <p:nvPr/>
        </p:nvGrpSpPr>
        <p:grpSpPr bwMode="auto">
          <a:xfrm>
            <a:off x="2590800" y="1143000"/>
            <a:ext cx="4341813" cy="4024313"/>
            <a:chOff x="1632" y="720"/>
            <a:chExt cx="2735" cy="2535"/>
          </a:xfrm>
        </p:grpSpPr>
        <p:sp>
          <p:nvSpPr>
            <p:cNvPr id="9222" name="Line 5"/>
            <p:cNvSpPr>
              <a:spLocks noChangeShapeType="1"/>
            </p:cNvSpPr>
            <p:nvPr/>
          </p:nvSpPr>
          <p:spPr bwMode="auto">
            <a:xfrm>
              <a:off x="2064" y="960"/>
              <a:ext cx="1248" cy="124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3" name="Line 6"/>
            <p:cNvSpPr>
              <a:spLocks noChangeShapeType="1"/>
            </p:cNvSpPr>
            <p:nvPr/>
          </p:nvSpPr>
          <p:spPr bwMode="auto">
            <a:xfrm>
              <a:off x="2400" y="720"/>
              <a:ext cx="1392" cy="139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4" name="Text Box 7"/>
            <p:cNvSpPr txBox="1">
              <a:spLocks noChangeArrowheads="1"/>
            </p:cNvSpPr>
            <p:nvPr/>
          </p:nvSpPr>
          <p:spPr bwMode="auto">
            <a:xfrm>
              <a:off x="1632" y="2928"/>
              <a:ext cx="273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>
                  <a:solidFill>
                    <a:schemeClr val="accent2"/>
                  </a:solidFill>
                  <a:latin typeface="Arial" panose="020B0604020202020204" pitchFamily="34" charset="0"/>
                </a:rPr>
                <a:t>Principal components of </a:t>
              </a:r>
              <a:r>
                <a:rPr lang="en-US" altLang="en-US" sz="2800" b="1">
                  <a:solidFill>
                    <a:schemeClr val="accent2"/>
                  </a:solidFill>
                  <a:latin typeface="Arial" panose="020B0604020202020204" pitchFamily="34" charset="0"/>
                </a:rPr>
                <a:t>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62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071938" y="3205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200400" y="4876800"/>
            <a:ext cx="409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3048000" y="1066800"/>
            <a:ext cx="3306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i="1">
                <a:latin typeface="Arial" panose="020B0604020202020204" pitchFamily="34" charset="0"/>
              </a:rPr>
              <a:t>q</a:t>
            </a:r>
            <a:r>
              <a:rPr lang="en-US" altLang="en-US" sz="4000">
                <a:latin typeface="Arial" panose="020B0604020202020204" pitchFamily="34" charset="0"/>
              </a:rPr>
              <a:t> = - </a:t>
            </a:r>
            <a:r>
              <a:rPr lang="en-US" altLang="en-US" sz="4000" b="1">
                <a:latin typeface="Arial" panose="020B0604020202020204" pitchFamily="34" charset="0"/>
              </a:rPr>
              <a:t>K</a:t>
            </a:r>
            <a:r>
              <a:rPr lang="en-US" altLang="en-US" sz="4000">
                <a:latin typeface="Arial" panose="020B0604020202020204" pitchFamily="34" charset="0"/>
              </a:rPr>
              <a:t> </a:t>
            </a:r>
            <a:r>
              <a:rPr lang="en-US" altLang="en-US" sz="4000" i="1">
                <a:latin typeface="Arial" panose="020B0604020202020204" pitchFamily="34" charset="0"/>
              </a:rPr>
              <a:t>grad</a:t>
            </a:r>
            <a:r>
              <a:rPr lang="en-US" altLang="en-US" sz="4000">
                <a:latin typeface="Arial" panose="020B0604020202020204" pitchFamily="34" charset="0"/>
              </a:rPr>
              <a:t> h</a:t>
            </a:r>
          </a:p>
        </p:txBody>
      </p:sp>
      <p:sp>
        <p:nvSpPr>
          <p:cNvPr id="10245" name="Line 6"/>
          <p:cNvSpPr>
            <a:spLocks noChangeShapeType="1"/>
          </p:cNvSpPr>
          <p:nvPr/>
        </p:nvSpPr>
        <p:spPr bwMode="auto">
          <a:xfrm>
            <a:off x="1066800" y="2438400"/>
            <a:ext cx="6477000" cy="0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6" name="Text Box 8"/>
          <p:cNvSpPr txBox="1">
            <a:spLocks noChangeArrowheads="1"/>
          </p:cNvSpPr>
          <p:nvPr/>
        </p:nvSpPr>
        <p:spPr bwMode="auto">
          <a:xfrm>
            <a:off x="5562600" y="1295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247" name="Text Box 9"/>
          <p:cNvSpPr txBox="1">
            <a:spLocks noChangeArrowheads="1"/>
          </p:cNvSpPr>
          <p:nvPr/>
        </p:nvSpPr>
        <p:spPr bwMode="auto">
          <a:xfrm>
            <a:off x="3429000" y="304800"/>
            <a:ext cx="226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Darcy’s law</a:t>
            </a:r>
          </a:p>
        </p:txBody>
      </p:sp>
      <p:sp>
        <p:nvSpPr>
          <p:cNvPr id="10248" name="Rectangle 10"/>
          <p:cNvSpPr>
            <a:spLocks noChangeArrowheads="1"/>
          </p:cNvSpPr>
          <p:nvPr/>
        </p:nvSpPr>
        <p:spPr bwMode="auto">
          <a:xfrm>
            <a:off x="990600" y="3200400"/>
            <a:ext cx="2743200" cy="2438400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249" name="Line 11"/>
          <p:cNvSpPr>
            <a:spLocks noChangeShapeType="1"/>
          </p:cNvSpPr>
          <p:nvPr/>
        </p:nvSpPr>
        <p:spPr bwMode="auto">
          <a:xfrm>
            <a:off x="990600" y="3962400"/>
            <a:ext cx="27432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0" name="Line 12"/>
          <p:cNvSpPr>
            <a:spLocks noChangeShapeType="1"/>
          </p:cNvSpPr>
          <p:nvPr/>
        </p:nvSpPr>
        <p:spPr bwMode="auto">
          <a:xfrm>
            <a:off x="990600" y="4800600"/>
            <a:ext cx="27432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1" name="Line 13"/>
          <p:cNvSpPr>
            <a:spLocks noChangeShapeType="1"/>
          </p:cNvSpPr>
          <p:nvPr/>
        </p:nvSpPr>
        <p:spPr bwMode="auto">
          <a:xfrm>
            <a:off x="1676400" y="3733800"/>
            <a:ext cx="0" cy="1371600"/>
          </a:xfrm>
          <a:prstGeom prst="line">
            <a:avLst/>
          </a:prstGeom>
          <a:noFill/>
          <a:ln w="31750">
            <a:solidFill>
              <a:srgbClr val="3399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2" name="Line 14"/>
          <p:cNvSpPr>
            <a:spLocks noChangeShapeType="1"/>
          </p:cNvSpPr>
          <p:nvPr/>
        </p:nvSpPr>
        <p:spPr bwMode="auto">
          <a:xfrm flipV="1">
            <a:off x="2667000" y="4191000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Text Box 15"/>
          <p:cNvSpPr txBox="1">
            <a:spLocks noChangeArrowheads="1"/>
          </p:cNvSpPr>
          <p:nvPr/>
        </p:nvSpPr>
        <p:spPr bwMode="auto">
          <a:xfrm>
            <a:off x="2743200" y="4267200"/>
            <a:ext cx="831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grad h</a:t>
            </a:r>
          </a:p>
        </p:txBody>
      </p:sp>
      <p:sp>
        <p:nvSpPr>
          <p:cNvPr id="10254" name="Text Box 16"/>
          <p:cNvSpPr txBox="1">
            <a:spLocks noChangeArrowheads="1"/>
          </p:cNvSpPr>
          <p:nvPr/>
        </p:nvSpPr>
        <p:spPr bwMode="auto">
          <a:xfrm>
            <a:off x="1676400" y="35052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q</a:t>
            </a:r>
          </a:p>
        </p:txBody>
      </p:sp>
      <p:sp>
        <p:nvSpPr>
          <p:cNvPr id="10255" name="Text Box 17"/>
          <p:cNvSpPr txBox="1">
            <a:spLocks noChangeArrowheads="1"/>
          </p:cNvSpPr>
          <p:nvPr/>
        </p:nvSpPr>
        <p:spPr bwMode="auto">
          <a:xfrm>
            <a:off x="3657600" y="3505200"/>
            <a:ext cx="1898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  <a:latin typeface="Arial" panose="020B0604020202020204" pitchFamily="34" charset="0"/>
              </a:rPr>
              <a:t>equipotential line</a:t>
            </a:r>
          </a:p>
        </p:txBody>
      </p:sp>
      <p:sp>
        <p:nvSpPr>
          <p:cNvPr id="10256" name="Freeform 18"/>
          <p:cNvSpPr>
            <a:spLocks/>
          </p:cNvSpPr>
          <p:nvPr/>
        </p:nvSpPr>
        <p:spPr bwMode="auto">
          <a:xfrm>
            <a:off x="3505200" y="3124200"/>
            <a:ext cx="685800" cy="825500"/>
          </a:xfrm>
          <a:custGeom>
            <a:avLst/>
            <a:gdLst>
              <a:gd name="T0" fmla="*/ 2147483646 w 480"/>
              <a:gd name="T1" fmla="*/ 2147483646 h 472"/>
              <a:gd name="T2" fmla="*/ 2147483646 w 480"/>
              <a:gd name="T3" fmla="*/ 2147483646 h 472"/>
              <a:gd name="T4" fmla="*/ 0 w 480"/>
              <a:gd name="T5" fmla="*/ 2147483646 h 47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80" h="472">
                <a:moveTo>
                  <a:pt x="480" y="232"/>
                </a:moveTo>
                <a:cubicBezTo>
                  <a:pt x="424" y="116"/>
                  <a:pt x="368" y="0"/>
                  <a:pt x="288" y="40"/>
                </a:cubicBezTo>
                <a:cubicBezTo>
                  <a:pt x="208" y="80"/>
                  <a:pt x="48" y="400"/>
                  <a:pt x="0" y="472"/>
                </a:cubicBezTo>
              </a:path>
            </a:pathLst>
          </a:cu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7" name="Rectangle 19"/>
          <p:cNvSpPr>
            <a:spLocks noChangeArrowheads="1"/>
          </p:cNvSpPr>
          <p:nvPr/>
        </p:nvSpPr>
        <p:spPr bwMode="auto">
          <a:xfrm>
            <a:off x="5562600" y="3200400"/>
            <a:ext cx="2743200" cy="2438400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258" name="Line 20"/>
          <p:cNvSpPr>
            <a:spLocks noChangeShapeType="1"/>
          </p:cNvSpPr>
          <p:nvPr/>
        </p:nvSpPr>
        <p:spPr bwMode="auto">
          <a:xfrm>
            <a:off x="5562600" y="3962400"/>
            <a:ext cx="27432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9" name="Line 21"/>
          <p:cNvSpPr>
            <a:spLocks noChangeShapeType="1"/>
          </p:cNvSpPr>
          <p:nvPr/>
        </p:nvSpPr>
        <p:spPr bwMode="auto">
          <a:xfrm>
            <a:off x="5562600" y="4800600"/>
            <a:ext cx="27432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0" name="Line 22"/>
          <p:cNvSpPr>
            <a:spLocks noChangeShapeType="1"/>
          </p:cNvSpPr>
          <p:nvPr/>
        </p:nvSpPr>
        <p:spPr bwMode="auto">
          <a:xfrm rot="-1990454">
            <a:off x="6705600" y="3962400"/>
            <a:ext cx="1588" cy="1371600"/>
          </a:xfrm>
          <a:prstGeom prst="line">
            <a:avLst/>
          </a:prstGeom>
          <a:noFill/>
          <a:ln w="31750">
            <a:solidFill>
              <a:srgbClr val="3399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1" name="Line 23"/>
          <p:cNvSpPr>
            <a:spLocks noChangeShapeType="1"/>
          </p:cNvSpPr>
          <p:nvPr/>
        </p:nvSpPr>
        <p:spPr bwMode="auto">
          <a:xfrm flipV="1">
            <a:off x="7239000" y="4191000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2" name="Text Box 24"/>
          <p:cNvSpPr txBox="1">
            <a:spLocks noChangeArrowheads="1"/>
          </p:cNvSpPr>
          <p:nvPr/>
        </p:nvSpPr>
        <p:spPr bwMode="auto">
          <a:xfrm>
            <a:off x="7315200" y="4267200"/>
            <a:ext cx="831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grad h</a:t>
            </a:r>
          </a:p>
        </p:txBody>
      </p:sp>
      <p:sp>
        <p:nvSpPr>
          <p:cNvPr id="10263" name="Text Box 25"/>
          <p:cNvSpPr txBox="1">
            <a:spLocks noChangeArrowheads="1"/>
          </p:cNvSpPr>
          <p:nvPr/>
        </p:nvSpPr>
        <p:spPr bwMode="auto">
          <a:xfrm>
            <a:off x="6172200" y="42672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q</a:t>
            </a:r>
          </a:p>
        </p:txBody>
      </p:sp>
      <p:sp>
        <p:nvSpPr>
          <p:cNvPr id="10264" name="Text Box 26"/>
          <p:cNvSpPr txBox="1">
            <a:spLocks noChangeArrowheads="1"/>
          </p:cNvSpPr>
          <p:nvPr/>
        </p:nvSpPr>
        <p:spPr bwMode="auto">
          <a:xfrm>
            <a:off x="1143000" y="5867400"/>
            <a:ext cx="25971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Arial" panose="020B0604020202020204" pitchFamily="34" charset="0"/>
              </a:rPr>
              <a:t>Isotropic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Arial" panose="020B0604020202020204" pitchFamily="34" charset="0"/>
              </a:rPr>
              <a:t>Kx = Ky = Kz = K</a:t>
            </a:r>
          </a:p>
        </p:txBody>
      </p:sp>
      <p:sp>
        <p:nvSpPr>
          <p:cNvPr id="10265" name="Text Box 27"/>
          <p:cNvSpPr txBox="1">
            <a:spLocks noChangeArrowheads="1"/>
          </p:cNvSpPr>
          <p:nvPr/>
        </p:nvSpPr>
        <p:spPr bwMode="auto">
          <a:xfrm>
            <a:off x="6096000" y="5867400"/>
            <a:ext cx="18764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Arial" panose="020B0604020202020204" pitchFamily="34" charset="0"/>
              </a:rPr>
              <a:t>Anisotropic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Arial" panose="020B0604020202020204" pitchFamily="34" charset="0"/>
              </a:rPr>
              <a:t>Kx, Ky, Kz</a:t>
            </a:r>
          </a:p>
        </p:txBody>
      </p:sp>
      <p:sp>
        <p:nvSpPr>
          <p:cNvPr id="10266" name="Freeform 28"/>
          <p:cNvSpPr>
            <a:spLocks/>
          </p:cNvSpPr>
          <p:nvPr/>
        </p:nvSpPr>
        <p:spPr bwMode="auto">
          <a:xfrm>
            <a:off x="4876800" y="3810000"/>
            <a:ext cx="914400" cy="647700"/>
          </a:xfrm>
          <a:custGeom>
            <a:avLst/>
            <a:gdLst>
              <a:gd name="T0" fmla="*/ 0 w 576"/>
              <a:gd name="T1" fmla="*/ 0 h 408"/>
              <a:gd name="T2" fmla="*/ 2147483646 w 576"/>
              <a:gd name="T3" fmla="*/ 2147483646 h 408"/>
              <a:gd name="T4" fmla="*/ 2147483646 w 576"/>
              <a:gd name="T5" fmla="*/ 2147483646 h 408"/>
              <a:gd name="T6" fmla="*/ 2147483646 w 576"/>
              <a:gd name="T7" fmla="*/ 2147483646 h 4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76" h="408">
                <a:moveTo>
                  <a:pt x="0" y="0"/>
                </a:moveTo>
                <a:cubicBezTo>
                  <a:pt x="76" y="180"/>
                  <a:pt x="152" y="360"/>
                  <a:pt x="240" y="384"/>
                </a:cubicBezTo>
                <a:cubicBezTo>
                  <a:pt x="328" y="408"/>
                  <a:pt x="480" y="192"/>
                  <a:pt x="528" y="144"/>
                </a:cubicBezTo>
                <a:cubicBezTo>
                  <a:pt x="576" y="96"/>
                  <a:pt x="552" y="96"/>
                  <a:pt x="528" y="96"/>
                </a:cubicBezTo>
              </a:path>
            </a:pathLst>
          </a:cu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1066800" y="1371600"/>
          <a:ext cx="6154738" cy="518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3" imgW="1955800" imgH="1765300" progId="Equation.3">
                  <p:embed/>
                </p:oleObj>
              </mc:Choice>
              <mc:Fallback>
                <p:oleObj name="Equation" r:id="rId3" imgW="1955800" imgH="1765300" progId="Equation.3">
                  <p:embed/>
                  <p:pic>
                    <p:nvPicPr>
                      <p:cNvPr id="112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371600"/>
                        <a:ext cx="6154738" cy="5189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514600" y="304800"/>
            <a:ext cx="3943350" cy="833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i="1">
                <a:latin typeface="Arial" panose="020B0604020202020204" pitchFamily="34" charset="0"/>
              </a:rPr>
              <a:t>q</a:t>
            </a:r>
            <a:r>
              <a:rPr lang="en-US" altLang="en-US" sz="4800">
                <a:latin typeface="Arial" panose="020B0604020202020204" pitchFamily="34" charset="0"/>
              </a:rPr>
              <a:t> = - </a:t>
            </a:r>
            <a:r>
              <a:rPr lang="en-US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en-US" sz="4800">
                <a:latin typeface="Arial" panose="020B0604020202020204" pitchFamily="34" charset="0"/>
              </a:rPr>
              <a:t> </a:t>
            </a:r>
            <a:r>
              <a:rPr lang="en-US" altLang="en-US" sz="4800" i="1">
                <a:latin typeface="Arial" panose="020B0604020202020204" pitchFamily="34" charset="0"/>
              </a:rPr>
              <a:t>grad</a:t>
            </a:r>
            <a:r>
              <a:rPr lang="en-US" altLang="en-US" sz="4800">
                <a:latin typeface="Arial" panose="020B0604020202020204" pitchFamily="34" charset="0"/>
              </a:rPr>
              <a:t> h</a:t>
            </a:r>
          </a:p>
        </p:txBody>
      </p:sp>
    </p:spTree>
    <p:extLst>
      <p:ext uri="{BB962C8B-B14F-4D97-AF65-F5344CB8AC3E}">
        <p14:creationId xmlns:p14="http://schemas.microsoft.com/office/powerpoint/2010/main" val="389624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</TotalTime>
  <Words>369</Words>
  <Application>Microsoft Office PowerPoint</Application>
  <PresentationFormat>On-screen Show (4:3)</PresentationFormat>
  <Paragraphs>99</Paragraphs>
  <Slides>30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Constantia</vt:lpstr>
      <vt:lpstr>Symbol</vt:lpstr>
      <vt:lpstr>Times New Roman</vt:lpstr>
      <vt:lpstr>Wingdings 2</vt:lpstr>
      <vt:lpstr>Flow</vt:lpstr>
      <vt:lpstr>Equation</vt:lpstr>
      <vt:lpstr>Equation.DSMT4</vt:lpstr>
      <vt:lpstr>           Mechanics of Unsaturated soils   Unsaturated Seepage Flow   </vt:lpstr>
      <vt:lpstr>PowerPoint Presentation</vt:lpstr>
      <vt:lpstr>PowerPoint Presentation</vt:lpstr>
      <vt:lpstr>PowerPoint Presentation</vt:lpstr>
      <vt:lpstr>Representative Elementary  Volume (REV)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Steady-state flow</vt:lpstr>
      <vt:lpstr>Assuming incompressibility of water phase:</vt:lpstr>
      <vt:lpstr>Soil Water Retention Curve: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Mechanics of Unsaturated soils Equations for SWRC Empirical Relationships</dc:title>
  <dc:creator>Hossein</dc:creator>
  <cp:lastModifiedBy>microsoft</cp:lastModifiedBy>
  <cp:revision>51</cp:revision>
  <dcterms:created xsi:type="dcterms:W3CDTF">2013-02-02T16:30:32Z</dcterms:created>
  <dcterms:modified xsi:type="dcterms:W3CDTF">2020-12-22T18:33:47Z</dcterms:modified>
</cp:coreProperties>
</file>