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3" r:id="rId16"/>
    <p:sldId id="274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6716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601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593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064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932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514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33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660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649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383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966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982F70-E07F-4C0F-8F8F-4EDCA4A59E0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09/24/2024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3883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838200"/>
            <a:ext cx="86106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>
                <a:effectLst/>
              </a:rPr>
              <a:t>Mechanics of Unsaturated soils</a:t>
            </a:r>
            <a:br>
              <a:rPr lang="en-US" sz="4800" dirty="0"/>
            </a:br>
            <a:r>
              <a:rPr lang="en-US" sz="4800" dirty="0"/>
              <a:t>Moisture-Suction Characteristic Curve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/>
              <a:t>Session 2</a:t>
            </a:r>
          </a:p>
        </p:txBody>
      </p:sp>
    </p:spTree>
    <p:extLst>
      <p:ext uri="{BB962C8B-B14F-4D97-AF65-F5344CB8AC3E}">
        <p14:creationId xmlns:p14="http://schemas.microsoft.com/office/powerpoint/2010/main" val="1680442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457200" y="838200"/>
                <a:ext cx="8534400" cy="5791200"/>
              </a:xfrm>
              <a:prstGeom prst="rect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txBody>
              <a:bodyPr vert="horz">
                <a:normAutofit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u="sng" dirty="0">
                    <a:solidFill>
                      <a:srgbClr val="FF0000"/>
                    </a:solidFill>
                  </a:rPr>
                  <a:t>Example: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6cm</a:t>
                </a:r>
                <a:r>
                  <a:rPr lang="en-US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of water drained out of </a:t>
                </a:r>
                <a:r>
                  <a:rPr lang="en-US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100gr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soil with bulk density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𝛾</m:t>
                    </m:r>
                    <m:r>
                      <a:rPr lang="en-US" i="1" smtClean="0">
                        <a:latin typeface="Cambria Math"/>
                        <a:ea typeface="Cambria Math"/>
                      </a:rPr>
                      <m:t>=1.2</m:t>
                    </m:r>
                    <m:f>
                      <m:fPr>
                        <m:type m:val="skw"/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𝑔𝑟</m:t>
                        </m:r>
                      </m:num>
                      <m:den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i="1" smtClean="0">
                                <a:latin typeface="Cambria Math"/>
                                <a:ea typeface="Cambria Math"/>
                              </a:rPr>
                              <m:t>𝑐𝑚</m:t>
                            </m:r>
                          </m:e>
                          <m:sup>
                            <m:r>
                              <a:rPr lang="en-US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smtClean="0">
                        <a:latin typeface="Cambria Math"/>
                        <a:ea typeface="Cambria Math"/>
                      </a:rPr>
                      <m:t>, </m:t>
                    </m:r>
                  </m:oMath>
                </a14:m>
                <a:r>
                  <a:rPr lang="en-US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p2=100 and p1=60 cm, 2T=0.15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  <m:t>𝑑𝑦𝑛𝑒</m:t>
                        </m:r>
                      </m:num>
                      <m:den>
                        <m:r>
                          <a:rPr lang="en-US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  <m:t>𝑐𝑚</m:t>
                        </m:r>
                      </m:den>
                    </m:f>
                  </m:oMath>
                </a14:m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en-US" sz="2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at: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 smtClean="0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eqArrPr>
                          <m:e>
                            <m:r>
                              <a:rPr lang="en-US" sz="2000" b="0" i="1" smtClean="0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cs typeface="Times New Roman" pitchFamily="18" charset="0"/>
                              </a:rPr>
                              <m:t>𝑝</m:t>
                            </m:r>
                            <m:r>
                              <a:rPr lang="en-US" sz="2000" b="0" i="1" smtClean="0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cs typeface="Times New Roman" pitchFamily="18" charset="0"/>
                              </a:rPr>
                              <m:t>=100</m:t>
                            </m:r>
                            <m:r>
                              <a:rPr lang="en-US" sz="2000" b="0" i="1" smtClean="0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cs typeface="Times New Roman" pitchFamily="18" charset="0"/>
                              </a:rPr>
                              <m:t>𝑐𝑚</m:t>
                            </m:r>
                            <m:r>
                              <a:rPr lang="en-US" sz="2000" b="0" i="1" smtClean="0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cs typeface="Times New Roman" pitchFamily="18" charset="0"/>
                              </a:rPr>
                              <m:t> →</m:t>
                            </m:r>
                            <m:sSub>
                              <m:sSubPr>
                                <m:ctrlPr>
                                  <a:rPr lang="en-US" sz="2000" b="0" i="1" smtClean="0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 panose="02040503050406030204" pitchFamily="18" charset="0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2000" b="0" i="1" smtClean="0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000" b="0" i="1" smtClean="0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 panose="02040503050406030204" pitchFamily="18" charset="0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0.15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100∗1</m:t>
                                </m:r>
                                <m:f>
                                  <m:fPr>
                                    <m:type m:val="skw"/>
                                    <m:ctrlPr>
                                      <a:rPr lang="en-US" sz="2000" b="0" i="1" smtClean="0">
                                        <a:effectLst>
                                          <a:outerShdw blurRad="38100" dist="38100" dir="2700000" algn="tl">
                                            <a:srgbClr val="000000">
                                              <a:alpha val="43137"/>
                                            </a:srgbClr>
                                          </a:outerShdw>
                                        </a:effectLst>
                                        <a:latin typeface="Cambria Math" panose="02040503050406030204" pitchFamily="18" charset="0"/>
                                        <a:ea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effectLst>
                                          <a:outerShdw blurRad="38100" dist="38100" dir="2700000" algn="tl">
                                            <a:srgbClr val="000000">
                                              <a:alpha val="43137"/>
                                            </a:srgbClr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  <m:t>𝑔𝑟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0" i="1" smtClean="0">
                                            <a:effectLst>
                                              <a:outerShdw blurRad="38100" dist="38100" dir="2700000" algn="tl">
                                                <a:srgbClr val="000000">
                                                  <a:alpha val="43137"/>
                                                </a:srgbClr>
                                              </a:outerShdw>
                                            </a:effectLst>
                                            <a:latin typeface="Cambria Math" panose="02040503050406030204" pitchFamily="18" charset="0"/>
                                            <a:ea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0" i="1" smtClean="0">
                                            <a:effectLst>
                                              <a:outerShdw blurRad="38100" dist="38100" dir="2700000" algn="tl">
                                                <a:srgbClr val="000000">
                                                  <a:alpha val="43137"/>
                                                </a:srgbClr>
                                              </a:outerShdw>
                                            </a:effectLst>
                                            <a:latin typeface="Cambria Math"/>
                                            <a:ea typeface="Cambria Math"/>
                                            <a:cs typeface="Times New Roman" pitchFamily="18" charset="0"/>
                                          </a:rPr>
                                          <m:t>𝑐𝑚</m:t>
                                        </m:r>
                                      </m:e>
                                      <m:sup>
                                        <m:r>
                                          <a:rPr lang="en-US" sz="2000" b="0" i="1" smtClean="0">
                                            <a:effectLst>
                                              <a:outerShdw blurRad="38100" dist="38100" dir="2700000" algn="tl">
                                                <a:srgbClr val="000000">
                                                  <a:alpha val="43137"/>
                                                </a:srgbClr>
                                              </a:outerShdw>
                                            </a:effectLst>
                                            <a:latin typeface="Cambria Math"/>
                                            <a:ea typeface="Cambria Math"/>
                                            <a:cs typeface="Times New Roman" pitchFamily="18" charset="0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den>
                                </m:f>
                              </m:den>
                            </m:f>
                            <m:r>
                              <a:rPr lang="en-US" sz="2000" b="0" i="1" smtClean="0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=0.0015 </m:t>
                            </m:r>
                            <m:r>
                              <a:rPr lang="en-US" sz="2000" b="0" i="1" smtClean="0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𝑐𝑚</m:t>
                            </m:r>
                          </m:e>
                          <m:e>
                            <m:r>
                              <a:rPr lang="en-US" sz="2000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cs typeface="Times New Roman" pitchFamily="18" charset="0"/>
                              </a:rPr>
                              <m:t>𝑝</m:t>
                            </m:r>
                            <m:r>
                              <a:rPr lang="en-US" sz="2000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cs typeface="Times New Roman" pitchFamily="18" charset="0"/>
                              </a:rPr>
                              <m:t>=60</m:t>
                            </m:r>
                            <m:r>
                              <a:rPr lang="en-US" sz="2000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cs typeface="Times New Roman" pitchFamily="18" charset="0"/>
                              </a:rPr>
                              <m:t>𝑐𝑚</m:t>
                            </m:r>
                            <m:r>
                              <a:rPr lang="en-US" sz="2000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cs typeface="Times New Roman" pitchFamily="18" charset="0"/>
                              </a:rPr>
                              <m:t> →</m:t>
                            </m:r>
                            <m:sSub>
                              <m:sSubPr>
                                <m:ctrlPr>
                                  <a:rPr lang="en-US" sz="2000" i="1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 panose="02040503050406030204" pitchFamily="18" charset="0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2000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000" i="1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 panose="02040503050406030204" pitchFamily="18" charset="0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0.15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6</m:t>
                                </m:r>
                                <m:r>
                                  <a:rPr lang="en-US" sz="2000" i="1"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0∗1</m:t>
                                </m:r>
                                <m:f>
                                  <m:fPr>
                                    <m:type m:val="skw"/>
                                    <m:ctrlPr>
                                      <a:rPr lang="en-US" sz="2000" i="1">
                                        <a:effectLst>
                                          <a:outerShdw blurRad="38100" dist="38100" dir="2700000" algn="tl">
                                            <a:srgbClr val="000000">
                                              <a:alpha val="43137"/>
                                            </a:srgbClr>
                                          </a:outerShdw>
                                        </a:effectLst>
                                        <a:latin typeface="Cambria Math" panose="02040503050406030204" pitchFamily="18" charset="0"/>
                                        <a:ea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effectLst>
                                          <a:outerShdw blurRad="38100" dist="38100" dir="2700000" algn="tl">
                                            <a:srgbClr val="000000">
                                              <a:alpha val="43137"/>
                                            </a:srgbClr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  <m:t>𝑔𝑟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i="1">
                                            <a:effectLst>
                                              <a:outerShdw blurRad="38100" dist="38100" dir="2700000" algn="tl">
                                                <a:srgbClr val="000000">
                                                  <a:alpha val="43137"/>
                                                </a:srgbClr>
                                              </a:outerShdw>
                                            </a:effectLst>
                                            <a:latin typeface="Cambria Math" panose="02040503050406030204" pitchFamily="18" charset="0"/>
                                            <a:ea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i="1">
                                            <a:effectLst>
                                              <a:outerShdw blurRad="38100" dist="38100" dir="2700000" algn="tl">
                                                <a:srgbClr val="000000">
                                                  <a:alpha val="43137"/>
                                                </a:srgbClr>
                                              </a:outerShdw>
                                            </a:effectLst>
                                            <a:latin typeface="Cambria Math"/>
                                            <a:ea typeface="Cambria Math"/>
                                            <a:cs typeface="Times New Roman" pitchFamily="18" charset="0"/>
                                          </a:rPr>
                                          <m:t>𝑐𝑚</m:t>
                                        </m:r>
                                      </m:e>
                                      <m:sup>
                                        <m:r>
                                          <a:rPr lang="en-US" sz="2000" i="1">
                                            <a:effectLst>
                                              <a:outerShdw blurRad="38100" dist="38100" dir="2700000" algn="tl">
                                                <a:srgbClr val="000000">
                                                  <a:alpha val="43137"/>
                                                </a:srgbClr>
                                              </a:outerShdw>
                                            </a:effectLst>
                                            <a:latin typeface="Cambria Math"/>
                                            <a:ea typeface="Cambria Math"/>
                                            <a:cs typeface="Times New Roman" pitchFamily="18" charset="0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den>
                                </m:f>
                              </m:den>
                            </m:f>
                            <m:r>
                              <a:rPr lang="en-US" sz="2000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=0.0025 </m:t>
                            </m:r>
                            <m:r>
                              <a:rPr lang="en-US" sz="2000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𝑐𝑚</m:t>
                            </m:r>
                          </m:e>
                        </m:eqArr>
                      </m:e>
                    </m:d>
                  </m:oMath>
                </a14:m>
                <a:endPara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en-US" sz="2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Equivalent radius between r</a:t>
                </a:r>
                <a:r>
                  <a:rPr lang="en-US" sz="2000" baseline="-25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sz="2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and r</a:t>
                </a:r>
                <a:r>
                  <a:rPr lang="en-US" sz="2000" baseline="-25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sz="2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:</a:t>
                </a:r>
              </a:p>
              <a:p>
                <a:pPr marL="0" indent="0">
                  <a:buNone/>
                </a:pPr>
                <a:endPara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en-US" sz="2000" u="sng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Homework: obtain a complete pore size distribution diagram from a real SWRC</a:t>
                </a: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838200"/>
                <a:ext cx="8534400" cy="5791200"/>
              </a:xfrm>
              <a:prstGeom prst="rect">
                <a:avLst/>
              </a:prstGeom>
              <a:blipFill>
                <a:blip r:embed="rId2"/>
                <a:stretch>
                  <a:fillRect l="-784" t="-1784" r="-356"/>
                </a:stretch>
              </a:blipFill>
              <a:ln w="19050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06904" y="4648200"/>
                <a:ext cx="8279895" cy="11882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en-US" sz="2000" b="0" i="1" smtClean="0">
                                <a:latin typeface="Cambria Math"/>
                              </a:rPr>
                              <m:t>𝑤</m:t>
                            </m:r>
                            <m:r>
                              <a:rPr lang="en-US" sz="2000" b="0" i="1" smtClean="0">
                                <a:latin typeface="Cambria Math"/>
                              </a:rPr>
                              <m:t>𝑎𝑡𝑒𝑟</m:t>
                            </m:r>
                          </m:e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𝑣𝑜𝑖𝑑</m:t>
                            </m:r>
                          </m:e>
                        </m:mr>
                        <m:m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6</m:t>
                            </m:r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𝑐𝑚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3</m:t>
                                </m:r>
                              </m:sup>
                            </m:sSup>
                          </m:e>
                          <m:e>
                            <m:f>
                              <m:fPr>
                                <m:ctrlPr>
                                  <a:rPr lang="en-US" sz="200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100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1.2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sz="20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𝑐𝑚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3</m:t>
                                </m:r>
                              </m:sup>
                            </m:sSup>
                          </m:e>
                        </m:mr>
                        <m:m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𝑥</m:t>
                            </m:r>
                          </m:e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100</m:t>
                            </m:r>
                          </m:e>
                        </m:mr>
                      </m:m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⟹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=7.2%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𝑜𝑓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𝑠𝑜𝑖𝑙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𝑣𝑜𝑙𝑢𝑚𝑒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h𝑎𝑑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𝑝𝑜𝑟𝑒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𝑏𝑒𝑡𝑤𝑒𝑒𝑛</m:t>
                      </m:r>
                      <m:r>
                        <m:rPr>
                          <m:nor/>
                        </m:rP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m:t>r</m:t>
                      </m:r>
                      <m:r>
                        <m:rPr>
                          <m:nor/>
                        </m:rPr>
                        <a:rPr lang="en-US" sz="2000" baseline="-25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m:t>and</m:t>
                      </m:r>
                      <m:r>
                        <m:rPr>
                          <m:nor/>
                        </m:rP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m:t>r</m:t>
                      </m:r>
                      <m:r>
                        <m:rPr>
                          <m:nor/>
                        </m:rPr>
                        <a:rPr lang="en-US" sz="2000" baseline="-25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m:t>2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904" y="4648200"/>
                <a:ext cx="8279895" cy="118827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7944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SWRC in different types of soils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828800" y="2133600"/>
            <a:ext cx="0" cy="3429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447800" y="5334000"/>
            <a:ext cx="6400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10"/>
          <p:cNvSpPr/>
          <p:nvPr/>
        </p:nvSpPr>
        <p:spPr>
          <a:xfrm>
            <a:off x="1811509" y="2468325"/>
            <a:ext cx="5808491" cy="1763870"/>
          </a:xfrm>
          <a:custGeom>
            <a:avLst/>
            <a:gdLst>
              <a:gd name="connsiteX0" fmla="*/ 17291 w 6687687"/>
              <a:gd name="connsiteY0" fmla="*/ 35389 h 1763870"/>
              <a:gd name="connsiteX1" fmla="*/ 1149405 w 6687687"/>
              <a:gd name="connsiteY1" fmla="*/ 89818 h 1763870"/>
              <a:gd name="connsiteX2" fmla="*/ 3206805 w 6687687"/>
              <a:gd name="connsiteY2" fmla="*/ 753846 h 1763870"/>
              <a:gd name="connsiteX3" fmla="*/ 4099434 w 6687687"/>
              <a:gd name="connsiteY3" fmla="*/ 1113075 h 1763870"/>
              <a:gd name="connsiteX4" fmla="*/ 5057377 w 6687687"/>
              <a:gd name="connsiteY4" fmla="*/ 1483189 h 1763870"/>
              <a:gd name="connsiteX5" fmla="*/ 6080634 w 6687687"/>
              <a:gd name="connsiteY5" fmla="*/ 1635589 h 1763870"/>
              <a:gd name="connsiteX6" fmla="*/ 6646691 w 6687687"/>
              <a:gd name="connsiteY6" fmla="*/ 1744446 h 1763870"/>
              <a:gd name="connsiteX7" fmla="*/ 4970291 w 6687687"/>
              <a:gd name="connsiteY7" fmla="*/ 1744446 h 1763870"/>
              <a:gd name="connsiteX8" fmla="*/ 2880234 w 6687687"/>
              <a:gd name="connsiteY8" fmla="*/ 1548504 h 1763870"/>
              <a:gd name="connsiteX9" fmla="*/ 1378005 w 6687687"/>
              <a:gd name="connsiteY9" fmla="*/ 1025989 h 1763870"/>
              <a:gd name="connsiteX10" fmla="*/ 528920 w 6687687"/>
              <a:gd name="connsiteY10" fmla="*/ 361961 h 1763870"/>
              <a:gd name="connsiteX11" fmla="*/ 17291 w 6687687"/>
              <a:gd name="connsiteY11" fmla="*/ 35389 h 176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87687" h="1763870">
                <a:moveTo>
                  <a:pt x="17291" y="35389"/>
                </a:moveTo>
                <a:cubicBezTo>
                  <a:pt x="120705" y="-9968"/>
                  <a:pt x="617819" y="-29925"/>
                  <a:pt x="1149405" y="89818"/>
                </a:cubicBezTo>
                <a:cubicBezTo>
                  <a:pt x="1680991" y="209561"/>
                  <a:pt x="2715134" y="583303"/>
                  <a:pt x="3206805" y="753846"/>
                </a:cubicBezTo>
                <a:cubicBezTo>
                  <a:pt x="3698476" y="924389"/>
                  <a:pt x="4099434" y="1113075"/>
                  <a:pt x="4099434" y="1113075"/>
                </a:cubicBezTo>
                <a:cubicBezTo>
                  <a:pt x="4407863" y="1234632"/>
                  <a:pt x="4727177" y="1396103"/>
                  <a:pt x="5057377" y="1483189"/>
                </a:cubicBezTo>
                <a:cubicBezTo>
                  <a:pt x="5387577" y="1570275"/>
                  <a:pt x="5815748" y="1592046"/>
                  <a:pt x="6080634" y="1635589"/>
                </a:cubicBezTo>
                <a:cubicBezTo>
                  <a:pt x="6345520" y="1679132"/>
                  <a:pt x="6831748" y="1726303"/>
                  <a:pt x="6646691" y="1744446"/>
                </a:cubicBezTo>
                <a:cubicBezTo>
                  <a:pt x="6461634" y="1762589"/>
                  <a:pt x="5598034" y="1777103"/>
                  <a:pt x="4970291" y="1744446"/>
                </a:cubicBezTo>
                <a:cubicBezTo>
                  <a:pt x="4342548" y="1711789"/>
                  <a:pt x="3478948" y="1668247"/>
                  <a:pt x="2880234" y="1548504"/>
                </a:cubicBezTo>
                <a:cubicBezTo>
                  <a:pt x="2281520" y="1428761"/>
                  <a:pt x="1769891" y="1223746"/>
                  <a:pt x="1378005" y="1025989"/>
                </a:cubicBezTo>
                <a:cubicBezTo>
                  <a:pt x="986119" y="828232"/>
                  <a:pt x="759334" y="528875"/>
                  <a:pt x="528920" y="361961"/>
                </a:cubicBezTo>
                <a:cubicBezTo>
                  <a:pt x="298506" y="195047"/>
                  <a:pt x="-86123" y="80746"/>
                  <a:pt x="17291" y="35389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817914" y="3265714"/>
            <a:ext cx="3855633" cy="1849749"/>
          </a:xfrm>
          <a:custGeom>
            <a:avLst/>
            <a:gdLst>
              <a:gd name="connsiteX0" fmla="*/ 65315 w 3855633"/>
              <a:gd name="connsiteY0" fmla="*/ 10886 h 1849749"/>
              <a:gd name="connsiteX1" fmla="*/ 870857 w 3855633"/>
              <a:gd name="connsiteY1" fmla="*/ 261257 h 1849749"/>
              <a:gd name="connsiteX2" fmla="*/ 1567543 w 3855633"/>
              <a:gd name="connsiteY2" fmla="*/ 685800 h 1849749"/>
              <a:gd name="connsiteX3" fmla="*/ 2122715 w 3855633"/>
              <a:gd name="connsiteY3" fmla="*/ 1132115 h 1849749"/>
              <a:gd name="connsiteX4" fmla="*/ 2754086 w 3855633"/>
              <a:gd name="connsiteY4" fmla="*/ 1621972 h 1849749"/>
              <a:gd name="connsiteX5" fmla="*/ 3853543 w 3855633"/>
              <a:gd name="connsiteY5" fmla="*/ 1828800 h 1849749"/>
              <a:gd name="connsiteX6" fmla="*/ 3004457 w 3855633"/>
              <a:gd name="connsiteY6" fmla="*/ 1807029 h 1849749"/>
              <a:gd name="connsiteX7" fmla="*/ 2068286 w 3855633"/>
              <a:gd name="connsiteY7" fmla="*/ 1513115 h 1849749"/>
              <a:gd name="connsiteX8" fmla="*/ 1175657 w 3855633"/>
              <a:gd name="connsiteY8" fmla="*/ 990600 h 1849749"/>
              <a:gd name="connsiteX9" fmla="*/ 609600 w 3855633"/>
              <a:gd name="connsiteY9" fmla="*/ 457200 h 1849749"/>
              <a:gd name="connsiteX10" fmla="*/ 0 w 3855633"/>
              <a:gd name="connsiteY10" fmla="*/ 0 h 184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55633" h="1849749">
                <a:moveTo>
                  <a:pt x="65315" y="10886"/>
                </a:moveTo>
                <a:cubicBezTo>
                  <a:pt x="342900" y="79828"/>
                  <a:pt x="620486" y="148771"/>
                  <a:pt x="870857" y="261257"/>
                </a:cubicBezTo>
                <a:cubicBezTo>
                  <a:pt x="1121228" y="373743"/>
                  <a:pt x="1358900" y="540657"/>
                  <a:pt x="1567543" y="685800"/>
                </a:cubicBezTo>
                <a:cubicBezTo>
                  <a:pt x="1776186" y="830943"/>
                  <a:pt x="1924958" y="976086"/>
                  <a:pt x="2122715" y="1132115"/>
                </a:cubicBezTo>
                <a:cubicBezTo>
                  <a:pt x="2320472" y="1288144"/>
                  <a:pt x="2465615" y="1505858"/>
                  <a:pt x="2754086" y="1621972"/>
                </a:cubicBezTo>
                <a:cubicBezTo>
                  <a:pt x="3042557" y="1738086"/>
                  <a:pt x="3811815" y="1797957"/>
                  <a:pt x="3853543" y="1828800"/>
                </a:cubicBezTo>
                <a:cubicBezTo>
                  <a:pt x="3895271" y="1859643"/>
                  <a:pt x="3302000" y="1859643"/>
                  <a:pt x="3004457" y="1807029"/>
                </a:cubicBezTo>
                <a:cubicBezTo>
                  <a:pt x="2706914" y="1754415"/>
                  <a:pt x="2373086" y="1649186"/>
                  <a:pt x="2068286" y="1513115"/>
                </a:cubicBezTo>
                <a:cubicBezTo>
                  <a:pt x="1763486" y="1377044"/>
                  <a:pt x="1418771" y="1166586"/>
                  <a:pt x="1175657" y="990600"/>
                </a:cubicBezTo>
                <a:cubicBezTo>
                  <a:pt x="932543" y="814614"/>
                  <a:pt x="805543" y="622300"/>
                  <a:pt x="609600" y="457200"/>
                </a:cubicBezTo>
                <a:cubicBezTo>
                  <a:pt x="413657" y="292100"/>
                  <a:pt x="30843" y="29029"/>
                  <a:pt x="0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839393" y="4056124"/>
            <a:ext cx="2330072" cy="1160745"/>
          </a:xfrm>
          <a:custGeom>
            <a:avLst/>
            <a:gdLst>
              <a:gd name="connsiteX0" fmla="*/ 293 w 2330072"/>
              <a:gd name="connsiteY0" fmla="*/ 4247 h 1160745"/>
              <a:gd name="connsiteX1" fmla="*/ 250664 w 2330072"/>
              <a:gd name="connsiteY1" fmla="*/ 69562 h 1160745"/>
              <a:gd name="connsiteX2" fmla="*/ 609893 w 2330072"/>
              <a:gd name="connsiteY2" fmla="*/ 298162 h 1160745"/>
              <a:gd name="connsiteX3" fmla="*/ 871150 w 2330072"/>
              <a:gd name="connsiteY3" fmla="*/ 515876 h 1160745"/>
              <a:gd name="connsiteX4" fmla="*/ 1110636 w 2330072"/>
              <a:gd name="connsiteY4" fmla="*/ 755362 h 1160745"/>
              <a:gd name="connsiteX5" fmla="*/ 1437207 w 2330072"/>
              <a:gd name="connsiteY5" fmla="*/ 875105 h 1160745"/>
              <a:gd name="connsiteX6" fmla="*/ 2003264 w 2330072"/>
              <a:gd name="connsiteY6" fmla="*/ 1071047 h 1160745"/>
              <a:gd name="connsiteX7" fmla="*/ 2329836 w 2330072"/>
              <a:gd name="connsiteY7" fmla="*/ 1136362 h 1160745"/>
              <a:gd name="connsiteX8" fmla="*/ 2046807 w 2330072"/>
              <a:gd name="connsiteY8" fmla="*/ 1158133 h 1160745"/>
              <a:gd name="connsiteX9" fmla="*/ 1556950 w 2330072"/>
              <a:gd name="connsiteY9" fmla="*/ 1081933 h 1160745"/>
              <a:gd name="connsiteX10" fmla="*/ 838493 w 2330072"/>
              <a:gd name="connsiteY10" fmla="*/ 864219 h 1160745"/>
              <a:gd name="connsiteX11" fmla="*/ 479264 w 2330072"/>
              <a:gd name="connsiteY11" fmla="*/ 559419 h 1160745"/>
              <a:gd name="connsiteX12" fmla="*/ 207121 w 2330072"/>
              <a:gd name="connsiteY12" fmla="*/ 167533 h 1160745"/>
              <a:gd name="connsiteX13" fmla="*/ 293 w 2330072"/>
              <a:gd name="connsiteY13" fmla="*/ 4247 h 1160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30072" h="1160745">
                <a:moveTo>
                  <a:pt x="293" y="4247"/>
                </a:moveTo>
                <a:cubicBezTo>
                  <a:pt x="7550" y="-12082"/>
                  <a:pt x="149064" y="20576"/>
                  <a:pt x="250664" y="69562"/>
                </a:cubicBezTo>
                <a:cubicBezTo>
                  <a:pt x="352264" y="118548"/>
                  <a:pt x="506479" y="223776"/>
                  <a:pt x="609893" y="298162"/>
                </a:cubicBezTo>
                <a:cubicBezTo>
                  <a:pt x="713307" y="372548"/>
                  <a:pt x="787693" y="439676"/>
                  <a:pt x="871150" y="515876"/>
                </a:cubicBezTo>
                <a:cubicBezTo>
                  <a:pt x="954607" y="592076"/>
                  <a:pt x="1016293" y="695491"/>
                  <a:pt x="1110636" y="755362"/>
                </a:cubicBezTo>
                <a:cubicBezTo>
                  <a:pt x="1204979" y="815233"/>
                  <a:pt x="1437207" y="875105"/>
                  <a:pt x="1437207" y="875105"/>
                </a:cubicBezTo>
                <a:cubicBezTo>
                  <a:pt x="1585978" y="927719"/>
                  <a:pt x="1854493" y="1027504"/>
                  <a:pt x="2003264" y="1071047"/>
                </a:cubicBezTo>
                <a:cubicBezTo>
                  <a:pt x="2152035" y="1114590"/>
                  <a:pt x="2322579" y="1121848"/>
                  <a:pt x="2329836" y="1136362"/>
                </a:cubicBezTo>
                <a:cubicBezTo>
                  <a:pt x="2337093" y="1150876"/>
                  <a:pt x="2175621" y="1167205"/>
                  <a:pt x="2046807" y="1158133"/>
                </a:cubicBezTo>
                <a:cubicBezTo>
                  <a:pt x="1917993" y="1149061"/>
                  <a:pt x="1758336" y="1130919"/>
                  <a:pt x="1556950" y="1081933"/>
                </a:cubicBezTo>
                <a:cubicBezTo>
                  <a:pt x="1355564" y="1032947"/>
                  <a:pt x="1018107" y="951305"/>
                  <a:pt x="838493" y="864219"/>
                </a:cubicBezTo>
                <a:cubicBezTo>
                  <a:pt x="658879" y="777133"/>
                  <a:pt x="584493" y="675533"/>
                  <a:pt x="479264" y="559419"/>
                </a:cubicBezTo>
                <a:cubicBezTo>
                  <a:pt x="374035" y="443305"/>
                  <a:pt x="292392" y="260062"/>
                  <a:pt x="207121" y="167533"/>
                </a:cubicBezTo>
                <a:cubicBezTo>
                  <a:pt x="121850" y="75004"/>
                  <a:pt x="-6964" y="20576"/>
                  <a:pt x="293" y="4247"/>
                </a:cubicBezTo>
                <a:close/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20193" y="2163525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ω</a:t>
            </a:r>
            <a:r>
              <a:rPr lang="en-US" dirty="0"/>
              <a:t> (%)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10400" y="5393323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Suction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29000" y="3265714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clay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50265" y="402131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loam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81200" y="4636496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sand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15754" y="1828800"/>
            <a:ext cx="3894846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1- particle size</a:t>
            </a:r>
          </a:p>
          <a:p>
            <a:r>
              <a:rPr lang="en-US" dirty="0"/>
              <a:t>2-double layer effect in clayey soil, </a:t>
            </a:r>
          </a:p>
        </p:txBody>
      </p:sp>
    </p:spTree>
    <p:extLst>
      <p:ext uri="{BB962C8B-B14F-4D97-AF65-F5344CB8AC3E}">
        <p14:creationId xmlns:p14="http://schemas.microsoft.com/office/powerpoint/2010/main" val="3546504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389120"/>
          </a:xfrm>
        </p:spPr>
        <p:txBody>
          <a:bodyPr/>
          <a:lstStyle/>
          <a:p>
            <a:r>
              <a:rPr lang="en-US" dirty="0"/>
              <a:t>Dominant forces: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Sand: Capillary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Clay: It is complicated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14400" y="533400"/>
            <a:ext cx="8229600" cy="5715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SWRC in different types of soils</a:t>
            </a:r>
          </a:p>
        </p:txBody>
      </p:sp>
    </p:spTree>
    <p:extLst>
      <p:ext uri="{BB962C8B-B14F-4D97-AF65-F5344CB8AC3E}">
        <p14:creationId xmlns:p14="http://schemas.microsoft.com/office/powerpoint/2010/main" val="2542308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>
            <a:normAutofit fontScale="90000"/>
          </a:bodyPr>
          <a:lstStyle/>
          <a:p>
            <a:r>
              <a:rPr lang="en-US" dirty="0"/>
              <a:t>Air entry value: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1447800" y="1793020"/>
            <a:ext cx="0" cy="1905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1229793" y="3429000"/>
            <a:ext cx="463760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38200" y="1698171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53000" y="346056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Suction</a:t>
            </a:r>
          </a:p>
        </p:txBody>
      </p:sp>
      <p:sp>
        <p:nvSpPr>
          <p:cNvPr id="13" name="Freeform 12"/>
          <p:cNvSpPr/>
          <p:nvPr/>
        </p:nvSpPr>
        <p:spPr>
          <a:xfrm>
            <a:off x="1447800" y="2013502"/>
            <a:ext cx="1164771" cy="272498"/>
          </a:xfrm>
          <a:custGeom>
            <a:avLst/>
            <a:gdLst>
              <a:gd name="connsiteX0" fmla="*/ 0 w 1164771"/>
              <a:gd name="connsiteY0" fmla="*/ 355 h 272498"/>
              <a:gd name="connsiteX1" fmla="*/ 457200 w 1164771"/>
              <a:gd name="connsiteY1" fmla="*/ 11241 h 272498"/>
              <a:gd name="connsiteX2" fmla="*/ 544286 w 1164771"/>
              <a:gd name="connsiteY2" fmla="*/ 11241 h 272498"/>
              <a:gd name="connsiteX3" fmla="*/ 729343 w 1164771"/>
              <a:gd name="connsiteY3" fmla="*/ 22127 h 272498"/>
              <a:gd name="connsiteX4" fmla="*/ 1164771 w 1164771"/>
              <a:gd name="connsiteY4" fmla="*/ 272498 h 27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4771" h="272498">
                <a:moveTo>
                  <a:pt x="0" y="355"/>
                </a:moveTo>
                <a:lnTo>
                  <a:pt x="457200" y="11241"/>
                </a:lnTo>
                <a:cubicBezTo>
                  <a:pt x="547914" y="13055"/>
                  <a:pt x="498929" y="9427"/>
                  <a:pt x="544286" y="11241"/>
                </a:cubicBezTo>
                <a:cubicBezTo>
                  <a:pt x="589643" y="13055"/>
                  <a:pt x="625929" y="-21416"/>
                  <a:pt x="729343" y="22127"/>
                </a:cubicBezTo>
                <a:cubicBezTo>
                  <a:pt x="832757" y="65670"/>
                  <a:pt x="1072243" y="228955"/>
                  <a:pt x="1164771" y="272498"/>
                </a:cubicBezTo>
              </a:path>
            </a:pathLst>
          </a:cu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458686" y="2013857"/>
            <a:ext cx="2144485" cy="326572"/>
          </a:xfrm>
          <a:custGeom>
            <a:avLst/>
            <a:gdLst>
              <a:gd name="connsiteX0" fmla="*/ 0 w 2144485"/>
              <a:gd name="connsiteY0" fmla="*/ 0 h 326572"/>
              <a:gd name="connsiteX1" fmla="*/ 337457 w 2144485"/>
              <a:gd name="connsiteY1" fmla="*/ 10886 h 326572"/>
              <a:gd name="connsiteX2" fmla="*/ 685800 w 2144485"/>
              <a:gd name="connsiteY2" fmla="*/ 10886 h 326572"/>
              <a:gd name="connsiteX3" fmla="*/ 1328057 w 2144485"/>
              <a:gd name="connsiteY3" fmla="*/ 43543 h 326572"/>
              <a:gd name="connsiteX4" fmla="*/ 1741714 w 2144485"/>
              <a:gd name="connsiteY4" fmla="*/ 141514 h 326572"/>
              <a:gd name="connsiteX5" fmla="*/ 2144485 w 2144485"/>
              <a:gd name="connsiteY5" fmla="*/ 326572 h 3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485" h="326572">
                <a:moveTo>
                  <a:pt x="0" y="0"/>
                </a:moveTo>
                <a:lnTo>
                  <a:pt x="337457" y="10886"/>
                </a:lnTo>
                <a:cubicBezTo>
                  <a:pt x="451757" y="12700"/>
                  <a:pt x="520700" y="5443"/>
                  <a:pt x="685800" y="10886"/>
                </a:cubicBezTo>
                <a:cubicBezTo>
                  <a:pt x="850900" y="16329"/>
                  <a:pt x="1152071" y="21772"/>
                  <a:pt x="1328057" y="43543"/>
                </a:cubicBezTo>
                <a:cubicBezTo>
                  <a:pt x="1504043" y="65314"/>
                  <a:pt x="1605643" y="94343"/>
                  <a:pt x="1741714" y="141514"/>
                </a:cubicBezTo>
                <a:cubicBezTo>
                  <a:pt x="1877785" y="188685"/>
                  <a:pt x="2039257" y="290286"/>
                  <a:pt x="2144485" y="326572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447800" y="2013857"/>
            <a:ext cx="3145971" cy="348343"/>
          </a:xfrm>
          <a:custGeom>
            <a:avLst/>
            <a:gdLst>
              <a:gd name="connsiteX0" fmla="*/ 0 w 3145971"/>
              <a:gd name="connsiteY0" fmla="*/ 0 h 348343"/>
              <a:gd name="connsiteX1" fmla="*/ 696686 w 3145971"/>
              <a:gd name="connsiteY1" fmla="*/ 21772 h 348343"/>
              <a:gd name="connsiteX2" fmla="*/ 1208314 w 3145971"/>
              <a:gd name="connsiteY2" fmla="*/ 43543 h 348343"/>
              <a:gd name="connsiteX3" fmla="*/ 2362200 w 3145971"/>
              <a:gd name="connsiteY3" fmla="*/ 87086 h 348343"/>
              <a:gd name="connsiteX4" fmla="*/ 2895600 w 3145971"/>
              <a:gd name="connsiteY4" fmla="*/ 250372 h 348343"/>
              <a:gd name="connsiteX5" fmla="*/ 3145971 w 3145971"/>
              <a:gd name="connsiteY5" fmla="*/ 348343 h 34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5971" h="348343">
                <a:moveTo>
                  <a:pt x="0" y="0"/>
                </a:moveTo>
                <a:lnTo>
                  <a:pt x="696686" y="21772"/>
                </a:lnTo>
                <a:lnTo>
                  <a:pt x="1208314" y="43543"/>
                </a:lnTo>
                <a:cubicBezTo>
                  <a:pt x="1485900" y="54429"/>
                  <a:pt x="2080986" y="52615"/>
                  <a:pt x="2362200" y="87086"/>
                </a:cubicBezTo>
                <a:cubicBezTo>
                  <a:pt x="2643414" y="121558"/>
                  <a:pt x="2764972" y="206829"/>
                  <a:pt x="2895600" y="250372"/>
                </a:cubicBezTo>
                <a:cubicBezTo>
                  <a:pt x="3026228" y="293915"/>
                  <a:pt x="3040743" y="317500"/>
                  <a:pt x="3145971" y="348343"/>
                </a:cubicBezTo>
              </a:path>
            </a:pathLst>
          </a:cu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133600" y="1524000"/>
            <a:ext cx="0" cy="358837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895600" y="1518752"/>
            <a:ext cx="0" cy="35883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810000" y="1496981"/>
            <a:ext cx="0" cy="35883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771" y="3799115"/>
            <a:ext cx="4507800" cy="3007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1" name="Straight Arrow Connector 20"/>
          <p:cNvCxnSpPr/>
          <p:nvPr/>
        </p:nvCxnSpPr>
        <p:spPr>
          <a:xfrm>
            <a:off x="2612571" y="3799115"/>
            <a:ext cx="0" cy="3156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020785" y="3782786"/>
            <a:ext cx="0" cy="3156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429000" y="3799115"/>
            <a:ext cx="0" cy="3156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3826328" y="3777343"/>
            <a:ext cx="0" cy="3156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4267200" y="3782786"/>
            <a:ext cx="0" cy="3156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4724400" y="3782786"/>
            <a:ext cx="0" cy="3156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105400" y="3799114"/>
            <a:ext cx="0" cy="3156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486400" y="3799114"/>
            <a:ext cx="0" cy="3156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5638800" y="4430485"/>
            <a:ext cx="381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5638800" y="4953000"/>
            <a:ext cx="381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5676900" y="5410200"/>
            <a:ext cx="381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5676900" y="5943600"/>
            <a:ext cx="381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1937657" y="4332514"/>
            <a:ext cx="47897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926771" y="4855029"/>
            <a:ext cx="48985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1926771" y="5312229"/>
            <a:ext cx="52795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926771" y="5845629"/>
            <a:ext cx="52795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2612571" y="6302829"/>
            <a:ext cx="0" cy="3701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V="1">
            <a:off x="3037113" y="6275615"/>
            <a:ext cx="0" cy="386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V="1">
            <a:off x="3445328" y="6291943"/>
            <a:ext cx="0" cy="3701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3826328" y="6270171"/>
            <a:ext cx="16328" cy="3918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V="1">
            <a:off x="4267200" y="6264729"/>
            <a:ext cx="0" cy="386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V="1">
            <a:off x="4724400" y="6264729"/>
            <a:ext cx="0" cy="386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5105400" y="6281057"/>
            <a:ext cx="0" cy="3701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V="1">
            <a:off x="5486400" y="6281057"/>
            <a:ext cx="0" cy="3701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9461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Volumetric water content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latin typeface="Cambria Math"/>
                          <a:ea typeface="Cambria Math"/>
                        </a:rPr>
                        <m:t>Θ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𝑛𝑆𝑟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𝑉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∗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𝑤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𝑤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Arrow Connector 3"/>
          <p:cNvCxnSpPr/>
          <p:nvPr/>
        </p:nvCxnSpPr>
        <p:spPr>
          <a:xfrm flipV="1">
            <a:off x="1610793" y="2743200"/>
            <a:ext cx="0" cy="3429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1229793" y="5943600"/>
            <a:ext cx="64008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20193" y="2667000"/>
                <a:ext cx="12192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800" i="1" dirty="0" smtClean="0">
                          <a:latin typeface="Cambria Math"/>
                          <a:ea typeface="Cambria Math"/>
                        </a:rPr>
                        <m:t>Θ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193" y="2667000"/>
                <a:ext cx="1219200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6792393" y="6002923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Suction</a:t>
            </a:r>
          </a:p>
        </p:txBody>
      </p:sp>
      <p:sp>
        <p:nvSpPr>
          <p:cNvPr id="9" name="Freeform 8"/>
          <p:cNvSpPr/>
          <p:nvPr/>
        </p:nvSpPr>
        <p:spPr>
          <a:xfrm>
            <a:off x="1621971" y="3055638"/>
            <a:ext cx="5693229" cy="1875591"/>
          </a:xfrm>
          <a:custGeom>
            <a:avLst/>
            <a:gdLst>
              <a:gd name="connsiteX0" fmla="*/ 0 w 5693229"/>
              <a:gd name="connsiteY0" fmla="*/ 3248 h 1875591"/>
              <a:gd name="connsiteX1" fmla="*/ 664029 w 5693229"/>
              <a:gd name="connsiteY1" fmla="*/ 25019 h 1875591"/>
              <a:gd name="connsiteX2" fmla="*/ 1328058 w 5693229"/>
              <a:gd name="connsiteY2" fmla="*/ 188305 h 1875591"/>
              <a:gd name="connsiteX3" fmla="*/ 1894115 w 5693229"/>
              <a:gd name="connsiteY3" fmla="*/ 427791 h 1875591"/>
              <a:gd name="connsiteX4" fmla="*/ 2460172 w 5693229"/>
              <a:gd name="connsiteY4" fmla="*/ 699933 h 1875591"/>
              <a:gd name="connsiteX5" fmla="*/ 3080658 w 5693229"/>
              <a:gd name="connsiteY5" fmla="*/ 1070048 h 1875591"/>
              <a:gd name="connsiteX6" fmla="*/ 3831772 w 5693229"/>
              <a:gd name="connsiteY6" fmla="*/ 1461933 h 1875591"/>
              <a:gd name="connsiteX7" fmla="*/ 4757058 w 5693229"/>
              <a:gd name="connsiteY7" fmla="*/ 1701419 h 1875591"/>
              <a:gd name="connsiteX8" fmla="*/ 5693229 w 5693229"/>
              <a:gd name="connsiteY8" fmla="*/ 1875591 h 187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93229" h="1875591">
                <a:moveTo>
                  <a:pt x="0" y="3248"/>
                </a:moveTo>
                <a:cubicBezTo>
                  <a:pt x="221343" y="-1288"/>
                  <a:pt x="442686" y="-5824"/>
                  <a:pt x="664029" y="25019"/>
                </a:cubicBezTo>
                <a:cubicBezTo>
                  <a:pt x="885372" y="55862"/>
                  <a:pt x="1123044" y="121176"/>
                  <a:pt x="1328058" y="188305"/>
                </a:cubicBezTo>
                <a:cubicBezTo>
                  <a:pt x="1533072" y="255434"/>
                  <a:pt x="1705429" y="342520"/>
                  <a:pt x="1894115" y="427791"/>
                </a:cubicBezTo>
                <a:cubicBezTo>
                  <a:pt x="2082801" y="513062"/>
                  <a:pt x="2262415" y="592890"/>
                  <a:pt x="2460172" y="699933"/>
                </a:cubicBezTo>
                <a:cubicBezTo>
                  <a:pt x="2657929" y="806976"/>
                  <a:pt x="2852058" y="943048"/>
                  <a:pt x="3080658" y="1070048"/>
                </a:cubicBezTo>
                <a:cubicBezTo>
                  <a:pt x="3309258" y="1197048"/>
                  <a:pt x="3552372" y="1356705"/>
                  <a:pt x="3831772" y="1461933"/>
                </a:cubicBezTo>
                <a:cubicBezTo>
                  <a:pt x="4111172" y="1567162"/>
                  <a:pt x="4446815" y="1632476"/>
                  <a:pt x="4757058" y="1701419"/>
                </a:cubicBezTo>
                <a:cubicBezTo>
                  <a:pt x="5067301" y="1770362"/>
                  <a:pt x="5544458" y="1850191"/>
                  <a:pt x="5693229" y="1875591"/>
                </a:cubicBezTo>
              </a:path>
            </a:pathLst>
          </a:cu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589314" y="3682451"/>
            <a:ext cx="5736772" cy="1293681"/>
          </a:xfrm>
          <a:custGeom>
            <a:avLst/>
            <a:gdLst>
              <a:gd name="connsiteX0" fmla="*/ 5736772 w 5736772"/>
              <a:gd name="connsiteY0" fmla="*/ 1259663 h 1293681"/>
              <a:gd name="connsiteX1" fmla="*/ 4931229 w 5736772"/>
              <a:gd name="connsiteY1" fmla="*/ 1292320 h 1293681"/>
              <a:gd name="connsiteX2" fmla="*/ 3918857 w 5736772"/>
              <a:gd name="connsiteY2" fmla="*/ 1281435 h 1293681"/>
              <a:gd name="connsiteX3" fmla="*/ 3189515 w 5736772"/>
              <a:gd name="connsiteY3" fmla="*/ 1227006 h 1293681"/>
              <a:gd name="connsiteX4" fmla="*/ 2481943 w 5736772"/>
              <a:gd name="connsiteY4" fmla="*/ 1150806 h 1293681"/>
              <a:gd name="connsiteX5" fmla="*/ 1480457 w 5736772"/>
              <a:gd name="connsiteY5" fmla="*/ 780692 h 1293681"/>
              <a:gd name="connsiteX6" fmla="*/ 762000 w 5736772"/>
              <a:gd name="connsiteY6" fmla="*/ 247292 h 1293681"/>
              <a:gd name="connsiteX7" fmla="*/ 195943 w 5736772"/>
              <a:gd name="connsiteY7" fmla="*/ 29578 h 1293681"/>
              <a:gd name="connsiteX8" fmla="*/ 0 w 5736772"/>
              <a:gd name="connsiteY8" fmla="*/ 7806 h 129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6772" h="1293681">
                <a:moveTo>
                  <a:pt x="5736772" y="1259663"/>
                </a:moveTo>
                <a:cubicBezTo>
                  <a:pt x="5485493" y="1274177"/>
                  <a:pt x="4931229" y="1292320"/>
                  <a:pt x="4931229" y="1292320"/>
                </a:cubicBezTo>
                <a:cubicBezTo>
                  <a:pt x="4628243" y="1295949"/>
                  <a:pt x="4209143" y="1292321"/>
                  <a:pt x="3918857" y="1281435"/>
                </a:cubicBezTo>
                <a:cubicBezTo>
                  <a:pt x="3628571" y="1270549"/>
                  <a:pt x="3429001" y="1248777"/>
                  <a:pt x="3189515" y="1227006"/>
                </a:cubicBezTo>
                <a:cubicBezTo>
                  <a:pt x="2950029" y="1205235"/>
                  <a:pt x="2766786" y="1225192"/>
                  <a:pt x="2481943" y="1150806"/>
                </a:cubicBezTo>
                <a:cubicBezTo>
                  <a:pt x="2197100" y="1076420"/>
                  <a:pt x="1767114" y="931278"/>
                  <a:pt x="1480457" y="780692"/>
                </a:cubicBezTo>
                <a:cubicBezTo>
                  <a:pt x="1193800" y="630106"/>
                  <a:pt x="976086" y="372478"/>
                  <a:pt x="762000" y="247292"/>
                </a:cubicBezTo>
                <a:cubicBezTo>
                  <a:pt x="547914" y="122106"/>
                  <a:pt x="322943" y="69492"/>
                  <a:pt x="195943" y="29578"/>
                </a:cubicBezTo>
                <a:cubicBezTo>
                  <a:pt x="68943" y="-10336"/>
                  <a:pt x="34471" y="-1265"/>
                  <a:pt x="0" y="7806"/>
                </a:cubicBezTo>
              </a:path>
            </a:pathLst>
          </a:cu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21971" y="3690257"/>
            <a:ext cx="5693229" cy="1234160"/>
          </a:xfrm>
          <a:custGeom>
            <a:avLst/>
            <a:gdLst>
              <a:gd name="connsiteX0" fmla="*/ 0 w 5693229"/>
              <a:gd name="connsiteY0" fmla="*/ 0 h 1234160"/>
              <a:gd name="connsiteX1" fmla="*/ 762000 w 5693229"/>
              <a:gd name="connsiteY1" fmla="*/ 43543 h 1234160"/>
              <a:gd name="connsiteX2" fmla="*/ 1687286 w 5693229"/>
              <a:gd name="connsiteY2" fmla="*/ 239486 h 1234160"/>
              <a:gd name="connsiteX3" fmla="*/ 2307772 w 5693229"/>
              <a:gd name="connsiteY3" fmla="*/ 468086 h 1234160"/>
              <a:gd name="connsiteX4" fmla="*/ 3069772 w 5693229"/>
              <a:gd name="connsiteY4" fmla="*/ 772886 h 1234160"/>
              <a:gd name="connsiteX5" fmla="*/ 3799115 w 5693229"/>
              <a:gd name="connsiteY5" fmla="*/ 1001486 h 1234160"/>
              <a:gd name="connsiteX6" fmla="*/ 4757058 w 5693229"/>
              <a:gd name="connsiteY6" fmla="*/ 1143000 h 1234160"/>
              <a:gd name="connsiteX7" fmla="*/ 5693229 w 5693229"/>
              <a:gd name="connsiteY7" fmla="*/ 1230086 h 123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93229" h="1234160">
                <a:moveTo>
                  <a:pt x="0" y="0"/>
                </a:moveTo>
                <a:cubicBezTo>
                  <a:pt x="240393" y="1814"/>
                  <a:pt x="480786" y="3629"/>
                  <a:pt x="762000" y="43543"/>
                </a:cubicBezTo>
                <a:cubicBezTo>
                  <a:pt x="1043214" y="83457"/>
                  <a:pt x="1429657" y="168729"/>
                  <a:pt x="1687286" y="239486"/>
                </a:cubicBezTo>
                <a:cubicBezTo>
                  <a:pt x="1944915" y="310243"/>
                  <a:pt x="2077358" y="379186"/>
                  <a:pt x="2307772" y="468086"/>
                </a:cubicBezTo>
                <a:cubicBezTo>
                  <a:pt x="2538186" y="556986"/>
                  <a:pt x="2821215" y="683986"/>
                  <a:pt x="3069772" y="772886"/>
                </a:cubicBezTo>
                <a:cubicBezTo>
                  <a:pt x="3318329" y="861786"/>
                  <a:pt x="3517901" y="939800"/>
                  <a:pt x="3799115" y="1001486"/>
                </a:cubicBezTo>
                <a:cubicBezTo>
                  <a:pt x="4080329" y="1063172"/>
                  <a:pt x="4441372" y="1104900"/>
                  <a:pt x="4757058" y="1143000"/>
                </a:cubicBezTo>
                <a:cubicBezTo>
                  <a:pt x="5072744" y="1181100"/>
                  <a:pt x="5558972" y="1251857"/>
                  <a:pt x="5693229" y="1230086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708979" y="4219372"/>
            <a:ext cx="1842277" cy="216908"/>
          </a:xfrm>
          <a:custGeom>
            <a:avLst/>
            <a:gdLst>
              <a:gd name="connsiteX0" fmla="*/ 1841250 w 1842277"/>
              <a:gd name="connsiteY0" fmla="*/ 211114 h 216908"/>
              <a:gd name="connsiteX1" fmla="*/ 709135 w 1842277"/>
              <a:gd name="connsiteY1" fmla="*/ 167571 h 216908"/>
              <a:gd name="connsiteX2" fmla="*/ 1564 w 1842277"/>
              <a:gd name="connsiteY2" fmla="*/ 4285 h 216908"/>
              <a:gd name="connsiteX3" fmla="*/ 894192 w 1842277"/>
              <a:gd name="connsiteY3" fmla="*/ 58714 h 216908"/>
              <a:gd name="connsiteX4" fmla="*/ 1841250 w 1842277"/>
              <a:gd name="connsiteY4" fmla="*/ 211114 h 21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277" h="216908">
                <a:moveTo>
                  <a:pt x="1841250" y="211114"/>
                </a:moveTo>
                <a:cubicBezTo>
                  <a:pt x="1810407" y="229257"/>
                  <a:pt x="1015749" y="202042"/>
                  <a:pt x="709135" y="167571"/>
                </a:cubicBezTo>
                <a:cubicBezTo>
                  <a:pt x="402521" y="133100"/>
                  <a:pt x="-29279" y="22428"/>
                  <a:pt x="1564" y="4285"/>
                </a:cubicBezTo>
                <a:cubicBezTo>
                  <a:pt x="32407" y="-13858"/>
                  <a:pt x="587578" y="29685"/>
                  <a:pt x="894192" y="58714"/>
                </a:cubicBezTo>
                <a:cubicBezTo>
                  <a:pt x="1200806" y="87743"/>
                  <a:pt x="1872093" y="192971"/>
                  <a:pt x="1841250" y="211114"/>
                </a:cubicBezTo>
                <a:close/>
              </a:path>
            </a:pathLst>
          </a:cu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962400" y="33528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Initial Drying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95231" y="3497785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Main Drying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29993" y="4739751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</a:rPr>
              <a:t>Main Wetting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08779" y="4251614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rgbClr val="00B050"/>
                </a:solidFill>
              </a:rPr>
              <a:t>Scanning curve</a:t>
            </a:r>
          </a:p>
        </p:txBody>
      </p:sp>
      <p:cxnSp>
        <p:nvCxnSpPr>
          <p:cNvPr id="18" name="Curved Connector 17"/>
          <p:cNvCxnSpPr>
            <a:stCxn id="16" idx="3"/>
          </p:cNvCxnSpPr>
          <p:nvPr/>
        </p:nvCxnSpPr>
        <p:spPr>
          <a:xfrm flipV="1">
            <a:off x="2708979" y="4329291"/>
            <a:ext cx="491421" cy="245489"/>
          </a:xfrm>
          <a:prstGeom prst="curved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9" idx="4"/>
            <a:endCxn id="9" idx="5"/>
          </p:cNvCxnSpPr>
          <p:nvPr/>
        </p:nvCxnSpPr>
        <p:spPr>
          <a:xfrm>
            <a:off x="4082143" y="3755571"/>
            <a:ext cx="620486" cy="370115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0" idx="2"/>
            <a:endCxn id="10" idx="3"/>
          </p:cNvCxnSpPr>
          <p:nvPr/>
        </p:nvCxnSpPr>
        <p:spPr>
          <a:xfrm flipH="1" flipV="1">
            <a:off x="4778829" y="4909457"/>
            <a:ext cx="729342" cy="54429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1" idx="2"/>
            <a:endCxn id="11" idx="3"/>
          </p:cNvCxnSpPr>
          <p:nvPr/>
        </p:nvCxnSpPr>
        <p:spPr>
          <a:xfrm>
            <a:off x="3309257" y="3929743"/>
            <a:ext cx="620486" cy="2286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2" idx="3"/>
          </p:cNvCxnSpPr>
          <p:nvPr/>
        </p:nvCxnSpPr>
        <p:spPr>
          <a:xfrm>
            <a:off x="3603171" y="4278086"/>
            <a:ext cx="473529" cy="51205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endCxn id="12" idx="1"/>
          </p:cNvCxnSpPr>
          <p:nvPr/>
        </p:nvCxnSpPr>
        <p:spPr>
          <a:xfrm flipH="1" flipV="1">
            <a:off x="3418114" y="4386943"/>
            <a:ext cx="511629" cy="49337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1593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B7982-D620-7F85-4054-8956EE09E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12C1AF-8AF4-6018-0C0E-746F846C94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3001" y="1746695"/>
            <a:ext cx="6005512" cy="4173886"/>
          </a:xfrm>
        </p:spPr>
      </p:pic>
    </p:spTree>
    <p:extLst>
      <p:ext uri="{BB962C8B-B14F-4D97-AF65-F5344CB8AC3E}">
        <p14:creationId xmlns:p14="http://schemas.microsoft.com/office/powerpoint/2010/main" val="954485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49D3A-813F-01C1-BFB5-2F1F79368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7ED28F0-A6DD-4E66-7E4A-DBEBF16873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600200"/>
            <a:ext cx="7110593" cy="4710906"/>
          </a:xfrm>
        </p:spPr>
      </p:pic>
    </p:spTree>
    <p:extLst>
      <p:ext uri="{BB962C8B-B14F-4D97-AF65-F5344CB8AC3E}">
        <p14:creationId xmlns:p14="http://schemas.microsoft.com/office/powerpoint/2010/main" val="12322055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Saturated shear strength vs. unsaturated shear strength</a:t>
            </a:r>
          </a:p>
          <a:p>
            <a:r>
              <a:rPr lang="en-US" dirty="0"/>
              <a:t>Applications</a:t>
            </a:r>
          </a:p>
          <a:p>
            <a:r>
              <a:rPr lang="en-US" dirty="0"/>
              <a:t>1.  Geotechnical Engineering</a:t>
            </a:r>
          </a:p>
          <a:p>
            <a:r>
              <a:rPr lang="en-US" dirty="0"/>
              <a:t>2. Agricultural Engineering</a:t>
            </a:r>
          </a:p>
          <a:p>
            <a:r>
              <a:rPr lang="en-US" dirty="0"/>
              <a:t>3. Thermal &amp; Electrical Conductivities</a:t>
            </a:r>
          </a:p>
          <a:p>
            <a:r>
              <a:rPr lang="en-US" dirty="0"/>
              <a:t>4. Nuclear </a:t>
            </a:r>
            <a:r>
              <a:rPr lang="en-US"/>
              <a:t>waste repository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894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1697421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Moisture-Suction Characteristic Curve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Is basis for:</a:t>
            </a:r>
          </a:p>
          <a:p>
            <a:pPr>
              <a:buFont typeface="Wingdings" pitchFamily="2" charset="2"/>
              <a:buChar char="ü"/>
            </a:pPr>
            <a:r>
              <a:rPr lang="en-US" dirty="0"/>
              <a:t>Permeability</a:t>
            </a:r>
          </a:p>
          <a:p>
            <a:pPr>
              <a:buFont typeface="Wingdings" pitchFamily="2" charset="2"/>
              <a:buChar char="ü"/>
            </a:pPr>
            <a:r>
              <a:rPr lang="en-US" dirty="0"/>
              <a:t>Shear Strength</a:t>
            </a:r>
          </a:p>
          <a:p>
            <a:pPr>
              <a:buFont typeface="Wingdings" pitchFamily="2" charset="2"/>
              <a:buChar char="ü"/>
            </a:pPr>
            <a:r>
              <a:rPr lang="en-US" dirty="0"/>
              <a:t>Volume Change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24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/>
              <a:t>Other names for Moisture-Suction Characteristic Curve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/>
              <a:t>SWCC: Soil-water characteristic curve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SWRC: Soil-water retention curve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u="sng" dirty="0"/>
              <a:t>Why SWRC is better?</a:t>
            </a:r>
          </a:p>
          <a:p>
            <a:pPr>
              <a:buFont typeface="Wingdings" pitchFamily="2" charset="2"/>
              <a:buChar char="ü"/>
            </a:pPr>
            <a:r>
              <a:rPr lang="en-US" dirty="0"/>
              <a:t>SWCC is not an independent characteristic of the soil </a:t>
            </a:r>
            <a:r>
              <a:rPr lang="en-US" dirty="0">
                <a:solidFill>
                  <a:srgbClr val="FF0000"/>
                </a:solidFill>
              </a:rPr>
              <a:t>however</a:t>
            </a:r>
          </a:p>
        </p:txBody>
      </p:sp>
    </p:spTree>
    <p:extLst>
      <p:ext uri="{BB962C8B-B14F-4D97-AF65-F5344CB8AC3E}">
        <p14:creationId xmlns:p14="http://schemas.microsoft.com/office/powerpoint/2010/main" val="2898621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Mainly, a function of void geometry for capillary tube:</a:t>
                </a:r>
              </a:p>
              <a:p>
                <a:pPr marL="0" indent="0" algn="ctr">
                  <a:buNone/>
                </a:pPr>
                <a:endParaRPr lang="en-US" b="0" i="1" dirty="0">
                  <a:latin typeface="Cambria Math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h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𝑇𝑐𝑜𝑠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𝛼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ɤ</m:t>
                          </m:r>
                          <m:r>
                            <a:rPr lang="en-US" b="0" i="1" baseline="-25000" smtClean="0">
                              <a:latin typeface="Cambria Math" panose="02040503050406030204" pitchFamily="18" charset="0"/>
                              <a:ea typeface="Cambria Math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If R= D</a:t>
                </a:r>
                <a:r>
                  <a:rPr lang="en-US" baseline="-25000" dirty="0"/>
                  <a:t>50</a:t>
                </a:r>
              </a:p>
              <a:p>
                <a:pPr marL="0" indent="0">
                  <a:buNone/>
                </a:pPr>
                <a:r>
                  <a:rPr lang="en-US" dirty="0">
                    <a:latin typeface="Times New Roman"/>
                    <a:cs typeface="Times New Roman"/>
                  </a:rPr>
                  <a:t>α </a:t>
                </a:r>
                <a:r>
                  <a:rPr lang="en-US" sz="2400" dirty="0">
                    <a:latin typeface="Times New Roman"/>
                    <a:cs typeface="Times New Roman"/>
                  </a:rPr>
                  <a:t>is generally taken as zero</a:t>
                </a: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33" t="-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590800"/>
            <a:ext cx="2007901" cy="183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413476"/>
            <a:ext cx="2552700" cy="2196317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4588792"/>
            <a:ext cx="2961636" cy="2015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>
            <a:stCxn id="6" idx="6"/>
          </p:cNvCxnSpPr>
          <p:nvPr/>
        </p:nvCxnSpPr>
        <p:spPr>
          <a:xfrm>
            <a:off x="3048000" y="5747657"/>
            <a:ext cx="132333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2057400" y="5252357"/>
            <a:ext cx="990600" cy="990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79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74492"/>
            <a:ext cx="3200400" cy="515112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sz="3200" b="1" u="sng" dirty="0"/>
              <a:t>Hysteresis:</a:t>
            </a:r>
            <a:br>
              <a:rPr lang="en-US" sz="3200" b="1" dirty="0"/>
            </a:b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1-Ink bottle effect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189973"/>
            <a:ext cx="3200400" cy="27535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3505200" y="1885173"/>
            <a:ext cx="0" cy="1524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5181600" y="1885173"/>
            <a:ext cx="0" cy="685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38500" y="1489604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47557" y="1501272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352800" y="4475973"/>
            <a:ext cx="609600" cy="38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029200" y="4486859"/>
            <a:ext cx="609600" cy="38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Elbow Connector 16"/>
          <p:cNvCxnSpPr>
            <a:stCxn id="12" idx="1"/>
          </p:cNvCxnSpPr>
          <p:nvPr/>
        </p:nvCxnSpPr>
        <p:spPr>
          <a:xfrm rot="10800000" flipV="1">
            <a:off x="1447800" y="1720437"/>
            <a:ext cx="1790700" cy="2069736"/>
          </a:xfrm>
          <a:prstGeom prst="bentConnector2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13" idx="3"/>
          </p:cNvCxnSpPr>
          <p:nvPr/>
        </p:nvCxnSpPr>
        <p:spPr>
          <a:xfrm>
            <a:off x="5480957" y="1732105"/>
            <a:ext cx="1951264" cy="1981868"/>
          </a:xfrm>
          <a:prstGeom prst="bentConnector2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52400" y="3713973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Low enough that the largest pore will fill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13020" y="3790173"/>
            <a:ext cx="25499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High enough to overcome surface tension in pore with smallest radius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85800" y="5486400"/>
                <a:ext cx="7620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  <a:ea typeface="Cambria Math"/>
                      </a:rPr>
                      <m:t>∴</m:t>
                    </m:r>
                    <m:r>
                      <a:rPr lang="en-US" b="0" i="1" dirty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dirty="0"/>
                  <a:t>At the same pressure or potential, soil sample has a higher water content on drying than wetting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5486400"/>
                <a:ext cx="7620000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720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24"/>
          <p:cNvSpPr/>
          <p:nvPr/>
        </p:nvSpPr>
        <p:spPr>
          <a:xfrm>
            <a:off x="152400" y="1501272"/>
            <a:ext cx="8763000" cy="48233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67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71600" y="685800"/>
            <a:ext cx="8229600" cy="51511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/>
              <a:t>Hysteresis: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046514" y="1491343"/>
            <a:ext cx="0" cy="2895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589314" y="4082143"/>
            <a:ext cx="60198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12"/>
          <p:cNvSpPr/>
          <p:nvPr/>
        </p:nvSpPr>
        <p:spPr>
          <a:xfrm>
            <a:off x="2601685" y="1807029"/>
            <a:ext cx="4702629" cy="1647193"/>
          </a:xfrm>
          <a:custGeom>
            <a:avLst/>
            <a:gdLst>
              <a:gd name="connsiteX0" fmla="*/ 54429 w 5237598"/>
              <a:gd name="connsiteY0" fmla="*/ 0 h 1647193"/>
              <a:gd name="connsiteX1" fmla="*/ 772886 w 5237598"/>
              <a:gd name="connsiteY1" fmla="*/ 32657 h 1647193"/>
              <a:gd name="connsiteX2" fmla="*/ 1632858 w 5237598"/>
              <a:gd name="connsiteY2" fmla="*/ 326571 h 1647193"/>
              <a:gd name="connsiteX3" fmla="*/ 2449286 w 5237598"/>
              <a:gd name="connsiteY3" fmla="*/ 631371 h 1647193"/>
              <a:gd name="connsiteX4" fmla="*/ 3298372 w 5237598"/>
              <a:gd name="connsiteY4" fmla="*/ 1066800 h 1647193"/>
              <a:gd name="connsiteX5" fmla="*/ 3853543 w 5237598"/>
              <a:gd name="connsiteY5" fmla="*/ 1306285 h 1647193"/>
              <a:gd name="connsiteX6" fmla="*/ 4572000 w 5237598"/>
              <a:gd name="connsiteY6" fmla="*/ 1513114 h 1647193"/>
              <a:gd name="connsiteX7" fmla="*/ 4898572 w 5237598"/>
              <a:gd name="connsiteY7" fmla="*/ 1567543 h 1647193"/>
              <a:gd name="connsiteX8" fmla="*/ 5225143 w 5237598"/>
              <a:gd name="connsiteY8" fmla="*/ 1578428 h 1647193"/>
              <a:gd name="connsiteX9" fmla="*/ 4441372 w 5237598"/>
              <a:gd name="connsiteY9" fmla="*/ 1643743 h 1647193"/>
              <a:gd name="connsiteX10" fmla="*/ 3069772 w 5237598"/>
              <a:gd name="connsiteY10" fmla="*/ 1458685 h 1647193"/>
              <a:gd name="connsiteX11" fmla="*/ 1992086 w 5237598"/>
              <a:gd name="connsiteY11" fmla="*/ 1066800 h 1647193"/>
              <a:gd name="connsiteX12" fmla="*/ 979715 w 5237598"/>
              <a:gd name="connsiteY12" fmla="*/ 794657 h 1647193"/>
              <a:gd name="connsiteX13" fmla="*/ 119743 w 5237598"/>
              <a:gd name="connsiteY13" fmla="*/ 653143 h 1647193"/>
              <a:gd name="connsiteX14" fmla="*/ 0 w 5237598"/>
              <a:gd name="connsiteY14" fmla="*/ 664028 h 1647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37598" h="1647193">
                <a:moveTo>
                  <a:pt x="54429" y="0"/>
                </a:moveTo>
                <a:lnTo>
                  <a:pt x="772886" y="32657"/>
                </a:lnTo>
                <a:cubicBezTo>
                  <a:pt x="1035957" y="87085"/>
                  <a:pt x="1353458" y="226785"/>
                  <a:pt x="1632858" y="326571"/>
                </a:cubicBezTo>
                <a:cubicBezTo>
                  <a:pt x="1912258" y="426357"/>
                  <a:pt x="2171700" y="508000"/>
                  <a:pt x="2449286" y="631371"/>
                </a:cubicBezTo>
                <a:cubicBezTo>
                  <a:pt x="2726872" y="754742"/>
                  <a:pt x="3064329" y="954314"/>
                  <a:pt x="3298372" y="1066800"/>
                </a:cubicBezTo>
                <a:cubicBezTo>
                  <a:pt x="3532415" y="1179286"/>
                  <a:pt x="3641272" y="1231899"/>
                  <a:pt x="3853543" y="1306285"/>
                </a:cubicBezTo>
                <a:cubicBezTo>
                  <a:pt x="4065814" y="1380671"/>
                  <a:pt x="4397829" y="1469571"/>
                  <a:pt x="4572000" y="1513114"/>
                </a:cubicBezTo>
                <a:cubicBezTo>
                  <a:pt x="4746172" y="1556657"/>
                  <a:pt x="4789715" y="1556657"/>
                  <a:pt x="4898572" y="1567543"/>
                </a:cubicBezTo>
                <a:cubicBezTo>
                  <a:pt x="5007429" y="1578429"/>
                  <a:pt x="5301343" y="1565728"/>
                  <a:pt x="5225143" y="1578428"/>
                </a:cubicBezTo>
                <a:cubicBezTo>
                  <a:pt x="5148943" y="1591128"/>
                  <a:pt x="4800600" y="1663700"/>
                  <a:pt x="4441372" y="1643743"/>
                </a:cubicBezTo>
                <a:cubicBezTo>
                  <a:pt x="4082144" y="1623786"/>
                  <a:pt x="3477986" y="1554842"/>
                  <a:pt x="3069772" y="1458685"/>
                </a:cubicBezTo>
                <a:cubicBezTo>
                  <a:pt x="2661558" y="1362528"/>
                  <a:pt x="2340429" y="1177471"/>
                  <a:pt x="1992086" y="1066800"/>
                </a:cubicBezTo>
                <a:cubicBezTo>
                  <a:pt x="1643743" y="956129"/>
                  <a:pt x="1291772" y="863600"/>
                  <a:pt x="979715" y="794657"/>
                </a:cubicBezTo>
                <a:cubicBezTo>
                  <a:pt x="667658" y="725714"/>
                  <a:pt x="283029" y="674915"/>
                  <a:pt x="119743" y="653143"/>
                </a:cubicBezTo>
                <a:cubicBezTo>
                  <a:pt x="-43543" y="631372"/>
                  <a:pt x="65314" y="691242"/>
                  <a:pt x="0" y="66402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>
            <a:stCxn id="13" idx="1"/>
          </p:cNvCxnSpPr>
          <p:nvPr/>
        </p:nvCxnSpPr>
        <p:spPr>
          <a:xfrm>
            <a:off x="3295628" y="1839686"/>
            <a:ext cx="503486" cy="1850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3" idx="3"/>
          </p:cNvCxnSpPr>
          <p:nvPr/>
        </p:nvCxnSpPr>
        <p:spPr>
          <a:xfrm>
            <a:off x="4800801" y="2438400"/>
            <a:ext cx="223056" cy="1360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3" idx="5"/>
          </p:cNvCxnSpPr>
          <p:nvPr/>
        </p:nvCxnSpPr>
        <p:spPr>
          <a:xfrm>
            <a:off x="6061627" y="3113314"/>
            <a:ext cx="328287" cy="979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3" idx="9"/>
          </p:cNvCxnSpPr>
          <p:nvPr/>
        </p:nvCxnSpPr>
        <p:spPr>
          <a:xfrm flipH="1" flipV="1">
            <a:off x="6225770" y="3396343"/>
            <a:ext cx="363645" cy="544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3" idx="11"/>
          </p:cNvCxnSpPr>
          <p:nvPr/>
        </p:nvCxnSpPr>
        <p:spPr>
          <a:xfrm flipH="1" flipV="1">
            <a:off x="3951514" y="2710543"/>
            <a:ext cx="438785" cy="1632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3" idx="12"/>
          </p:cNvCxnSpPr>
          <p:nvPr/>
        </p:nvCxnSpPr>
        <p:spPr>
          <a:xfrm flipH="1" flipV="1">
            <a:off x="3037114" y="2520043"/>
            <a:ext cx="444218" cy="816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3" idx="10"/>
          </p:cNvCxnSpPr>
          <p:nvPr/>
        </p:nvCxnSpPr>
        <p:spPr>
          <a:xfrm flipH="1" flipV="1">
            <a:off x="5023857" y="3162300"/>
            <a:ext cx="334053" cy="1034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200910" y="227589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Drying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06106" y="3454222"/>
            <a:ext cx="101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Wetting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1114" y="1535668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/>
              <a:t>ω</a:t>
            </a:r>
            <a:r>
              <a:rPr lang="en-US" sz="2400" dirty="0"/>
              <a:t> (%)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94714" y="4082143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pF</a:t>
            </a:r>
            <a:endParaRPr lang="en-US" dirty="0"/>
          </a:p>
        </p:txBody>
      </p:sp>
      <p:cxnSp>
        <p:nvCxnSpPr>
          <p:cNvPr id="42" name="Straight Connector 41"/>
          <p:cNvCxnSpPr>
            <a:endCxn id="13" idx="3"/>
          </p:cNvCxnSpPr>
          <p:nvPr/>
        </p:nvCxnSpPr>
        <p:spPr>
          <a:xfrm flipV="1">
            <a:off x="4800801" y="2438400"/>
            <a:ext cx="0" cy="16437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2046514" y="3048391"/>
            <a:ext cx="27542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2046513" y="2438400"/>
            <a:ext cx="27542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74914" y="4953782"/>
            <a:ext cx="784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pF: free energy or soil-water potential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3234344" y="5433858"/>
                <a:ext cx="3234925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/>
                        </a:rPr>
                        <m:t>𝐹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𝑙𝑜𝑔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</a:rPr>
                                <m:t>𝑠𝑜𝑖𝑙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𝑠𝑢𝑐𝑡𝑖𝑜𝑛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 (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𝑐𝑚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𝑐𝑚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)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4344" y="5433858"/>
                <a:ext cx="3234925" cy="71468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996" y="226084"/>
            <a:ext cx="3277433" cy="2213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2099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1514" y="1066800"/>
            <a:ext cx="8229600" cy="51511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/>
              <a:t>Hysteresis:</a:t>
            </a:r>
          </a:p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2- Rain drop effect</a:t>
            </a:r>
          </a:p>
        </p:txBody>
      </p:sp>
      <p:pic>
        <p:nvPicPr>
          <p:cNvPr id="3076" name="Picture 4" descr="http://www.roadex.org/uploads/images/elearning/drainage/2/22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86000"/>
            <a:ext cx="3904659" cy="375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908211"/>
            <a:ext cx="3552825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3367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3- The swelling and shrinking of “aged” soil</a:t>
            </a:r>
          </a:p>
          <a:p>
            <a:pPr marL="0" indent="0">
              <a:buNone/>
            </a:pPr>
            <a:r>
              <a:rPr lang="en-US" dirty="0"/>
              <a:t>4- The presence of entrapped air in a soil</a:t>
            </a:r>
          </a:p>
          <a:p>
            <a:pPr marL="0" indent="0">
              <a:buNone/>
            </a:pPr>
            <a:r>
              <a:rPr lang="en-US" dirty="0"/>
              <a:t>5- The inter-particle force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1514" y="1066800"/>
            <a:ext cx="8229600" cy="51511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/>
              <a:t>Hysteresis:</a:t>
            </a:r>
          </a:p>
        </p:txBody>
      </p:sp>
    </p:spTree>
    <p:extLst>
      <p:ext uri="{BB962C8B-B14F-4D97-AF65-F5344CB8AC3E}">
        <p14:creationId xmlns:p14="http://schemas.microsoft.com/office/powerpoint/2010/main" val="2277680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15" y="17651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Pore size distribution from SWRC: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824842" y="2696131"/>
            <a:ext cx="0" cy="137160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596242" y="3915331"/>
            <a:ext cx="3581400" cy="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073728" y="249165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ω</a:t>
            </a:r>
            <a:r>
              <a:rPr lang="en-US" dirty="0"/>
              <a:t> (%)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68042" y="406773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Suction</a:t>
            </a:r>
          </a:p>
        </p:txBody>
      </p:sp>
      <p:sp>
        <p:nvSpPr>
          <p:cNvPr id="11" name="Freeform 10"/>
          <p:cNvSpPr/>
          <p:nvPr/>
        </p:nvSpPr>
        <p:spPr>
          <a:xfrm>
            <a:off x="2879271" y="2770690"/>
            <a:ext cx="3080657" cy="926927"/>
          </a:xfrm>
          <a:custGeom>
            <a:avLst/>
            <a:gdLst>
              <a:gd name="connsiteX0" fmla="*/ 0 w 3080657"/>
              <a:gd name="connsiteY0" fmla="*/ 1641 h 926927"/>
              <a:gd name="connsiteX1" fmla="*/ 304800 w 3080657"/>
              <a:gd name="connsiteY1" fmla="*/ 23412 h 926927"/>
              <a:gd name="connsiteX2" fmla="*/ 642257 w 3080657"/>
              <a:gd name="connsiteY2" fmla="*/ 164927 h 926927"/>
              <a:gd name="connsiteX3" fmla="*/ 1164771 w 3080657"/>
              <a:gd name="connsiteY3" fmla="*/ 491498 h 926927"/>
              <a:gd name="connsiteX4" fmla="*/ 1513114 w 3080657"/>
              <a:gd name="connsiteY4" fmla="*/ 633012 h 926927"/>
              <a:gd name="connsiteX5" fmla="*/ 2514600 w 3080657"/>
              <a:gd name="connsiteY5" fmla="*/ 872498 h 926927"/>
              <a:gd name="connsiteX6" fmla="*/ 2884714 w 3080657"/>
              <a:gd name="connsiteY6" fmla="*/ 905155 h 926927"/>
              <a:gd name="connsiteX7" fmla="*/ 3080657 w 3080657"/>
              <a:gd name="connsiteY7" fmla="*/ 926927 h 926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0657" h="926927">
                <a:moveTo>
                  <a:pt x="0" y="1641"/>
                </a:moveTo>
                <a:cubicBezTo>
                  <a:pt x="98878" y="-1081"/>
                  <a:pt x="197757" y="-3802"/>
                  <a:pt x="304800" y="23412"/>
                </a:cubicBezTo>
                <a:cubicBezTo>
                  <a:pt x="411843" y="50626"/>
                  <a:pt x="498929" y="86913"/>
                  <a:pt x="642257" y="164927"/>
                </a:cubicBezTo>
                <a:cubicBezTo>
                  <a:pt x="785586" y="242941"/>
                  <a:pt x="1019628" y="413484"/>
                  <a:pt x="1164771" y="491498"/>
                </a:cubicBezTo>
                <a:cubicBezTo>
                  <a:pt x="1309914" y="569512"/>
                  <a:pt x="1288143" y="569512"/>
                  <a:pt x="1513114" y="633012"/>
                </a:cubicBezTo>
                <a:cubicBezTo>
                  <a:pt x="1738086" y="696512"/>
                  <a:pt x="2286000" y="827141"/>
                  <a:pt x="2514600" y="872498"/>
                </a:cubicBezTo>
                <a:cubicBezTo>
                  <a:pt x="2743200" y="917855"/>
                  <a:pt x="2790371" y="896084"/>
                  <a:pt x="2884714" y="905155"/>
                </a:cubicBezTo>
                <a:cubicBezTo>
                  <a:pt x="2979057" y="914227"/>
                  <a:pt x="3080657" y="926927"/>
                  <a:pt x="3080657" y="926927"/>
                </a:cubicBezTo>
              </a:path>
            </a:pathLst>
          </a:cu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>
            <a:stCxn id="11" idx="3"/>
          </p:cNvCxnSpPr>
          <p:nvPr/>
        </p:nvCxnSpPr>
        <p:spPr>
          <a:xfrm>
            <a:off x="4044042" y="3262188"/>
            <a:ext cx="0" cy="653143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1" idx="2"/>
          </p:cNvCxnSpPr>
          <p:nvPr/>
        </p:nvCxnSpPr>
        <p:spPr>
          <a:xfrm>
            <a:off x="3521528" y="2935617"/>
            <a:ext cx="0" cy="979714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11" idx="3"/>
          </p:cNvCxnSpPr>
          <p:nvPr/>
        </p:nvCxnSpPr>
        <p:spPr>
          <a:xfrm flipH="1">
            <a:off x="2824842" y="3262188"/>
            <a:ext cx="1219200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1" idx="2"/>
          </p:cNvCxnSpPr>
          <p:nvPr/>
        </p:nvCxnSpPr>
        <p:spPr>
          <a:xfrm flipH="1">
            <a:off x="2824842" y="2935617"/>
            <a:ext cx="696686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292928" y="3915331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815442" y="3925826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P2</a:t>
            </a:r>
          </a:p>
        </p:txBody>
      </p:sp>
      <p:sp>
        <p:nvSpPr>
          <p:cNvPr id="24" name="Left Brace 23"/>
          <p:cNvSpPr/>
          <p:nvPr/>
        </p:nvSpPr>
        <p:spPr>
          <a:xfrm>
            <a:off x="2596242" y="2935617"/>
            <a:ext cx="76200" cy="326571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2073728" y="2925513"/>
                <a:ext cx="457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dirty="0" smtClean="0">
                          <a:latin typeface="Cambria Math"/>
                          <a:ea typeface="Cambria Math"/>
                        </a:rPr>
                        <m:t>Δ</m:t>
                      </m:r>
                      <m:r>
                        <a:rPr lang="en-US" b="0" i="1" dirty="0" smtClean="0">
                          <a:latin typeface="Cambria Math"/>
                          <a:ea typeface="Cambria Math"/>
                        </a:rPr>
                        <m:t>𝑊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3728" y="2925513"/>
                <a:ext cx="457200" cy="369332"/>
              </a:xfrm>
              <a:prstGeom prst="rect">
                <a:avLst/>
              </a:prstGeom>
              <a:blipFill rotWithShape="1">
                <a:blip r:embed="rId2"/>
                <a:stretch>
                  <a:fillRect l="-13333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838200" y="4724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Why this method is not accurate?</a:t>
            </a:r>
          </a:p>
        </p:txBody>
      </p:sp>
    </p:spTree>
    <p:extLst>
      <p:ext uri="{BB962C8B-B14F-4D97-AF65-F5344CB8AC3E}">
        <p14:creationId xmlns:p14="http://schemas.microsoft.com/office/powerpoint/2010/main" val="33201505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358</Words>
  <Application>Microsoft Office PowerPoint</Application>
  <PresentationFormat>On-screen Show (4:3)</PresentationFormat>
  <Paragraphs>87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Calibri</vt:lpstr>
      <vt:lpstr>Cambria Math</vt:lpstr>
      <vt:lpstr>Constantia</vt:lpstr>
      <vt:lpstr>Times New Roman</vt:lpstr>
      <vt:lpstr>Wingdings</vt:lpstr>
      <vt:lpstr>Wingdings 2</vt:lpstr>
      <vt:lpstr>Flow</vt:lpstr>
      <vt:lpstr>Mechanics of Unsaturated soils Moisture-Suction Characteristic Curve</vt:lpstr>
      <vt:lpstr>Moisture-Suction Characteristic Curve</vt:lpstr>
      <vt:lpstr>Other names for Moisture-Suction Characteristic Curve</vt:lpstr>
      <vt:lpstr>PowerPoint Presentation</vt:lpstr>
      <vt:lpstr>Hysteresis: 1-Ink bottle effect</vt:lpstr>
      <vt:lpstr>PowerPoint Presentation</vt:lpstr>
      <vt:lpstr>PowerPoint Presentation</vt:lpstr>
      <vt:lpstr>PowerPoint Presentation</vt:lpstr>
      <vt:lpstr>Pore size distribution from SWRC:</vt:lpstr>
      <vt:lpstr>PowerPoint Presentation</vt:lpstr>
      <vt:lpstr>SWRC in different types of soils</vt:lpstr>
      <vt:lpstr>PowerPoint Presentation</vt:lpstr>
      <vt:lpstr>Air entry value:</vt:lpstr>
      <vt:lpstr>Volumetric water content</vt:lpstr>
      <vt:lpstr>PowerPoint Presentation</vt:lpstr>
      <vt:lpstr>PowerPoint Presentation</vt:lpstr>
      <vt:lpstr>Class discussion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Mechanics of Unsaturated soils Moisture-Suction Characteristic Curve</dc:title>
  <dc:creator>Hossein</dc:creator>
  <cp:lastModifiedBy>admin</cp:lastModifiedBy>
  <cp:revision>27</cp:revision>
  <dcterms:created xsi:type="dcterms:W3CDTF">2012-12-03T18:19:50Z</dcterms:created>
  <dcterms:modified xsi:type="dcterms:W3CDTF">2024-09-24T08:16:10Z</dcterms:modified>
</cp:coreProperties>
</file>