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.jpg" ContentType="image/jpeg"/>
  <Override PartName="/ppt/media/image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6" r:id="rId4"/>
    <p:sldId id="278" r:id="rId5"/>
    <p:sldId id="281" r:id="rId6"/>
    <p:sldId id="280" r:id="rId7"/>
    <p:sldId id="261" r:id="rId8"/>
    <p:sldId id="279" r:id="rId9"/>
    <p:sldId id="262" r:id="rId10"/>
    <p:sldId id="259" r:id="rId11"/>
    <p:sldId id="260" r:id="rId12"/>
    <p:sldId id="275" r:id="rId13"/>
    <p:sldId id="263" r:id="rId14"/>
    <p:sldId id="264" r:id="rId15"/>
    <p:sldId id="267" r:id="rId16"/>
    <p:sldId id="265" r:id="rId17"/>
    <p:sldId id="266" r:id="rId18"/>
    <p:sldId id="268" r:id="rId19"/>
    <p:sldId id="269" r:id="rId20"/>
    <p:sldId id="270" r:id="rId21"/>
    <p:sldId id="271" r:id="rId22"/>
    <p:sldId id="272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982F70-E07F-4C0F-8F8F-4EDCA4A59E01}" type="datetimeFigureOut">
              <a:rPr lang="en-US" smtClean="0"/>
              <a:t>09/22/2025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3AB617-D2E4-4EF1-AC80-F0F60A64057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838200"/>
            <a:ext cx="8610600" cy="18288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Mechanics of Unsaturated soils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Session 1</a:t>
            </a:r>
          </a:p>
        </p:txBody>
      </p:sp>
    </p:spTree>
    <p:extLst>
      <p:ext uri="{BB962C8B-B14F-4D97-AF65-F5344CB8AC3E}">
        <p14:creationId xmlns:p14="http://schemas.microsoft.com/office/powerpoint/2010/main" val="1537669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Basic concepts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Heave</a:t>
            </a:r>
          </a:p>
          <a:p>
            <a:r>
              <a:rPr lang="en-US" dirty="0"/>
              <a:t>Collapse</a:t>
            </a:r>
          </a:p>
          <a:p>
            <a:r>
              <a:rPr lang="en-US" dirty="0"/>
              <a:t>Shear strength (slopes)</a:t>
            </a:r>
          </a:p>
          <a:p>
            <a:r>
              <a:rPr lang="en-US" dirty="0"/>
              <a:t>Embankments</a:t>
            </a:r>
          </a:p>
          <a:p>
            <a:endParaRPr lang="en-US" dirty="0"/>
          </a:p>
          <a:p>
            <a:r>
              <a:rPr lang="en-US" dirty="0"/>
              <a:t>Problematic soils:</a:t>
            </a:r>
          </a:p>
          <a:p>
            <a:pPr lvl="1"/>
            <a:r>
              <a:rPr lang="en-US" dirty="0"/>
              <a:t>Collapsible soils</a:t>
            </a:r>
          </a:p>
          <a:p>
            <a:pPr lvl="1"/>
            <a:r>
              <a:rPr lang="en-US" dirty="0"/>
              <a:t>Expansive soils</a:t>
            </a:r>
          </a:p>
          <a:p>
            <a:pPr lvl="1"/>
            <a:r>
              <a:rPr lang="en-US" dirty="0"/>
              <a:t>Dispersive soils</a:t>
            </a:r>
          </a:p>
          <a:p>
            <a:pPr lvl="1"/>
            <a:r>
              <a:rPr lang="en-US" dirty="0"/>
              <a:t>Liquefiable soils</a:t>
            </a:r>
          </a:p>
          <a:p>
            <a:pPr lvl="1"/>
            <a:r>
              <a:rPr lang="en-US" dirty="0"/>
              <a:t>Extra-sensitive soils (Quick clays)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614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Concept of soil-water potential and free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Soil-water potential definition:</a:t>
            </a:r>
          </a:p>
          <a:p>
            <a:pPr>
              <a:buFont typeface="Wingdings" pitchFamily="2" charset="2"/>
              <a:buChar char="ü"/>
            </a:pPr>
            <a:r>
              <a:rPr lang="en-US" dirty="0"/>
              <a:t>The energy with which water is held in the soil at any water content.</a:t>
            </a:r>
          </a:p>
          <a:p>
            <a:pPr>
              <a:buFont typeface="Wingdings" pitchFamily="2" charset="2"/>
              <a:buChar char="ü"/>
            </a:pPr>
            <a:r>
              <a:rPr lang="en-US" dirty="0"/>
              <a:t>Buckingham (1907): </a:t>
            </a:r>
          </a:p>
          <a:p>
            <a:pPr marL="0" indent="0">
              <a:buNone/>
            </a:pPr>
            <a:r>
              <a:rPr lang="en-US" dirty="0"/>
              <a:t>    Capillary potential:</a:t>
            </a:r>
          </a:p>
          <a:p>
            <a:pPr marL="0" indent="0">
              <a:buNone/>
            </a:pPr>
            <a:r>
              <a:rPr lang="en-US" dirty="0"/>
              <a:t>     The work required per unit weight of water to pull water from the mass of the soil.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101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446" y="-381000"/>
            <a:ext cx="9144000" cy="665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7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2712"/>
          </a:xfrm>
        </p:spPr>
        <p:txBody>
          <a:bodyPr>
            <a:noAutofit/>
          </a:bodyPr>
          <a:lstStyle/>
          <a:p>
            <a:r>
              <a:rPr lang="en-US" sz="2000" u="sng" dirty="0"/>
              <a:t>Concept of soil-water potential and free energy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609599" y="3729446"/>
            <a:ext cx="0" cy="1676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09599" y="5405846"/>
            <a:ext cx="1981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590799" y="3729446"/>
            <a:ext cx="0" cy="1676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9599" y="4262846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828799" y="4262846"/>
            <a:ext cx="76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osceles Triangle 19"/>
          <p:cNvSpPr/>
          <p:nvPr/>
        </p:nvSpPr>
        <p:spPr>
          <a:xfrm flipV="1">
            <a:off x="907868" y="3953692"/>
            <a:ext cx="152400" cy="304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09599" y="4262846"/>
            <a:ext cx="1981200" cy="1143000"/>
          </a:xfrm>
          <a:prstGeom prst="rect">
            <a:avLst/>
          </a:prstGeom>
          <a:pattFill prst="lgConfetti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371599" y="2281646"/>
            <a:ext cx="457200" cy="2667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4-Point Star 23"/>
          <p:cNvSpPr/>
          <p:nvPr/>
        </p:nvSpPr>
        <p:spPr>
          <a:xfrm>
            <a:off x="1485899" y="2891246"/>
            <a:ext cx="228600" cy="3048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4-Point Star 24"/>
          <p:cNvSpPr/>
          <p:nvPr/>
        </p:nvSpPr>
        <p:spPr>
          <a:xfrm>
            <a:off x="1485899" y="3462746"/>
            <a:ext cx="228600" cy="3048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84068" y="2891246"/>
            <a:ext cx="23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23256" y="3398214"/>
            <a:ext cx="23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3733799" y="2129246"/>
            <a:ext cx="0" cy="3276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364773" y="4288909"/>
            <a:ext cx="3276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34"/>
          <p:cNvSpPr/>
          <p:nvPr/>
        </p:nvSpPr>
        <p:spPr>
          <a:xfrm>
            <a:off x="4050099" y="1511189"/>
            <a:ext cx="1123406" cy="2769326"/>
          </a:xfrm>
          <a:custGeom>
            <a:avLst/>
            <a:gdLst>
              <a:gd name="connsiteX0" fmla="*/ 0 w 1123406"/>
              <a:gd name="connsiteY0" fmla="*/ 0 h 2769326"/>
              <a:gd name="connsiteX1" fmla="*/ 78377 w 1123406"/>
              <a:gd name="connsiteY1" fmla="*/ 574766 h 2769326"/>
              <a:gd name="connsiteX2" fmla="*/ 300446 w 1123406"/>
              <a:gd name="connsiteY2" fmla="*/ 953588 h 2769326"/>
              <a:gd name="connsiteX3" fmla="*/ 718457 w 1123406"/>
              <a:gd name="connsiteY3" fmla="*/ 1358537 h 2769326"/>
              <a:gd name="connsiteX4" fmla="*/ 1031966 w 1123406"/>
              <a:gd name="connsiteY4" fmla="*/ 2103120 h 2769326"/>
              <a:gd name="connsiteX5" fmla="*/ 1123406 w 1123406"/>
              <a:gd name="connsiteY5" fmla="*/ 2769326 h 276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3406" h="2769326">
                <a:moveTo>
                  <a:pt x="0" y="0"/>
                </a:moveTo>
                <a:cubicBezTo>
                  <a:pt x="14151" y="207917"/>
                  <a:pt x="28303" y="415835"/>
                  <a:pt x="78377" y="574766"/>
                </a:cubicBezTo>
                <a:cubicBezTo>
                  <a:pt x="128451" y="733697"/>
                  <a:pt x="193766" y="822960"/>
                  <a:pt x="300446" y="953588"/>
                </a:cubicBezTo>
                <a:cubicBezTo>
                  <a:pt x="407126" y="1084217"/>
                  <a:pt x="596537" y="1166948"/>
                  <a:pt x="718457" y="1358537"/>
                </a:cubicBezTo>
                <a:cubicBezTo>
                  <a:pt x="840377" y="1550126"/>
                  <a:pt x="964475" y="1867989"/>
                  <a:pt x="1031966" y="2103120"/>
                </a:cubicBezTo>
                <a:cubicBezTo>
                  <a:pt x="1099457" y="2338251"/>
                  <a:pt x="1105989" y="2571206"/>
                  <a:pt x="1123406" y="2769326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723708" y="4972595"/>
            <a:ext cx="727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</a:t>
            </a:r>
            <a:r>
              <a:rPr lang="en-US" b="1" baseline="-25000" dirty="0"/>
              <a:t>r</a:t>
            </a:r>
            <a:r>
              <a:rPr lang="en-US" b="1" dirty="0"/>
              <a:t> %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03073" y="5053931"/>
            <a:ext cx="23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7826828" y="2146663"/>
            <a:ext cx="0" cy="3276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111958" y="4319326"/>
            <a:ext cx="1676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600199" y="3615146"/>
            <a:ext cx="7010400" cy="0"/>
          </a:xfrm>
          <a:prstGeom prst="line">
            <a:avLst/>
          </a:prstGeom>
          <a:ln w="2222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595844" y="3043646"/>
            <a:ext cx="7010400" cy="0"/>
          </a:xfrm>
          <a:prstGeom prst="line">
            <a:avLst/>
          </a:prstGeom>
          <a:ln w="2222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7007131" y="1915887"/>
            <a:ext cx="816429" cy="2438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7863841" y="1877967"/>
            <a:ext cx="779416" cy="2438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816633" y="2191993"/>
            <a:ext cx="23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709262" y="1731221"/>
            <a:ext cx="23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488678" y="2159727"/>
            <a:ext cx="23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24400" y="1219200"/>
            <a:ext cx="28194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a: gravitational potential</a:t>
            </a:r>
          </a:p>
          <a:p>
            <a:r>
              <a:rPr lang="en-US" dirty="0"/>
              <a:t>b: capillary potential</a:t>
            </a:r>
          </a:p>
          <a:p>
            <a:r>
              <a:rPr lang="en-US" dirty="0"/>
              <a:t>c: total potential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2641787" y="5795554"/>
                <a:ext cx="4957704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0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𝑔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𝑐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⇒</m:t>
                    </m:r>
                  </m:oMath>
                </a14:m>
                <a:r>
                  <a:rPr lang="el-GR" b="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𝑐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=−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𝑔</m:t>
                    </m:r>
                    <m:r>
                      <a:rPr lang="en-US" b="0" i="0" smtClean="0">
                        <a:latin typeface="Cambria Math"/>
                        <a:ea typeface="Cambria Math"/>
                      </a:rPr>
                      <m:t>=−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  <a:ea typeface="Cambria Math"/>
                      </a:rPr>
                      <m:t>g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  <a:ea typeface="Cambria Math"/>
                      </a:rPr>
                      <m:t>Δ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h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787" y="5795554"/>
                <a:ext cx="4957704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483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207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8229600" cy="59131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Soil-water potential: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950720"/>
                <a:ext cx="8229600" cy="4876800"/>
              </a:xfrm>
            </p:spPr>
            <p:txBody>
              <a:bodyPr/>
              <a:lstStyle/>
              <a:p>
                <a:r>
                  <a:rPr lang="en-US" dirty="0"/>
                  <a:t>In General: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𝑚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+</m:t>
                    </m:r>
                  </m:oMath>
                </a14:m>
                <a:r>
                  <a:rPr lang="el-GR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𝑔</m:t>
                    </m:r>
                    <m:r>
                      <a:rPr lang="en-US" b="0" i="0" smtClean="0">
                        <a:latin typeface="Cambria Math"/>
                        <a:ea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i="1" smtClean="0"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𝑝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+…</m:t>
                    </m:r>
                  </m:oMath>
                </a14:m>
                <a:endParaRPr lang="en-US" dirty="0"/>
              </a:p>
              <a:p>
                <a:pPr marL="0" indent="0" algn="just">
                  <a:buNone/>
                </a:pPr>
                <a:endParaRPr lang="en-US" i="1" dirty="0">
                  <a:latin typeface="Cambria Math"/>
                  <a:ea typeface="Cambria Math"/>
                </a:endParaRPr>
              </a:p>
              <a:p>
                <a:pPr marL="0" indent="0" algn="just">
                  <a:buNone/>
                </a:pPr>
                <a:endParaRPr lang="en-US" i="1" dirty="0">
                  <a:latin typeface="Cambria Math"/>
                  <a:ea typeface="Cambria Math"/>
                </a:endParaRPr>
              </a:p>
              <a:p>
                <a:pPr marL="0" indent="0" algn="just">
                  <a:buNone/>
                </a:pPr>
                <a:endParaRPr lang="en-US" i="1" dirty="0">
                  <a:latin typeface="Cambria Math"/>
                  <a:ea typeface="Cambria Math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950720"/>
                <a:ext cx="8229600" cy="4876800"/>
              </a:xfrm>
              <a:blipFill rotWithShape="1">
                <a:blip r:embed="rId2"/>
                <a:stretch>
                  <a:fillRect l="-963" t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4114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/>
              <a:t>Matric Potential: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en-US" i="1" dirty="0">
                  <a:latin typeface="Cambria Math"/>
                  <a:ea typeface="Cambria Math"/>
                </a:endParaRPr>
              </a:p>
              <a:p>
                <a:endParaRPr lang="en-US" i="1" dirty="0">
                  <a:latin typeface="Cambria Math"/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𝑚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b="1" dirty="0"/>
                  <a:t>Matric Potential:  </a:t>
                </a:r>
                <a:r>
                  <a:rPr lang="en-US" sz="2800" dirty="0"/>
                  <a:t>Work required to move a unit quantity </a:t>
                </a:r>
                <a:r>
                  <a:rPr lang="en-US" sz="2800" b="1" u="sng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solution</a:t>
                </a:r>
                <a:r>
                  <a:rPr lang="en-US" sz="2800" dirty="0"/>
                  <a:t> from a reference pool level at the same level and temperature  as the soil  to the point in the soil.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r="-1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6605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57200" y="990600"/>
                <a:ext cx="8382000" cy="3047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endParaRPr lang="en-US" b="1" dirty="0"/>
              </a:p>
              <a:p>
                <a:pPr algn="just"/>
                <a:endParaRPr lang="en-US" b="1" dirty="0"/>
              </a:p>
              <a:p>
                <a:pPr algn="just"/>
                <a:endParaRPr lang="en-US" b="1" dirty="0"/>
              </a:p>
              <a:p>
                <a:pPr algn="just"/>
                <a:r>
                  <a:rPr lang="en-US" sz="2400" b="1" dirty="0"/>
                  <a:t>For uniform sphere:</a:t>
                </a:r>
              </a:p>
              <a:p>
                <a:pPr algn="just"/>
                <a:endParaRPr lang="en-US" b="1" dirty="0"/>
              </a:p>
              <a:p>
                <a:pPr algn="just"/>
                <a:endParaRPr lang="en-US" b="1" dirty="0"/>
              </a:p>
              <a:p>
                <a:pPr algn="just"/>
                <a:endParaRPr lang="en-US" b="1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  <a:ea typeface="Cambria Math"/>
                        </a:rPr>
                        <m:t>Ψ</m:t>
                      </m:r>
                      <m:r>
                        <a:rPr lang="en-US" i="1" baseline="-25000"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𝑆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b="1" dirty="0"/>
              </a:p>
              <a:p>
                <a:pPr algn="just"/>
                <a:r>
                  <a:rPr lang="en-US" sz="2000" dirty="0"/>
                  <a:t>r</a:t>
                </a:r>
                <a:r>
                  <a:rPr lang="en-US" sz="2000" baseline="-25000" dirty="0"/>
                  <a:t>1</a:t>
                </a:r>
                <a:r>
                  <a:rPr lang="en-US" sz="2000" dirty="0"/>
                  <a:t> and r</a:t>
                </a:r>
                <a:r>
                  <a:rPr lang="en-US" sz="2000" baseline="-25000" dirty="0"/>
                  <a:t>2</a:t>
                </a:r>
                <a:r>
                  <a:rPr lang="en-US" sz="2000" dirty="0"/>
                  <a:t>: radii of air-water interface 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990600"/>
                <a:ext cx="8382000" cy="3047822"/>
              </a:xfrm>
              <a:prstGeom prst="rect">
                <a:avLst/>
              </a:prstGeom>
              <a:blipFill>
                <a:blip r:embed="rId2"/>
                <a:stretch>
                  <a:fillRect l="-1091" b="-2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148" y="1781896"/>
            <a:ext cx="3636017" cy="253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028" y="3059317"/>
            <a:ext cx="1676400" cy="507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 descr="https://www.soils.org/images/publications/vzj/3/2/0444f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299462"/>
            <a:ext cx="2728255" cy="230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www.soils.org/images/publications/vzj/4/1/0184f8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334296"/>
            <a:ext cx="4774445" cy="234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Arrow Connector 18"/>
          <p:cNvCxnSpPr/>
          <p:nvPr/>
        </p:nvCxnSpPr>
        <p:spPr>
          <a:xfrm flipV="1">
            <a:off x="7248772" y="2013465"/>
            <a:ext cx="381000" cy="457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7629772" y="3706585"/>
            <a:ext cx="2286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054027" y="2057399"/>
            <a:ext cx="57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r1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73178" y="3587233"/>
            <a:ext cx="57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r2</a:t>
            </a:r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1447800" y="590510"/>
            <a:ext cx="6629400" cy="424039"/>
          </a:xfrm>
        </p:spPr>
        <p:txBody>
          <a:bodyPr>
            <a:noAutofit/>
          </a:bodyPr>
          <a:lstStyle/>
          <a:p>
            <a:r>
              <a:rPr lang="en-US" sz="2800" b="1" dirty="0"/>
              <a:t>Matric Potential: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66222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800" b="1" dirty="0"/>
                  <a:t>For free swelling clay plates: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/>
                        <a:ea typeface="Cambria Math"/>
                      </a:rPr>
                      <m:t>Ψ</m:t>
                    </m:r>
                    <m:r>
                      <a:rPr lang="en-US" b="0" i="1" baseline="-25000" smtClean="0">
                        <a:latin typeface="Cambria Math"/>
                        <a:ea typeface="Cambria Math"/>
                      </a:rPr>
                      <m:t>𝑚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𝑅𝑇𝑐𝑜𝑠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h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(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Sup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𝑐</m:t>
                            </m:r>
                          </m:sub>
                        </m:sSub>
                      </m:e>
                      <m:sub/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</a:t>
                </a:r>
              </a:p>
              <a:p>
                <a:pPr marL="0" indent="0">
                  <a:buNone/>
                </a:pPr>
                <a:r>
                  <a:rPr lang="en-US" dirty="0"/>
                  <a:t>R= universal gas constant</a:t>
                </a:r>
              </a:p>
              <a:p>
                <a:pPr marL="0" indent="0">
                  <a:buNone/>
                </a:pPr>
                <a:r>
                  <a:rPr lang="en-US" dirty="0"/>
                  <a:t>T= absolute temperature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dirty="0"/>
                  <a:t>=thickness of double layer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1"/>
          <p:cNvSpPr txBox="1">
            <a:spLocks/>
          </p:cNvSpPr>
          <p:nvPr/>
        </p:nvSpPr>
        <p:spPr>
          <a:xfrm>
            <a:off x="1600200" y="793152"/>
            <a:ext cx="6629400" cy="424039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/>
              <a:t>Matric Potential: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83977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Gravity potential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𝑔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b="1" dirty="0"/>
                  <a:t>Gravity Potential:  </a:t>
                </a:r>
                <a:r>
                  <a:rPr lang="en-US" sz="2400" dirty="0"/>
                  <a:t>Work required to transfer water from the reference pool elevation to the elevation of the point in the soil.</a:t>
                </a:r>
              </a:p>
              <a:p>
                <a:endParaRPr lang="en-US" sz="2400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  <a:ea typeface="Cambria Math"/>
                        </a:rPr>
                        <m:t>Δ</m:t>
                      </m:r>
                      <m:r>
                        <m:rPr>
                          <m:sty m:val="p"/>
                        </m:rPr>
                        <a:rPr lang="el-GR" i="1">
                          <a:latin typeface="Cambria Math"/>
                          <a:ea typeface="Cambria Math"/>
                        </a:rPr>
                        <m:t>Ψ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𝑔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𝑤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h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t="-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148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8229600" cy="1143000"/>
          </a:xfrm>
        </p:spPr>
        <p:txBody>
          <a:bodyPr/>
          <a:lstStyle/>
          <a:p>
            <a:r>
              <a:rPr lang="en-US" dirty="0"/>
              <a:t>Osmotic potential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447800"/>
                <a:ext cx="8229600" cy="4389120"/>
              </a:xfrm>
            </p:spPr>
            <p:txBody>
              <a:bodyPr>
                <a:normAutofit/>
              </a:bodyPr>
              <a:lstStyle/>
              <a:p>
                <a:r>
                  <a:rPr lang="en-US" sz="2400" b="1" dirty="0"/>
                  <a:t>ΔΨ</a:t>
                </a:r>
                <a14:m>
                  <m:oMath xmlns:m="http://schemas.openxmlformats.org/officeDocument/2006/math">
                    <m:r>
                      <a:rPr lang="en-US" sz="2400" b="1" i="1" baseline="-25000" dirty="0" smtClean="0">
                        <a:latin typeface="Cambria Math"/>
                        <a:ea typeface="Cambria Math"/>
                      </a:rPr>
                      <m:t>𝝅</m:t>
                    </m:r>
                  </m:oMath>
                </a14:m>
                <a:r>
                  <a:rPr lang="en-US" sz="2400" b="1" dirty="0"/>
                  <a:t>→ Osmotic Potential:  </a:t>
                </a:r>
                <a:r>
                  <a:rPr lang="en-US" sz="2400" dirty="0"/>
                  <a:t>Work required to transfer water from a reference pool of pure water to a pool of soil solution at the same elevation, temperature, etc.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400" i="1" smtClean="0">
                          <a:latin typeface="Cambria Math"/>
                          <a:ea typeface="Cambria Math"/>
                        </a:rPr>
                        <m:t>ΔΨ</m:t>
                      </m:r>
                      <m:r>
                        <a:rPr lang="el-GR" sz="240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𝑛𝑅𝑇𝑐</m:t>
                      </m:r>
                    </m:oMath>
                  </m:oMathPara>
                </a14:m>
                <a:endParaRPr lang="en-US" sz="2400" b="0" dirty="0">
                  <a:ea typeface="Cambria Math"/>
                </a:endParaRPr>
              </a:p>
              <a:p>
                <a:pPr marL="0" indent="0">
                  <a:buNone/>
                </a:pPr>
                <a:r>
                  <a:rPr lang="en-US" sz="2000" dirty="0"/>
                  <a:t>n= No. of molecular per </a:t>
                </a:r>
                <a:r>
                  <a:rPr lang="en-US" sz="2000" dirty="0" err="1"/>
                  <a:t>mol</a:t>
                </a:r>
                <a:r>
                  <a:rPr lang="en-US" sz="2000" dirty="0"/>
                  <a:t> of salt</a:t>
                </a:r>
              </a:p>
              <a:p>
                <a:pPr marL="0" indent="0">
                  <a:buNone/>
                </a:pPr>
                <a:r>
                  <a:rPr lang="en-US" sz="2000" dirty="0"/>
                  <a:t>c= concentration of salt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447800"/>
                <a:ext cx="8229600" cy="4389120"/>
              </a:xfrm>
              <a:blipFill>
                <a:blip r:embed="rId2"/>
                <a:stretch>
                  <a:fillRect l="-741" t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2" name="Picture 4" descr="http://www.landfood.ubc.ca/soil200/images/03images/3.3osmoti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838995"/>
            <a:ext cx="4717596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260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Mechanics of Unsaturated soils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CONTENTS</a:t>
            </a:r>
          </a:p>
          <a:p>
            <a:r>
              <a:rPr lang="en-US" sz="2400" dirty="0"/>
              <a:t>Introduction</a:t>
            </a:r>
          </a:p>
          <a:p>
            <a:r>
              <a:rPr lang="en-US" sz="2400" dirty="0"/>
              <a:t>Basic concepts</a:t>
            </a:r>
          </a:p>
          <a:p>
            <a:pPr lvl="1"/>
            <a:r>
              <a:rPr lang="en-US" dirty="0"/>
              <a:t>Capillary and soil water potential</a:t>
            </a:r>
          </a:p>
          <a:p>
            <a:pPr lvl="1"/>
            <a:r>
              <a:rPr lang="en-US" dirty="0"/>
              <a:t>Soil Water Retention Curve (SWRC)</a:t>
            </a:r>
          </a:p>
          <a:p>
            <a:pPr lvl="2"/>
            <a:r>
              <a:rPr lang="en-US" sz="2400" dirty="0"/>
              <a:t>Concept</a:t>
            </a:r>
          </a:p>
          <a:p>
            <a:pPr lvl="2"/>
            <a:r>
              <a:rPr lang="en-US" sz="2400" dirty="0"/>
              <a:t>Experimental Tests  (to be presented by students)</a:t>
            </a:r>
          </a:p>
          <a:p>
            <a:pPr lvl="2"/>
            <a:r>
              <a:rPr lang="en-US" sz="2400" dirty="0"/>
              <a:t>Predictive models</a:t>
            </a:r>
          </a:p>
          <a:p>
            <a:pPr lvl="3"/>
            <a:r>
              <a:rPr lang="en-US" sz="2400" dirty="0"/>
              <a:t>Empirical</a:t>
            </a:r>
          </a:p>
          <a:p>
            <a:pPr lvl="3"/>
            <a:r>
              <a:rPr lang="en-US" sz="2400" dirty="0"/>
              <a:t>Semi analytical</a:t>
            </a:r>
          </a:p>
          <a:p>
            <a:pPr lvl="2"/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23029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Piezometric or submerged potential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800" b="1" dirty="0"/>
                  <a:t>ΔΨ</a:t>
                </a:r>
                <a14:m>
                  <m:oMath xmlns:m="http://schemas.openxmlformats.org/officeDocument/2006/math">
                    <m:r>
                      <a:rPr lang="en-US" sz="2800" b="1" i="1" dirty="0" smtClean="0">
                        <a:latin typeface="Cambria Math"/>
                        <a:ea typeface="Cambria Math"/>
                      </a:rPr>
                      <m:t>𝒑</m:t>
                    </m:r>
                  </m:oMath>
                </a14:m>
                <a:r>
                  <a:rPr lang="en-US" sz="2800" b="1" dirty="0"/>
                  <a:t>→ Piezometric Potential:  </a:t>
                </a:r>
                <a:r>
                  <a:rPr lang="en-US" sz="2800" dirty="0"/>
                  <a:t>Work required to transfer water to a point below water table.</a:t>
                </a:r>
              </a:p>
              <a:p>
                <a:pPr algn="ctr"/>
                <a:endParaRPr lang="en-US" sz="28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800" i="1">
                        <a:latin typeface="Cambria Math"/>
                        <a:ea typeface="Cambria Math"/>
                      </a:rPr>
                      <m:t>ΔΨ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𝑝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𝛾</m:t>
                        </m:r>
                      </m:e>
                      <m:sub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𝑤</m:t>
                        </m:r>
                      </m:sub>
                    </m:sSub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𝑑</m:t>
                    </m:r>
                  </m:oMath>
                </a14:m>
                <a:r>
                  <a:rPr lang="en-US" sz="2800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037" t="-15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46680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Pneumatic potential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b="1" dirty="0"/>
                  <a:t>ΔΨ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  <a:ea typeface="Cambria Math"/>
                      </a:rPr>
                      <m:t>𝒂</m:t>
                    </m:r>
                  </m:oMath>
                </a14:m>
                <a:r>
                  <a:rPr lang="en-US" sz="2400" b="1" dirty="0"/>
                  <a:t>→ Pneumatic Potential:  </a:t>
                </a:r>
                <a:r>
                  <a:rPr lang="en-US" sz="2400" dirty="0"/>
                  <a:t>Work required to transfer water from atmospheric to air pressure “P” on the soil.</a:t>
                </a:r>
              </a:p>
              <a:p>
                <a:endParaRPr lang="en-US" sz="2400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  <a:ea typeface="Cambria Math"/>
                        </a:rPr>
                        <m:t>ΔΨ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1962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Collapse Potential: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Water content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Pressure </a:t>
            </a:r>
            <a:r>
              <a:rPr lang="en-US" dirty="0">
                <a:solidFill>
                  <a:srgbClr val="FF0000"/>
                </a:solidFill>
              </a:rPr>
              <a:t>at wetting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Density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9849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1841468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544852"/>
            <a:ext cx="7620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Effective stress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Effective Stress Principle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 Bishop Equation, …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 Concept of two independent state variables</a:t>
            </a:r>
          </a:p>
          <a:p>
            <a:pPr lvl="1"/>
            <a:endParaRPr lang="en-US" sz="2400" dirty="0"/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Unsaturated Seepage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Hydraulic Conductivity of unsaturated soils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 err="1"/>
              <a:t>Homogenity</a:t>
            </a:r>
            <a:r>
              <a:rPr lang="en-US" sz="2400" dirty="0"/>
              <a:t>?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Recent works (</a:t>
            </a:r>
            <a:r>
              <a:rPr lang="en-US" sz="2400" dirty="0" err="1"/>
              <a:t>Daneshian</a:t>
            </a:r>
            <a:r>
              <a:rPr lang="en-US" sz="2400" dirty="0"/>
              <a:t> thesis)</a:t>
            </a:r>
          </a:p>
          <a:p>
            <a:pPr marL="285750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Shear strength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Based on Bishop equation for effective stress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Two state variables version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Recent works (</a:t>
            </a:r>
            <a:r>
              <a:rPr lang="en-US" sz="2400" dirty="0" err="1"/>
              <a:t>Tavakoli</a:t>
            </a:r>
            <a:r>
              <a:rPr lang="en-US" sz="2400" dirty="0"/>
              <a:t>, </a:t>
            </a:r>
            <a:r>
              <a:rPr lang="en-US" sz="2400" dirty="0" err="1"/>
              <a:t>Hamidi</a:t>
            </a:r>
            <a:r>
              <a:rPr lang="en-US" sz="2400" dirty="0"/>
              <a:t>, </a:t>
            </a:r>
            <a:r>
              <a:rPr lang="en-US" sz="2400" dirty="0" err="1"/>
              <a:t>Fazeli</a:t>
            </a:r>
            <a:r>
              <a:rPr lang="en-US" sz="2400" dirty="0"/>
              <a:t>,..)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262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990600"/>
            <a:ext cx="6553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Volume change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Double </a:t>
            </a:r>
            <a:r>
              <a:rPr lang="en-US" sz="2400" dirty="0" err="1"/>
              <a:t>Oedometer</a:t>
            </a:r>
            <a:r>
              <a:rPr lang="en-US" sz="2400" dirty="0"/>
              <a:t> tests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Collapse phenomena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Suction Hardening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Recent works (</a:t>
            </a:r>
            <a:r>
              <a:rPr lang="en-US" sz="2400" dirty="0" err="1"/>
              <a:t>Taherian</a:t>
            </a:r>
            <a:r>
              <a:rPr lang="en-US" sz="2400" dirty="0"/>
              <a:t>, </a:t>
            </a:r>
            <a:r>
              <a:rPr lang="en-US" sz="2400" dirty="0" err="1"/>
              <a:t>Ebadi</a:t>
            </a:r>
            <a:r>
              <a:rPr lang="en-US" sz="2400" dirty="0"/>
              <a:t>, ..)</a:t>
            </a:r>
          </a:p>
          <a:p>
            <a:pPr marL="285750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Constitutional Modeling 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Two variable models: BBM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Single Variable Models</a:t>
            </a:r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742950" lvl="1" indent="-285750">
              <a:buClr>
                <a:schemeClr val="accent2"/>
              </a:buClr>
              <a:buSzPct val="120000"/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48838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63" y="1523999"/>
            <a:ext cx="8421290" cy="5296619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685800"/>
            <a:ext cx="8305800" cy="11430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solidFill>
                  <a:srgbClr val="FF0000"/>
                </a:solidFill>
              </a:rPr>
              <a:t>Vadose</a:t>
            </a:r>
            <a:r>
              <a:rPr lang="en-US" dirty="0">
                <a:solidFill>
                  <a:srgbClr val="FF0000"/>
                </a:solidFill>
              </a:rPr>
              <a:t> Zone</a:t>
            </a:r>
          </a:p>
        </p:txBody>
      </p:sp>
    </p:spTree>
    <p:extLst>
      <p:ext uri="{BB962C8B-B14F-4D97-AF65-F5344CB8AC3E}">
        <p14:creationId xmlns:p14="http://schemas.microsoft.com/office/powerpoint/2010/main" val="2291506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Vadose</a:t>
            </a:r>
            <a:r>
              <a:rPr lang="en-US" dirty="0"/>
              <a:t> Zone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41" y="1996709"/>
            <a:ext cx="6823559" cy="448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051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268" y="457200"/>
            <a:ext cx="8229600" cy="4389120"/>
          </a:xfrm>
        </p:spPr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Inroduction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Question:</a:t>
            </a:r>
          </a:p>
          <a:p>
            <a:r>
              <a:rPr lang="en-US" dirty="0"/>
              <a:t>Why unsaturated soil mechanics is so younger than saturated soil mechanics?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/>
              <a:t>Provenance of soil mechanics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/>
              <a:t>Saturated soil condition is more critical?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5"/>
          <a:stretch/>
        </p:blipFill>
        <p:spPr bwMode="auto">
          <a:xfrm>
            <a:off x="1295400" y="3278776"/>
            <a:ext cx="6129337" cy="3394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296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3" y="914400"/>
            <a:ext cx="9144000" cy="43289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5638800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Engineered fills, Geotechnical Structures? </a:t>
            </a:r>
            <a:r>
              <a:rPr lang="en-US" dirty="0"/>
              <a:t>(Embankments, Earth &amp; </a:t>
            </a:r>
            <a:r>
              <a:rPr lang="en-US" dirty="0" err="1"/>
              <a:t>Rockfill</a:t>
            </a:r>
            <a:r>
              <a:rPr lang="en-US" dirty="0"/>
              <a:t> Dams, Road embankments,…) </a:t>
            </a:r>
          </a:p>
        </p:txBody>
      </p:sp>
    </p:spTree>
    <p:extLst>
      <p:ext uri="{BB962C8B-B14F-4D97-AF65-F5344CB8AC3E}">
        <p14:creationId xmlns:p14="http://schemas.microsoft.com/office/powerpoint/2010/main" val="2442601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14" y="457200"/>
            <a:ext cx="8610600" cy="1143000"/>
          </a:xfrm>
        </p:spPr>
        <p:txBody>
          <a:bodyPr>
            <a:noAutofit/>
          </a:bodyPr>
          <a:lstStyle/>
          <a:p>
            <a:r>
              <a:rPr lang="en-US" sz="4000" dirty="0"/>
              <a:t>Pioneers of Unsaturated soil Mechanics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Water retention properties of soil (</a:t>
            </a:r>
            <a:r>
              <a:rPr lang="en-US" dirty="0" err="1"/>
              <a:t>Croney</a:t>
            </a:r>
            <a:r>
              <a:rPr lang="en-US" dirty="0"/>
              <a:t> 1952) </a:t>
            </a:r>
          </a:p>
          <a:p>
            <a:r>
              <a:rPr lang="en-US" dirty="0"/>
              <a:t>1961 Conference on Pore pressure and suction in soils, London.</a:t>
            </a:r>
          </a:p>
          <a:p>
            <a:endParaRPr lang="en-US" b="1" dirty="0"/>
          </a:p>
          <a:p>
            <a:r>
              <a:rPr lang="en-US" b="1" dirty="0"/>
              <a:t>Alan Wilfred </a:t>
            </a:r>
            <a:r>
              <a:rPr lang="en-US" b="1" dirty="0">
                <a:solidFill>
                  <a:srgbClr val="FF0000"/>
                </a:solidFill>
              </a:rPr>
              <a:t>Bishop</a:t>
            </a:r>
            <a:r>
              <a:rPr lang="en-US" dirty="0"/>
              <a:t> (1920–1988)</a:t>
            </a:r>
          </a:p>
          <a:p>
            <a:r>
              <a:rPr lang="en-US" dirty="0"/>
              <a:t>Boulder Conference (1960)</a:t>
            </a:r>
          </a:p>
          <a:p>
            <a:r>
              <a:rPr lang="en-US" dirty="0"/>
              <a:t> </a:t>
            </a:r>
            <a:r>
              <a:rPr lang="en-US" dirty="0" err="1"/>
              <a:t>Matyas</a:t>
            </a:r>
            <a:r>
              <a:rPr lang="en-US" dirty="0"/>
              <a:t> &amp; </a:t>
            </a:r>
            <a:r>
              <a:rPr lang="en-US" dirty="0" err="1"/>
              <a:t>Radhakishna</a:t>
            </a:r>
            <a:r>
              <a:rPr lang="en-US" dirty="0"/>
              <a:t> (1968)</a:t>
            </a:r>
          </a:p>
          <a:p>
            <a:r>
              <a:rPr lang="en-US" b="1" dirty="0" err="1">
                <a:solidFill>
                  <a:srgbClr val="FF0000"/>
                </a:solidFill>
              </a:rPr>
              <a:t>Fredlund</a:t>
            </a:r>
            <a:r>
              <a:rPr lang="en-US" dirty="0"/>
              <a:t> &amp; Morgenstern (1977)</a:t>
            </a:r>
          </a:p>
          <a:p>
            <a:r>
              <a:rPr lang="en-US" dirty="0"/>
              <a:t>……    -----------</a:t>
            </a:r>
            <a:r>
              <a:rPr lang="en-US" dirty="0">
                <a:sym typeface="Wingdings" panose="05000000000000000000" pitchFamily="2" charset="2"/>
              </a:rPr>
              <a:t>NOW!</a:t>
            </a:r>
            <a:endParaRPr lang="en-US" dirty="0"/>
          </a:p>
        </p:txBody>
      </p:sp>
      <p:pic>
        <p:nvPicPr>
          <p:cNvPr id="2053" name="Picture 5" descr="http://tc101.iis.u-tokyo.ac.jp/bishop/bish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124200"/>
            <a:ext cx="2578838" cy="34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4530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1114</TotalTime>
  <Words>627</Words>
  <Application>Microsoft Office PowerPoint</Application>
  <PresentationFormat>On-screen Show (4:3)</PresentationFormat>
  <Paragraphs>140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Cambria Math</vt:lpstr>
      <vt:lpstr>Constantia</vt:lpstr>
      <vt:lpstr>Wingdings</vt:lpstr>
      <vt:lpstr>Wingdings 2</vt:lpstr>
      <vt:lpstr>Flow</vt:lpstr>
      <vt:lpstr>Mechanics of Unsaturated soils</vt:lpstr>
      <vt:lpstr>Mechanics of Unsaturated soils</vt:lpstr>
      <vt:lpstr>PowerPoint Presentation</vt:lpstr>
      <vt:lpstr>PowerPoint Presentation</vt:lpstr>
      <vt:lpstr>PowerPoint Presentation</vt:lpstr>
      <vt:lpstr>Vadose Zone</vt:lpstr>
      <vt:lpstr> </vt:lpstr>
      <vt:lpstr>PowerPoint Presentation</vt:lpstr>
      <vt:lpstr>Pioneers of Unsaturated soil Mechanics</vt:lpstr>
      <vt:lpstr>Basic concepts </vt:lpstr>
      <vt:lpstr>Concept of soil-water potential and free energy</vt:lpstr>
      <vt:lpstr>PowerPoint Presentation</vt:lpstr>
      <vt:lpstr>Concept of soil-water potential and free energy</vt:lpstr>
      <vt:lpstr>Soil-water potential:</vt:lpstr>
      <vt:lpstr>Matric Potential:</vt:lpstr>
      <vt:lpstr>Matric Potential:</vt:lpstr>
      <vt:lpstr>PowerPoint Presentation</vt:lpstr>
      <vt:lpstr>Gravity potential</vt:lpstr>
      <vt:lpstr>Osmotic potential</vt:lpstr>
      <vt:lpstr>Piezometric or submerged potential </vt:lpstr>
      <vt:lpstr>Pneumatic potential</vt:lpstr>
      <vt:lpstr>Class Discussion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Mechanics of Unsaturated soils</dc:title>
  <dc:creator>Hossein</dc:creator>
  <cp:lastModifiedBy>admin</cp:lastModifiedBy>
  <cp:revision>54</cp:revision>
  <dcterms:created xsi:type="dcterms:W3CDTF">2012-11-29T07:31:52Z</dcterms:created>
  <dcterms:modified xsi:type="dcterms:W3CDTF">2025-09-22T06:30:33Z</dcterms:modified>
</cp:coreProperties>
</file>