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82" r:id="rId3"/>
    <p:sldId id="319" r:id="rId4"/>
    <p:sldId id="320" r:id="rId5"/>
    <p:sldId id="318" r:id="rId6"/>
    <p:sldId id="321" r:id="rId7"/>
    <p:sldId id="322" r:id="rId8"/>
    <p:sldId id="273"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704" y="108"/>
      </p:cViewPr>
      <p:guideLst>
        <p:guide orient="horz" pos="2160"/>
        <p:guide pos="288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embeddings/oleObject2.bin"/></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scatterChart>
        <c:scatterStyle val="smoothMarker"/>
        <c:varyColors val="0"/>
        <c:ser>
          <c:idx val="0"/>
          <c:order val="0"/>
          <c:tx>
            <c:v>clay</c:v>
          </c:tx>
          <c:spPr>
            <a:ln w="9525" cap="rnd">
              <a:solidFill>
                <a:srgbClr val="C00000"/>
              </a:solidFill>
              <a:prstDash val="dash"/>
              <a:round/>
            </a:ln>
            <a:effectLst/>
          </c:spPr>
          <c:marker>
            <c:symbol val="plus"/>
            <c:size val="5"/>
            <c:spPr>
              <a:noFill/>
              <a:ln w="9525">
                <a:solidFill>
                  <a:srgbClr val="C00000"/>
                </a:solidFill>
                <a:round/>
              </a:ln>
              <a:effectLst/>
            </c:spPr>
          </c:marker>
          <c:xVal>
            <c:numRef>
              <c:f>'clay 17'!$F$6:$F$18</c:f>
              <c:numCache>
                <c:formatCode>0.00</c:formatCode>
                <c:ptCount val="13"/>
                <c:pt idx="0">
                  <c:v>0.9994235021653689</c:v>
                </c:pt>
                <c:pt idx="1">
                  <c:v>0.99026864984492902</c:v>
                </c:pt>
                <c:pt idx="2">
                  <c:v>0.96688973815266555</c:v>
                </c:pt>
                <c:pt idx="3">
                  <c:v>0.90452963981010603</c:v>
                </c:pt>
                <c:pt idx="4">
                  <c:v>0.87190111956354066</c:v>
                </c:pt>
                <c:pt idx="5">
                  <c:v>0.82718202831827359</c:v>
                </c:pt>
                <c:pt idx="6">
                  <c:v>0.76665095822244844</c:v>
                </c:pt>
                <c:pt idx="7">
                  <c:v>0.72932538478145992</c:v>
                </c:pt>
                <c:pt idx="8">
                  <c:v>0.67377552410407859</c:v>
                </c:pt>
                <c:pt idx="9">
                  <c:v>0.64652816247291223</c:v>
                </c:pt>
                <c:pt idx="10">
                  <c:v>0.62486410223597677</c:v>
                </c:pt>
                <c:pt idx="11">
                  <c:v>0.60114368938986518</c:v>
                </c:pt>
                <c:pt idx="12">
                  <c:v>0.56994770490203706</c:v>
                </c:pt>
              </c:numCache>
            </c:numRef>
          </c:xVal>
          <c:yVal>
            <c:numRef>
              <c:f>'clay 17'!$AV$4:$AV$16</c:f>
              <c:numCache>
                <c:formatCode>0.00</c:formatCode>
                <c:ptCount val="13"/>
                <c:pt idx="0">
                  <c:v>1</c:v>
                </c:pt>
                <c:pt idx="1">
                  <c:v>1</c:v>
                </c:pt>
                <c:pt idx="2">
                  <c:v>1</c:v>
                </c:pt>
                <c:pt idx="3">
                  <c:v>0.57353142158795223</c:v>
                </c:pt>
                <c:pt idx="4">
                  <c:v>0.44557178722040031</c:v>
                </c:pt>
                <c:pt idx="5">
                  <c:v>0.33059880442258072</c:v>
                </c:pt>
                <c:pt idx="6">
                  <c:v>0.22953569878854377</c:v>
                </c:pt>
                <c:pt idx="7">
                  <c:v>0.18477652024024804</c:v>
                </c:pt>
                <c:pt idx="8">
                  <c:v>0.133642548094208</c:v>
                </c:pt>
                <c:pt idx="9">
                  <c:v>0.11360003071849163</c:v>
                </c:pt>
                <c:pt idx="10">
                  <c:v>9.9558721859287408E-2</c:v>
                </c:pt>
                <c:pt idx="11">
                  <c:v>8.5866976813258555E-2</c:v>
                </c:pt>
                <c:pt idx="12">
                  <c:v>7.021203493439164E-2</c:v>
                </c:pt>
              </c:numCache>
            </c:numRef>
          </c:yVal>
          <c:smooth val="1"/>
          <c:extLst>
            <c:ext xmlns:c16="http://schemas.microsoft.com/office/drawing/2014/chart" uri="{C3380CC4-5D6E-409C-BE32-E72D297353CC}">
              <c16:uniqueId val="{00000000-024B-47D1-ACA5-1A3BD4B17A6F}"/>
            </c:ext>
          </c:extLst>
        </c:ser>
        <c:ser>
          <c:idx val="5"/>
          <c:order val="1"/>
          <c:tx>
            <c:v>clayey silt </c:v>
          </c:tx>
          <c:spPr>
            <a:ln w="9525" cap="rnd">
              <a:solidFill>
                <a:schemeClr val="accent6"/>
              </a:solidFill>
              <a:round/>
            </a:ln>
            <a:effectLst/>
          </c:spPr>
          <c:marker>
            <c:symbol val="star"/>
            <c:size val="5"/>
            <c:spPr>
              <a:solidFill>
                <a:schemeClr val="accent1">
                  <a:lumMod val="20000"/>
                  <a:lumOff val="80000"/>
                </a:schemeClr>
              </a:solidFill>
              <a:ln w="9525">
                <a:solidFill>
                  <a:schemeClr val="bg1">
                    <a:lumMod val="65000"/>
                  </a:schemeClr>
                </a:solidFill>
                <a:round/>
              </a:ln>
              <a:effectLst/>
            </c:spPr>
          </c:marker>
          <c:xVal>
            <c:numRef>
              <c:f>'clay silt 16'!$F$6:$F$15</c:f>
              <c:numCache>
                <c:formatCode>0.00</c:formatCode>
                <c:ptCount val="10"/>
                <c:pt idx="0">
                  <c:v>0.99907523639061924</c:v>
                </c:pt>
                <c:pt idx="1">
                  <c:v>0.99097964365758395</c:v>
                </c:pt>
                <c:pt idx="2">
                  <c:v>0.98684815922137681</c:v>
                </c:pt>
                <c:pt idx="3">
                  <c:v>0.97791672537208585</c:v>
                </c:pt>
                <c:pt idx="4">
                  <c:v>0.9448759287433588</c:v>
                </c:pt>
                <c:pt idx="5">
                  <c:v>0.90204273834988036</c:v>
                </c:pt>
                <c:pt idx="6">
                  <c:v>0.84919757251124517</c:v>
                </c:pt>
                <c:pt idx="7">
                  <c:v>0.80872250702838533</c:v>
                </c:pt>
                <c:pt idx="8">
                  <c:v>0.73186370467359685</c:v>
                </c:pt>
                <c:pt idx="9">
                  <c:v>0.66253446197888755</c:v>
                </c:pt>
              </c:numCache>
            </c:numRef>
          </c:xVal>
          <c:yVal>
            <c:numRef>
              <c:f>'clay silt 16'!$AV$4:$AV$13</c:f>
              <c:numCache>
                <c:formatCode>0.00</c:formatCode>
                <c:ptCount val="10"/>
                <c:pt idx="0">
                  <c:v>1</c:v>
                </c:pt>
                <c:pt idx="1">
                  <c:v>1</c:v>
                </c:pt>
                <c:pt idx="2">
                  <c:v>1</c:v>
                </c:pt>
                <c:pt idx="3">
                  <c:v>0.94968153022632829</c:v>
                </c:pt>
                <c:pt idx="4">
                  <c:v>0.56284266795454485</c:v>
                </c:pt>
                <c:pt idx="5">
                  <c:v>0.379560381349207</c:v>
                </c:pt>
                <c:pt idx="6">
                  <c:v>0.26277663662401729</c:v>
                </c:pt>
                <c:pt idx="7">
                  <c:v>0.20405393904129487</c:v>
                </c:pt>
                <c:pt idx="8">
                  <c:v>0.12632341298307379</c:v>
                </c:pt>
                <c:pt idx="9">
                  <c:v>7.7646563257655732E-2</c:v>
                </c:pt>
              </c:numCache>
            </c:numRef>
          </c:yVal>
          <c:smooth val="1"/>
          <c:extLst>
            <c:ext xmlns:c16="http://schemas.microsoft.com/office/drawing/2014/chart" uri="{C3380CC4-5D6E-409C-BE32-E72D297353CC}">
              <c16:uniqueId val="{00000001-024B-47D1-ACA5-1A3BD4B17A6F}"/>
            </c:ext>
          </c:extLst>
        </c:ser>
        <c:ser>
          <c:idx val="1"/>
          <c:order val="2"/>
          <c:tx>
            <c:v>uniform fine sand</c:v>
          </c:tx>
          <c:spPr>
            <a:ln w="15875" cap="rnd">
              <a:solidFill>
                <a:srgbClr val="7030A0"/>
              </a:solidFill>
              <a:prstDash val="lgDashDot"/>
              <a:round/>
            </a:ln>
            <a:effectLst/>
          </c:spPr>
          <c:marker>
            <c:symbol val="none"/>
          </c:marker>
          <c:xVal>
            <c:numRef>
              <c:f>'unifor fine sand1'!$F$6:$F$21</c:f>
              <c:numCache>
                <c:formatCode>0.00</c:formatCode>
                <c:ptCount val="16"/>
                <c:pt idx="0">
                  <c:v>0.98745138775147223</c:v>
                </c:pt>
                <c:pt idx="1">
                  <c:v>0.92550915881507312</c:v>
                </c:pt>
                <c:pt idx="2">
                  <c:v>0.89291075107913942</c:v>
                </c:pt>
                <c:pt idx="3">
                  <c:v>0.77772742009031526</c:v>
                </c:pt>
                <c:pt idx="4">
                  <c:v>0.69947298534638103</c:v>
                </c:pt>
                <c:pt idx="5">
                  <c:v>0.60495847987405449</c:v>
                </c:pt>
                <c:pt idx="6">
                  <c:v>0.53902142969716382</c:v>
                </c:pt>
                <c:pt idx="7">
                  <c:v>0.46818015653522027</c:v>
                </c:pt>
                <c:pt idx="8">
                  <c:v>0.40290598184101062</c:v>
                </c:pt>
                <c:pt idx="9">
                  <c:v>0.37026508652751017</c:v>
                </c:pt>
                <c:pt idx="10">
                  <c:v>0.33619710758850824</c:v>
                </c:pt>
                <c:pt idx="11">
                  <c:v>0.30964104709630375</c:v>
                </c:pt>
                <c:pt idx="12">
                  <c:v>0.29164931217372514</c:v>
                </c:pt>
                <c:pt idx="13">
                  <c:v>0.28682671037945578</c:v>
                </c:pt>
                <c:pt idx="14">
                  <c:v>0.28103654727118621</c:v>
                </c:pt>
                <c:pt idx="15">
                  <c:v>0.27792864513572735</c:v>
                </c:pt>
              </c:numCache>
            </c:numRef>
          </c:xVal>
          <c:yVal>
            <c:numRef>
              <c:f>'unifor fine sand1'!$AV$4:$AV$19</c:f>
              <c:numCache>
                <c:formatCode>0.00</c:formatCode>
                <c:ptCount val="16"/>
                <c:pt idx="0">
                  <c:v>1</c:v>
                </c:pt>
                <c:pt idx="1">
                  <c:v>1</c:v>
                </c:pt>
                <c:pt idx="2">
                  <c:v>0.85201654131047921</c:v>
                </c:pt>
                <c:pt idx="3">
                  <c:v>0.65127298317752158</c:v>
                </c:pt>
                <c:pt idx="4">
                  <c:v>0.5605289650340437</c:v>
                </c:pt>
                <c:pt idx="5">
                  <c:v>0.46793652865694663</c:v>
                </c:pt>
                <c:pt idx="6">
                  <c:v>0.4073411579334234</c:v>
                </c:pt>
                <c:pt idx="7">
                  <c:v>0.34118942459119866</c:v>
                </c:pt>
                <c:pt idx="8">
                  <c:v>0.27457141623486447</c:v>
                </c:pt>
                <c:pt idx="9">
                  <c:v>0.23677313487823212</c:v>
                </c:pt>
                <c:pt idx="10">
                  <c:v>0.19114427098727796</c:v>
                </c:pt>
                <c:pt idx="11">
                  <c:v>0.14732869407995433</c:v>
                </c:pt>
                <c:pt idx="12">
                  <c:v>0.10881493023651756</c:v>
                </c:pt>
                <c:pt idx="13">
                  <c:v>9.6038888826074753E-2</c:v>
                </c:pt>
                <c:pt idx="14">
                  <c:v>7.8094866024781093E-2</c:v>
                </c:pt>
                <c:pt idx="15">
                  <c:v>6.65639789780932E-2</c:v>
                </c:pt>
              </c:numCache>
            </c:numRef>
          </c:yVal>
          <c:smooth val="1"/>
          <c:extLst>
            <c:ext xmlns:c16="http://schemas.microsoft.com/office/drawing/2014/chart" uri="{C3380CC4-5D6E-409C-BE32-E72D297353CC}">
              <c16:uniqueId val="{00000002-024B-47D1-ACA5-1A3BD4B17A6F}"/>
            </c:ext>
          </c:extLst>
        </c:ser>
        <c:ser>
          <c:idx val="2"/>
          <c:order val="3"/>
          <c:tx>
            <c:v>sandy loam </c:v>
          </c:tx>
          <c:spPr>
            <a:ln w="15875" cap="rnd">
              <a:solidFill>
                <a:schemeClr val="accent3"/>
              </a:solidFill>
              <a:prstDash val="sysDash"/>
              <a:round/>
            </a:ln>
            <a:effectLst/>
          </c:spPr>
          <c:marker>
            <c:symbol val="star"/>
            <c:size val="6"/>
            <c:spPr>
              <a:noFill/>
              <a:ln w="9525">
                <a:solidFill>
                  <a:schemeClr val="accent3"/>
                </a:solidFill>
                <a:round/>
              </a:ln>
              <a:effectLst/>
            </c:spPr>
          </c:marker>
          <c:xVal>
            <c:numRef>
              <c:f>'sandy loam 3'!$F$6:$F$18</c:f>
              <c:numCache>
                <c:formatCode>0.00</c:formatCode>
                <c:ptCount val="13"/>
                <c:pt idx="0">
                  <c:v>0.99999908069262378</c:v>
                </c:pt>
                <c:pt idx="1">
                  <c:v>0.99994108940315896</c:v>
                </c:pt>
                <c:pt idx="2">
                  <c:v>0.96029569032654816</c:v>
                </c:pt>
                <c:pt idx="3">
                  <c:v>0.93764041974837831</c:v>
                </c:pt>
                <c:pt idx="4">
                  <c:v>0.91311590986750513</c:v>
                </c:pt>
                <c:pt idx="5">
                  <c:v>0.87271775075726088</c:v>
                </c:pt>
                <c:pt idx="6">
                  <c:v>0.78723001622500866</c:v>
                </c:pt>
                <c:pt idx="7">
                  <c:v>0.62446551391713701</c:v>
                </c:pt>
                <c:pt idx="8">
                  <c:v>0.49927743729807356</c:v>
                </c:pt>
                <c:pt idx="9">
                  <c:v>0.44929801717057155</c:v>
                </c:pt>
                <c:pt idx="10">
                  <c:v>0.43999100519922441</c:v>
                </c:pt>
                <c:pt idx="11">
                  <c:v>0.43878577902960364</c:v>
                </c:pt>
                <c:pt idx="12">
                  <c:v>0.43868738022899501</c:v>
                </c:pt>
              </c:numCache>
            </c:numRef>
          </c:xVal>
          <c:yVal>
            <c:numRef>
              <c:f>'sandy loam 3'!$AV$4:$AV$16</c:f>
              <c:numCache>
                <c:formatCode>0.00</c:formatCode>
                <c:ptCount val="13"/>
                <c:pt idx="0">
                  <c:v>1</c:v>
                </c:pt>
                <c:pt idx="1">
                  <c:v>1</c:v>
                </c:pt>
                <c:pt idx="2">
                  <c:v>1</c:v>
                </c:pt>
                <c:pt idx="3">
                  <c:v>0.96905172326084188</c:v>
                </c:pt>
                <c:pt idx="4">
                  <c:v>0.94179156507334894</c:v>
                </c:pt>
                <c:pt idx="5">
                  <c:v>0.90526040117738948</c:v>
                </c:pt>
                <c:pt idx="6">
                  <c:v>0.84412681286601587</c:v>
                </c:pt>
                <c:pt idx="7">
                  <c:v>0.73918597375856787</c:v>
                </c:pt>
                <c:pt idx="8">
                  <c:v>0.61724651799085062</c:v>
                </c:pt>
                <c:pt idx="9">
                  <c:v>0.47599872643434454</c:v>
                </c:pt>
                <c:pt idx="10">
                  <c:v>0.34853942422876988</c:v>
                </c:pt>
                <c:pt idx="11">
                  <c:v>0.23859154019988515</c:v>
                </c:pt>
                <c:pt idx="12">
                  <c:v>0.1436916685642135</c:v>
                </c:pt>
              </c:numCache>
            </c:numRef>
          </c:yVal>
          <c:smooth val="1"/>
          <c:extLst>
            <c:ext xmlns:c16="http://schemas.microsoft.com/office/drawing/2014/chart" uri="{C3380CC4-5D6E-409C-BE32-E72D297353CC}">
              <c16:uniqueId val="{00000003-024B-47D1-ACA5-1A3BD4B17A6F}"/>
            </c:ext>
          </c:extLst>
        </c:ser>
        <c:ser>
          <c:idx val="4"/>
          <c:order val="4"/>
          <c:tx>
            <c:v>sandy silt </c:v>
          </c:tx>
          <c:spPr>
            <a:ln w="9525" cap="rnd">
              <a:solidFill>
                <a:schemeClr val="accent5"/>
              </a:solidFill>
              <a:round/>
            </a:ln>
            <a:effectLst/>
          </c:spPr>
          <c:marker>
            <c:symbol val="dash"/>
            <c:size val="5"/>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w="9525">
                <a:solidFill>
                  <a:schemeClr val="accent5"/>
                </a:solidFill>
                <a:round/>
              </a:ln>
              <a:effectLst/>
            </c:spPr>
          </c:marker>
          <c:xVal>
            <c:numRef>
              <c:f>'sandy silt 5'!$F$6:$F$20</c:f>
              <c:numCache>
                <c:formatCode>0.00</c:formatCode>
                <c:ptCount val="15"/>
                <c:pt idx="0">
                  <c:v>0.99997412236072936</c:v>
                </c:pt>
                <c:pt idx="1">
                  <c:v>0.99749666797568048</c:v>
                </c:pt>
                <c:pt idx="2">
                  <c:v>0.9807463463218693</c:v>
                </c:pt>
                <c:pt idx="3">
                  <c:v>0.95492026334587421</c:v>
                </c:pt>
                <c:pt idx="4">
                  <c:v>0.86326055149596903</c:v>
                </c:pt>
                <c:pt idx="5">
                  <c:v>0.77253520107960938</c:v>
                </c:pt>
                <c:pt idx="6">
                  <c:v>0.71121650204309494</c:v>
                </c:pt>
                <c:pt idx="7">
                  <c:v>0.54827992154917149</c:v>
                </c:pt>
                <c:pt idx="8">
                  <c:v>0.46788651856648733</c:v>
                </c:pt>
                <c:pt idx="9">
                  <c:v>0.40372366720155201</c:v>
                </c:pt>
                <c:pt idx="10">
                  <c:v>0.35756574128010749</c:v>
                </c:pt>
                <c:pt idx="11">
                  <c:v>0.33023249619418288</c:v>
                </c:pt>
                <c:pt idx="12">
                  <c:v>0.30636144385115721</c:v>
                </c:pt>
                <c:pt idx="13">
                  <c:v>0.29636668265696237</c:v>
                </c:pt>
                <c:pt idx="14">
                  <c:v>0.28248368395031775</c:v>
                </c:pt>
              </c:numCache>
            </c:numRef>
          </c:xVal>
          <c:yVal>
            <c:numRef>
              <c:f>'sandy silt 5'!$AV$4:$AV$18</c:f>
              <c:numCache>
                <c:formatCode>0.00</c:formatCode>
                <c:ptCount val="15"/>
                <c:pt idx="0">
                  <c:v>1</c:v>
                </c:pt>
                <c:pt idx="1">
                  <c:v>1</c:v>
                </c:pt>
                <c:pt idx="2">
                  <c:v>1</c:v>
                </c:pt>
                <c:pt idx="3">
                  <c:v>1</c:v>
                </c:pt>
                <c:pt idx="4">
                  <c:v>0.84675173698826534</c:v>
                </c:pt>
                <c:pt idx="5">
                  <c:v>0.74591991202027297</c:v>
                </c:pt>
                <c:pt idx="6">
                  <c:v>0.69103740147762016</c:v>
                </c:pt>
                <c:pt idx="7">
                  <c:v>0.55990089997916859</c:v>
                </c:pt>
                <c:pt idx="8">
                  <c:v>0.49080635205345285</c:v>
                </c:pt>
                <c:pt idx="9">
                  <c:v>0.42505991139307703</c:v>
                </c:pt>
                <c:pt idx="10">
                  <c:v>0.36401960085593082</c:v>
                </c:pt>
                <c:pt idx="11">
                  <c:v>0.31565288891596277</c:v>
                </c:pt>
                <c:pt idx="12">
                  <c:v>0.25513535158128459</c:v>
                </c:pt>
                <c:pt idx="13">
                  <c:v>0.21716367957115379</c:v>
                </c:pt>
                <c:pt idx="14">
                  <c:v>9.7072215827233937E-2</c:v>
                </c:pt>
              </c:numCache>
            </c:numRef>
          </c:yVal>
          <c:smooth val="1"/>
          <c:extLst>
            <c:ext xmlns:c16="http://schemas.microsoft.com/office/drawing/2014/chart" uri="{C3380CC4-5D6E-409C-BE32-E72D297353CC}">
              <c16:uniqueId val="{00000004-024B-47D1-ACA5-1A3BD4B17A6F}"/>
            </c:ext>
          </c:extLst>
        </c:ser>
        <c:ser>
          <c:idx val="6"/>
          <c:order val="5"/>
          <c:tx>
            <c:v>sandy silty clay </c:v>
          </c:tx>
          <c:spPr>
            <a:ln w="9525" cap="rnd">
              <a:solidFill>
                <a:schemeClr val="accent2">
                  <a:lumMod val="75000"/>
                </a:schemeClr>
              </a:solidFill>
              <a:round/>
            </a:ln>
            <a:effectLst/>
          </c:spPr>
          <c:marker>
            <c:symbol val="diamond"/>
            <c:size val="5"/>
            <c:spPr>
              <a:solidFill>
                <a:schemeClr val="accent2">
                  <a:lumMod val="75000"/>
                </a:schemeClr>
              </a:solidFill>
              <a:ln w="9525">
                <a:solidFill>
                  <a:srgbClr val="FF0000"/>
                </a:solidFill>
                <a:round/>
              </a:ln>
              <a:effectLst/>
            </c:spPr>
          </c:marker>
          <c:xVal>
            <c:numRef>
              <c:f>'sandy silty clay 13'!$F$6:$F$19</c:f>
              <c:numCache>
                <c:formatCode>0.00</c:formatCode>
                <c:ptCount val="14"/>
                <c:pt idx="0">
                  <c:v>0.99999988203746193</c:v>
                </c:pt>
                <c:pt idx="1">
                  <c:v>0.9995723110503949</c:v>
                </c:pt>
                <c:pt idx="2">
                  <c:v>0.99598832972007689</c:v>
                </c:pt>
                <c:pt idx="3">
                  <c:v>0.980417153430025</c:v>
                </c:pt>
                <c:pt idx="4">
                  <c:v>0.9549231975377902</c:v>
                </c:pt>
                <c:pt idx="5">
                  <c:v>0.92992310516109367</c:v>
                </c:pt>
                <c:pt idx="6">
                  <c:v>0.88119009582956953</c:v>
                </c:pt>
                <c:pt idx="7">
                  <c:v>0.7120852354520969</c:v>
                </c:pt>
                <c:pt idx="8">
                  <c:v>0.64710790722965561</c:v>
                </c:pt>
                <c:pt idx="9">
                  <c:v>0.53116519408095986</c:v>
                </c:pt>
                <c:pt idx="10">
                  <c:v>0.461308764121654</c:v>
                </c:pt>
                <c:pt idx="11">
                  <c:v>0.43635838557110485</c:v>
                </c:pt>
                <c:pt idx="12">
                  <c:v>0.31956573041054592</c:v>
                </c:pt>
                <c:pt idx="13">
                  <c:v>0.30581203325867357</c:v>
                </c:pt>
              </c:numCache>
            </c:numRef>
          </c:xVal>
          <c:yVal>
            <c:numRef>
              <c:f>'sandy silty clay 13'!$AV$4:$AV$17</c:f>
              <c:numCache>
                <c:formatCode>0.00</c:formatCode>
                <c:ptCount val="14"/>
                <c:pt idx="0">
                  <c:v>1</c:v>
                </c:pt>
                <c:pt idx="1">
                  <c:v>1</c:v>
                </c:pt>
                <c:pt idx="2">
                  <c:v>1</c:v>
                </c:pt>
                <c:pt idx="3">
                  <c:v>0.98874511316601177</c:v>
                </c:pt>
                <c:pt idx="4">
                  <c:v>0.8387382275822286</c:v>
                </c:pt>
                <c:pt idx="5">
                  <c:v>0.76066296625108443</c:v>
                </c:pt>
                <c:pt idx="6">
                  <c:v>0.66775451754520565</c:v>
                </c:pt>
                <c:pt idx="7">
                  <c:v>0.50155296313714015</c:v>
                </c:pt>
                <c:pt idx="8">
                  <c:v>0.45635932294904513</c:v>
                </c:pt>
                <c:pt idx="9">
                  <c:v>0.379847938479353</c:v>
                </c:pt>
                <c:pt idx="10">
                  <c:v>0.33026947273516277</c:v>
                </c:pt>
                <c:pt idx="11">
                  <c:v>0.31061582456817455</c:v>
                </c:pt>
                <c:pt idx="12">
                  <c:v>0.16975737808623886</c:v>
                </c:pt>
                <c:pt idx="13">
                  <c:v>0.13142700123579198</c:v>
                </c:pt>
              </c:numCache>
            </c:numRef>
          </c:yVal>
          <c:smooth val="1"/>
          <c:extLst>
            <c:ext xmlns:c16="http://schemas.microsoft.com/office/drawing/2014/chart" uri="{C3380CC4-5D6E-409C-BE32-E72D297353CC}">
              <c16:uniqueId val="{00000005-024B-47D1-ACA5-1A3BD4B17A6F}"/>
            </c:ext>
          </c:extLst>
        </c:ser>
        <c:ser>
          <c:idx val="3"/>
          <c:order val="9"/>
          <c:tx>
            <c:v>x=sr</c:v>
          </c:tx>
          <c:spPr>
            <a:ln w="9525" cap="rnd">
              <a:solidFill>
                <a:schemeClr val="tx2">
                  <a:lumMod val="50000"/>
                </a:schemeClr>
              </a:solidFill>
              <a:round/>
            </a:ln>
            <a:effectLst/>
          </c:spPr>
          <c:marker>
            <c:symbol val="none"/>
          </c:marker>
          <c:xVal>
            <c:numRef>
              <c:f>'silty loam 12'!$CG$14:$CG$15</c:f>
              <c:numCache>
                <c:formatCode>0.00</c:formatCode>
                <c:ptCount val="2"/>
                <c:pt idx="0">
                  <c:v>0</c:v>
                </c:pt>
                <c:pt idx="1">
                  <c:v>1</c:v>
                </c:pt>
              </c:numCache>
            </c:numRef>
          </c:xVal>
          <c:yVal>
            <c:numRef>
              <c:f>'silty loam 12'!$CG$14:$CG$15</c:f>
              <c:numCache>
                <c:formatCode>0.00</c:formatCode>
                <c:ptCount val="2"/>
                <c:pt idx="0">
                  <c:v>0</c:v>
                </c:pt>
                <c:pt idx="1">
                  <c:v>1</c:v>
                </c:pt>
              </c:numCache>
            </c:numRef>
          </c:yVal>
          <c:smooth val="1"/>
          <c:extLst>
            <c:ext xmlns:c16="http://schemas.microsoft.com/office/drawing/2014/chart" uri="{C3380CC4-5D6E-409C-BE32-E72D297353CC}">
              <c16:uniqueId val="{00000006-024B-47D1-ACA5-1A3BD4B17A6F}"/>
            </c:ext>
          </c:extLst>
        </c:ser>
        <c:ser>
          <c:idx val="11"/>
          <c:order val="11"/>
          <c:tx>
            <c:v>sand </c:v>
          </c:tx>
          <c:spPr>
            <a:ln w="9525" cap="rnd">
              <a:solidFill>
                <a:schemeClr val="accent6">
                  <a:lumMod val="60000"/>
                </a:schemeClr>
              </a:solidFill>
              <a:round/>
            </a:ln>
            <a:effectLst/>
          </c:spPr>
          <c:marker>
            <c:symbol val="square"/>
            <c:size val="5"/>
            <c:spPr>
              <a:gradFill rotWithShape="1">
                <a:gsLst>
                  <a:gs pos="0">
                    <a:schemeClr val="accent6">
                      <a:lumMod val="60000"/>
                      <a:satMod val="103000"/>
                      <a:lumMod val="102000"/>
                      <a:tint val="94000"/>
                    </a:schemeClr>
                  </a:gs>
                  <a:gs pos="50000">
                    <a:schemeClr val="accent6">
                      <a:lumMod val="60000"/>
                      <a:satMod val="110000"/>
                      <a:lumMod val="100000"/>
                      <a:shade val="100000"/>
                    </a:schemeClr>
                  </a:gs>
                  <a:gs pos="100000">
                    <a:schemeClr val="accent6">
                      <a:lumMod val="60000"/>
                      <a:lumMod val="99000"/>
                      <a:satMod val="120000"/>
                      <a:shade val="78000"/>
                    </a:schemeClr>
                  </a:gs>
                </a:gsLst>
                <a:lin ang="5400000" scaled="0"/>
              </a:gradFill>
              <a:ln w="9525">
                <a:solidFill>
                  <a:schemeClr val="accent6">
                    <a:lumMod val="60000"/>
                  </a:schemeClr>
                </a:solidFill>
                <a:round/>
              </a:ln>
              <a:effectLst/>
            </c:spPr>
          </c:marker>
          <c:xVal>
            <c:numRef>
              <c:f>sand!$F$6:$F$12</c:f>
              <c:numCache>
                <c:formatCode>0.00</c:formatCode>
                <c:ptCount val="7"/>
                <c:pt idx="0">
                  <c:v>0.99998081770283853</c:v>
                </c:pt>
                <c:pt idx="1">
                  <c:v>0.97196425224613014</c:v>
                </c:pt>
                <c:pt idx="2">
                  <c:v>0.6991731035224632</c:v>
                </c:pt>
                <c:pt idx="3">
                  <c:v>0.59761419266023319</c:v>
                </c:pt>
                <c:pt idx="4">
                  <c:v>0.54973254560086038</c:v>
                </c:pt>
                <c:pt idx="5">
                  <c:v>0.23888820116030493</c:v>
                </c:pt>
                <c:pt idx="6">
                  <c:v>9.1894139054829571E-2</c:v>
                </c:pt>
              </c:numCache>
              <c:extLst xmlns:c15="http://schemas.microsoft.com/office/drawing/2012/chart"/>
            </c:numRef>
          </c:xVal>
          <c:yVal>
            <c:numRef>
              <c:f>sand!$AV$4:$AV$10</c:f>
              <c:numCache>
                <c:formatCode>0.00</c:formatCode>
                <c:ptCount val="7"/>
                <c:pt idx="0">
                  <c:v>1</c:v>
                </c:pt>
                <c:pt idx="1">
                  <c:v>1</c:v>
                </c:pt>
                <c:pt idx="2">
                  <c:v>0.87116686126693299</c:v>
                </c:pt>
                <c:pt idx="3">
                  <c:v>0.79881152871088013</c:v>
                </c:pt>
                <c:pt idx="4">
                  <c:v>0.76594989640203504</c:v>
                </c:pt>
                <c:pt idx="5">
                  <c:v>0.54054802736447649</c:v>
                </c:pt>
                <c:pt idx="6">
                  <c:v>0.38140836420423435</c:v>
                </c:pt>
              </c:numCache>
              <c:extLst xmlns:c15="http://schemas.microsoft.com/office/drawing/2012/chart"/>
            </c:numRef>
          </c:yVal>
          <c:smooth val="1"/>
          <c:extLst>
            <c:ext xmlns:c16="http://schemas.microsoft.com/office/drawing/2014/chart" uri="{C3380CC4-5D6E-409C-BE32-E72D297353CC}">
              <c16:uniqueId val="{00000007-024B-47D1-ACA5-1A3BD4B17A6F}"/>
            </c:ext>
          </c:extLst>
        </c:ser>
        <c:ser>
          <c:idx val="15"/>
          <c:order val="15"/>
          <c:tx>
            <c:v>silty loam</c:v>
          </c:tx>
          <c:spPr>
            <a:ln w="9525" cap="rnd">
              <a:solidFill>
                <a:schemeClr val="accent4">
                  <a:lumMod val="80000"/>
                  <a:lumOff val="20000"/>
                </a:schemeClr>
              </a:solidFill>
              <a:round/>
            </a:ln>
            <a:effectLst/>
          </c:spPr>
          <c:marker>
            <c:symbol val="triangle"/>
            <c:size val="5"/>
            <c:spPr>
              <a:gradFill rotWithShape="1">
                <a:gsLst>
                  <a:gs pos="0">
                    <a:schemeClr val="accent4">
                      <a:lumMod val="80000"/>
                      <a:lumOff val="20000"/>
                      <a:satMod val="103000"/>
                      <a:lumMod val="102000"/>
                      <a:tint val="94000"/>
                    </a:schemeClr>
                  </a:gs>
                  <a:gs pos="50000">
                    <a:schemeClr val="accent4">
                      <a:lumMod val="80000"/>
                      <a:lumOff val="20000"/>
                      <a:satMod val="110000"/>
                      <a:lumMod val="100000"/>
                      <a:shade val="100000"/>
                    </a:schemeClr>
                  </a:gs>
                  <a:gs pos="100000">
                    <a:schemeClr val="accent4">
                      <a:lumMod val="80000"/>
                      <a:lumOff val="20000"/>
                      <a:lumMod val="99000"/>
                      <a:satMod val="120000"/>
                      <a:shade val="78000"/>
                    </a:schemeClr>
                  </a:gs>
                </a:gsLst>
                <a:lin ang="5400000" scaled="0"/>
              </a:gradFill>
              <a:ln w="9525">
                <a:solidFill>
                  <a:schemeClr val="accent4">
                    <a:lumMod val="80000"/>
                    <a:lumOff val="20000"/>
                  </a:schemeClr>
                </a:solidFill>
                <a:round/>
              </a:ln>
              <a:effectLst/>
            </c:spPr>
          </c:marker>
          <c:xVal>
            <c:numRef>
              <c:f>'silty loam 12'!$F$6:$F$19</c:f>
              <c:numCache>
                <c:formatCode>0.00</c:formatCode>
                <c:ptCount val="14"/>
                <c:pt idx="0">
                  <c:v>0.99998817518893213</c:v>
                </c:pt>
                <c:pt idx="1">
                  <c:v>0.99876670151692937</c:v>
                </c:pt>
                <c:pt idx="2">
                  <c:v>0.97908162830811607</c:v>
                </c:pt>
                <c:pt idx="3">
                  <c:v>0.94789281180302531</c:v>
                </c:pt>
                <c:pt idx="4">
                  <c:v>0.87377098227346617</c:v>
                </c:pt>
                <c:pt idx="5">
                  <c:v>0.74122031676503031</c:v>
                </c:pt>
                <c:pt idx="6">
                  <c:v>0.61921747970618157</c:v>
                </c:pt>
                <c:pt idx="7">
                  <c:v>0.50531926004086436</c:v>
                </c:pt>
                <c:pt idx="8">
                  <c:v>0.40956695144973132</c:v>
                </c:pt>
                <c:pt idx="9">
                  <c:v>0.30357169602355305</c:v>
                </c:pt>
                <c:pt idx="10">
                  <c:v>0.22766100396274352</c:v>
                </c:pt>
                <c:pt idx="11">
                  <c:v>0.16794800268401849</c:v>
                </c:pt>
                <c:pt idx="12">
                  <c:v>0.13326326806377944</c:v>
                </c:pt>
                <c:pt idx="13">
                  <c:v>0.12864932185687245</c:v>
                </c:pt>
              </c:numCache>
              <c:extLst xmlns:c15="http://schemas.microsoft.com/office/drawing/2012/chart"/>
            </c:numRef>
          </c:xVal>
          <c:yVal>
            <c:numRef>
              <c:f>'silty loam 12'!$AV$4:$AV$17</c:f>
              <c:numCache>
                <c:formatCode>0.00</c:formatCode>
                <c:ptCount val="14"/>
                <c:pt idx="0">
                  <c:v>1</c:v>
                </c:pt>
                <c:pt idx="1">
                  <c:v>1</c:v>
                </c:pt>
                <c:pt idx="2">
                  <c:v>1</c:v>
                </c:pt>
                <c:pt idx="3">
                  <c:v>0.97860625368702159</c:v>
                </c:pt>
                <c:pt idx="4">
                  <c:v>0.81689979573524152</c:v>
                </c:pt>
                <c:pt idx="5">
                  <c:v>0.66403035708566316</c:v>
                </c:pt>
                <c:pt idx="6">
                  <c:v>0.56902550537382113</c:v>
                </c:pt>
                <c:pt idx="7">
                  <c:v>0.49338077539412073</c:v>
                </c:pt>
                <c:pt idx="8">
                  <c:v>0.43188861189521904</c:v>
                </c:pt>
                <c:pt idx="9">
                  <c:v>0.35926540619374059</c:v>
                </c:pt>
                <c:pt idx="10">
                  <c:v>0.2980737027186961</c:v>
                </c:pt>
                <c:pt idx="11">
                  <c:v>0.23659033495355389</c:v>
                </c:pt>
                <c:pt idx="12">
                  <c:v>0.18789985868708936</c:v>
                </c:pt>
                <c:pt idx="13">
                  <c:v>0.17996761282679774</c:v>
                </c:pt>
              </c:numCache>
              <c:extLst xmlns:c15="http://schemas.microsoft.com/office/drawing/2012/chart"/>
            </c:numRef>
          </c:yVal>
          <c:smooth val="1"/>
          <c:extLst>
            <c:ext xmlns:c16="http://schemas.microsoft.com/office/drawing/2014/chart" uri="{C3380CC4-5D6E-409C-BE32-E72D297353CC}">
              <c16:uniqueId val="{00000008-024B-47D1-ACA5-1A3BD4B17A6F}"/>
            </c:ext>
          </c:extLst>
        </c:ser>
        <c:ser>
          <c:idx val="16"/>
          <c:order val="16"/>
          <c:tx>
            <c:v>sand</c:v>
          </c:tx>
          <c:spPr>
            <a:ln w="9525" cap="rnd">
              <a:solidFill>
                <a:schemeClr val="accent5">
                  <a:lumMod val="80000"/>
                  <a:lumOff val="20000"/>
                </a:schemeClr>
              </a:solidFill>
              <a:round/>
            </a:ln>
            <a:effectLst/>
          </c:spPr>
          <c:marker>
            <c:symbol val="circle"/>
            <c:size val="5"/>
            <c:spPr>
              <a:gradFill rotWithShape="1">
                <a:gsLst>
                  <a:gs pos="0">
                    <a:schemeClr val="accent5">
                      <a:lumMod val="80000"/>
                      <a:lumOff val="20000"/>
                      <a:satMod val="103000"/>
                      <a:lumMod val="102000"/>
                      <a:tint val="94000"/>
                    </a:schemeClr>
                  </a:gs>
                  <a:gs pos="50000">
                    <a:schemeClr val="accent5">
                      <a:lumMod val="80000"/>
                      <a:lumOff val="20000"/>
                      <a:satMod val="110000"/>
                      <a:lumMod val="100000"/>
                      <a:shade val="100000"/>
                    </a:schemeClr>
                  </a:gs>
                  <a:gs pos="100000">
                    <a:schemeClr val="accent5">
                      <a:lumMod val="80000"/>
                      <a:lumOff val="20000"/>
                      <a:lumMod val="99000"/>
                      <a:satMod val="120000"/>
                      <a:shade val="78000"/>
                    </a:schemeClr>
                  </a:gs>
                </a:gsLst>
                <a:lin ang="5400000" scaled="0"/>
              </a:gradFill>
              <a:ln w="9525">
                <a:solidFill>
                  <a:schemeClr val="accent5">
                    <a:lumMod val="80000"/>
                    <a:lumOff val="20000"/>
                  </a:schemeClr>
                </a:solidFill>
                <a:round/>
              </a:ln>
              <a:effectLst/>
            </c:spPr>
          </c:marker>
          <c:xVal>
            <c:numRef>
              <c:f>'sand 19'!$F$6:$F$17</c:f>
              <c:numCache>
                <c:formatCode>0.00</c:formatCode>
                <c:ptCount val="12"/>
                <c:pt idx="0">
                  <c:v>0.99999997419582642</c:v>
                </c:pt>
                <c:pt idx="1">
                  <c:v>0.99997747148909732</c:v>
                </c:pt>
                <c:pt idx="2">
                  <c:v>0.9954087723355709</c:v>
                </c:pt>
                <c:pt idx="3">
                  <c:v>0.94305660546073899</c:v>
                </c:pt>
                <c:pt idx="4">
                  <c:v>0.79535418886693432</c:v>
                </c:pt>
                <c:pt idx="5">
                  <c:v>0.55537647613152596</c:v>
                </c:pt>
                <c:pt idx="6">
                  <c:v>0.26770988424245235</c:v>
                </c:pt>
                <c:pt idx="7">
                  <c:v>0.12589925210814434</c:v>
                </c:pt>
                <c:pt idx="8">
                  <c:v>0.11455945253083233</c:v>
                </c:pt>
                <c:pt idx="9">
                  <c:v>0.1138056529626356</c:v>
                </c:pt>
                <c:pt idx="10">
                  <c:v>0.11379559050388539</c:v>
                </c:pt>
                <c:pt idx="11">
                  <c:v>0.11379499519584368</c:v>
                </c:pt>
              </c:numCache>
            </c:numRef>
          </c:xVal>
          <c:yVal>
            <c:numRef>
              <c:f>'sand 19'!$AV$4:$AV$15</c:f>
              <c:numCache>
                <c:formatCode>0.00</c:formatCode>
                <c:ptCount val="12"/>
                <c:pt idx="0">
                  <c:v>1</c:v>
                </c:pt>
                <c:pt idx="1">
                  <c:v>1</c:v>
                </c:pt>
                <c:pt idx="2">
                  <c:v>1</c:v>
                </c:pt>
                <c:pt idx="3">
                  <c:v>1</c:v>
                </c:pt>
                <c:pt idx="4">
                  <c:v>0.98586200948280567</c:v>
                </c:pt>
                <c:pt idx="5">
                  <c:v>0.9244026077555173</c:v>
                </c:pt>
                <c:pt idx="6">
                  <c:v>0.8136991242758026</c:v>
                </c:pt>
                <c:pt idx="7">
                  <c:v>0.60896898523536191</c:v>
                </c:pt>
                <c:pt idx="8">
                  <c:v>0.44018233079811003</c:v>
                </c:pt>
                <c:pt idx="9">
                  <c:v>0.26784274296055938</c:v>
                </c:pt>
                <c:pt idx="10">
                  <c:v>0.19705890299623874</c:v>
                </c:pt>
                <c:pt idx="11">
                  <c:v>0.16196309953603596</c:v>
                </c:pt>
              </c:numCache>
            </c:numRef>
          </c:yVal>
          <c:smooth val="1"/>
          <c:extLst>
            <c:ext xmlns:c16="http://schemas.microsoft.com/office/drawing/2014/chart" uri="{C3380CC4-5D6E-409C-BE32-E72D297353CC}">
              <c16:uniqueId val="{00000009-024B-47D1-ACA5-1A3BD4B17A6F}"/>
            </c:ext>
          </c:extLst>
        </c:ser>
        <c:dLbls>
          <c:showLegendKey val="0"/>
          <c:showVal val="0"/>
          <c:showCatName val="0"/>
          <c:showSerName val="0"/>
          <c:showPercent val="0"/>
          <c:showBubbleSize val="0"/>
        </c:dLbls>
        <c:axId val="339424344"/>
        <c:axId val="339424736"/>
        <c:extLst>
          <c:ext xmlns:c15="http://schemas.microsoft.com/office/drawing/2012/chart" uri="{02D57815-91ED-43cb-92C2-25804820EDAC}">
            <c15:filteredScatterSeries>
              <c15:ser>
                <c:idx val="7"/>
                <c:order val="6"/>
                <c:tx>
                  <c:v>silt 21</c:v>
                </c:tx>
                <c:spPr>
                  <a:ln w="9525" cap="rnd">
                    <a:solidFill>
                      <a:schemeClr val="accent2">
                        <a:lumMod val="60000"/>
                      </a:schemeClr>
                    </a:solidFill>
                    <a:round/>
                  </a:ln>
                  <a:effectLst/>
                </c:spPr>
                <c:marker>
                  <c:symbol val="x"/>
                  <c:size val="5"/>
                  <c:spPr>
                    <a:noFill/>
                    <a:ln w="9525">
                      <a:solidFill>
                        <a:schemeClr val="accent2">
                          <a:lumMod val="60000"/>
                        </a:schemeClr>
                      </a:solidFill>
                      <a:round/>
                    </a:ln>
                    <a:effectLst/>
                  </c:spPr>
                </c:marker>
                <c:xVal>
                  <c:numRef>
                    <c:extLst>
                      <c:ext uri="{02D57815-91ED-43cb-92C2-25804820EDAC}">
                        <c15:formulaRef>
                          <c15:sqref>'silt 21'!$F$6:$F$21</c15:sqref>
                        </c15:formulaRef>
                      </c:ext>
                    </c:extLst>
                    <c:numCache>
                      <c:formatCode>0.00</c:formatCode>
                      <c:ptCount val="16"/>
                      <c:pt idx="0">
                        <c:v>0.99999999962892638</c:v>
                      </c:pt>
                      <c:pt idx="1">
                        <c:v>0.99956851575245387</c:v>
                      </c:pt>
                      <c:pt idx="2">
                        <c:v>0.98149597017800172</c:v>
                      </c:pt>
                      <c:pt idx="3">
                        <c:v>0.94634068962026985</c:v>
                      </c:pt>
                      <c:pt idx="4">
                        <c:v>0.90383932923406574</c:v>
                      </c:pt>
                      <c:pt idx="5">
                        <c:v>0.76624462072239508</c:v>
                      </c:pt>
                      <c:pt idx="6">
                        <c:v>0.6796174812969259</c:v>
                      </c:pt>
                      <c:pt idx="7">
                        <c:v>0.5711493867491293</c:v>
                      </c:pt>
                      <c:pt idx="8">
                        <c:v>0.38635267326450706</c:v>
                      </c:pt>
                      <c:pt idx="9">
                        <c:v>0.33240866423833887</c:v>
                      </c:pt>
                      <c:pt idx="10">
                        <c:v>0.28090153332482543</c:v>
                      </c:pt>
                      <c:pt idx="11">
                        <c:v>0.24497271595640094</c:v>
                      </c:pt>
                      <c:pt idx="12">
                        <c:v>0.21325243128509605</c:v>
                      </c:pt>
                      <c:pt idx="13">
                        <c:v>0.19608930288786372</c:v>
                      </c:pt>
                      <c:pt idx="14">
                        <c:v>0.18959272559511725</c:v>
                      </c:pt>
                      <c:pt idx="15">
                        <c:v>0.18618921313872028</c:v>
                      </c:pt>
                    </c:numCache>
                  </c:numRef>
                </c:xVal>
                <c:yVal>
                  <c:numRef>
                    <c:extLst>
                      <c:ext uri="{02D57815-91ED-43cb-92C2-25804820EDAC}">
                        <c15:formulaRef>
                          <c15:sqref>'silt 21'!$AV$4:$AV$19</c15:sqref>
                        </c15:formulaRef>
                      </c:ext>
                    </c:extLst>
                    <c:numCache>
                      <c:formatCode>0.00</c:formatCode>
                      <c:ptCount val="16"/>
                      <c:pt idx="0">
                        <c:v>1</c:v>
                      </c:pt>
                      <c:pt idx="1">
                        <c:v>1</c:v>
                      </c:pt>
                      <c:pt idx="2">
                        <c:v>1</c:v>
                      </c:pt>
                      <c:pt idx="3">
                        <c:v>1</c:v>
                      </c:pt>
                      <c:pt idx="4">
                        <c:v>1</c:v>
                      </c:pt>
                      <c:pt idx="5">
                        <c:v>0.97130710127934705</c:v>
                      </c:pt>
                      <c:pt idx="6">
                        <c:v>0.95569610888747769</c:v>
                      </c:pt>
                      <c:pt idx="7">
                        <c:v>0.93940541245024889</c:v>
                      </c:pt>
                      <c:pt idx="8">
                        <c:v>0.8962189084815998</c:v>
                      </c:pt>
                      <c:pt idx="9">
                        <c:v>0.87146862372903044</c:v>
                      </c:pt>
                      <c:pt idx="10">
                        <c:v>0.8346330607229151</c:v>
                      </c:pt>
                      <c:pt idx="11">
                        <c:v>0.79281836314171605</c:v>
                      </c:pt>
                      <c:pt idx="12">
                        <c:v>0.72645707951480676</c:v>
                      </c:pt>
                      <c:pt idx="13">
                        <c:v>0.64970554266508629</c:v>
                      </c:pt>
                      <c:pt idx="14">
                        <c:v>0.58519834277033866</c:v>
                      </c:pt>
                      <c:pt idx="15">
                        <c:v>0.50217410138791418</c:v>
                      </c:pt>
                    </c:numCache>
                  </c:numRef>
                </c:yVal>
                <c:smooth val="1"/>
                <c:extLst>
                  <c:ext xmlns:c16="http://schemas.microsoft.com/office/drawing/2014/chart" uri="{C3380CC4-5D6E-409C-BE32-E72D297353CC}">
                    <c16:uniqueId val="{0000000A-024B-47D1-ACA5-1A3BD4B17A6F}"/>
                  </c:ext>
                </c:extLst>
              </c15:ser>
            </c15:filteredScatterSeries>
            <c15:filteredScatterSeries>
              <c15:ser>
                <c:idx val="8"/>
                <c:order val="7"/>
                <c:tx>
                  <c:v>silty clay 14</c:v>
                </c:tx>
                <c:spPr>
                  <a:ln w="9525" cap="rnd">
                    <a:solidFill>
                      <a:schemeClr val="accent3">
                        <a:lumMod val="60000"/>
                      </a:schemeClr>
                    </a:solidFill>
                    <a:round/>
                  </a:ln>
                  <a:effectLst/>
                </c:spPr>
                <c:marker>
                  <c:symbol val="plus"/>
                  <c:size val="5"/>
                  <c:spPr>
                    <a:noFill/>
                    <a:ln w="9525">
                      <a:solidFill>
                        <a:schemeClr val="accent3">
                          <a:lumMod val="60000"/>
                        </a:schemeClr>
                      </a:solidFill>
                      <a:round/>
                    </a:ln>
                    <a:effectLst/>
                  </c:spPr>
                </c:marker>
                <c:xVal>
                  <c:numRef>
                    <c:extLst xmlns:c15="http://schemas.microsoft.com/office/drawing/2012/chart">
                      <c:ext xmlns:c15="http://schemas.microsoft.com/office/drawing/2012/chart" uri="{02D57815-91ED-43cb-92C2-25804820EDAC}">
                        <c15:formulaRef>
                          <c15:sqref>'silty clay 14'!$F$6:$F$19</c15:sqref>
                        </c15:formulaRef>
                      </c:ext>
                    </c:extLst>
                    <c:numCache>
                      <c:formatCode>0.00</c:formatCode>
                      <c:ptCount val="14"/>
                      <c:pt idx="0">
                        <c:v>0.99999588649739146</c:v>
                      </c:pt>
                      <c:pt idx="1">
                        <c:v>0.99379709510567593</c:v>
                      </c:pt>
                      <c:pt idx="2">
                        <c:v>0.97843565263739496</c:v>
                      </c:pt>
                      <c:pt idx="3">
                        <c:v>0.94728739339203905</c:v>
                      </c:pt>
                      <c:pt idx="4">
                        <c:v>0.90925902383425716</c:v>
                      </c:pt>
                      <c:pt idx="5">
                        <c:v>0.84335583561079408</c:v>
                      </c:pt>
                      <c:pt idx="6">
                        <c:v>0.78676419853221813</c:v>
                      </c:pt>
                      <c:pt idx="7">
                        <c:v>0.67347010583446321</c:v>
                      </c:pt>
                      <c:pt idx="8">
                        <c:v>0.62747428026617125</c:v>
                      </c:pt>
                      <c:pt idx="9">
                        <c:v>0.57750374835213247</c:v>
                      </c:pt>
                      <c:pt idx="10">
                        <c:v>0.53150162332211215</c:v>
                      </c:pt>
                      <c:pt idx="11">
                        <c:v>0.47017900411811298</c:v>
                      </c:pt>
                      <c:pt idx="12">
                        <c:v>0.40742404277155864</c:v>
                      </c:pt>
                      <c:pt idx="13">
                        <c:v>0.3245567447469439</c:v>
                      </c:pt>
                    </c:numCache>
                  </c:numRef>
                </c:xVal>
                <c:yVal>
                  <c:numRef>
                    <c:extLst xmlns:c15="http://schemas.microsoft.com/office/drawing/2012/chart">
                      <c:ext xmlns:c15="http://schemas.microsoft.com/office/drawing/2012/chart" uri="{02D57815-91ED-43cb-92C2-25804820EDAC}">
                        <c15:formulaRef>
                          <c15:sqref>'silty clay 14'!$AV$4:$AV$17</c15:sqref>
                        </c15:formulaRef>
                      </c:ext>
                    </c:extLst>
                    <c:numCache>
                      <c:formatCode>0.00</c:formatCode>
                      <c:ptCount val="14"/>
                      <c:pt idx="0">
                        <c:v>1</c:v>
                      </c:pt>
                      <c:pt idx="1">
                        <c:v>1</c:v>
                      </c:pt>
                      <c:pt idx="2">
                        <c:v>1</c:v>
                      </c:pt>
                      <c:pt idx="3">
                        <c:v>1</c:v>
                      </c:pt>
                      <c:pt idx="4">
                        <c:v>0.96133553494479518</c:v>
                      </c:pt>
                      <c:pt idx="5">
                        <c:v>0.8538689957531902</c:v>
                      </c:pt>
                      <c:pt idx="6">
                        <c:v>0.79503073851348316</c:v>
                      </c:pt>
                      <c:pt idx="7">
                        <c:v>0.7083127184098309</c:v>
                      </c:pt>
                      <c:pt idx="8">
                        <c:v>0.67699712577216675</c:v>
                      </c:pt>
                      <c:pt idx="9">
                        <c:v>0.64272568616603465</c:v>
                      </c:pt>
                      <c:pt idx="10">
                        <c:v>0.60954133119865994</c:v>
                      </c:pt>
                      <c:pt idx="11">
                        <c:v>0.56046257495038598</c:v>
                      </c:pt>
                      <c:pt idx="12">
                        <c:v>0.50027629311002175</c:v>
                      </c:pt>
                      <c:pt idx="13">
                        <c:v>0.38968992849545975</c:v>
                      </c:pt>
                    </c:numCache>
                  </c:numRef>
                </c:yVal>
                <c:smooth val="1"/>
                <c:extLst xmlns:c15="http://schemas.microsoft.com/office/drawing/2012/chart">
                  <c:ext xmlns:c16="http://schemas.microsoft.com/office/drawing/2014/chart" uri="{C3380CC4-5D6E-409C-BE32-E72D297353CC}">
                    <c16:uniqueId val="{0000000B-024B-47D1-ACA5-1A3BD4B17A6F}"/>
                  </c:ext>
                </c:extLst>
              </c15:ser>
            </c15:filteredScatterSeries>
            <c15:filteredScatterSeries>
              <c15:ser>
                <c:idx val="9"/>
                <c:order val="8"/>
                <c:tx>
                  <c:v>silty sand 6</c:v>
                </c:tx>
                <c:spPr>
                  <a:ln w="9525" cap="rnd">
                    <a:solidFill>
                      <a:schemeClr val="accent4">
                        <a:lumMod val="60000"/>
                      </a:schemeClr>
                    </a:solidFill>
                    <a:round/>
                  </a:ln>
                  <a:effectLst/>
                </c:spPr>
                <c:marker>
                  <c:symbol val="star"/>
                  <c:size val="5"/>
                  <c:spPr>
                    <a:noFill/>
                    <a:ln w="9525">
                      <a:solidFill>
                        <a:schemeClr val="accent4">
                          <a:lumMod val="60000"/>
                        </a:schemeClr>
                      </a:solidFill>
                      <a:round/>
                    </a:ln>
                    <a:effectLst/>
                  </c:spPr>
                </c:marker>
                <c:xVal>
                  <c:numRef>
                    <c:extLst xmlns:c15="http://schemas.microsoft.com/office/drawing/2012/chart">
                      <c:ext xmlns:c15="http://schemas.microsoft.com/office/drawing/2012/chart" uri="{02D57815-91ED-43cb-92C2-25804820EDAC}">
                        <c15:formulaRef>
                          <c15:sqref>'silty sand 6'!$F$6:$F$19</c15:sqref>
                        </c15:formulaRef>
                      </c:ext>
                    </c:extLst>
                    <c:numCache>
                      <c:formatCode>0.00</c:formatCode>
                      <c:ptCount val="14"/>
                      <c:pt idx="0">
                        <c:v>0.99999102189639322</c:v>
                      </c:pt>
                      <c:pt idx="1">
                        <c:v>0.99991294028859701</c:v>
                      </c:pt>
                      <c:pt idx="2">
                        <c:v>0.99939916484024205</c:v>
                      </c:pt>
                      <c:pt idx="3">
                        <c:v>0.99711079734930308</c:v>
                      </c:pt>
                      <c:pt idx="4">
                        <c:v>0.99153208739952348</c:v>
                      </c:pt>
                      <c:pt idx="5">
                        <c:v>0.95241849567982717</c:v>
                      </c:pt>
                      <c:pt idx="6">
                        <c:v>0.87658669590933047</c:v>
                      </c:pt>
                      <c:pt idx="7">
                        <c:v>0.77115976596835412</c:v>
                      </c:pt>
                      <c:pt idx="8">
                        <c:v>0.60335936618637209</c:v>
                      </c:pt>
                      <c:pt idx="9">
                        <c:v>0.42062675513669084</c:v>
                      </c:pt>
                      <c:pt idx="10">
                        <c:v>0.33715425432071117</c:v>
                      </c:pt>
                      <c:pt idx="11">
                        <c:v>0.27821086450144628</c:v>
                      </c:pt>
                      <c:pt idx="12">
                        <c:v>0.24935127337446805</c:v>
                      </c:pt>
                      <c:pt idx="13">
                        <c:v>0.23434707214697173</c:v>
                      </c:pt>
                    </c:numCache>
                  </c:numRef>
                </c:xVal>
                <c:yVal>
                  <c:numRef>
                    <c:extLst xmlns:c15="http://schemas.microsoft.com/office/drawing/2012/chart">
                      <c:ext xmlns:c15="http://schemas.microsoft.com/office/drawing/2012/chart" uri="{02D57815-91ED-43cb-92C2-25804820EDAC}">
                        <c15:formulaRef>
                          <c15:sqref>'silty sand 6'!$AV$4:$AV$17</c15:sqref>
                        </c15:formulaRef>
                      </c:ext>
                    </c:extLst>
                    <c:numCache>
                      <c:formatCode>0.00</c:formatCode>
                      <c:ptCount val="14"/>
                      <c:pt idx="0">
                        <c:v>1</c:v>
                      </c:pt>
                      <c:pt idx="1">
                        <c:v>1</c:v>
                      </c:pt>
                      <c:pt idx="2">
                        <c:v>1</c:v>
                      </c:pt>
                      <c:pt idx="3">
                        <c:v>1</c:v>
                      </c:pt>
                      <c:pt idx="4">
                        <c:v>1</c:v>
                      </c:pt>
                      <c:pt idx="5">
                        <c:v>1</c:v>
                      </c:pt>
                      <c:pt idx="6">
                        <c:v>0.93927425787889729</c:v>
                      </c:pt>
                      <c:pt idx="7">
                        <c:v>0.86122518121481573</c:v>
                      </c:pt>
                      <c:pt idx="8">
                        <c:v>0.78359483421090537</c:v>
                      </c:pt>
                      <c:pt idx="9">
                        <c:v>0.68542558091804873</c:v>
                      </c:pt>
                      <c:pt idx="10">
                        <c:v>0.61011516733608384</c:v>
                      </c:pt>
                      <c:pt idx="11">
                        <c:v>0.52211900050301574</c:v>
                      </c:pt>
                      <c:pt idx="12">
                        <c:v>0.45021884488177233</c:v>
                      </c:pt>
                      <c:pt idx="13">
                        <c:v>0.39175137795040116</c:v>
                      </c:pt>
                    </c:numCache>
                  </c:numRef>
                </c:yVal>
                <c:smooth val="1"/>
                <c:extLst xmlns:c15="http://schemas.microsoft.com/office/drawing/2012/chart">
                  <c:ext xmlns:c16="http://schemas.microsoft.com/office/drawing/2014/chart" uri="{C3380CC4-5D6E-409C-BE32-E72D297353CC}">
                    <c16:uniqueId val="{0000000C-024B-47D1-ACA5-1A3BD4B17A6F}"/>
                  </c:ext>
                </c:extLst>
              </c15:ser>
            </c15:filteredScatterSeries>
            <c15:filteredScatterSeries>
              <c15:ser>
                <c:idx val="10"/>
                <c:order val="10"/>
                <c:tx>
                  <c:v>clay ger</c:v>
                </c:tx>
                <c:spPr>
                  <a:ln w="9525" cap="rnd">
                    <a:solidFill>
                      <a:schemeClr val="accent5">
                        <a:lumMod val="60000"/>
                      </a:schemeClr>
                    </a:solidFill>
                    <a:round/>
                  </a:ln>
                  <a:effectLst/>
                </c:spPr>
                <c:marker>
                  <c:symbol val="circle"/>
                  <c:size val="6"/>
                  <c:spPr>
                    <a:noFill/>
                    <a:ln w="9525">
                      <a:solidFill>
                        <a:schemeClr val="accent5">
                          <a:lumMod val="75000"/>
                        </a:schemeClr>
                      </a:solidFill>
                      <a:round/>
                    </a:ln>
                    <a:effectLst/>
                  </c:spPr>
                </c:marker>
                <c:xVal>
                  <c:numRef>
                    <c:extLst xmlns:c15="http://schemas.microsoft.com/office/drawing/2012/chart">
                      <c:ext xmlns:c15="http://schemas.microsoft.com/office/drawing/2012/chart" uri="{02D57815-91ED-43cb-92C2-25804820EDAC}">
                        <c15:formulaRef>
                          <c15:sqref>'clay G'!$F$6:$F$17</c15:sqref>
                        </c15:formulaRef>
                      </c:ext>
                    </c:extLst>
                    <c:numCache>
                      <c:formatCode>0.00</c:formatCode>
                      <c:ptCount val="12"/>
                      <c:pt idx="0">
                        <c:v>0.9991356352199634</c:v>
                      </c:pt>
                      <c:pt idx="1">
                        <c:v>0.98542504284504595</c:v>
                      </c:pt>
                      <c:pt idx="2">
                        <c:v>0.85624800193727568</c:v>
                      </c:pt>
                      <c:pt idx="3">
                        <c:v>0.67722214245269696</c:v>
                      </c:pt>
                      <c:pt idx="4">
                        <c:v>0.60674608396621676</c:v>
                      </c:pt>
                      <c:pt idx="5">
                        <c:v>0.54539126885711564</c:v>
                      </c:pt>
                      <c:pt idx="6">
                        <c:v>0.51371844938668221</c:v>
                      </c:pt>
                      <c:pt idx="7">
                        <c:v>0.47792924486246696</c:v>
                      </c:pt>
                      <c:pt idx="8">
                        <c:v>0.4487052264092008</c:v>
                      </c:pt>
                      <c:pt idx="9">
                        <c:v>0.43596968967075739</c:v>
                      </c:pt>
                      <c:pt idx="10">
                        <c:v>0.36232368341903787</c:v>
                      </c:pt>
                      <c:pt idx="11">
                        <c:v>0.2838817276680019</c:v>
                      </c:pt>
                    </c:numCache>
                  </c:numRef>
                </c:xVal>
                <c:yVal>
                  <c:numRef>
                    <c:extLst xmlns:c15="http://schemas.microsoft.com/office/drawing/2012/chart">
                      <c:ext xmlns:c15="http://schemas.microsoft.com/office/drawing/2012/chart" uri="{02D57815-91ED-43cb-92C2-25804820EDAC}">
                        <c15:formulaRef>
                          <c15:sqref>'clay G'!$AV$4:$AV$14</c15:sqref>
                        </c15:formulaRef>
                      </c:ext>
                    </c:extLst>
                    <c:numCache>
                      <c:formatCode>0.00</c:formatCode>
                      <c:ptCount val="11"/>
                      <c:pt idx="0">
                        <c:v>1</c:v>
                      </c:pt>
                      <c:pt idx="1">
                        <c:v>1</c:v>
                      </c:pt>
                      <c:pt idx="2">
                        <c:v>0.63821921234106282</c:v>
                      </c:pt>
                      <c:pt idx="3">
                        <c:v>0.28314541134294952</c:v>
                      </c:pt>
                      <c:pt idx="4">
                        <c:v>0.19558020727317948</c:v>
                      </c:pt>
                      <c:pt idx="5">
                        <c:v>0.13524689273190316</c:v>
                      </c:pt>
                      <c:pt idx="6">
                        <c:v>0.10941861443903078</c:v>
                      </c:pt>
                      <c:pt idx="7">
                        <c:v>8.3919949375522107E-2</c:v>
                      </c:pt>
                      <c:pt idx="8">
                        <c:v>6.4421458655736757E-2</c:v>
                      </c:pt>
                      <c:pt idx="9">
                        <c:v>5.6606687526456451E-2</c:v>
                      </c:pt>
                      <c:pt idx="10">
                        <c:v>2.3153843556084155E-2</c:v>
                      </c:pt>
                    </c:numCache>
                  </c:numRef>
                </c:yVal>
                <c:smooth val="1"/>
                <c:extLst xmlns:c15="http://schemas.microsoft.com/office/drawing/2012/chart">
                  <c:ext xmlns:c16="http://schemas.microsoft.com/office/drawing/2014/chart" uri="{C3380CC4-5D6E-409C-BE32-E72D297353CC}">
                    <c16:uniqueId val="{0000000D-024B-47D1-ACA5-1A3BD4B17A6F}"/>
                  </c:ext>
                </c:extLst>
              </c15:ser>
            </c15:filteredScatterSeries>
            <c15:filteredScatterSeries>
              <c15:ser>
                <c:idx val="12"/>
                <c:order val="12"/>
                <c:tx>
                  <c:v>sand 19</c:v>
                </c:tx>
                <c:spPr>
                  <a:ln w="9525" cap="rnd">
                    <a:solidFill>
                      <a:schemeClr val="accent1">
                        <a:lumMod val="80000"/>
                        <a:lumOff val="20000"/>
                      </a:schemeClr>
                    </a:solidFill>
                    <a:round/>
                  </a:ln>
                  <a:effectLst/>
                </c:spPr>
                <c:marker>
                  <c:symbol val="diamond"/>
                  <c:size val="5"/>
                  <c:spPr>
                    <a:gradFill rotWithShape="1">
                      <a:gsLst>
                        <a:gs pos="0">
                          <a:schemeClr val="accent1">
                            <a:lumMod val="80000"/>
                            <a:lumOff val="20000"/>
                            <a:satMod val="103000"/>
                            <a:lumMod val="102000"/>
                            <a:tint val="94000"/>
                          </a:schemeClr>
                        </a:gs>
                        <a:gs pos="50000">
                          <a:schemeClr val="accent1">
                            <a:lumMod val="80000"/>
                            <a:lumOff val="20000"/>
                            <a:satMod val="110000"/>
                            <a:lumMod val="100000"/>
                            <a:shade val="100000"/>
                          </a:schemeClr>
                        </a:gs>
                        <a:gs pos="100000">
                          <a:schemeClr val="accent1">
                            <a:lumMod val="80000"/>
                            <a:lumOff val="20000"/>
                            <a:lumMod val="99000"/>
                            <a:satMod val="120000"/>
                            <a:shade val="78000"/>
                          </a:schemeClr>
                        </a:gs>
                      </a:gsLst>
                      <a:lin ang="5400000" scaled="0"/>
                    </a:gradFill>
                    <a:ln w="9525">
                      <a:solidFill>
                        <a:schemeClr val="accent1">
                          <a:lumMod val="80000"/>
                          <a:lumOff val="20000"/>
                        </a:schemeClr>
                      </a:solidFill>
                      <a:round/>
                    </a:ln>
                    <a:effectLst/>
                  </c:spPr>
                </c:marker>
                <c:xVal>
                  <c:numRef>
                    <c:extLst xmlns:c15="http://schemas.microsoft.com/office/drawing/2012/chart">
                      <c:ext xmlns:c15="http://schemas.microsoft.com/office/drawing/2012/chart" uri="{02D57815-91ED-43cb-92C2-25804820EDAC}">
                        <c15:formulaRef>
                          <c15:sqref>'sand 19'!$F$6:$F$17</c15:sqref>
                        </c15:formulaRef>
                      </c:ext>
                    </c:extLst>
                    <c:numCache>
                      <c:formatCode>0.00</c:formatCode>
                      <c:ptCount val="12"/>
                      <c:pt idx="0">
                        <c:v>0.99999997419582642</c:v>
                      </c:pt>
                      <c:pt idx="1">
                        <c:v>0.99997747148909732</c:v>
                      </c:pt>
                      <c:pt idx="2">
                        <c:v>0.9954087723355709</c:v>
                      </c:pt>
                      <c:pt idx="3">
                        <c:v>0.94305660546073899</c:v>
                      </c:pt>
                      <c:pt idx="4">
                        <c:v>0.79535418886693432</c:v>
                      </c:pt>
                      <c:pt idx="5">
                        <c:v>0.55537647613152596</c:v>
                      </c:pt>
                      <c:pt idx="6">
                        <c:v>0.26770988424245235</c:v>
                      </c:pt>
                      <c:pt idx="7">
                        <c:v>0.12589925210814434</c:v>
                      </c:pt>
                      <c:pt idx="8">
                        <c:v>0.11455945253083233</c:v>
                      </c:pt>
                      <c:pt idx="9">
                        <c:v>0.1138056529626356</c:v>
                      </c:pt>
                      <c:pt idx="10">
                        <c:v>0.11379559050388539</c:v>
                      </c:pt>
                      <c:pt idx="11">
                        <c:v>0.11379499519584368</c:v>
                      </c:pt>
                    </c:numCache>
                  </c:numRef>
                </c:xVal>
                <c:yVal>
                  <c:numRef>
                    <c:extLst xmlns:c15="http://schemas.microsoft.com/office/drawing/2012/chart">
                      <c:ext xmlns:c15="http://schemas.microsoft.com/office/drawing/2012/chart" uri="{02D57815-91ED-43cb-92C2-25804820EDAC}">
                        <c15:formulaRef>
                          <c15:sqref>'sand 19'!$AV$4:$AV$15</c15:sqref>
                        </c15:formulaRef>
                      </c:ext>
                    </c:extLst>
                    <c:numCache>
                      <c:formatCode>0.00</c:formatCode>
                      <c:ptCount val="12"/>
                      <c:pt idx="0">
                        <c:v>1</c:v>
                      </c:pt>
                      <c:pt idx="1">
                        <c:v>1</c:v>
                      </c:pt>
                      <c:pt idx="2">
                        <c:v>1</c:v>
                      </c:pt>
                      <c:pt idx="3">
                        <c:v>1</c:v>
                      </c:pt>
                      <c:pt idx="4">
                        <c:v>0.98586200948280567</c:v>
                      </c:pt>
                      <c:pt idx="5">
                        <c:v>0.9244026077555173</c:v>
                      </c:pt>
                      <c:pt idx="6">
                        <c:v>0.8136991242758026</c:v>
                      </c:pt>
                      <c:pt idx="7">
                        <c:v>0.60896898523536191</c:v>
                      </c:pt>
                      <c:pt idx="8">
                        <c:v>0.44018233079811003</c:v>
                      </c:pt>
                      <c:pt idx="9">
                        <c:v>0.26784274296055938</c:v>
                      </c:pt>
                      <c:pt idx="10">
                        <c:v>0.19705890299623874</c:v>
                      </c:pt>
                      <c:pt idx="11">
                        <c:v>0.16196309953603596</c:v>
                      </c:pt>
                    </c:numCache>
                  </c:numRef>
                </c:yVal>
                <c:smooth val="1"/>
                <c:extLst xmlns:c15="http://schemas.microsoft.com/office/drawing/2012/chart">
                  <c:ext xmlns:c16="http://schemas.microsoft.com/office/drawing/2014/chart" uri="{C3380CC4-5D6E-409C-BE32-E72D297353CC}">
                    <c16:uniqueId val="{0000000E-024B-47D1-ACA5-1A3BD4B17A6F}"/>
                  </c:ext>
                </c:extLst>
              </c15:ser>
            </c15:filteredScatterSeries>
            <c15:filteredScatterSeries>
              <c15:ser>
                <c:idx val="13"/>
                <c:order val="13"/>
                <c:tx>
                  <c:v>clayey silt </c:v>
                </c:tx>
                <c:spPr>
                  <a:ln w="9525" cap="rnd">
                    <a:solidFill>
                      <a:schemeClr val="accent6">
                        <a:lumMod val="75000"/>
                      </a:schemeClr>
                    </a:solidFill>
                    <a:prstDash val="solid"/>
                    <a:round/>
                  </a:ln>
                  <a:effectLst/>
                </c:spPr>
                <c:marker>
                  <c:symbol val="diamond"/>
                  <c:size val="5"/>
                  <c:spPr>
                    <a:noFill/>
                    <a:ln w="9525">
                      <a:solidFill>
                        <a:schemeClr val="accent6">
                          <a:lumMod val="75000"/>
                        </a:schemeClr>
                      </a:solidFill>
                      <a:round/>
                    </a:ln>
                    <a:effectLst/>
                  </c:spPr>
                </c:marker>
                <c:xVal>
                  <c:numRef>
                    <c:extLst xmlns:c15="http://schemas.microsoft.com/office/drawing/2012/chart">
                      <c:ext xmlns:c15="http://schemas.microsoft.com/office/drawing/2012/chart" uri="{02D57815-91ED-43cb-92C2-25804820EDAC}">
                        <c15:formulaRef>
                          <c15:sqref>'clayey silt 24'!$F$6:$F$19</c15:sqref>
                        </c15:formulaRef>
                      </c:ext>
                    </c:extLst>
                    <c:numCache>
                      <c:formatCode>0.00</c:formatCode>
                      <c:ptCount val="14"/>
                      <c:pt idx="0">
                        <c:v>0.99999994353384625</c:v>
                      </c:pt>
                      <c:pt idx="1">
                        <c:v>0.99998586543384815</c:v>
                      </c:pt>
                      <c:pt idx="2">
                        <c:v>0.99986274488373683</c:v>
                      </c:pt>
                      <c:pt idx="3">
                        <c:v>0.98466915212820694</c:v>
                      </c:pt>
                      <c:pt idx="4">
                        <c:v>0.9417840561236579</c:v>
                      </c:pt>
                      <c:pt idx="5">
                        <c:v>0.81905837376489954</c:v>
                      </c:pt>
                      <c:pt idx="6">
                        <c:v>0.75018866611555068</c:v>
                      </c:pt>
                      <c:pt idx="7">
                        <c:v>0.70485550796747787</c:v>
                      </c:pt>
                      <c:pt idx="8">
                        <c:v>0.61817339373008573</c:v>
                      </c:pt>
                      <c:pt idx="9">
                        <c:v>0.57131902702237147</c:v>
                      </c:pt>
                      <c:pt idx="10">
                        <c:v>0.53573759149689726</c:v>
                      </c:pt>
                      <c:pt idx="11">
                        <c:v>0.50362943110406455</c:v>
                      </c:pt>
                      <c:pt idx="12">
                        <c:v>0.47241949757558405</c:v>
                      </c:pt>
                      <c:pt idx="13">
                        <c:v>0.47164819709993167</c:v>
                      </c:pt>
                    </c:numCache>
                  </c:numRef>
                </c:xVal>
                <c:yVal>
                  <c:numRef>
                    <c:extLst xmlns:c15="http://schemas.microsoft.com/office/drawing/2012/chart">
                      <c:ext xmlns:c15="http://schemas.microsoft.com/office/drawing/2012/chart" uri="{02D57815-91ED-43cb-92C2-25804820EDAC}">
                        <c15:formulaRef>
                          <c15:sqref>'clayey silt 24'!$AV$4:$AV$17</c15:sqref>
                        </c15:formulaRef>
                      </c:ext>
                    </c:extLst>
                    <c:numCache>
                      <c:formatCode>0.00</c:formatCode>
                      <c:ptCount val="14"/>
                      <c:pt idx="0">
                        <c:v>1</c:v>
                      </c:pt>
                      <c:pt idx="1">
                        <c:v>1</c:v>
                      </c:pt>
                      <c:pt idx="2">
                        <c:v>1</c:v>
                      </c:pt>
                      <c:pt idx="3">
                        <c:v>1</c:v>
                      </c:pt>
                      <c:pt idx="4">
                        <c:v>0.95739874955510273</c:v>
                      </c:pt>
                      <c:pt idx="5">
                        <c:v>0.78593311249052777</c:v>
                      </c:pt>
                      <c:pt idx="6">
                        <c:v>0.71959114948260217</c:v>
                      </c:pt>
                      <c:pt idx="7">
                        <c:v>0.67810709864199348</c:v>
                      </c:pt>
                      <c:pt idx="8">
                        <c:v>0.59369870676066216</c:v>
                      </c:pt>
                      <c:pt idx="9">
                        <c:v>0.53806762179338619</c:v>
                      </c:pt>
                      <c:pt idx="10">
                        <c:v>0.483514636722779</c:v>
                      </c:pt>
                      <c:pt idx="11">
                        <c:v>0.41097965288056154</c:v>
                      </c:pt>
                      <c:pt idx="12">
                        <c:v>0.1837055998406506</c:v>
                      </c:pt>
                      <c:pt idx="13">
                        <c:v>0.12674427363558086</c:v>
                      </c:pt>
                    </c:numCache>
                  </c:numRef>
                </c:yVal>
                <c:smooth val="1"/>
                <c:extLst xmlns:c15="http://schemas.microsoft.com/office/drawing/2012/chart">
                  <c:ext xmlns:c16="http://schemas.microsoft.com/office/drawing/2014/chart" uri="{C3380CC4-5D6E-409C-BE32-E72D297353CC}">
                    <c16:uniqueId val="{0000000F-024B-47D1-ACA5-1A3BD4B17A6F}"/>
                  </c:ext>
                </c:extLst>
              </c15:ser>
            </c15:filteredScatterSeries>
            <c15:filteredScatterSeries>
              <c15:ser>
                <c:idx val="14"/>
                <c:order val="14"/>
                <c:tx>
                  <c:v>sandy clayey silt 23</c:v>
                </c:tx>
                <c:spPr>
                  <a:ln w="9525" cap="rnd">
                    <a:solidFill>
                      <a:schemeClr val="accent3">
                        <a:lumMod val="80000"/>
                        <a:lumOff val="20000"/>
                      </a:schemeClr>
                    </a:solidFill>
                    <a:round/>
                  </a:ln>
                  <a:effectLst/>
                </c:spPr>
                <c:marker>
                  <c:symbol val="triangle"/>
                  <c:size val="5"/>
                  <c:spPr>
                    <a:noFill/>
                    <a:ln w="9525">
                      <a:solidFill>
                        <a:schemeClr val="bg1">
                          <a:lumMod val="65000"/>
                        </a:schemeClr>
                      </a:solidFill>
                      <a:round/>
                    </a:ln>
                    <a:effectLst/>
                  </c:spPr>
                </c:marker>
                <c:xVal>
                  <c:numRef>
                    <c:extLst xmlns:c15="http://schemas.microsoft.com/office/drawing/2012/chart">
                      <c:ext xmlns:c15="http://schemas.microsoft.com/office/drawing/2012/chart" uri="{02D57815-91ED-43cb-92C2-25804820EDAC}">
                        <c15:formulaRef>
                          <c15:sqref>'sandy clayey silt 23'!$F$6:$F$18</c15:sqref>
                        </c15:formulaRef>
                      </c:ext>
                    </c:extLst>
                    <c:numCache>
                      <c:formatCode>0.00</c:formatCode>
                      <c:ptCount val="13"/>
                      <c:pt idx="0">
                        <c:v>0.99999376950807728</c:v>
                      </c:pt>
                      <c:pt idx="1">
                        <c:v>0.99975920196675772</c:v>
                      </c:pt>
                      <c:pt idx="2">
                        <c:v>0.99668848577296387</c:v>
                      </c:pt>
                      <c:pt idx="3">
                        <c:v>0.98340238041933903</c:v>
                      </c:pt>
                      <c:pt idx="4">
                        <c:v>0.89850924181300429</c:v>
                      </c:pt>
                      <c:pt idx="5">
                        <c:v>0.75125248888688267</c:v>
                      </c:pt>
                      <c:pt idx="6">
                        <c:v>0.63684318872703904</c:v>
                      </c:pt>
                      <c:pt idx="7">
                        <c:v>0.60392206147715033</c:v>
                      </c:pt>
                      <c:pt idx="8">
                        <c:v>0.56801865748697922</c:v>
                      </c:pt>
                      <c:pt idx="9">
                        <c:v>0.52777800337882852</c:v>
                      </c:pt>
                      <c:pt idx="10">
                        <c:v>0.50447680182196919</c:v>
                      </c:pt>
                      <c:pt idx="11">
                        <c:v>0.48847422943906987</c:v>
                      </c:pt>
                      <c:pt idx="12">
                        <c:v>0.47076485711110316</c:v>
                      </c:pt>
                    </c:numCache>
                  </c:numRef>
                </c:xVal>
                <c:yVal>
                  <c:numRef>
                    <c:extLst xmlns:c15="http://schemas.microsoft.com/office/drawing/2012/chart">
                      <c:ext xmlns:c15="http://schemas.microsoft.com/office/drawing/2012/chart" uri="{02D57815-91ED-43cb-92C2-25804820EDAC}">
                        <c15:formulaRef>
                          <c15:sqref>'sandy clayey silt 23'!$AV$4:$AV$16</c15:sqref>
                        </c15:formulaRef>
                      </c:ext>
                    </c:extLst>
                    <c:numCache>
                      <c:formatCode>0.00</c:formatCode>
                      <c:ptCount val="13"/>
                      <c:pt idx="0">
                        <c:v>1</c:v>
                      </c:pt>
                      <c:pt idx="1">
                        <c:v>1</c:v>
                      </c:pt>
                      <c:pt idx="2">
                        <c:v>1</c:v>
                      </c:pt>
                      <c:pt idx="3">
                        <c:v>1</c:v>
                      </c:pt>
                      <c:pt idx="4">
                        <c:v>0.88722865581576282</c:v>
                      </c:pt>
                      <c:pt idx="5">
                        <c:v>0.73818774446718938</c:v>
                      </c:pt>
                      <c:pt idx="6">
                        <c:v>0.64704610045763122</c:v>
                      </c:pt>
                      <c:pt idx="7">
                        <c:v>0.6168194754149573</c:v>
                      </c:pt>
                      <c:pt idx="8">
                        <c:v>0.57885420883426608</c:v>
                      </c:pt>
                      <c:pt idx="9">
                        <c:v>0.52540720448009903</c:v>
                      </c:pt>
                      <c:pt idx="10">
                        <c:v>0.48481306276989233</c:v>
                      </c:pt>
                      <c:pt idx="11">
                        <c:v>0.44937879463640101</c:v>
                      </c:pt>
                      <c:pt idx="12">
                        <c:v>0.39647153687229786</c:v>
                      </c:pt>
                    </c:numCache>
                  </c:numRef>
                </c:yVal>
                <c:smooth val="1"/>
                <c:extLst xmlns:c15="http://schemas.microsoft.com/office/drawing/2012/chart">
                  <c:ext xmlns:c16="http://schemas.microsoft.com/office/drawing/2014/chart" uri="{C3380CC4-5D6E-409C-BE32-E72D297353CC}">
                    <c16:uniqueId val="{00000010-024B-47D1-ACA5-1A3BD4B17A6F}"/>
                  </c:ext>
                </c:extLst>
              </c15:ser>
            </c15:filteredScatterSeries>
          </c:ext>
        </c:extLst>
      </c:scatterChart>
      <c:valAx>
        <c:axId val="339424344"/>
        <c:scaling>
          <c:orientation val="minMax"/>
          <c:max val="1"/>
          <c:min val="0"/>
        </c:scaling>
        <c:delete val="0"/>
        <c:axPos val="b"/>
        <c:majorGridlines>
          <c:spPr>
            <a:ln w="9525" cap="flat" cmpd="sng" algn="ctr">
              <a:solidFill>
                <a:schemeClr val="tx2">
                  <a:lumMod val="15000"/>
                  <a:lumOff val="85000"/>
                </a:schemeClr>
              </a:solidFill>
              <a:round/>
            </a:ln>
            <a:effectLst/>
          </c:spPr>
        </c:majorGridlines>
        <c:title>
          <c:tx>
            <c:rich>
              <a:bodyPr rot="0" spcFirstLastPara="1" vertOverflow="ellipsis" vert="horz" wrap="square" anchor="ctr" anchorCtr="1"/>
              <a:lstStyle/>
              <a:p>
                <a:pPr>
                  <a:defRPr sz="900" b="1" i="0" u="none" strike="noStrike" kern="1200" baseline="0">
                    <a:solidFill>
                      <a:schemeClr val="tx2"/>
                    </a:solidFill>
                    <a:latin typeface="+mn-lt"/>
                    <a:ea typeface="+mn-ea"/>
                    <a:cs typeface="+mn-cs"/>
                  </a:defRPr>
                </a:pPr>
                <a:r>
                  <a:rPr lang="en-US"/>
                  <a:t>s</a:t>
                </a:r>
                <a:r>
                  <a:rPr lang="en-US" baseline="-25000"/>
                  <a:t>r</a:t>
                </a:r>
                <a:endParaRPr lang="en-US"/>
              </a:p>
            </c:rich>
          </c:tx>
          <c:overlay val="0"/>
          <c:spPr>
            <a:noFill/>
            <a:ln>
              <a:noFill/>
            </a:ln>
            <a:effectLst/>
          </c:spPr>
          <c:txPr>
            <a:bodyPr rot="0" spcFirstLastPara="1" vertOverflow="ellipsis" vert="horz" wrap="square" anchor="ctr" anchorCtr="1"/>
            <a:lstStyle/>
            <a:p>
              <a:pPr>
                <a:defRPr sz="900" b="1" i="0" u="none" strike="noStrike" kern="1200" baseline="0">
                  <a:solidFill>
                    <a:schemeClr val="tx2"/>
                  </a:solidFill>
                  <a:latin typeface="+mn-lt"/>
                  <a:ea typeface="+mn-ea"/>
                  <a:cs typeface="+mn-cs"/>
                </a:defRPr>
              </a:pPr>
              <a:endParaRPr lang="en-US"/>
            </a:p>
          </c:txPr>
        </c:title>
        <c:numFmt formatCode="0.00"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2"/>
                </a:solidFill>
                <a:latin typeface="+mn-lt"/>
                <a:ea typeface="+mn-ea"/>
                <a:cs typeface="+mn-cs"/>
              </a:defRPr>
            </a:pPr>
            <a:endParaRPr lang="en-US"/>
          </a:p>
        </c:txPr>
        <c:crossAx val="339424736"/>
        <c:crosses val="autoZero"/>
        <c:crossBetween val="midCat"/>
      </c:valAx>
      <c:valAx>
        <c:axId val="339424736"/>
        <c:scaling>
          <c:orientation val="minMax"/>
          <c:max val="1"/>
        </c:scaling>
        <c:delete val="0"/>
        <c:axPos val="l"/>
        <c:majorGridlines>
          <c:spPr>
            <a:ln w="9525" cap="flat" cmpd="sng" algn="ctr">
              <a:solidFill>
                <a:schemeClr val="tx2">
                  <a:lumMod val="15000"/>
                  <a:lumOff val="85000"/>
                </a:schemeClr>
              </a:solidFill>
              <a:round/>
            </a:ln>
            <a:effectLst/>
          </c:spPr>
        </c:majorGridlines>
        <c:title>
          <c:tx>
            <c:rich>
              <a:bodyPr rot="-5400000" spcFirstLastPara="1" vertOverflow="ellipsis" vert="horz" wrap="square" anchor="ctr" anchorCtr="1"/>
              <a:lstStyle/>
              <a:p>
                <a:pPr>
                  <a:defRPr sz="900" b="1" i="0" u="none" strike="noStrike" kern="1200" baseline="0">
                    <a:solidFill>
                      <a:schemeClr val="tx2"/>
                    </a:solidFill>
                    <a:latin typeface="+mn-lt"/>
                    <a:ea typeface="+mn-ea"/>
                    <a:cs typeface="+mn-cs"/>
                  </a:defRPr>
                </a:pPr>
                <a:r>
                  <a:rPr lang="en-US" baseline="0"/>
                  <a:t> </a:t>
                </a:r>
                <a:r>
                  <a:rPr lang="el-GR" baseline="0"/>
                  <a:t>χ</a:t>
                </a:r>
                <a:endParaRPr lang="en-US"/>
              </a:p>
            </c:rich>
          </c:tx>
          <c:overlay val="0"/>
          <c:spPr>
            <a:noFill/>
            <a:ln>
              <a:noFill/>
            </a:ln>
            <a:effectLst/>
          </c:spPr>
          <c:txPr>
            <a:bodyPr rot="-5400000" spcFirstLastPara="1" vertOverflow="ellipsis" vert="horz" wrap="square" anchor="ctr" anchorCtr="1"/>
            <a:lstStyle/>
            <a:p>
              <a:pPr>
                <a:defRPr sz="900" b="1" i="0" u="none" strike="noStrike" kern="1200" baseline="0">
                  <a:solidFill>
                    <a:schemeClr val="tx2"/>
                  </a:solidFill>
                  <a:latin typeface="+mn-lt"/>
                  <a:ea typeface="+mn-ea"/>
                  <a:cs typeface="+mn-cs"/>
                </a:defRPr>
              </a:pPr>
              <a:endParaRPr lang="en-US"/>
            </a:p>
          </c:txPr>
        </c:title>
        <c:numFmt formatCode="0.00" sourceLinked="1"/>
        <c:majorTickMark val="none"/>
        <c:minorTickMark val="none"/>
        <c:tickLblPos val="nextTo"/>
        <c:spPr>
          <a:noFill/>
          <a:ln>
            <a:solidFill>
              <a:schemeClr val="tx2">
                <a:lumMod val="40000"/>
                <a:lumOff val="60000"/>
              </a:schemeClr>
            </a:solidFill>
          </a:ln>
          <a:effectLst/>
        </c:spPr>
        <c:txPr>
          <a:bodyPr rot="-60000000" spcFirstLastPara="1" vertOverflow="ellipsis" vert="horz" wrap="square" anchor="ctr" anchorCtr="1"/>
          <a:lstStyle/>
          <a:p>
            <a:pPr>
              <a:defRPr sz="900" b="0" i="0" u="none" strike="noStrike" kern="1200" baseline="0">
                <a:solidFill>
                  <a:schemeClr val="tx2"/>
                </a:solidFill>
                <a:latin typeface="+mn-lt"/>
                <a:ea typeface="+mn-ea"/>
                <a:cs typeface="+mn-cs"/>
              </a:defRPr>
            </a:pPr>
            <a:endParaRPr lang="en-US"/>
          </a:p>
        </c:txPr>
        <c:crossAx val="339424344"/>
        <c:crosses val="autoZero"/>
        <c:crossBetween val="midCat"/>
      </c:valAx>
      <c:spPr>
        <a:noFill/>
        <a:ln>
          <a:noFill/>
        </a:ln>
        <a:effectLst/>
      </c:spPr>
    </c:plotArea>
    <c:legend>
      <c:legendPos val="r"/>
      <c:overlay val="0"/>
      <c:spPr>
        <a:noFill/>
        <a:ln>
          <a:noFill/>
        </a:ln>
        <a:effectLst/>
      </c:spPr>
      <c:txPr>
        <a:bodyPr rot="0" spcFirstLastPara="1" vertOverflow="ellipsis" vert="horz" wrap="square" anchor="ctr" anchorCtr="1"/>
        <a:lstStyle/>
        <a:p>
          <a:pPr>
            <a:defRPr sz="900" b="0" i="0" u="none" strike="noStrike" kern="1200" baseline="0">
              <a:solidFill>
                <a:schemeClr val="tx2"/>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2">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9525" cap="rnd">
        <a:solidFill>
          <a:schemeClr val="phClr"/>
        </a:solidFill>
        <a:round/>
      </a:ln>
    </cs:spPr>
  </cs:dataPointLine>
  <cs:dataPointMarker>
    <cs:lnRef idx="0">
      <cs:styleClr val="auto"/>
    </cs:lnRef>
    <cs:fillRef idx="3">
      <cs:styleClr val="auto"/>
    </cs:fillRef>
    <cs:effectRef idx="2"/>
    <cs:fontRef idx="minor">
      <a:schemeClr val="tx2"/>
    </cs:fontRef>
    <cs:spPr>
      <a:ln w="9525">
        <a:solidFill>
          <a:schemeClr val="phClr"/>
        </a:solidFill>
        <a:round/>
      </a:ln>
    </cs:spPr>
  </cs:dataPointMarker>
  <cs:dataPointMarkerLayout symbol="circle" size="5"/>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9525" cap="rnd">
        <a:solidFill>
          <a:schemeClr val="phClr"/>
        </a:solidFill>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spPr>
      <a:ln>
        <a:solidFill>
          <a:schemeClr val="tx2">
            <a:lumMod val="40000"/>
            <a:lumOff val="60000"/>
          </a:schemeClr>
        </a:solidFill>
      </a:ln>
    </cs:spPr>
    <cs:defRPr sz="900" kern="1200"/>
  </cs:valueAxis>
  <cs:wall>
    <cs:lnRef idx="0"/>
    <cs:fillRef idx="0"/>
    <cs:effectRef idx="0"/>
    <cs:fontRef idx="minor">
      <a:schemeClr val="tx2"/>
    </cs:fontRef>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0F982F70-E07F-4C0F-8F8F-4EDCA4A59E01}" type="datetimeFigureOut">
              <a:rPr lang="en-US" smtClean="0"/>
              <a:t>11/21/2020</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AE3AB617-D2E4-4EF1-AC80-F0F60A64057D}"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0F982F70-E07F-4C0F-8F8F-4EDCA4A59E01}" type="datetimeFigureOut">
              <a:rPr lang="en-US" smtClean="0"/>
              <a:t>11/21/2020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3AB617-D2E4-4EF1-AC80-F0F60A64057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0F982F70-E07F-4C0F-8F8F-4EDCA4A59E01}" type="datetimeFigureOut">
              <a:rPr lang="en-US" smtClean="0"/>
              <a:t>11/21/2020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3AB617-D2E4-4EF1-AC80-F0F60A64057D}"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0F982F70-E07F-4C0F-8F8F-4EDCA4A59E01}" type="datetimeFigureOut">
              <a:rPr lang="en-US" smtClean="0"/>
              <a:t>11/21/2020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3AB617-D2E4-4EF1-AC80-F0F60A64057D}"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0F982F70-E07F-4C0F-8F8F-4EDCA4A59E01}" type="datetimeFigureOut">
              <a:rPr lang="en-US" smtClean="0"/>
              <a:t>11/21/2020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3AB617-D2E4-4EF1-AC80-F0F60A64057D}"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0F982F70-E07F-4C0F-8F8F-4EDCA4A59E01}" type="datetimeFigureOut">
              <a:rPr lang="en-US" smtClean="0"/>
              <a:t>11/21/2020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E3AB617-D2E4-4EF1-AC80-F0F60A64057D}"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0F982F70-E07F-4C0F-8F8F-4EDCA4A59E01}" type="datetimeFigureOut">
              <a:rPr lang="en-US" smtClean="0"/>
              <a:t>11/21/2020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E3AB617-D2E4-4EF1-AC80-F0F60A64057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a:t>Click to edit Master title style</a:t>
            </a:r>
          </a:p>
        </p:txBody>
      </p:sp>
      <p:sp>
        <p:nvSpPr>
          <p:cNvPr id="3" name="Date Placeholder 2"/>
          <p:cNvSpPr>
            <a:spLocks noGrp="1"/>
          </p:cNvSpPr>
          <p:nvPr>
            <p:ph type="dt" sz="half" idx="10"/>
          </p:nvPr>
        </p:nvSpPr>
        <p:spPr/>
        <p:txBody>
          <a:bodyPr/>
          <a:lstStyle/>
          <a:p>
            <a:fld id="{0F982F70-E07F-4C0F-8F8F-4EDCA4A59E01}" type="datetimeFigureOut">
              <a:rPr lang="en-US" smtClean="0"/>
              <a:t>11/21/2020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E3AB617-D2E4-4EF1-AC80-F0F60A64057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982F70-E07F-4C0F-8F8F-4EDCA4A59E01}" type="datetimeFigureOut">
              <a:rPr lang="en-US" smtClean="0"/>
              <a:t>11/21/2020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E3AB617-D2E4-4EF1-AC80-F0F60A64057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0F982F70-E07F-4C0F-8F8F-4EDCA4A59E01}" type="datetimeFigureOut">
              <a:rPr lang="en-US" smtClean="0"/>
              <a:t>11/21/2020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E3AB617-D2E4-4EF1-AC80-F0F60A64057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0F982F70-E07F-4C0F-8F8F-4EDCA4A59E01}" type="datetimeFigureOut">
              <a:rPr lang="en-US" smtClean="0"/>
              <a:t>11/21/2020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AE3AB617-D2E4-4EF1-AC80-F0F60A64057D}" type="slidenum">
              <a:rPr lang="en-US" smtClean="0"/>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a:t>Click to edit Master title style</a:t>
            </a:r>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0F982F70-E07F-4C0F-8F8F-4EDCA4A59E01}" type="datetimeFigureOut">
              <a:rPr lang="en-US" smtClean="0"/>
              <a:t>11/21/2020</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AE3AB617-D2E4-4EF1-AC80-F0F60A64057D}" type="slidenum">
              <a:rPr lang="en-US" smtClean="0"/>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3.png"/><Relationship Id="rId4" Type="http://schemas.openxmlformats.org/officeDocument/2006/relationships/image" Target="../media/image2.wmf"/></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 y="838200"/>
            <a:ext cx="8610600" cy="1828800"/>
          </a:xfrm>
        </p:spPr>
        <p:txBody>
          <a:bodyPr>
            <a:normAutofit/>
          </a:bodyPr>
          <a:lstStyle/>
          <a:p>
            <a:pPr algn="ctr"/>
            <a:r>
              <a:rPr lang="en-US" sz="4800" dirty="0"/>
              <a:t>Mechanics of Unsaturated soils</a:t>
            </a:r>
          </a:p>
        </p:txBody>
      </p:sp>
      <p:sp>
        <p:nvSpPr>
          <p:cNvPr id="3" name="Subtitle 2"/>
          <p:cNvSpPr>
            <a:spLocks noGrp="1"/>
          </p:cNvSpPr>
          <p:nvPr>
            <p:ph type="subTitle" idx="1"/>
          </p:nvPr>
        </p:nvSpPr>
        <p:spPr/>
        <p:txBody>
          <a:bodyPr/>
          <a:lstStyle/>
          <a:p>
            <a:pPr algn="ctr"/>
            <a:r>
              <a:rPr lang="en-US" dirty="0"/>
              <a:t>Session 5</a:t>
            </a:r>
          </a:p>
        </p:txBody>
      </p:sp>
    </p:spTree>
    <p:extLst>
      <p:ext uri="{BB962C8B-B14F-4D97-AF65-F5344CB8AC3E}">
        <p14:creationId xmlns:p14="http://schemas.microsoft.com/office/powerpoint/2010/main" val="15376698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Object 15">
            <a:extLst>
              <a:ext uri="{FF2B5EF4-FFF2-40B4-BE49-F238E27FC236}">
                <a16:creationId xmlns:a16="http://schemas.microsoft.com/office/drawing/2014/main" id="{CDD9134E-0710-4513-9BF8-FFB9CE65159A}"/>
              </a:ext>
            </a:extLst>
          </p:cNvPr>
          <p:cNvGraphicFramePr>
            <a:graphicFrameLocks noChangeAspect="1"/>
          </p:cNvGraphicFramePr>
          <p:nvPr>
            <p:extLst>
              <p:ext uri="{D42A27DB-BD31-4B8C-83A1-F6EECF244321}">
                <p14:modId xmlns:p14="http://schemas.microsoft.com/office/powerpoint/2010/main" val="3988286635"/>
              </p:ext>
            </p:extLst>
          </p:nvPr>
        </p:nvGraphicFramePr>
        <p:xfrm>
          <a:off x="626052" y="2207068"/>
          <a:ext cx="5224896" cy="536132"/>
        </p:xfrm>
        <a:graphic>
          <a:graphicData uri="http://schemas.openxmlformats.org/presentationml/2006/ole">
            <mc:AlternateContent xmlns:mc="http://schemas.openxmlformats.org/markup-compatibility/2006">
              <mc:Choice xmlns:v="urn:schemas-microsoft-com:vml" Requires="v">
                <p:oleObj spid="_x0000_s2091" r:id="rId3" imgW="2413000" imgH="228600" progId="Equation.3">
                  <p:embed/>
                </p:oleObj>
              </mc:Choice>
              <mc:Fallback>
                <p:oleObj r:id="rId3" imgW="2413000" imgH="228600" progId="Equation.3">
                  <p:embed/>
                  <p:pic>
                    <p:nvPicPr>
                      <p:cNvPr id="0" name="Object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6052" y="2207068"/>
                        <a:ext cx="5224896" cy="536132"/>
                      </a:xfrm>
                      <a:prstGeom prst="rect">
                        <a:avLst/>
                      </a:prstGeom>
                      <a:noFill/>
                    </p:spPr>
                  </p:pic>
                </p:oleObj>
              </mc:Fallback>
            </mc:AlternateContent>
          </a:graphicData>
        </a:graphic>
      </p:graphicFrame>
      <p:sp>
        <p:nvSpPr>
          <p:cNvPr id="17" name="Rectangle 16">
            <a:extLst>
              <a:ext uri="{FF2B5EF4-FFF2-40B4-BE49-F238E27FC236}">
                <a16:creationId xmlns:a16="http://schemas.microsoft.com/office/drawing/2014/main" id="{C88AB425-2BB3-46F0-932F-30C262751318}"/>
              </a:ext>
            </a:extLst>
          </p:cNvPr>
          <p:cNvSpPr>
            <a:spLocks noChangeArrowheads="1"/>
          </p:cNvSpPr>
          <p:nvPr/>
        </p:nvSpPr>
        <p:spPr bwMode="auto">
          <a:xfrm>
            <a:off x="533400" y="2819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chemeClr val="tx1"/>
                </a:solidFill>
                <a:effectLst/>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 name="TextBox 17">
            <a:extLst>
              <a:ext uri="{FF2B5EF4-FFF2-40B4-BE49-F238E27FC236}">
                <a16:creationId xmlns:a16="http://schemas.microsoft.com/office/drawing/2014/main" id="{D9BC8B9C-B5E4-4AC9-A5F1-D14FEDCC53F4}"/>
              </a:ext>
            </a:extLst>
          </p:cNvPr>
          <p:cNvSpPr txBox="1"/>
          <p:nvPr/>
        </p:nvSpPr>
        <p:spPr>
          <a:xfrm>
            <a:off x="533400" y="859602"/>
            <a:ext cx="5410200" cy="1138773"/>
          </a:xfrm>
          <a:prstGeom prst="rect">
            <a:avLst/>
          </a:prstGeom>
          <a:noFill/>
        </p:spPr>
        <p:txBody>
          <a:bodyPr wrap="square" rtlCol="0">
            <a:spAutoFit/>
          </a:bodyPr>
          <a:lstStyle/>
          <a:p>
            <a:r>
              <a:rPr lang="en-US" sz="3200" b="1" dirty="0">
                <a:solidFill>
                  <a:srgbClr val="FF0000"/>
                </a:solidFill>
              </a:rPr>
              <a:t>Effective Stress</a:t>
            </a:r>
          </a:p>
          <a:p>
            <a:endParaRPr lang="en-US" b="1" dirty="0">
              <a:solidFill>
                <a:srgbClr val="FF0000"/>
              </a:solidFill>
            </a:endParaRPr>
          </a:p>
          <a:p>
            <a:r>
              <a:rPr lang="en-US" b="1" dirty="0">
                <a:solidFill>
                  <a:schemeClr val="accent2">
                    <a:lumMod val="75000"/>
                  </a:schemeClr>
                </a:solidFill>
              </a:rPr>
              <a:t>Bishop (1959):</a:t>
            </a:r>
          </a:p>
        </p:txBody>
      </p:sp>
      <p:sp>
        <p:nvSpPr>
          <p:cNvPr id="34" name="TextBox 33">
            <a:extLst>
              <a:ext uri="{FF2B5EF4-FFF2-40B4-BE49-F238E27FC236}">
                <a16:creationId xmlns:a16="http://schemas.microsoft.com/office/drawing/2014/main" id="{69129D8A-6A86-4F4F-BBA0-CBC12D3082AE}"/>
              </a:ext>
            </a:extLst>
          </p:cNvPr>
          <p:cNvSpPr txBox="1"/>
          <p:nvPr/>
        </p:nvSpPr>
        <p:spPr>
          <a:xfrm>
            <a:off x="762000" y="2947454"/>
            <a:ext cx="6248400" cy="3575851"/>
          </a:xfrm>
          <a:prstGeom prst="rect">
            <a:avLst/>
          </a:prstGeom>
          <a:noFill/>
        </p:spPr>
        <p:txBody>
          <a:bodyPr wrap="square">
            <a:spAutoFit/>
          </a:bodyPr>
          <a:lstStyle/>
          <a:p>
            <a:pPr marL="0" marR="0">
              <a:lnSpc>
                <a:spcPct val="115000"/>
              </a:lnSpc>
              <a:spcBef>
                <a:spcPts val="0"/>
              </a:spcBef>
              <a:spcAft>
                <a:spcPts val="0"/>
              </a:spcAft>
            </a:pPr>
            <a:r>
              <a:rPr lang="en-US" sz="1800" dirty="0">
                <a:effectLst/>
                <a:latin typeface="Calibri" panose="020F0502020204030204" pitchFamily="34" charset="0"/>
                <a:ea typeface="Calibri" panose="020F0502020204030204" pitchFamily="34" charset="0"/>
                <a:cs typeface="B Nazanin" panose="00000400000000000000" pitchFamily="2" charset="-78"/>
              </a:rPr>
              <a:t>S=Suction = (</a:t>
            </a:r>
            <a:r>
              <a:rPr lang="en-US" sz="1800" dirty="0" err="1">
                <a:effectLst/>
                <a:latin typeface="Calibri" panose="020F0502020204030204" pitchFamily="34" charset="0"/>
                <a:ea typeface="Calibri" panose="020F0502020204030204" pitchFamily="34" charset="0"/>
                <a:cs typeface="B Nazanin" panose="00000400000000000000" pitchFamily="2" charset="-78"/>
              </a:rPr>
              <a:t>u</a:t>
            </a:r>
            <a:r>
              <a:rPr lang="en-US" sz="1800" baseline="-25000" dirty="0" err="1">
                <a:effectLst/>
                <a:latin typeface="Calibri" panose="020F0502020204030204" pitchFamily="34" charset="0"/>
                <a:ea typeface="Calibri" panose="020F0502020204030204" pitchFamily="34" charset="0"/>
                <a:cs typeface="B Nazanin" panose="00000400000000000000" pitchFamily="2" charset="-78"/>
              </a:rPr>
              <a:t>a</a:t>
            </a:r>
            <a:r>
              <a:rPr lang="en-US" sz="1800" baseline="-25000" dirty="0">
                <a:effectLst/>
                <a:latin typeface="Calibri" panose="020F0502020204030204" pitchFamily="34" charset="0"/>
                <a:ea typeface="Calibri" panose="020F0502020204030204" pitchFamily="34" charset="0"/>
                <a:cs typeface="B Nazanin" panose="00000400000000000000" pitchFamily="2" charset="-78"/>
              </a:rPr>
              <a:t> – </a:t>
            </a:r>
            <a:r>
              <a:rPr lang="en-US" sz="1800" dirty="0" err="1">
                <a:effectLst/>
                <a:latin typeface="Calibri" panose="020F0502020204030204" pitchFamily="34" charset="0"/>
                <a:ea typeface="Calibri" panose="020F0502020204030204" pitchFamily="34" charset="0"/>
                <a:cs typeface="B Nazanin" panose="00000400000000000000" pitchFamily="2" charset="-78"/>
              </a:rPr>
              <a:t>u</a:t>
            </a:r>
            <a:r>
              <a:rPr lang="en-US" sz="1800" baseline="-25000" dirty="0" err="1">
                <a:effectLst/>
                <a:latin typeface="Calibri" panose="020F0502020204030204" pitchFamily="34" charset="0"/>
                <a:ea typeface="Calibri" panose="020F0502020204030204" pitchFamily="34" charset="0"/>
                <a:cs typeface="B Nazanin" panose="00000400000000000000" pitchFamily="2" charset="-78"/>
              </a:rPr>
              <a:t>w</a:t>
            </a:r>
            <a:r>
              <a:rPr lang="en-US" sz="1800" dirty="0">
                <a:effectLst/>
                <a:latin typeface="Calibri" panose="020F0502020204030204" pitchFamily="34" charset="0"/>
                <a:ea typeface="Calibri" panose="020F0502020204030204" pitchFamily="34" charset="0"/>
                <a:cs typeface="B Nazanin" panose="00000400000000000000" pitchFamily="2" charset="-78"/>
              </a:rPr>
              <a:t>) </a:t>
            </a:r>
          </a:p>
          <a:p>
            <a:pPr marL="0" marR="0">
              <a:lnSpc>
                <a:spcPct val="115000"/>
              </a:lnSpc>
              <a:spcBef>
                <a:spcPts val="0"/>
              </a:spcBef>
              <a:spcAft>
                <a:spcPts val="0"/>
              </a:spcAft>
            </a:pPr>
            <a:r>
              <a:rPr lang="en-US" sz="1800" dirty="0" err="1">
                <a:effectLst/>
                <a:latin typeface="Times New Roman" panose="02020603050405020304" pitchFamily="18" charset="0"/>
                <a:ea typeface="Calibri" panose="020F0502020204030204" pitchFamily="34" charset="0"/>
                <a:cs typeface="B Nazanin" panose="00000400000000000000" pitchFamily="2" charset="-78"/>
              </a:rPr>
              <a:t>ϭ</a:t>
            </a:r>
            <a:r>
              <a:rPr lang="en-US" sz="1800" baseline="-25000" dirty="0" err="1">
                <a:effectLst/>
                <a:latin typeface="Times New Roman" panose="02020603050405020304" pitchFamily="18" charset="0"/>
                <a:ea typeface="Calibri" panose="020F0502020204030204" pitchFamily="34" charset="0"/>
                <a:cs typeface="B Nazanin" panose="00000400000000000000" pitchFamily="2" charset="-78"/>
              </a:rPr>
              <a:t>net</a:t>
            </a:r>
            <a:r>
              <a:rPr lang="en-US" sz="1800" dirty="0">
                <a:effectLst/>
                <a:latin typeface="Times New Roman" panose="02020603050405020304" pitchFamily="18" charset="0"/>
                <a:ea typeface="Calibri" panose="020F0502020204030204" pitchFamily="34" charset="0"/>
                <a:cs typeface="B Nazanin" panose="00000400000000000000" pitchFamily="2" charset="-78"/>
              </a:rPr>
              <a:t>= Net Stress = (</a:t>
            </a:r>
            <a:r>
              <a:rPr lang="en-US" sz="1800" dirty="0" err="1">
                <a:effectLst/>
                <a:latin typeface="Times New Roman" panose="02020603050405020304" pitchFamily="18" charset="0"/>
                <a:ea typeface="Calibri" panose="020F0502020204030204" pitchFamily="34" charset="0"/>
                <a:cs typeface="B Nazanin" panose="00000400000000000000" pitchFamily="2" charset="-78"/>
              </a:rPr>
              <a:t>ϭ</a:t>
            </a:r>
            <a:r>
              <a:rPr lang="en-US" sz="1800" baseline="-25000" dirty="0" err="1">
                <a:effectLst/>
                <a:latin typeface="Times New Roman" panose="02020603050405020304" pitchFamily="18" charset="0"/>
                <a:ea typeface="Calibri" panose="020F0502020204030204" pitchFamily="34" charset="0"/>
                <a:cs typeface="B Nazanin" panose="00000400000000000000" pitchFamily="2" charset="-78"/>
              </a:rPr>
              <a:t>n</a:t>
            </a:r>
            <a:r>
              <a:rPr lang="en-US" sz="1800" dirty="0">
                <a:effectLst/>
                <a:latin typeface="Calibri" panose="020F0502020204030204" pitchFamily="34" charset="0"/>
                <a:ea typeface="Calibri" panose="020F0502020204030204" pitchFamily="34" charset="0"/>
                <a:cs typeface="B Nazanin" panose="00000400000000000000" pitchFamily="2" charset="-78"/>
              </a:rPr>
              <a:t>– </a:t>
            </a:r>
            <a:r>
              <a:rPr lang="en-US" sz="1800" dirty="0" err="1">
                <a:effectLst/>
                <a:latin typeface="Calibri" panose="020F0502020204030204" pitchFamily="34" charset="0"/>
                <a:ea typeface="Calibri" panose="020F0502020204030204" pitchFamily="34" charset="0"/>
                <a:cs typeface="B Nazanin" panose="00000400000000000000" pitchFamily="2" charset="-78"/>
              </a:rPr>
              <a:t>u</a:t>
            </a:r>
            <a:r>
              <a:rPr lang="en-US" sz="1800" baseline="-25000" dirty="0" err="1">
                <a:effectLst/>
                <a:latin typeface="Calibri" panose="020F0502020204030204" pitchFamily="34" charset="0"/>
                <a:ea typeface="Calibri" panose="020F0502020204030204" pitchFamily="34" charset="0"/>
                <a:cs typeface="B Nazanin" panose="00000400000000000000" pitchFamily="2" charset="-78"/>
              </a:rPr>
              <a:t>a</a:t>
            </a:r>
            <a:r>
              <a:rPr lang="en-US" sz="1800" dirty="0">
                <a:effectLst/>
                <a:latin typeface="Calibri" panose="020F0502020204030204" pitchFamily="34" charset="0"/>
                <a:ea typeface="Calibri" panose="020F0502020204030204" pitchFamily="34" charset="0"/>
                <a:cs typeface="B Nazanin" panose="00000400000000000000" pitchFamily="2" charset="-78"/>
              </a:rPr>
              <a:t>)</a:t>
            </a:r>
          </a:p>
          <a:p>
            <a:pPr marL="0" marR="0">
              <a:lnSpc>
                <a:spcPct val="115000"/>
              </a:lnSpc>
              <a:spcBef>
                <a:spcPts val="0"/>
              </a:spcBef>
              <a:spcAft>
                <a:spcPts val="0"/>
              </a:spcAft>
            </a:pPr>
            <a:endParaRPr lang="en-US" sz="1800" dirty="0">
              <a:effectLst/>
              <a:latin typeface="Times New Roman" panose="02020603050405020304" pitchFamily="18" charset="0"/>
              <a:ea typeface="Calibri" panose="020F0502020204030204" pitchFamily="34" charset="0"/>
              <a:cs typeface="B Nazanin" panose="00000400000000000000" pitchFamily="2" charset="-78"/>
            </a:endParaRPr>
          </a:p>
          <a:p>
            <a:pPr marL="0" marR="0">
              <a:lnSpc>
                <a:spcPct val="115000"/>
              </a:lnSpc>
              <a:spcBef>
                <a:spcPts val="0"/>
              </a:spcBef>
              <a:spcAft>
                <a:spcPts val="0"/>
              </a:spcAft>
            </a:pPr>
            <a:r>
              <a:rPr lang="en-US" sz="1800" dirty="0">
                <a:effectLst/>
                <a:latin typeface="Times New Roman" panose="02020603050405020304" pitchFamily="18" charset="0"/>
                <a:ea typeface="Calibri" panose="020F0502020204030204" pitchFamily="34" charset="0"/>
                <a:cs typeface="B Nazanin" panose="00000400000000000000" pitchFamily="2" charset="-78"/>
              </a:rPr>
              <a:t>χ = </a:t>
            </a:r>
            <a:r>
              <a:rPr lang="en-US" dirty="0">
                <a:latin typeface="Times New Roman" panose="02020603050405020304" pitchFamily="18" charset="0"/>
                <a:ea typeface="Calibri" panose="020F0502020204030204" pitchFamily="34" charset="0"/>
                <a:cs typeface="B Nazanin" panose="00000400000000000000" pitchFamily="2" charset="-78"/>
              </a:rPr>
              <a:t>Effective stress parameter</a:t>
            </a:r>
          </a:p>
          <a:p>
            <a:pPr marL="0" marR="0">
              <a:lnSpc>
                <a:spcPct val="115000"/>
              </a:lnSpc>
              <a:spcBef>
                <a:spcPts val="0"/>
              </a:spcBef>
              <a:spcAft>
                <a:spcPts val="0"/>
              </a:spcAft>
            </a:pPr>
            <a:r>
              <a:rPr lang="en-US" sz="1800" dirty="0">
                <a:effectLst/>
                <a:latin typeface="Times New Roman" panose="02020603050405020304" pitchFamily="18" charset="0"/>
                <a:ea typeface="Calibri" panose="020F0502020204030204" pitchFamily="34" charset="0"/>
                <a:cs typeface="B Nazanin" panose="00000400000000000000" pitchFamily="2" charset="-78"/>
              </a:rPr>
              <a:t>	χ =1 for saturated condition</a:t>
            </a:r>
          </a:p>
          <a:p>
            <a:pPr marL="0" marR="0">
              <a:lnSpc>
                <a:spcPct val="115000"/>
              </a:lnSpc>
              <a:spcBef>
                <a:spcPts val="0"/>
              </a:spcBef>
              <a:spcAft>
                <a:spcPts val="0"/>
              </a:spcAft>
            </a:pPr>
            <a:r>
              <a:rPr lang="en-US" sz="1800" dirty="0">
                <a:effectLst/>
                <a:latin typeface="Times New Roman" panose="02020603050405020304" pitchFamily="18" charset="0"/>
                <a:ea typeface="Calibri" panose="020F0502020204030204" pitchFamily="34" charset="0"/>
                <a:cs typeface="B Nazanin" panose="00000400000000000000" pitchFamily="2" charset="-78"/>
              </a:rPr>
              <a:t>	χ =0 for dry condition</a:t>
            </a:r>
            <a:endParaRPr lang="en-US" dirty="0">
              <a:latin typeface="Times New Roman" panose="02020603050405020304" pitchFamily="18" charset="0"/>
              <a:ea typeface="Calibri" panose="020F0502020204030204" pitchFamily="34" charset="0"/>
              <a:cs typeface="B Nazanin" panose="00000400000000000000" pitchFamily="2" charset="-78"/>
            </a:endParaRPr>
          </a:p>
          <a:p>
            <a:pPr marL="0" marR="0">
              <a:lnSpc>
                <a:spcPct val="115000"/>
              </a:lnSpc>
              <a:spcBef>
                <a:spcPts val="0"/>
              </a:spcBef>
              <a:spcAft>
                <a:spcPts val="0"/>
              </a:spcAft>
            </a:pPr>
            <a:r>
              <a:rPr lang="en-US" dirty="0">
                <a:latin typeface="Times New Roman" panose="02020603050405020304" pitchFamily="18" charset="0"/>
                <a:ea typeface="Calibri" panose="020F0502020204030204" pitchFamily="34" charset="0"/>
                <a:cs typeface="B Nazanin" panose="00000400000000000000" pitchFamily="2" charset="-78"/>
              </a:rPr>
              <a:t>	 </a:t>
            </a:r>
            <a:r>
              <a:rPr lang="en-US" sz="1800" dirty="0">
                <a:effectLst/>
                <a:latin typeface="Times New Roman" panose="02020603050405020304" pitchFamily="18" charset="0"/>
                <a:ea typeface="Calibri" panose="020F0502020204030204" pitchFamily="34" charset="0"/>
                <a:cs typeface="B Nazanin" panose="00000400000000000000" pitchFamily="2" charset="-78"/>
              </a:rPr>
              <a:t>χ = f ( Saturation, stress level and loading history) </a:t>
            </a:r>
            <a:endParaRPr lang="en-US" dirty="0">
              <a:latin typeface="Times New Roman" panose="02020603050405020304" pitchFamily="18" charset="0"/>
              <a:ea typeface="Calibri" panose="020F0502020204030204" pitchFamily="34" charset="0"/>
              <a:cs typeface="B Nazanin" panose="00000400000000000000" pitchFamily="2" charset="-78"/>
            </a:endParaRPr>
          </a:p>
          <a:p>
            <a:pPr marL="0" marR="0">
              <a:lnSpc>
                <a:spcPct val="115000"/>
              </a:lnSpc>
              <a:spcBef>
                <a:spcPts val="0"/>
              </a:spcBef>
              <a:spcAft>
                <a:spcPts val="0"/>
              </a:spcAft>
            </a:pPr>
            <a:endParaRPr lang="en-US" dirty="0">
              <a:latin typeface="Times New Roman" panose="02020603050405020304" pitchFamily="18" charset="0"/>
              <a:ea typeface="Calibri" panose="020F0502020204030204" pitchFamily="34" charset="0"/>
              <a:cs typeface="B Nazanin" panose="00000400000000000000" pitchFamily="2" charset="-78"/>
            </a:endParaRPr>
          </a:p>
          <a:p>
            <a:pPr marL="0" marR="0">
              <a:lnSpc>
                <a:spcPct val="115000"/>
              </a:lnSpc>
              <a:spcBef>
                <a:spcPts val="0"/>
              </a:spcBef>
              <a:spcAft>
                <a:spcPts val="0"/>
              </a:spcAft>
            </a:pPr>
            <a:endParaRPr lang="en-US" dirty="0">
              <a:latin typeface="Calibri" panose="020F0502020204030204" pitchFamily="34" charset="0"/>
              <a:ea typeface="Calibri" panose="020F0502020204030204" pitchFamily="34" charset="0"/>
              <a:cs typeface="B Nazanin" panose="00000400000000000000" pitchFamily="2" charset="-78"/>
            </a:endParaRPr>
          </a:p>
          <a:p>
            <a:pPr marL="0" marR="0">
              <a:lnSpc>
                <a:spcPct val="115000"/>
              </a:lnSpc>
              <a:spcBef>
                <a:spcPts val="0"/>
              </a:spcBef>
              <a:spcAft>
                <a:spcPts val="0"/>
              </a:spcAft>
            </a:pPr>
            <a:endParaRPr lang="en-US" dirty="0">
              <a:latin typeface="Times New Roman" panose="02020603050405020304" pitchFamily="18" charset="0"/>
              <a:ea typeface="Calibri" panose="020F0502020204030204" pitchFamily="34" charset="0"/>
              <a:cs typeface="B Nazanin" panose="00000400000000000000" pitchFamily="2" charset="-78"/>
            </a:endParaRPr>
          </a:p>
          <a:p>
            <a:pPr marL="0" marR="0">
              <a:lnSpc>
                <a:spcPct val="115000"/>
              </a:lnSpc>
              <a:spcBef>
                <a:spcPts val="0"/>
              </a:spcBef>
              <a:spcAft>
                <a:spcPts val="0"/>
              </a:spcAft>
            </a:pPr>
            <a:r>
              <a:rPr lang="en-US" sz="1800" dirty="0">
                <a:effectLst/>
                <a:latin typeface="Times New Roman" panose="02020603050405020304" pitchFamily="18" charset="0"/>
                <a:ea typeface="Calibri" panose="020F0502020204030204" pitchFamily="34" charset="0"/>
                <a:cs typeface="B Nazanin" panose="00000400000000000000" pitchFamily="2" charset="-78"/>
              </a:rPr>
              <a:t>                                                                                         </a:t>
            </a:r>
            <a:r>
              <a:rPr lang="en-US" sz="1800" dirty="0">
                <a:effectLst/>
                <a:latin typeface="Arial" panose="020B0604020202020204" pitchFamily="34" charset="0"/>
                <a:ea typeface="Calibri" panose="020F0502020204030204" pitchFamily="34" charset="0"/>
                <a:cs typeface="B Nazanin" panose="00000400000000000000" pitchFamily="2" charset="-78"/>
              </a:rPr>
              <a:t> </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6" name="Picture 5" descr="http://tc101.iis.u-tokyo.ac.jp/bishop/bishop.png">
            <a:extLst>
              <a:ext uri="{FF2B5EF4-FFF2-40B4-BE49-F238E27FC236}">
                <a16:creationId xmlns:a16="http://schemas.microsoft.com/office/drawing/2014/main" id="{74C81DA7-0AEE-450F-B798-9E18C966BD8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63412" y="1524000"/>
            <a:ext cx="1283438" cy="17375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79593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6881CE03-C3E7-49DD-B32C-459B1FF5AD7A}"/>
              </a:ext>
            </a:extLst>
          </p:cNvPr>
          <p:cNvGraphicFramePr/>
          <p:nvPr>
            <p:extLst>
              <p:ext uri="{D42A27DB-BD31-4B8C-83A1-F6EECF244321}">
                <p14:modId xmlns:p14="http://schemas.microsoft.com/office/powerpoint/2010/main" val="1821630210"/>
              </p:ext>
            </p:extLst>
          </p:nvPr>
        </p:nvGraphicFramePr>
        <p:xfrm>
          <a:off x="1066800" y="1524000"/>
          <a:ext cx="6248399" cy="4343400"/>
        </p:xfrm>
        <a:graphic>
          <a:graphicData uri="http://schemas.openxmlformats.org/drawingml/2006/chart">
            <c:chart xmlns:c="http://schemas.openxmlformats.org/drawingml/2006/chart" xmlns:r="http://schemas.openxmlformats.org/officeDocument/2006/relationships" r:id="rId2"/>
          </a:graphicData>
        </a:graphic>
      </p:graphicFrame>
      <mc:AlternateContent xmlns:mc="http://schemas.openxmlformats.org/markup-compatibility/2006">
        <mc:Choice xmlns:a14="http://schemas.microsoft.com/office/drawing/2010/main" Requires="a14">
          <p:sp>
            <p:nvSpPr>
              <p:cNvPr id="5" name="TextBox 4">
                <a:extLst>
                  <a:ext uri="{FF2B5EF4-FFF2-40B4-BE49-F238E27FC236}">
                    <a16:creationId xmlns:a16="http://schemas.microsoft.com/office/drawing/2014/main" id="{2C30F446-2D13-4334-832D-AACF930E8A53}"/>
                  </a:ext>
                </a:extLst>
              </p:cNvPr>
              <p:cNvSpPr txBox="1"/>
              <p:nvPr/>
            </p:nvSpPr>
            <p:spPr>
              <a:xfrm>
                <a:off x="990600" y="778746"/>
                <a:ext cx="4800600" cy="423706"/>
              </a:xfrm>
              <a:prstGeom prst="rect">
                <a:avLst/>
              </a:prstGeom>
              <a:noFill/>
            </p:spPr>
            <p:txBody>
              <a:bodyPr wrap="square">
                <a:spAutoFit/>
              </a:bodyPr>
              <a:lstStyle/>
              <a:p>
                <a14:m>
                  <m:oMath xmlns:m="http://schemas.openxmlformats.org/officeDocument/2006/math">
                    <m:sSubSup>
                      <m:sSubSupPr>
                        <m:ctrlPr>
                          <a:rPr lang="en-US" sz="1800" b="1" i="1" smtClean="0">
                            <a:effectLst/>
                            <a:latin typeface="Cambria Math" panose="02040503050406030204" pitchFamily="18" charset="0"/>
                            <a:cs typeface="Times New Roman" panose="02020603050405020304" pitchFamily="18" charset="0"/>
                          </a:rPr>
                        </m:ctrlPr>
                      </m:sSubSupPr>
                      <m:e>
                        <m:r>
                          <a:rPr lang="en-GB" sz="1800" b="1" i="1">
                            <a:effectLst/>
                            <a:latin typeface="Cambria Math" panose="02040503050406030204" pitchFamily="18" charset="0"/>
                            <a:ea typeface="Times New Roman" panose="02020603050405020304" pitchFamily="18" charset="0"/>
                            <a:cs typeface="Times New Roman" panose="02020603050405020304" pitchFamily="18" charset="0"/>
                          </a:rPr>
                          <m:t>𝝈</m:t>
                        </m:r>
                      </m:e>
                      <m:sub>
                        <m:r>
                          <a:rPr lang="en-GB" sz="1800" b="1" i="1">
                            <a:effectLst/>
                            <a:latin typeface="Cambria Math" panose="02040503050406030204" pitchFamily="18" charset="0"/>
                            <a:ea typeface="Times New Roman" panose="02020603050405020304" pitchFamily="18" charset="0"/>
                            <a:cs typeface="Times New Roman" panose="02020603050405020304" pitchFamily="18" charset="0"/>
                          </a:rPr>
                          <m:t>𝒊𝒋</m:t>
                        </m:r>
                      </m:sub>
                      <m:sup>
                        <m:r>
                          <a:rPr lang="en-GB" sz="1800" b="1" i="1">
                            <a:effectLst/>
                            <a:latin typeface="Cambria Math" panose="02040503050406030204" pitchFamily="18" charset="0"/>
                            <a:ea typeface="Times New Roman" panose="02020603050405020304" pitchFamily="18" charset="0"/>
                            <a:cs typeface="Times New Roman" panose="02020603050405020304" pitchFamily="18" charset="0"/>
                          </a:rPr>
                          <m:t>′</m:t>
                        </m:r>
                      </m:sup>
                    </m:sSubSup>
                    <m:r>
                      <a:rPr lang="en-GB" sz="1800" i="1">
                        <a:effectLst/>
                        <a:latin typeface="Cambria Math" panose="02040503050406030204" pitchFamily="18" charset="0"/>
                        <a:ea typeface="Times New Roman" panose="02020603050405020304" pitchFamily="18" charset="0"/>
                        <a:cs typeface="Times New Roman" panose="02020603050405020304" pitchFamily="18" charset="0"/>
                      </a:rPr>
                      <m:t>=</m:t>
                    </m:r>
                    <m:d>
                      <m:dPr>
                        <m:ctrlPr>
                          <a:rPr lang="en-US" sz="1800" i="1">
                            <a:effectLst/>
                            <a:latin typeface="Cambria Math" panose="02040503050406030204" pitchFamily="18" charset="0"/>
                            <a:cs typeface="Times New Roman" panose="02020603050405020304" pitchFamily="18" charset="0"/>
                          </a:rPr>
                        </m:ctrlPr>
                      </m:dPr>
                      <m:e>
                        <m:sSub>
                          <m:sSubPr>
                            <m:ctrlPr>
                              <a:rPr lang="en-US" sz="1800" i="1">
                                <a:effectLst/>
                                <a:latin typeface="Cambria Math" panose="02040503050406030204" pitchFamily="18" charset="0"/>
                                <a:cs typeface="Times New Roman" panose="02020603050405020304" pitchFamily="18" charset="0"/>
                              </a:rPr>
                            </m:ctrlPr>
                          </m:sSubPr>
                          <m:e>
                            <m:sSub>
                              <m:sSubPr>
                                <m:ctrlPr>
                                  <a:rPr lang="en-US" sz="1800" b="1" i="1">
                                    <a:effectLst/>
                                    <a:latin typeface="Cambria Math" panose="02040503050406030204" pitchFamily="18" charset="0"/>
                                    <a:cs typeface="Times New Roman" panose="02020603050405020304" pitchFamily="18" charset="0"/>
                                  </a:rPr>
                                </m:ctrlPr>
                              </m:sSubPr>
                              <m:e>
                                <m:r>
                                  <a:rPr lang="en-GB" sz="1800" b="1" i="1">
                                    <a:effectLst/>
                                    <a:latin typeface="Cambria Math" panose="02040503050406030204" pitchFamily="18" charset="0"/>
                                    <a:ea typeface="Times New Roman" panose="02020603050405020304" pitchFamily="18" charset="0"/>
                                    <a:cs typeface="Times New Roman" panose="02020603050405020304" pitchFamily="18" charset="0"/>
                                  </a:rPr>
                                  <m:t>𝝈</m:t>
                                </m:r>
                              </m:e>
                              <m:sub>
                                <m:r>
                                  <a:rPr lang="en-GB" sz="1800" b="1" i="1">
                                    <a:effectLst/>
                                    <a:latin typeface="Cambria Math" panose="02040503050406030204" pitchFamily="18" charset="0"/>
                                    <a:ea typeface="Times New Roman" panose="02020603050405020304" pitchFamily="18" charset="0"/>
                                    <a:cs typeface="Times New Roman" panose="02020603050405020304" pitchFamily="18" charset="0"/>
                                  </a:rPr>
                                  <m:t>𝒊𝒋</m:t>
                                </m:r>
                              </m:sub>
                            </m:sSub>
                            <m:r>
                              <a:rPr lang="en-GB" sz="1800" i="1">
                                <a:effectLst/>
                                <a:latin typeface="Cambria Math" panose="02040503050406030204" pitchFamily="18" charset="0"/>
                                <a:ea typeface="Times New Roman" panose="02020603050405020304" pitchFamily="18" charset="0"/>
                                <a:cs typeface="Times New Roman" panose="02020603050405020304" pitchFamily="18" charset="0"/>
                              </a:rPr>
                              <m:t>−</m:t>
                            </m:r>
                          </m:e>
                          <m:sub>
                            <m:r>
                              <a:rPr lang="en-GB" sz="1800" i="1">
                                <a:effectLst/>
                                <a:latin typeface="Cambria Math" panose="02040503050406030204" pitchFamily="18" charset="0"/>
                                <a:ea typeface="Times New Roman" panose="02020603050405020304" pitchFamily="18" charset="0"/>
                                <a:cs typeface="Times New Roman" panose="02020603050405020304" pitchFamily="18" charset="0"/>
                              </a:rPr>
                              <m:t> </m:t>
                            </m:r>
                          </m:sub>
                        </m:sSub>
                        <m:sSub>
                          <m:sSubPr>
                            <m:ctrlPr>
                              <a:rPr lang="en-US" sz="1800" i="1">
                                <a:effectLst/>
                                <a:latin typeface="Cambria Math" panose="02040503050406030204" pitchFamily="18" charset="0"/>
                                <a:cs typeface="Times New Roman" panose="02020603050405020304" pitchFamily="18" charset="0"/>
                              </a:rPr>
                            </m:ctrlPr>
                          </m:sSubPr>
                          <m:e>
                            <m:r>
                              <a:rPr lang="en-GB" sz="1800" i="1">
                                <a:effectLst/>
                                <a:latin typeface="Cambria Math" panose="02040503050406030204" pitchFamily="18" charset="0"/>
                                <a:ea typeface="Times New Roman" panose="02020603050405020304" pitchFamily="18" charset="0"/>
                                <a:cs typeface="Times New Roman" panose="02020603050405020304" pitchFamily="18" charset="0"/>
                              </a:rPr>
                              <m:t>𝑢</m:t>
                            </m:r>
                          </m:e>
                          <m:sub>
                            <m:r>
                              <a:rPr lang="en-GB" sz="1800" i="1">
                                <a:effectLst/>
                                <a:latin typeface="Cambria Math" panose="02040503050406030204" pitchFamily="18" charset="0"/>
                                <a:ea typeface="Times New Roman" panose="02020603050405020304" pitchFamily="18" charset="0"/>
                                <a:cs typeface="Times New Roman" panose="02020603050405020304" pitchFamily="18" charset="0"/>
                              </a:rPr>
                              <m:t>𝑎</m:t>
                            </m:r>
                          </m:sub>
                        </m:sSub>
                        <m:sSub>
                          <m:sSubPr>
                            <m:ctrlPr>
                              <a:rPr lang="en-US" sz="1800" b="1" i="1">
                                <a:effectLst/>
                                <a:latin typeface="Cambria Math" panose="02040503050406030204" pitchFamily="18" charset="0"/>
                                <a:cs typeface="Times New Roman" panose="02020603050405020304" pitchFamily="18" charset="0"/>
                              </a:rPr>
                            </m:ctrlPr>
                          </m:sSubPr>
                          <m:e>
                            <m:r>
                              <a:rPr lang="en-GB" sz="1800" b="1" i="1">
                                <a:effectLst/>
                                <a:latin typeface="Cambria Math" panose="02040503050406030204" pitchFamily="18" charset="0"/>
                                <a:ea typeface="Times New Roman" panose="02020603050405020304" pitchFamily="18" charset="0"/>
                                <a:cs typeface="Times New Roman" panose="02020603050405020304" pitchFamily="18" charset="0"/>
                              </a:rPr>
                              <m:t>𝜹</m:t>
                            </m:r>
                          </m:e>
                          <m:sub>
                            <m:r>
                              <a:rPr lang="en-GB" sz="1800" b="1" i="1">
                                <a:effectLst/>
                                <a:latin typeface="Cambria Math" panose="02040503050406030204" pitchFamily="18" charset="0"/>
                                <a:ea typeface="Times New Roman" panose="02020603050405020304" pitchFamily="18" charset="0"/>
                                <a:cs typeface="Times New Roman" panose="02020603050405020304" pitchFamily="18" charset="0"/>
                              </a:rPr>
                              <m:t>𝒊𝒋</m:t>
                            </m:r>
                          </m:sub>
                        </m:sSub>
                      </m:e>
                    </m:d>
                    <m:r>
                      <a:rPr lang="en-GB" sz="1800" i="1">
                        <a:effectLst/>
                        <a:latin typeface="Cambria Math" panose="02040503050406030204" pitchFamily="18" charset="0"/>
                        <a:ea typeface="Times New Roman" panose="02020603050405020304" pitchFamily="18" charset="0"/>
                        <a:cs typeface="Times New Roman" panose="02020603050405020304" pitchFamily="18" charset="0"/>
                      </a:rPr>
                      <m:t>+</m:t>
                    </m:r>
                    <m:r>
                      <a:rPr lang="en-GB" sz="1800" i="1">
                        <a:effectLst/>
                        <a:latin typeface="Cambria Math" panose="02040503050406030204" pitchFamily="18" charset="0"/>
                        <a:ea typeface="Times New Roman" panose="02020603050405020304" pitchFamily="18" charset="0"/>
                        <a:cs typeface="Times New Roman" panose="02020603050405020304" pitchFamily="18" charset="0"/>
                      </a:rPr>
                      <m:t>𝜒</m:t>
                    </m:r>
                    <m:r>
                      <a:rPr lang="en-GB" sz="1800" i="1">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en-US" sz="1800" i="1">
                            <a:effectLst/>
                            <a:latin typeface="Cambria Math" panose="02040503050406030204" pitchFamily="18" charset="0"/>
                            <a:cs typeface="Times New Roman" panose="02020603050405020304" pitchFamily="18" charset="0"/>
                          </a:rPr>
                        </m:ctrlPr>
                      </m:sSubPr>
                      <m:e>
                        <m:r>
                          <a:rPr lang="en-GB" sz="1800" i="1">
                            <a:effectLst/>
                            <a:latin typeface="Cambria Math" panose="02040503050406030204" pitchFamily="18" charset="0"/>
                            <a:ea typeface="Times New Roman" panose="02020603050405020304" pitchFamily="18" charset="0"/>
                            <a:cs typeface="Times New Roman" panose="02020603050405020304" pitchFamily="18" charset="0"/>
                          </a:rPr>
                          <m:t>𝑢</m:t>
                        </m:r>
                      </m:e>
                      <m:sub>
                        <m:r>
                          <a:rPr lang="en-GB" sz="1800" i="1">
                            <a:effectLst/>
                            <a:latin typeface="Cambria Math" panose="02040503050406030204" pitchFamily="18" charset="0"/>
                            <a:ea typeface="Times New Roman" panose="02020603050405020304" pitchFamily="18" charset="0"/>
                            <a:cs typeface="Times New Roman" panose="02020603050405020304" pitchFamily="18" charset="0"/>
                          </a:rPr>
                          <m:t>𝑎</m:t>
                        </m:r>
                      </m:sub>
                    </m:sSub>
                    <m:r>
                      <a:rPr lang="en-GB" sz="1800" i="1">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en-US" sz="1800" i="1">
                            <a:effectLst/>
                            <a:latin typeface="Cambria Math" panose="02040503050406030204" pitchFamily="18" charset="0"/>
                            <a:cs typeface="Times New Roman" panose="02020603050405020304" pitchFamily="18" charset="0"/>
                          </a:rPr>
                        </m:ctrlPr>
                      </m:sSubPr>
                      <m:e>
                        <m:r>
                          <a:rPr lang="en-GB" sz="1800" i="1">
                            <a:effectLst/>
                            <a:latin typeface="Cambria Math" panose="02040503050406030204" pitchFamily="18" charset="0"/>
                            <a:ea typeface="Times New Roman" panose="02020603050405020304" pitchFamily="18" charset="0"/>
                            <a:cs typeface="Times New Roman" panose="02020603050405020304" pitchFamily="18" charset="0"/>
                          </a:rPr>
                          <m:t>𝑢</m:t>
                        </m:r>
                      </m:e>
                      <m:sub>
                        <m:r>
                          <a:rPr lang="en-GB" sz="1800" i="1">
                            <a:effectLst/>
                            <a:latin typeface="Cambria Math" panose="02040503050406030204" pitchFamily="18" charset="0"/>
                            <a:ea typeface="Times New Roman" panose="02020603050405020304" pitchFamily="18" charset="0"/>
                            <a:cs typeface="Times New Roman" panose="02020603050405020304" pitchFamily="18" charset="0"/>
                          </a:rPr>
                          <m:t>𝑤</m:t>
                        </m:r>
                      </m:sub>
                    </m:sSub>
                    <m:r>
                      <a:rPr lang="en-GB" sz="1800" i="1">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en-US" sz="1800" b="1" i="1">
                            <a:effectLst/>
                            <a:latin typeface="Cambria Math" panose="02040503050406030204" pitchFamily="18" charset="0"/>
                            <a:cs typeface="Times New Roman" panose="02020603050405020304" pitchFamily="18" charset="0"/>
                          </a:rPr>
                        </m:ctrlPr>
                      </m:sSubPr>
                      <m:e>
                        <m:r>
                          <a:rPr lang="en-GB" sz="1800" b="1" i="1">
                            <a:effectLst/>
                            <a:latin typeface="Cambria Math" panose="02040503050406030204" pitchFamily="18" charset="0"/>
                            <a:ea typeface="Times New Roman" panose="02020603050405020304" pitchFamily="18" charset="0"/>
                            <a:cs typeface="Times New Roman" panose="02020603050405020304" pitchFamily="18" charset="0"/>
                          </a:rPr>
                          <m:t>𝜹</m:t>
                        </m:r>
                      </m:e>
                      <m:sub>
                        <m:r>
                          <a:rPr lang="en-GB" sz="1800" b="1" i="1">
                            <a:effectLst/>
                            <a:latin typeface="Cambria Math" panose="02040503050406030204" pitchFamily="18" charset="0"/>
                            <a:ea typeface="Times New Roman" panose="02020603050405020304" pitchFamily="18" charset="0"/>
                            <a:cs typeface="Times New Roman" panose="02020603050405020304" pitchFamily="18" charset="0"/>
                          </a:rPr>
                          <m:t>𝒊𝒋</m:t>
                        </m:r>
                      </m:sub>
                    </m:sSub>
                  </m:oMath>
                </a14:m>
                <a:r>
                  <a:rPr lang="en-GB" sz="1800" dirty="0">
                    <a:effectLst/>
                    <a:latin typeface="Arial" panose="020B0604020202020204" pitchFamily="34" charset="0"/>
                    <a:ea typeface="Times New Roman" panose="02020603050405020304" pitchFamily="18" charset="0"/>
                  </a:rPr>
                  <a:t> </a:t>
                </a:r>
                <a:endParaRPr lang="en-US" dirty="0"/>
              </a:p>
            </p:txBody>
          </p:sp>
        </mc:Choice>
        <mc:Fallback>
          <p:sp>
            <p:nvSpPr>
              <p:cNvPr id="5" name="TextBox 4">
                <a:extLst>
                  <a:ext uri="{FF2B5EF4-FFF2-40B4-BE49-F238E27FC236}">
                    <a16:creationId xmlns:a16="http://schemas.microsoft.com/office/drawing/2014/main" id="{2C30F446-2D13-4334-832D-AACF930E8A53}"/>
                  </a:ext>
                </a:extLst>
              </p:cNvPr>
              <p:cNvSpPr txBox="1">
                <a:spLocks noRot="1" noChangeAspect="1" noMove="1" noResize="1" noEditPoints="1" noAdjustHandles="1" noChangeArrowheads="1" noChangeShapeType="1" noTextEdit="1"/>
              </p:cNvSpPr>
              <p:nvPr/>
            </p:nvSpPr>
            <p:spPr>
              <a:xfrm>
                <a:off x="990600" y="778746"/>
                <a:ext cx="4800600" cy="423706"/>
              </a:xfrm>
              <a:prstGeom prst="rect">
                <a:avLst/>
              </a:prstGeom>
              <a:blipFill>
                <a:blip r:embed="rId3"/>
                <a:stretch>
                  <a:fillRect b="-8696"/>
                </a:stretch>
              </a:blipFill>
            </p:spPr>
            <p:txBody>
              <a:bodyPr/>
              <a:lstStyle/>
              <a:p>
                <a:r>
                  <a:rPr lang="en-US">
                    <a:noFill/>
                  </a:rPr>
                  <a:t> </a:t>
                </a:r>
              </a:p>
            </p:txBody>
          </p:sp>
        </mc:Fallback>
      </mc:AlternateContent>
    </p:spTree>
    <p:extLst>
      <p:ext uri="{BB962C8B-B14F-4D97-AF65-F5344CB8AC3E}">
        <p14:creationId xmlns:p14="http://schemas.microsoft.com/office/powerpoint/2010/main" val="20636768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0E86058-0049-4230-AABE-4FB455AACF64}"/>
              </a:ext>
            </a:extLst>
          </p:cNvPr>
          <p:cNvSpPr txBox="1"/>
          <p:nvPr/>
        </p:nvSpPr>
        <p:spPr>
          <a:xfrm>
            <a:off x="762000" y="1447800"/>
            <a:ext cx="4580878" cy="369332"/>
          </a:xfrm>
          <a:prstGeom prst="rect">
            <a:avLst/>
          </a:prstGeom>
          <a:noFill/>
        </p:spPr>
        <p:txBody>
          <a:bodyPr wrap="square">
            <a:spAutoFit/>
          </a:bodyPr>
          <a:lstStyle/>
          <a:p>
            <a:r>
              <a:rPr lang="en-US" sz="1800" b="1" dirty="0">
                <a:solidFill>
                  <a:srgbClr val="FF0000"/>
                </a:solidFill>
                <a:effectLst/>
                <a:latin typeface="Times New Roman" panose="02020603050405020304" pitchFamily="18" charset="0"/>
                <a:ea typeface="Times New Roman" panose="02020603050405020304" pitchFamily="18" charset="0"/>
                <a:cs typeface="B Nazanin" panose="00000400000000000000" pitchFamily="2" charset="-78"/>
              </a:rPr>
              <a:t>Jennings and </a:t>
            </a:r>
            <a:r>
              <a:rPr lang="en-US" sz="1800" b="1" dirty="0" err="1">
                <a:solidFill>
                  <a:srgbClr val="FF0000"/>
                </a:solidFill>
                <a:effectLst/>
                <a:latin typeface="Times New Roman" panose="02020603050405020304" pitchFamily="18" charset="0"/>
                <a:ea typeface="Times New Roman" panose="02020603050405020304" pitchFamily="18" charset="0"/>
                <a:cs typeface="B Nazanin" panose="00000400000000000000" pitchFamily="2" charset="-78"/>
              </a:rPr>
              <a:t>Burland</a:t>
            </a:r>
            <a:r>
              <a:rPr lang="en-US" sz="1800" b="1" dirty="0">
                <a:solidFill>
                  <a:srgbClr val="FF0000"/>
                </a:solidFill>
                <a:effectLst/>
                <a:latin typeface="Times New Roman" panose="02020603050405020304" pitchFamily="18" charset="0"/>
                <a:ea typeface="Times New Roman" panose="02020603050405020304" pitchFamily="18" charset="0"/>
                <a:cs typeface="B Nazanin" panose="00000400000000000000" pitchFamily="2" charset="-78"/>
              </a:rPr>
              <a:t>, 1962</a:t>
            </a:r>
            <a:endParaRPr lang="en-US" b="1" dirty="0">
              <a:solidFill>
                <a:srgbClr val="FF0000"/>
              </a:solidFill>
            </a:endParaRPr>
          </a:p>
        </p:txBody>
      </p:sp>
      <p:pic>
        <p:nvPicPr>
          <p:cNvPr id="4" name="Picture 3">
            <a:extLst>
              <a:ext uri="{FF2B5EF4-FFF2-40B4-BE49-F238E27FC236}">
                <a16:creationId xmlns:a16="http://schemas.microsoft.com/office/drawing/2014/main" id="{48954965-8A20-42C9-86AF-8E692D619E58}"/>
              </a:ext>
            </a:extLst>
          </p:cNvPr>
          <p:cNvPicPr>
            <a:picLocks noChangeAspect="1"/>
          </p:cNvPicPr>
          <p:nvPr/>
        </p:nvPicPr>
        <p:blipFill>
          <a:blip r:embed="rId2"/>
          <a:stretch>
            <a:fillRect/>
          </a:stretch>
        </p:blipFill>
        <p:spPr>
          <a:xfrm>
            <a:off x="1295400" y="1817132"/>
            <a:ext cx="6315075" cy="4753282"/>
          </a:xfrm>
          <a:prstGeom prst="rect">
            <a:avLst/>
          </a:prstGeom>
        </p:spPr>
      </p:pic>
    </p:spTree>
    <p:extLst>
      <p:ext uri="{BB962C8B-B14F-4D97-AF65-F5344CB8AC3E}">
        <p14:creationId xmlns:p14="http://schemas.microsoft.com/office/powerpoint/2010/main" val="23557017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533400" y="1524000"/>
                <a:ext cx="8229600" cy="4389120"/>
              </a:xfrm>
            </p:spPr>
            <p:txBody>
              <a:bodyPr/>
              <a:lstStyle/>
              <a:p>
                <a:pPr>
                  <a:buFont typeface="Wingdings" pitchFamily="2" charset="2"/>
                  <a:buChar char="Ø"/>
                </a:pPr>
                <a:r>
                  <a:rPr lang="en-US" sz="2800" u="sng" dirty="0">
                    <a:solidFill>
                      <a:schemeClr val="tx1">
                        <a:lumMod val="95000"/>
                      </a:schemeClr>
                    </a:solidFill>
                  </a:rPr>
                  <a:t>Khalili and </a:t>
                </a:r>
                <a:r>
                  <a:rPr lang="en-US" sz="2800" u="sng" dirty="0" err="1">
                    <a:solidFill>
                      <a:schemeClr val="tx1">
                        <a:lumMod val="95000"/>
                      </a:schemeClr>
                    </a:solidFill>
                  </a:rPr>
                  <a:t>Khabbaz</a:t>
                </a:r>
                <a:r>
                  <a:rPr lang="en-US" sz="2800" u="sng" dirty="0">
                    <a:solidFill>
                      <a:schemeClr val="tx1">
                        <a:lumMod val="95000"/>
                      </a:schemeClr>
                    </a:solidFill>
                  </a:rPr>
                  <a:t> equation :</a:t>
                </a:r>
              </a:p>
              <a:p>
                <a:pPr marL="0" indent="0">
                  <a:buNone/>
                </a:pPr>
                <a:r>
                  <a:rPr lang="en-US" dirty="0">
                    <a:solidFill>
                      <a:schemeClr val="tx1">
                        <a:lumMod val="95000"/>
                      </a:schemeClr>
                    </a:solidFill>
                  </a:rPr>
                  <a:t>     </a:t>
                </a:r>
              </a:p>
              <a:p>
                <a:pPr marL="0" indent="0">
                  <a:buNone/>
                </a:pPr>
                <a:r>
                  <a:rPr lang="en-US" dirty="0">
                    <a:solidFill>
                      <a:schemeClr val="tx1">
                        <a:lumMod val="95000"/>
                      </a:schemeClr>
                    </a:solidFill>
                  </a:rPr>
                  <a:t>             τ = C' + (</a:t>
                </a:r>
                <a:r>
                  <a:rPr lang="en-US" dirty="0" err="1">
                    <a:solidFill>
                      <a:schemeClr val="tx1">
                        <a:lumMod val="95000"/>
                      </a:schemeClr>
                    </a:solidFill>
                  </a:rPr>
                  <a:t>ϭ</a:t>
                </a:r>
                <a:r>
                  <a:rPr lang="en-US" baseline="-25000" dirty="0" err="1">
                    <a:solidFill>
                      <a:schemeClr val="tx1">
                        <a:lumMod val="95000"/>
                      </a:schemeClr>
                    </a:solidFill>
                  </a:rPr>
                  <a:t>n</a:t>
                </a:r>
                <a:r>
                  <a:rPr lang="en-US" baseline="-25000" dirty="0">
                    <a:solidFill>
                      <a:schemeClr val="tx1">
                        <a:lumMod val="95000"/>
                      </a:schemeClr>
                    </a:solidFill>
                  </a:rPr>
                  <a:t> </a:t>
                </a:r>
                <a:r>
                  <a:rPr lang="en-US" dirty="0">
                    <a:solidFill>
                      <a:schemeClr val="tx1">
                        <a:lumMod val="95000"/>
                      </a:schemeClr>
                    </a:solidFill>
                  </a:rPr>
                  <a:t>– </a:t>
                </a:r>
                <a:r>
                  <a:rPr lang="en-US" dirty="0" err="1">
                    <a:solidFill>
                      <a:schemeClr val="tx1">
                        <a:lumMod val="95000"/>
                      </a:schemeClr>
                    </a:solidFill>
                  </a:rPr>
                  <a:t>u</a:t>
                </a:r>
                <a:r>
                  <a:rPr lang="en-US" baseline="-25000" dirty="0" err="1">
                    <a:solidFill>
                      <a:schemeClr val="tx1">
                        <a:lumMod val="95000"/>
                      </a:schemeClr>
                    </a:solidFill>
                  </a:rPr>
                  <a:t>a</a:t>
                </a:r>
                <a:r>
                  <a:rPr lang="en-US" baseline="-25000" dirty="0">
                    <a:solidFill>
                      <a:schemeClr val="tx1">
                        <a:lumMod val="95000"/>
                      </a:schemeClr>
                    </a:solidFill>
                  </a:rPr>
                  <a:t> </a:t>
                </a:r>
                <a:r>
                  <a:rPr lang="en-US" dirty="0">
                    <a:solidFill>
                      <a:schemeClr val="tx1">
                        <a:lumMod val="95000"/>
                      </a:schemeClr>
                    </a:solidFill>
                  </a:rPr>
                  <a:t>) </a:t>
                </a:r>
                <a:r>
                  <a:rPr lang="en-US" dirty="0" err="1">
                    <a:solidFill>
                      <a:schemeClr val="tx1">
                        <a:lumMod val="95000"/>
                      </a:schemeClr>
                    </a:solidFill>
                  </a:rPr>
                  <a:t>tanϕ</a:t>
                </a:r>
                <a:r>
                  <a:rPr lang="en-US" dirty="0">
                    <a:solidFill>
                      <a:schemeClr val="tx1">
                        <a:lumMod val="95000"/>
                      </a:schemeClr>
                    </a:solidFill>
                  </a:rPr>
                  <a:t>' + χ (</a:t>
                </a:r>
                <a:r>
                  <a:rPr lang="en-US" dirty="0" err="1">
                    <a:solidFill>
                      <a:schemeClr val="tx1">
                        <a:lumMod val="95000"/>
                      </a:schemeClr>
                    </a:solidFill>
                  </a:rPr>
                  <a:t>u</a:t>
                </a:r>
                <a:r>
                  <a:rPr lang="en-US" baseline="-25000" dirty="0" err="1">
                    <a:solidFill>
                      <a:schemeClr val="tx1">
                        <a:lumMod val="95000"/>
                      </a:schemeClr>
                    </a:solidFill>
                  </a:rPr>
                  <a:t>a</a:t>
                </a:r>
                <a:r>
                  <a:rPr lang="en-US" baseline="-25000" dirty="0">
                    <a:solidFill>
                      <a:schemeClr val="tx1">
                        <a:lumMod val="95000"/>
                      </a:schemeClr>
                    </a:solidFill>
                  </a:rPr>
                  <a:t> – </a:t>
                </a:r>
                <a:r>
                  <a:rPr lang="en-US" dirty="0" err="1">
                    <a:solidFill>
                      <a:schemeClr val="tx1">
                        <a:lumMod val="95000"/>
                      </a:schemeClr>
                    </a:solidFill>
                  </a:rPr>
                  <a:t>u</a:t>
                </a:r>
                <a:r>
                  <a:rPr lang="en-US" baseline="-25000" dirty="0" err="1">
                    <a:solidFill>
                      <a:schemeClr val="tx1">
                        <a:lumMod val="95000"/>
                      </a:schemeClr>
                    </a:solidFill>
                  </a:rPr>
                  <a:t>w</a:t>
                </a:r>
                <a:r>
                  <a:rPr lang="en-US" dirty="0">
                    <a:solidFill>
                      <a:schemeClr val="tx1">
                        <a:lumMod val="95000"/>
                      </a:schemeClr>
                    </a:solidFill>
                  </a:rPr>
                  <a:t>) </a:t>
                </a:r>
                <a:r>
                  <a:rPr lang="en-US" dirty="0" err="1">
                    <a:solidFill>
                      <a:schemeClr val="tx1">
                        <a:lumMod val="95000"/>
                      </a:schemeClr>
                    </a:solidFill>
                  </a:rPr>
                  <a:t>tanϕ</a:t>
                </a:r>
                <a:r>
                  <a:rPr lang="en-US" dirty="0">
                    <a:solidFill>
                      <a:schemeClr val="tx1">
                        <a:lumMod val="95000"/>
                      </a:schemeClr>
                    </a:solidFill>
                  </a:rPr>
                  <a:t>‘</a:t>
                </a:r>
              </a:p>
              <a:p>
                <a:pPr marL="0" indent="0">
                  <a:buNone/>
                </a:pPr>
                <a:endParaRPr lang="en-US" dirty="0">
                  <a:solidFill>
                    <a:schemeClr val="tx1">
                      <a:lumMod val="95000"/>
                    </a:schemeClr>
                  </a:solidFill>
                </a:endParaRPr>
              </a:p>
              <a:p>
                <a:pPr marL="0" indent="0">
                  <a:buNone/>
                </a:pPr>
                <a:r>
                  <a:rPr lang="en-US" dirty="0">
                    <a:solidFill>
                      <a:schemeClr val="tx1">
                        <a:lumMod val="95000"/>
                      </a:schemeClr>
                    </a:solidFill>
                  </a:rPr>
                  <a:t>              </a:t>
                </a:r>
                <a14:m>
                  <m:oMath xmlns:m="http://schemas.openxmlformats.org/officeDocument/2006/math">
                    <m:r>
                      <a:rPr lang="en-US" i="1" smtClean="0">
                        <a:solidFill>
                          <a:schemeClr val="tx1">
                            <a:lumMod val="95000"/>
                          </a:schemeClr>
                        </a:solidFill>
                        <a:latin typeface="Cambria Math"/>
                        <a:ea typeface="Cambria Math"/>
                      </a:rPr>
                      <m:t>𝜒</m:t>
                    </m:r>
                    <m:r>
                      <a:rPr lang="en-US" i="1">
                        <a:solidFill>
                          <a:schemeClr val="tx1">
                            <a:lumMod val="95000"/>
                          </a:schemeClr>
                        </a:solidFill>
                        <a:latin typeface="Cambria Math"/>
                        <a:ea typeface="Cambria Math"/>
                      </a:rPr>
                      <m:t>=</m:t>
                    </m:r>
                    <m:sSup>
                      <m:sSupPr>
                        <m:ctrlPr>
                          <a:rPr lang="en-US" i="1" smtClean="0">
                            <a:solidFill>
                              <a:schemeClr val="tx1">
                                <a:lumMod val="95000"/>
                              </a:schemeClr>
                            </a:solidFill>
                            <a:latin typeface="Cambria Math" panose="02040503050406030204" pitchFamily="18" charset="0"/>
                            <a:ea typeface="Cambria Math"/>
                          </a:rPr>
                        </m:ctrlPr>
                      </m:sSupPr>
                      <m:e>
                        <m:d>
                          <m:dPr>
                            <m:begChr m:val="["/>
                            <m:endChr m:val="]"/>
                            <m:ctrlPr>
                              <a:rPr lang="en-US" i="1">
                                <a:solidFill>
                                  <a:schemeClr val="tx1">
                                    <a:lumMod val="95000"/>
                                  </a:schemeClr>
                                </a:solidFill>
                                <a:latin typeface="Cambria Math" panose="02040503050406030204" pitchFamily="18" charset="0"/>
                                <a:ea typeface="Cambria Math"/>
                              </a:rPr>
                            </m:ctrlPr>
                          </m:dPr>
                          <m:e>
                            <m:f>
                              <m:fPr>
                                <m:ctrlPr>
                                  <a:rPr lang="en-US" i="1">
                                    <a:solidFill>
                                      <a:schemeClr val="tx1">
                                        <a:lumMod val="95000"/>
                                      </a:schemeClr>
                                    </a:solidFill>
                                    <a:latin typeface="Cambria Math" panose="02040503050406030204" pitchFamily="18" charset="0"/>
                                    <a:ea typeface="Cambria Math"/>
                                  </a:rPr>
                                </m:ctrlPr>
                              </m:fPr>
                              <m:num>
                                <m:d>
                                  <m:dPr>
                                    <m:ctrlPr>
                                      <a:rPr lang="en-US" i="1">
                                        <a:solidFill>
                                          <a:schemeClr val="tx1">
                                            <a:lumMod val="95000"/>
                                          </a:schemeClr>
                                        </a:solidFill>
                                        <a:latin typeface="Cambria Math" panose="02040503050406030204" pitchFamily="18" charset="0"/>
                                        <a:ea typeface="Cambria Math"/>
                                      </a:rPr>
                                    </m:ctrlPr>
                                  </m:dPr>
                                  <m:e>
                                    <m:sSub>
                                      <m:sSubPr>
                                        <m:ctrlPr>
                                          <a:rPr lang="en-US" i="1">
                                            <a:solidFill>
                                              <a:schemeClr val="tx1">
                                                <a:lumMod val="95000"/>
                                              </a:schemeClr>
                                            </a:solidFill>
                                            <a:latin typeface="Cambria Math" panose="02040503050406030204" pitchFamily="18" charset="0"/>
                                            <a:ea typeface="Cambria Math"/>
                                          </a:rPr>
                                        </m:ctrlPr>
                                      </m:sSubPr>
                                      <m:e>
                                        <m:r>
                                          <a:rPr lang="en-US" i="1">
                                            <a:solidFill>
                                              <a:schemeClr val="tx1">
                                                <a:lumMod val="95000"/>
                                              </a:schemeClr>
                                            </a:solidFill>
                                            <a:latin typeface="Cambria Math"/>
                                            <a:ea typeface="Cambria Math"/>
                                          </a:rPr>
                                          <m:t>𝑢</m:t>
                                        </m:r>
                                      </m:e>
                                      <m:sub>
                                        <m:r>
                                          <a:rPr lang="en-US" i="1">
                                            <a:solidFill>
                                              <a:schemeClr val="tx1">
                                                <a:lumMod val="95000"/>
                                              </a:schemeClr>
                                            </a:solidFill>
                                            <a:latin typeface="Cambria Math"/>
                                            <a:ea typeface="Cambria Math"/>
                                          </a:rPr>
                                          <m:t>𝑎</m:t>
                                        </m:r>
                                      </m:sub>
                                    </m:sSub>
                                    <m:r>
                                      <a:rPr lang="en-US" i="1">
                                        <a:solidFill>
                                          <a:schemeClr val="tx1">
                                            <a:lumMod val="95000"/>
                                          </a:schemeClr>
                                        </a:solidFill>
                                        <a:latin typeface="Cambria Math"/>
                                        <a:ea typeface="Cambria Math"/>
                                      </a:rPr>
                                      <m:t>−</m:t>
                                    </m:r>
                                    <m:sSub>
                                      <m:sSubPr>
                                        <m:ctrlPr>
                                          <a:rPr lang="en-US" i="1">
                                            <a:solidFill>
                                              <a:schemeClr val="tx1">
                                                <a:lumMod val="95000"/>
                                              </a:schemeClr>
                                            </a:solidFill>
                                            <a:latin typeface="Cambria Math" panose="02040503050406030204" pitchFamily="18" charset="0"/>
                                            <a:ea typeface="Cambria Math"/>
                                          </a:rPr>
                                        </m:ctrlPr>
                                      </m:sSubPr>
                                      <m:e>
                                        <m:r>
                                          <a:rPr lang="en-US" i="1">
                                            <a:solidFill>
                                              <a:schemeClr val="tx1">
                                                <a:lumMod val="95000"/>
                                              </a:schemeClr>
                                            </a:solidFill>
                                            <a:latin typeface="Cambria Math"/>
                                            <a:ea typeface="Cambria Math"/>
                                          </a:rPr>
                                          <m:t>𝑢</m:t>
                                        </m:r>
                                      </m:e>
                                      <m:sub>
                                        <m:r>
                                          <a:rPr lang="en-US" i="1">
                                            <a:solidFill>
                                              <a:schemeClr val="tx1">
                                                <a:lumMod val="95000"/>
                                              </a:schemeClr>
                                            </a:solidFill>
                                            <a:latin typeface="Cambria Math"/>
                                            <a:ea typeface="Cambria Math"/>
                                          </a:rPr>
                                          <m:t>𝑤</m:t>
                                        </m:r>
                                      </m:sub>
                                    </m:sSub>
                                  </m:e>
                                </m:d>
                              </m:num>
                              <m:den>
                                <m:sSub>
                                  <m:sSubPr>
                                    <m:ctrlPr>
                                      <a:rPr lang="en-US" i="1">
                                        <a:solidFill>
                                          <a:schemeClr val="tx1">
                                            <a:lumMod val="95000"/>
                                          </a:schemeClr>
                                        </a:solidFill>
                                        <a:latin typeface="Cambria Math" panose="02040503050406030204" pitchFamily="18" charset="0"/>
                                        <a:ea typeface="Cambria Math"/>
                                      </a:rPr>
                                    </m:ctrlPr>
                                  </m:sSubPr>
                                  <m:e>
                                    <m:d>
                                      <m:dPr>
                                        <m:ctrlPr>
                                          <a:rPr lang="en-US" i="1">
                                            <a:solidFill>
                                              <a:schemeClr val="tx1">
                                                <a:lumMod val="95000"/>
                                              </a:schemeClr>
                                            </a:solidFill>
                                            <a:latin typeface="Cambria Math" panose="02040503050406030204" pitchFamily="18" charset="0"/>
                                            <a:ea typeface="Cambria Math"/>
                                          </a:rPr>
                                        </m:ctrlPr>
                                      </m:dPr>
                                      <m:e>
                                        <m:sSub>
                                          <m:sSubPr>
                                            <m:ctrlPr>
                                              <a:rPr lang="en-US" i="1">
                                                <a:solidFill>
                                                  <a:schemeClr val="tx1">
                                                    <a:lumMod val="95000"/>
                                                  </a:schemeClr>
                                                </a:solidFill>
                                                <a:latin typeface="Cambria Math" panose="02040503050406030204" pitchFamily="18" charset="0"/>
                                                <a:ea typeface="Cambria Math"/>
                                              </a:rPr>
                                            </m:ctrlPr>
                                          </m:sSubPr>
                                          <m:e>
                                            <m:r>
                                              <a:rPr lang="en-US" i="1">
                                                <a:solidFill>
                                                  <a:schemeClr val="tx1">
                                                    <a:lumMod val="95000"/>
                                                  </a:schemeClr>
                                                </a:solidFill>
                                                <a:latin typeface="Cambria Math"/>
                                                <a:ea typeface="Cambria Math"/>
                                              </a:rPr>
                                              <m:t>𝑢</m:t>
                                            </m:r>
                                          </m:e>
                                          <m:sub>
                                            <m:r>
                                              <a:rPr lang="en-US" i="1">
                                                <a:solidFill>
                                                  <a:schemeClr val="tx1">
                                                    <a:lumMod val="95000"/>
                                                  </a:schemeClr>
                                                </a:solidFill>
                                                <a:latin typeface="Cambria Math"/>
                                                <a:ea typeface="Cambria Math"/>
                                              </a:rPr>
                                              <m:t>𝑎</m:t>
                                            </m:r>
                                          </m:sub>
                                        </m:sSub>
                                        <m:r>
                                          <a:rPr lang="en-US" i="1">
                                            <a:solidFill>
                                              <a:schemeClr val="tx1">
                                                <a:lumMod val="95000"/>
                                              </a:schemeClr>
                                            </a:solidFill>
                                            <a:latin typeface="Cambria Math"/>
                                            <a:ea typeface="Cambria Math"/>
                                          </a:rPr>
                                          <m:t>−</m:t>
                                        </m:r>
                                        <m:sSub>
                                          <m:sSubPr>
                                            <m:ctrlPr>
                                              <a:rPr lang="en-US" i="1">
                                                <a:solidFill>
                                                  <a:schemeClr val="tx1">
                                                    <a:lumMod val="95000"/>
                                                  </a:schemeClr>
                                                </a:solidFill>
                                                <a:latin typeface="Cambria Math" panose="02040503050406030204" pitchFamily="18" charset="0"/>
                                                <a:ea typeface="Cambria Math"/>
                                              </a:rPr>
                                            </m:ctrlPr>
                                          </m:sSubPr>
                                          <m:e>
                                            <m:r>
                                              <a:rPr lang="en-US" i="1">
                                                <a:solidFill>
                                                  <a:schemeClr val="tx1">
                                                    <a:lumMod val="95000"/>
                                                  </a:schemeClr>
                                                </a:solidFill>
                                                <a:latin typeface="Cambria Math"/>
                                                <a:ea typeface="Cambria Math"/>
                                              </a:rPr>
                                              <m:t>𝑢</m:t>
                                            </m:r>
                                          </m:e>
                                          <m:sub>
                                            <m:r>
                                              <a:rPr lang="en-US" i="1">
                                                <a:solidFill>
                                                  <a:schemeClr val="tx1">
                                                    <a:lumMod val="95000"/>
                                                  </a:schemeClr>
                                                </a:solidFill>
                                                <a:latin typeface="Cambria Math"/>
                                                <a:ea typeface="Cambria Math"/>
                                              </a:rPr>
                                              <m:t>𝑤</m:t>
                                            </m:r>
                                          </m:sub>
                                        </m:sSub>
                                      </m:e>
                                    </m:d>
                                  </m:e>
                                  <m:sub>
                                    <m:r>
                                      <a:rPr lang="en-US" i="1">
                                        <a:solidFill>
                                          <a:schemeClr val="tx1">
                                            <a:lumMod val="95000"/>
                                          </a:schemeClr>
                                        </a:solidFill>
                                        <a:latin typeface="Cambria Math"/>
                                        <a:ea typeface="Cambria Math"/>
                                      </a:rPr>
                                      <m:t>𝑏</m:t>
                                    </m:r>
                                  </m:sub>
                                </m:sSub>
                              </m:den>
                            </m:f>
                          </m:e>
                        </m:d>
                      </m:e>
                      <m:sup>
                        <m:r>
                          <a:rPr lang="en-US" b="0" i="1" smtClean="0">
                            <a:solidFill>
                              <a:schemeClr val="tx1">
                                <a:lumMod val="95000"/>
                              </a:schemeClr>
                            </a:solidFill>
                            <a:latin typeface="Cambria Math"/>
                            <a:ea typeface="Cambria Math"/>
                          </a:rPr>
                          <m:t>𝑎</m:t>
                        </m:r>
                      </m:sup>
                    </m:sSup>
                  </m:oMath>
                </a14:m>
                <a:r>
                  <a:rPr lang="en-US" dirty="0">
                    <a:solidFill>
                      <a:schemeClr val="tx1">
                        <a:lumMod val="95000"/>
                      </a:schemeClr>
                    </a:solidFill>
                  </a:rPr>
                  <a:t>          </a:t>
                </a:r>
                <a:r>
                  <a:rPr lang="en-US" dirty="0">
                    <a:solidFill>
                      <a:schemeClr val="tx1">
                        <a:lumMod val="95000"/>
                      </a:schemeClr>
                    </a:solidFill>
                    <a:latin typeface="Cambria Math"/>
                    <a:ea typeface="Cambria Math"/>
                    <a:cs typeface="Times New Roman" pitchFamily="18" charset="0"/>
                  </a:rPr>
                  <a:t>𝒶 = -0.4   Upper limit</a:t>
                </a:r>
              </a:p>
              <a:p>
                <a:pPr marL="0" indent="0">
                  <a:buNone/>
                </a:pPr>
                <a:r>
                  <a:rPr lang="en-US" dirty="0">
                    <a:solidFill>
                      <a:schemeClr val="tx1">
                        <a:lumMod val="95000"/>
                      </a:schemeClr>
                    </a:solidFill>
                    <a:latin typeface="Cambria Math"/>
                    <a:ea typeface="Cambria Math"/>
                    <a:cs typeface="Times New Roman" pitchFamily="18" charset="0"/>
                  </a:rPr>
                  <a:t>                                                       𝒶 = -0.6   Lower limit</a:t>
                </a:r>
              </a:p>
              <a:p>
                <a:pPr marL="0" indent="0">
                  <a:buNone/>
                </a:pPr>
                <a:endParaRPr lang="en-US" dirty="0">
                  <a:solidFill>
                    <a:schemeClr val="tx1">
                      <a:lumMod val="95000"/>
                    </a:schemeClr>
                  </a:solidFill>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533400" y="1524000"/>
                <a:ext cx="8229600" cy="4389120"/>
              </a:xfrm>
              <a:blipFill rotWithShape="1">
                <a:blip r:embed="rId2"/>
                <a:stretch>
                  <a:fillRect l="-1185" t="-1250"/>
                </a:stretch>
              </a:blipFill>
            </p:spPr>
            <p:txBody>
              <a:bodyPr/>
              <a:lstStyle/>
              <a:p>
                <a:r>
                  <a:rPr lang="en-US">
                    <a:noFill/>
                  </a:rPr>
                  <a:t> </a:t>
                </a:r>
              </a:p>
            </p:txBody>
          </p:sp>
        </mc:Fallback>
      </mc:AlternateContent>
      <p:sp>
        <p:nvSpPr>
          <p:cNvPr id="4" name="Slide Number Placeholder 3"/>
          <p:cNvSpPr>
            <a:spLocks noGrp="1"/>
          </p:cNvSpPr>
          <p:nvPr>
            <p:ph type="sldNum" sz="quarter" idx="12"/>
          </p:nvPr>
        </p:nvSpPr>
        <p:spPr/>
        <p:txBody>
          <a:bodyPr/>
          <a:lstStyle/>
          <a:p>
            <a:fld id="{BFEBEB0A-9E3D-4B14-9782-E2AE3DA60D96}" type="slidenum">
              <a:rPr lang="en-US" smtClean="0"/>
              <a:pPr/>
              <a:t>5</a:t>
            </a:fld>
            <a:endParaRPr lang="en-US"/>
          </a:p>
        </p:txBody>
      </p:sp>
      <p:sp>
        <p:nvSpPr>
          <p:cNvPr id="6" name="Title 1"/>
          <p:cNvSpPr>
            <a:spLocks noGrp="1"/>
          </p:cNvSpPr>
          <p:nvPr>
            <p:ph type="title"/>
          </p:nvPr>
        </p:nvSpPr>
        <p:spPr>
          <a:xfrm>
            <a:off x="228600" y="114300"/>
            <a:ext cx="2590800" cy="1143000"/>
          </a:xfrm>
        </p:spPr>
        <p:txBody>
          <a:bodyPr>
            <a:noAutofit/>
          </a:bodyPr>
          <a:lstStyle/>
          <a:p>
            <a:r>
              <a:rPr lang="en-US" sz="2400" dirty="0">
                <a:solidFill>
                  <a:srgbClr val="FFC000"/>
                </a:solidFill>
              </a:rPr>
              <a:t>Analysis:</a:t>
            </a:r>
            <a:endParaRPr lang="en-US" sz="2000" dirty="0">
              <a:solidFill>
                <a:srgbClr val="FFC000"/>
              </a:solidFill>
            </a:endParaRPr>
          </a:p>
        </p:txBody>
      </p:sp>
    </p:spTree>
    <p:extLst>
      <p:ext uri="{BB962C8B-B14F-4D97-AF65-F5344CB8AC3E}">
        <p14:creationId xmlns:p14="http://schemas.microsoft.com/office/powerpoint/2010/main" val="1117406129"/>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20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1000"/>
                                        <p:tgtEl>
                                          <p:spTgt spid="3">
                                            <p:txEl>
                                              <p:pRg st="0" end="0"/>
                                            </p:txEl>
                                          </p:spTgt>
                                        </p:tgtEl>
                                      </p:cBhvr>
                                    </p:animEffect>
                                    <p:anim calcmode="lin" valueType="num">
                                      <p:cBhvr>
                                        <p:cTn id="1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4" fill="hold">
                            <p:stCondLst>
                              <p:cond delay="3500"/>
                            </p:stCondLst>
                            <p:childTnLst>
                              <p:par>
                                <p:cTn id="15" presetID="42" presetClass="entr" presetSubtype="0" fill="hold" nodeType="afterEffect">
                                  <p:stCondLst>
                                    <p:cond delay="200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1000"/>
                                        <p:tgtEl>
                                          <p:spTgt spid="3">
                                            <p:txEl>
                                              <p:pRg st="1" end="1"/>
                                            </p:txEl>
                                          </p:spTgt>
                                        </p:tgtEl>
                                      </p:cBhvr>
                                    </p:animEffect>
                                    <p:anim calcmode="lin" valueType="num">
                                      <p:cBhvr>
                                        <p:cTn id="1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20" fill="hold">
                            <p:stCondLst>
                              <p:cond delay="6500"/>
                            </p:stCondLst>
                            <p:childTnLst>
                              <p:par>
                                <p:cTn id="21" presetID="42" presetClass="entr" presetSubtype="0" fill="hold" nodeType="afterEffect">
                                  <p:stCondLst>
                                    <p:cond delay="200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1000"/>
                                        <p:tgtEl>
                                          <p:spTgt spid="3">
                                            <p:txEl>
                                              <p:pRg st="2" end="2"/>
                                            </p:txEl>
                                          </p:spTgt>
                                        </p:tgtEl>
                                      </p:cBhvr>
                                    </p:animEffect>
                                    <p:anim calcmode="lin" valueType="num">
                                      <p:cBhvr>
                                        <p:cTn id="2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6" fill="hold">
                            <p:stCondLst>
                              <p:cond delay="9500"/>
                            </p:stCondLst>
                            <p:childTnLst>
                              <p:par>
                                <p:cTn id="27" presetID="42" presetClass="entr" presetSubtype="0" fill="hold" nodeType="afterEffect">
                                  <p:stCondLst>
                                    <p:cond delay="200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fade">
                                      <p:cBhvr>
                                        <p:cTn id="29" dur="1000"/>
                                        <p:tgtEl>
                                          <p:spTgt spid="3">
                                            <p:txEl>
                                              <p:pRg st="4" end="4"/>
                                            </p:txEl>
                                          </p:spTgt>
                                        </p:tgtEl>
                                      </p:cBhvr>
                                    </p:animEffect>
                                    <p:anim calcmode="lin" valueType="num">
                                      <p:cBhvr>
                                        <p:cTn id="3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32" fill="hold">
                            <p:stCondLst>
                              <p:cond delay="12500"/>
                            </p:stCondLst>
                            <p:childTnLst>
                              <p:par>
                                <p:cTn id="33" presetID="42" presetClass="entr" presetSubtype="0" fill="hold" nodeType="afterEffect">
                                  <p:stCondLst>
                                    <p:cond delay="200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1000"/>
                                        <p:tgtEl>
                                          <p:spTgt spid="3">
                                            <p:txEl>
                                              <p:pRg st="5" end="5"/>
                                            </p:txEl>
                                          </p:spTgt>
                                        </p:tgtEl>
                                      </p:cBhvr>
                                    </p:animEffect>
                                    <p:anim calcmode="lin" valueType="num">
                                      <p:cBhvr>
                                        <p:cTn id="36"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8B3725-060B-487E-8BED-62BB1275146C}"/>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93F08D8C-B57C-47DA-8994-E7F555CB276B}"/>
              </a:ext>
            </a:extLst>
          </p:cNvPr>
          <p:cNvSpPr>
            <a:spLocks noGrp="1"/>
          </p:cNvSpPr>
          <p:nvPr>
            <p:ph idx="1"/>
          </p:nvPr>
        </p:nvSpPr>
        <p:spPr/>
        <p:txBody>
          <a:bodyPr>
            <a:normAutofit fontScale="77500" lnSpcReduction="20000"/>
          </a:bodyPr>
          <a:lstStyle/>
          <a:p>
            <a:r>
              <a:rPr lang="en-US" dirty="0"/>
              <a:t>Starting form this acquaintance of an inner hydro-mechanical coupling for the unsaturated </a:t>
            </a:r>
            <a:r>
              <a:rPr lang="en-US" dirty="0" err="1"/>
              <a:t>behaviour</a:t>
            </a:r>
            <a:r>
              <a:rPr lang="en-US" dirty="0"/>
              <a:t>, researchers focused back on unified forms of effective stress of the Bishop type, combined with other stress variables to build a proper exhaustive stress framework. In other words, state variables identified by </a:t>
            </a:r>
            <a:r>
              <a:rPr lang="en-US" dirty="0" err="1"/>
              <a:t>Fredlund</a:t>
            </a:r>
            <a:r>
              <a:rPr lang="en-US" dirty="0"/>
              <a:t> and Morgenstern could be combined in different ways to form the effective stress and completed with a second stress . Most of the stress frameworks for the recent models are classified under this family of combined stress. So, in a similar manner to Gens [9] it is proposed to sort the combined stress in two categories according to the level of complexity in the Bishop’s like stress formulation and second stress variables. The first category (C1) involves the following couple of stress variables:‡ = net + ˜ 1(s) (22)  = ˜ (s, Sr) (23) The second category (C2) gathers the following type of stress framework: = net + ˜ 2(s, Sr) (24)  = ˜ (s, Sr) (25) where 1 and 2 are functions of suction and/or degree of saturation.</a:t>
            </a:r>
          </a:p>
        </p:txBody>
      </p:sp>
    </p:spTree>
    <p:extLst>
      <p:ext uri="{BB962C8B-B14F-4D97-AF65-F5344CB8AC3E}">
        <p14:creationId xmlns:p14="http://schemas.microsoft.com/office/powerpoint/2010/main" val="5058834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99A9C04-EB17-4972-A76A-06EA0D46C4B3}"/>
              </a:ext>
            </a:extLst>
          </p:cNvPr>
          <p:cNvSpPr>
            <a:spLocks noGrp="1"/>
          </p:cNvSpPr>
          <p:nvPr>
            <p:ph idx="1"/>
          </p:nvPr>
        </p:nvSpPr>
        <p:spPr>
          <a:xfrm>
            <a:off x="304800" y="1075826"/>
            <a:ext cx="8229600" cy="4389120"/>
          </a:xfrm>
        </p:spPr>
        <p:txBody>
          <a:bodyPr/>
          <a:lstStyle/>
          <a:p>
            <a:r>
              <a:rPr lang="en-US" sz="3200" dirty="0">
                <a:solidFill>
                  <a:srgbClr val="FF0000"/>
                </a:solidFill>
              </a:rPr>
              <a:t>Two State Variables</a:t>
            </a:r>
          </a:p>
          <a:p>
            <a:endParaRPr lang="en-US" dirty="0"/>
          </a:p>
          <a:p>
            <a:pPr marL="0" marR="0">
              <a:lnSpc>
                <a:spcPct val="115000"/>
              </a:lnSpc>
              <a:spcBef>
                <a:spcPts val="0"/>
              </a:spcBef>
              <a:spcAft>
                <a:spcPts val="0"/>
              </a:spcAft>
            </a:pPr>
            <a:r>
              <a:rPr lang="en-US" sz="2800" dirty="0">
                <a:effectLst/>
                <a:latin typeface="Calibri" panose="020F0502020204030204" pitchFamily="34" charset="0"/>
                <a:ea typeface="Calibri" panose="020F0502020204030204" pitchFamily="34" charset="0"/>
                <a:cs typeface="B Nazanin" panose="00000400000000000000" pitchFamily="2" charset="-78"/>
              </a:rPr>
              <a:t> (</a:t>
            </a:r>
            <a:r>
              <a:rPr lang="en-US" sz="2800" dirty="0" err="1">
                <a:effectLst/>
                <a:latin typeface="Calibri" panose="020F0502020204030204" pitchFamily="34" charset="0"/>
                <a:ea typeface="Calibri" panose="020F0502020204030204" pitchFamily="34" charset="0"/>
                <a:cs typeface="B Nazanin" panose="00000400000000000000" pitchFamily="2" charset="-78"/>
              </a:rPr>
              <a:t>u</a:t>
            </a:r>
            <a:r>
              <a:rPr lang="en-US" sz="2800" baseline="-25000" dirty="0" err="1">
                <a:effectLst/>
                <a:latin typeface="Calibri" panose="020F0502020204030204" pitchFamily="34" charset="0"/>
                <a:ea typeface="Calibri" panose="020F0502020204030204" pitchFamily="34" charset="0"/>
                <a:cs typeface="B Nazanin" panose="00000400000000000000" pitchFamily="2" charset="-78"/>
              </a:rPr>
              <a:t>a</a:t>
            </a:r>
            <a:r>
              <a:rPr lang="en-US" sz="2800" baseline="-25000" dirty="0">
                <a:effectLst/>
                <a:latin typeface="Calibri" panose="020F0502020204030204" pitchFamily="34" charset="0"/>
                <a:ea typeface="Calibri" panose="020F0502020204030204" pitchFamily="34" charset="0"/>
                <a:cs typeface="B Nazanin" panose="00000400000000000000" pitchFamily="2" charset="-78"/>
              </a:rPr>
              <a:t> – </a:t>
            </a:r>
            <a:r>
              <a:rPr lang="en-US" sz="2800" dirty="0" err="1">
                <a:effectLst/>
                <a:latin typeface="Calibri" panose="020F0502020204030204" pitchFamily="34" charset="0"/>
                <a:ea typeface="Calibri" panose="020F0502020204030204" pitchFamily="34" charset="0"/>
                <a:cs typeface="B Nazanin" panose="00000400000000000000" pitchFamily="2" charset="-78"/>
              </a:rPr>
              <a:t>u</a:t>
            </a:r>
            <a:r>
              <a:rPr lang="en-US" sz="2800" baseline="-25000" dirty="0" err="1">
                <a:effectLst/>
                <a:latin typeface="Calibri" panose="020F0502020204030204" pitchFamily="34" charset="0"/>
                <a:ea typeface="Calibri" panose="020F0502020204030204" pitchFamily="34" charset="0"/>
                <a:cs typeface="B Nazanin" panose="00000400000000000000" pitchFamily="2" charset="-78"/>
              </a:rPr>
              <a:t>w</a:t>
            </a:r>
            <a:r>
              <a:rPr lang="en-US" sz="2800" dirty="0">
                <a:effectLst/>
                <a:latin typeface="Calibri" panose="020F0502020204030204" pitchFamily="34" charset="0"/>
                <a:ea typeface="Calibri" panose="020F0502020204030204" pitchFamily="34" charset="0"/>
                <a:cs typeface="B Nazanin" panose="00000400000000000000" pitchFamily="2" charset="-78"/>
              </a:rPr>
              <a:t>) </a:t>
            </a:r>
          </a:p>
          <a:p>
            <a:pPr marL="0" marR="0">
              <a:lnSpc>
                <a:spcPct val="115000"/>
              </a:lnSpc>
              <a:spcBef>
                <a:spcPts val="0"/>
              </a:spcBef>
              <a:spcAft>
                <a:spcPts val="0"/>
              </a:spcAft>
            </a:pPr>
            <a:r>
              <a:rPr lang="en-US" sz="2800" dirty="0">
                <a:effectLst/>
                <a:latin typeface="Times New Roman" panose="02020603050405020304" pitchFamily="18" charset="0"/>
                <a:ea typeface="Calibri" panose="020F0502020204030204" pitchFamily="34" charset="0"/>
                <a:cs typeface="B Nazanin" panose="00000400000000000000" pitchFamily="2" charset="-78"/>
              </a:rPr>
              <a:t> (</a:t>
            </a:r>
            <a:r>
              <a:rPr lang="en-US" sz="2800" dirty="0" err="1">
                <a:effectLst/>
                <a:latin typeface="Times New Roman" panose="02020603050405020304" pitchFamily="18" charset="0"/>
                <a:ea typeface="Calibri" panose="020F0502020204030204" pitchFamily="34" charset="0"/>
                <a:cs typeface="B Nazanin" panose="00000400000000000000" pitchFamily="2" charset="-78"/>
              </a:rPr>
              <a:t>ϭ</a:t>
            </a:r>
            <a:r>
              <a:rPr lang="en-US" sz="2800" baseline="-25000" dirty="0" err="1">
                <a:effectLst/>
                <a:latin typeface="Times New Roman" panose="02020603050405020304" pitchFamily="18" charset="0"/>
                <a:ea typeface="Calibri" panose="020F0502020204030204" pitchFamily="34" charset="0"/>
                <a:cs typeface="B Nazanin" panose="00000400000000000000" pitchFamily="2" charset="-78"/>
              </a:rPr>
              <a:t>n</a:t>
            </a:r>
            <a:r>
              <a:rPr lang="en-US" sz="2800" dirty="0">
                <a:effectLst/>
                <a:latin typeface="Calibri" panose="020F0502020204030204" pitchFamily="34" charset="0"/>
                <a:ea typeface="Calibri" panose="020F0502020204030204" pitchFamily="34" charset="0"/>
                <a:cs typeface="B Nazanin" panose="00000400000000000000" pitchFamily="2" charset="-78"/>
              </a:rPr>
              <a:t>– </a:t>
            </a:r>
            <a:r>
              <a:rPr lang="en-US" sz="2800" dirty="0" err="1">
                <a:effectLst/>
                <a:latin typeface="Calibri" panose="020F0502020204030204" pitchFamily="34" charset="0"/>
                <a:ea typeface="Calibri" panose="020F0502020204030204" pitchFamily="34" charset="0"/>
                <a:cs typeface="B Nazanin" panose="00000400000000000000" pitchFamily="2" charset="-78"/>
              </a:rPr>
              <a:t>u</a:t>
            </a:r>
            <a:r>
              <a:rPr lang="en-US" sz="2800" baseline="-25000" dirty="0" err="1">
                <a:effectLst/>
                <a:latin typeface="Calibri" panose="020F0502020204030204" pitchFamily="34" charset="0"/>
                <a:ea typeface="Calibri" panose="020F0502020204030204" pitchFamily="34" charset="0"/>
                <a:cs typeface="B Nazanin" panose="00000400000000000000" pitchFamily="2" charset="-78"/>
              </a:rPr>
              <a:t>a</a:t>
            </a:r>
            <a:r>
              <a:rPr lang="en-US" sz="2800" dirty="0">
                <a:effectLst/>
                <a:latin typeface="Calibri" panose="020F0502020204030204" pitchFamily="34" charset="0"/>
                <a:ea typeface="Calibri" panose="020F0502020204030204" pitchFamily="34" charset="0"/>
                <a:cs typeface="B Nazanin" panose="00000400000000000000" pitchFamily="2" charset="-78"/>
              </a:rPr>
              <a:t>)</a:t>
            </a:r>
          </a:p>
          <a:p>
            <a:endParaRPr lang="en-US" dirty="0"/>
          </a:p>
        </p:txBody>
      </p:sp>
      <p:pic>
        <p:nvPicPr>
          <p:cNvPr id="6" name="Picture 5" descr="6">
            <a:extLst>
              <a:ext uri="{FF2B5EF4-FFF2-40B4-BE49-F238E27FC236}">
                <a16:creationId xmlns:a16="http://schemas.microsoft.com/office/drawing/2014/main" id="{77523567-F25A-4892-9C0A-8B7A840E5232}"/>
              </a:ext>
            </a:extLst>
          </p:cNvPr>
          <p:cNvPicPr/>
          <p:nvPr/>
        </p:nvPicPr>
        <p:blipFill>
          <a:blip r:embed="rId2">
            <a:lum bright="-40000" contrast="80000"/>
          </a:blip>
          <a:srcRect t="3430" b="14934"/>
          <a:stretch>
            <a:fillRect/>
          </a:stretch>
        </p:blipFill>
        <p:spPr bwMode="auto">
          <a:xfrm>
            <a:off x="4419600" y="1371600"/>
            <a:ext cx="4495800" cy="5181600"/>
          </a:xfrm>
          <a:prstGeom prst="rect">
            <a:avLst/>
          </a:prstGeom>
          <a:noFill/>
          <a:ln w="9525">
            <a:noFill/>
            <a:miter lim="800000"/>
            <a:headEnd/>
            <a:tailEnd/>
          </a:ln>
        </p:spPr>
      </p:pic>
    </p:spTree>
    <p:extLst>
      <p:ext uri="{BB962C8B-B14F-4D97-AF65-F5344CB8AC3E}">
        <p14:creationId xmlns:p14="http://schemas.microsoft.com/office/powerpoint/2010/main" val="38190727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algn="ctr"/>
            <a:r>
              <a:rPr lang="en-US" dirty="0"/>
              <a:t>The End</a:t>
            </a:r>
          </a:p>
        </p:txBody>
      </p:sp>
    </p:spTree>
    <p:extLst>
      <p:ext uri="{BB962C8B-B14F-4D97-AF65-F5344CB8AC3E}">
        <p14:creationId xmlns:p14="http://schemas.microsoft.com/office/powerpoint/2010/main" val="184146871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Flow</Template>
  <TotalTime>964</TotalTime>
  <Words>364</Words>
  <Application>Microsoft Office PowerPoint</Application>
  <PresentationFormat>On-screen Show (4:3)</PresentationFormat>
  <Paragraphs>35</Paragraphs>
  <Slides>8</Slides>
  <Notes>0</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8</vt:i4>
      </vt:variant>
    </vt:vector>
  </HeadingPairs>
  <TitlesOfParts>
    <vt:vector size="17" baseType="lpstr">
      <vt:lpstr>Arial</vt:lpstr>
      <vt:lpstr>Calibri</vt:lpstr>
      <vt:lpstr>Cambria Math</vt:lpstr>
      <vt:lpstr>Constantia</vt:lpstr>
      <vt:lpstr>Times New Roman</vt:lpstr>
      <vt:lpstr>Wingdings</vt:lpstr>
      <vt:lpstr>Wingdings 2</vt:lpstr>
      <vt:lpstr>Flow</vt:lpstr>
      <vt:lpstr>Equation.3</vt:lpstr>
      <vt:lpstr>Mechanics of Unsaturated soils</vt:lpstr>
      <vt:lpstr>PowerPoint Presentation</vt:lpstr>
      <vt:lpstr>PowerPoint Presentation</vt:lpstr>
      <vt:lpstr>PowerPoint Presentation</vt:lpstr>
      <vt:lpstr>Analysis:</vt:lpstr>
      <vt:lpstr>PowerPoint Presentation</vt:lpstr>
      <vt:lpstr>PowerPoint Presentation</vt:lpstr>
      <vt:lpstr>The End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Mechanics of Unsaturated soils</dc:title>
  <dc:creator>Hossein</dc:creator>
  <cp:lastModifiedBy>Habib</cp:lastModifiedBy>
  <cp:revision>64</cp:revision>
  <dcterms:created xsi:type="dcterms:W3CDTF">2012-11-29T07:31:52Z</dcterms:created>
  <dcterms:modified xsi:type="dcterms:W3CDTF">2020-11-21T08:12:27Z</dcterms:modified>
</cp:coreProperties>
</file>