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1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2010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96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711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198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904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335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074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481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634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705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50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02/27/2024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52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838200"/>
            <a:ext cx="8610600" cy="18288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</a:rPr>
              <a:t>Mechanics of Unsaturated soils</a:t>
            </a:r>
            <a:br>
              <a:rPr lang="en-US" sz="4800" dirty="0"/>
            </a:br>
            <a:r>
              <a:rPr lang="en-US" sz="4800" dirty="0"/>
              <a:t>Equations for SWRC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/>
              <a:t>Session 3</a:t>
            </a:r>
          </a:p>
        </p:txBody>
      </p:sp>
    </p:spTree>
    <p:extLst>
      <p:ext uri="{BB962C8B-B14F-4D97-AF65-F5344CB8AC3E}">
        <p14:creationId xmlns:p14="http://schemas.microsoft.com/office/powerpoint/2010/main" val="1128661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Font typeface="+mj-lt"/>
                  <a:buAutoNum type="alphaLcParenR" startAt="7"/>
                </a:pPr>
                <a:r>
                  <a:rPr lang="en-US" dirty="0"/>
                  <a:t>Van </a:t>
                </a:r>
                <a:r>
                  <a:rPr lang="en-US" dirty="0" err="1"/>
                  <a:t>Genuchten</a:t>
                </a:r>
                <a:r>
                  <a:rPr lang="en-US" dirty="0"/>
                  <a:t> (1980)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</a:rPr>
                        <m:t>Θ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1+</m:t>
                                  </m:r>
                                  <m:sSup>
                                    <m:s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𝑝</m:t>
                                          </m:r>
                                          <m:r>
                                            <m:rPr>
                                              <m:sty m:val="p"/>
                                            </m:rPr>
                                            <a:rPr lang="el-GR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Ψ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𝑛</m:t>
                                      </m:r>
                                    </m:sup>
                                  </m:sSup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𝑝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𝑎𝑛𝑑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𝑎𝑟𝑒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𝑐𝑜𝑛𝑠𝑡𝑎𝑛𝑡𝑠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𝑓𝑖𝑡𝑡𝑖𝑛𝑔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𝑝𝑎𝑟𝑎𝑚𝑒𝑡𝑒𝑟𝑠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𝑚</m:t>
                      </m:r>
                      <m:r>
                        <a:rPr lang="en-US" b="0" i="1" smtClean="0">
                          <a:latin typeface="Cambria Math"/>
                        </a:rPr>
                        <m:t>=1−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ea typeface="Cambria Math"/>
                      </a:rPr>
                      <m:t>𝑝</m:t>
                    </m:r>
                  </m:oMath>
                </a14:m>
                <a:r>
                  <a:rPr lang="en-US" i="1" dirty="0">
                    <a:latin typeface="Cambria Math"/>
                    <a:ea typeface="Cambria Math"/>
                  </a:rPr>
                  <a:t> is related to the inverse of the air entry suction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en-US" dirty="0">
                    <a:solidFill>
                      <a:srgbClr val="FF0000"/>
                    </a:solidFill>
                  </a:rPr>
                  <a:t>Equation a to g are all empirical equations 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59" t="-1250" b="-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 txBox="1">
            <a:spLocks/>
          </p:cNvSpPr>
          <p:nvPr/>
        </p:nvSpPr>
        <p:spPr>
          <a:xfrm>
            <a:off x="2514600" y="914400"/>
            <a:ext cx="4267200" cy="515112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/>
              <a:t>Equations for SWRC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423578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 fontScale="90000"/>
          </a:bodyPr>
          <a:lstStyle/>
          <a:p>
            <a:r>
              <a:rPr lang="en-US" dirty="0"/>
              <a:t>Double porosity soils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1600200" y="1905000"/>
            <a:ext cx="0" cy="2743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295400" y="4343400"/>
            <a:ext cx="5029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1619794" y="2273421"/>
            <a:ext cx="4532812" cy="1658499"/>
          </a:xfrm>
          <a:custGeom>
            <a:avLst/>
            <a:gdLst>
              <a:gd name="connsiteX0" fmla="*/ 0 w 4532812"/>
              <a:gd name="connsiteY0" fmla="*/ 12579 h 1658499"/>
              <a:gd name="connsiteX1" fmla="*/ 444137 w 4532812"/>
              <a:gd name="connsiteY1" fmla="*/ 12579 h 1658499"/>
              <a:gd name="connsiteX2" fmla="*/ 653143 w 4532812"/>
              <a:gd name="connsiteY2" fmla="*/ 12579 h 1658499"/>
              <a:gd name="connsiteX3" fmla="*/ 1045029 w 4532812"/>
              <a:gd name="connsiteY3" fmla="*/ 182396 h 1658499"/>
              <a:gd name="connsiteX4" fmla="*/ 1436915 w 4532812"/>
              <a:gd name="connsiteY4" fmla="*/ 678785 h 1658499"/>
              <a:gd name="connsiteX5" fmla="*/ 2024743 w 4532812"/>
              <a:gd name="connsiteY5" fmla="*/ 887790 h 1658499"/>
              <a:gd name="connsiteX6" fmla="*/ 2377440 w 4532812"/>
              <a:gd name="connsiteY6" fmla="*/ 913916 h 1658499"/>
              <a:gd name="connsiteX7" fmla="*/ 2599509 w 4532812"/>
              <a:gd name="connsiteY7" fmla="*/ 992293 h 1658499"/>
              <a:gd name="connsiteX8" fmla="*/ 2821577 w 4532812"/>
              <a:gd name="connsiteY8" fmla="*/ 1227425 h 1658499"/>
              <a:gd name="connsiteX9" fmla="*/ 3056709 w 4532812"/>
              <a:gd name="connsiteY9" fmla="*/ 1410305 h 1658499"/>
              <a:gd name="connsiteX10" fmla="*/ 3526972 w 4532812"/>
              <a:gd name="connsiteY10" fmla="*/ 1606248 h 1658499"/>
              <a:gd name="connsiteX11" fmla="*/ 4010297 w 4532812"/>
              <a:gd name="connsiteY11" fmla="*/ 1632373 h 1658499"/>
              <a:gd name="connsiteX12" fmla="*/ 4532812 w 4532812"/>
              <a:gd name="connsiteY12" fmla="*/ 1658499 h 165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32812" h="1658499">
                <a:moveTo>
                  <a:pt x="0" y="12579"/>
                </a:moveTo>
                <a:lnTo>
                  <a:pt x="444137" y="12579"/>
                </a:lnTo>
                <a:cubicBezTo>
                  <a:pt x="552994" y="12579"/>
                  <a:pt x="552994" y="-15724"/>
                  <a:pt x="653143" y="12579"/>
                </a:cubicBezTo>
                <a:cubicBezTo>
                  <a:pt x="753292" y="40882"/>
                  <a:pt x="914400" y="71362"/>
                  <a:pt x="1045029" y="182396"/>
                </a:cubicBezTo>
                <a:cubicBezTo>
                  <a:pt x="1175658" y="293430"/>
                  <a:pt x="1273629" y="561219"/>
                  <a:pt x="1436915" y="678785"/>
                </a:cubicBezTo>
                <a:cubicBezTo>
                  <a:pt x="1600201" y="796351"/>
                  <a:pt x="1867989" y="848602"/>
                  <a:pt x="2024743" y="887790"/>
                </a:cubicBezTo>
                <a:cubicBezTo>
                  <a:pt x="2181497" y="926978"/>
                  <a:pt x="2281646" y="896499"/>
                  <a:pt x="2377440" y="913916"/>
                </a:cubicBezTo>
                <a:cubicBezTo>
                  <a:pt x="2473234" y="931333"/>
                  <a:pt x="2525486" y="940041"/>
                  <a:pt x="2599509" y="992293"/>
                </a:cubicBezTo>
                <a:cubicBezTo>
                  <a:pt x="2673532" y="1044545"/>
                  <a:pt x="2745377" y="1157756"/>
                  <a:pt x="2821577" y="1227425"/>
                </a:cubicBezTo>
                <a:cubicBezTo>
                  <a:pt x="2897777" y="1297094"/>
                  <a:pt x="2939143" y="1347168"/>
                  <a:pt x="3056709" y="1410305"/>
                </a:cubicBezTo>
                <a:cubicBezTo>
                  <a:pt x="3174275" y="1473442"/>
                  <a:pt x="3368041" y="1569237"/>
                  <a:pt x="3526972" y="1606248"/>
                </a:cubicBezTo>
                <a:cubicBezTo>
                  <a:pt x="3685903" y="1643259"/>
                  <a:pt x="4010297" y="1632373"/>
                  <a:pt x="4010297" y="1632373"/>
                </a:cubicBezTo>
                <a:lnTo>
                  <a:pt x="4532812" y="1658499"/>
                </a:lnTo>
              </a:path>
            </a:pathLst>
          </a:cu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2514600" y="19050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514600" y="1905000"/>
            <a:ext cx="1981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514600" y="1905000"/>
            <a:ext cx="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038600" y="2743200"/>
            <a:ext cx="1981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038600" y="2743200"/>
            <a:ext cx="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724400" y="16764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AEV Macro pore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170023" y="251429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AEV micro pore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1143000" y="1905000"/>
                <a:ext cx="457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latin typeface="Cambria Math"/>
                          <a:ea typeface="Cambria Math"/>
                        </a:rPr>
                        <m:t>Θ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1905000"/>
                <a:ext cx="457200" cy="3693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5905500" y="4463534"/>
                <a:ext cx="457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𝑆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500" y="4463534"/>
                <a:ext cx="457200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/>
          <p:cNvSpPr txBox="1"/>
          <p:nvPr/>
        </p:nvSpPr>
        <p:spPr>
          <a:xfrm>
            <a:off x="2326277" y="3377922"/>
            <a:ext cx="118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Bimodal </a:t>
            </a:r>
          </a:p>
        </p:txBody>
      </p:sp>
    </p:spTree>
    <p:extLst>
      <p:ext uri="{BB962C8B-B14F-4D97-AF65-F5344CB8AC3E}">
        <p14:creationId xmlns:p14="http://schemas.microsoft.com/office/powerpoint/2010/main" val="2121389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dirty="0"/>
                  <a:t>There are equations for these types of soils:</a:t>
                </a:r>
              </a:p>
              <a:p>
                <a:endParaRPr lang="en-US" dirty="0"/>
              </a:p>
              <a:p>
                <a:pPr>
                  <a:buFont typeface="Wingdings" pitchFamily="2" charset="2"/>
                  <a:buChar char="Ø"/>
                </a:pPr>
                <a:r>
                  <a:rPr lang="en-US"/>
                  <a:t>Brooks </a:t>
                </a:r>
                <a:r>
                  <a:rPr lang="en-US" dirty="0"/>
                  <a:t>and Corey: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𝜃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                                     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𝑆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𝑟𝑀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𝑟𝑀</m:t>
                                      </m:r>
                                    </m:sub>
                                  </m:sSub>
                                </m:e>
                              </m:d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𝑏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𝑀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𝑆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𝜆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𝑀</m:t>
                                      </m:r>
                                    </m:sub>
                                    <m:sup/>
                                  </m:sSubSup>
                                </m:sup>
                              </m:sSup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𝑟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𝑟𝑀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𝑏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𝑚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en-US" i="1">
                                              <a:latin typeface="Cambria Math"/>
                                              <a:ea typeface="Cambria Math"/>
                                            </a:rPr>
                                            <m:t>𝑆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sSubSup>
                                    <m:sSubSupPr>
                                      <m:ctrlPr>
                                        <a:rPr lang="en-US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𝜆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𝑚</m:t>
                                      </m:r>
                                    </m:sub>
                                    <m:sup/>
                                  </m:sSubSup>
                                </m:sup>
                              </m:sSup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  <a:p>
                <a:pPr>
                  <a:buFont typeface="Wingdings" pitchFamily="2" charset="2"/>
                  <a:buChar char="Ø"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89" t="-2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 txBox="1">
            <a:spLocks/>
          </p:cNvSpPr>
          <p:nvPr/>
        </p:nvSpPr>
        <p:spPr>
          <a:xfrm>
            <a:off x="457200" y="704088"/>
            <a:ext cx="8229600" cy="743712"/>
          </a:xfrm>
          <a:prstGeom prst="rect">
            <a:avLst/>
          </a:prstGeom>
        </p:spPr>
        <p:txBody>
          <a:bodyPr vert="horz" l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Double porosity soils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3721658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52400"/>
            <a:ext cx="8229600" cy="1143000"/>
          </a:xfrm>
        </p:spPr>
        <p:txBody>
          <a:bodyPr/>
          <a:lstStyle/>
          <a:p>
            <a:r>
              <a:rPr lang="en-US" dirty="0"/>
              <a:t>SWRC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16" y="1332085"/>
            <a:ext cx="8240783" cy="499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urved Connector 5"/>
          <p:cNvCxnSpPr/>
          <p:nvPr/>
        </p:nvCxnSpPr>
        <p:spPr>
          <a:xfrm rot="5400000" flipH="1" flipV="1">
            <a:off x="5791200" y="1447800"/>
            <a:ext cx="1752600" cy="1752600"/>
          </a:xfrm>
          <a:prstGeom prst="curved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086600" y="4343400"/>
            <a:ext cx="0" cy="1143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cxnSpLocks/>
          </p:cNvCxnSpPr>
          <p:nvPr/>
        </p:nvCxnSpPr>
        <p:spPr>
          <a:xfrm flipH="1">
            <a:off x="1676400" y="4343400"/>
            <a:ext cx="5410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667500" y="1078468"/>
            <a:ext cx="175260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Inflection point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19200" y="4114800"/>
            <a:ext cx="4572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l-GR" dirty="0">
                <a:latin typeface="Times New Roman"/>
                <a:cs typeface="Times New Roman"/>
              </a:rPr>
              <a:t>θ</a:t>
            </a:r>
            <a:r>
              <a:rPr lang="en-US" dirty="0">
                <a:latin typeface="Times New Roman"/>
                <a:cs typeface="Times New Roman"/>
              </a:rPr>
              <a:t>r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105400" y="1447800"/>
            <a:ext cx="0" cy="381000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89614" y="755302"/>
            <a:ext cx="2247900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Air entry value</a:t>
            </a:r>
          </a:p>
          <a:p>
            <a:pPr algn="ctr"/>
            <a:r>
              <a:rPr lang="en-US" dirty="0"/>
              <a:t>Bubbling pressure</a:t>
            </a:r>
          </a:p>
        </p:txBody>
      </p:sp>
    </p:spTree>
    <p:extLst>
      <p:ext uri="{BB962C8B-B14F-4D97-AF65-F5344CB8AC3E}">
        <p14:creationId xmlns:p14="http://schemas.microsoft.com/office/powerpoint/2010/main" val="570613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4400" dirty="0"/>
              <a:t>Maximum total suction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724400"/>
              </a:xfrm>
            </p:spPr>
            <p:txBody>
              <a:bodyPr>
                <a:normAutofit/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en-US" sz="2400" dirty="0"/>
                  <a:t>The total suction corresponding to zero water content appears to be essentially the same for all types of soils. A value slightly below 10MPa has been experimentally supported for a variety of soils. (</a:t>
                </a:r>
                <a:r>
                  <a:rPr lang="en-US" sz="2400" dirty="0" err="1"/>
                  <a:t>Coreney</a:t>
                </a:r>
                <a:r>
                  <a:rPr lang="en-US" sz="2400" dirty="0"/>
                  <a:t> and Coleman 1961) </a:t>
                </a:r>
              </a:p>
              <a:p>
                <a:pPr algn="just">
                  <a:buFont typeface="Wingdings" pitchFamily="2" charset="2"/>
                  <a:buChar char="Ø"/>
                </a:pPr>
                <a:r>
                  <a:rPr lang="en-US" sz="2400" dirty="0"/>
                  <a:t> Theoretically, zero water content corresponds to 1000MPa</a:t>
                </a:r>
              </a:p>
              <a:p>
                <a:pPr marL="0" indent="0" algn="just">
                  <a:buNone/>
                </a:pPr>
                <a:r>
                  <a:rPr lang="en-US" sz="2400" dirty="0"/>
                  <a:t>from thermodynamic consideration. (Richards 1965)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  <a:ea typeface="Cambria Math"/>
                      </a:rPr>
                      <m:t>⇒</m:t>
                    </m:r>
                  </m:oMath>
                </a14:m>
                <a:r>
                  <a:rPr lang="en-US" sz="2400" dirty="0"/>
                  <a:t> There is a maximum total suction for any porous media.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>
                  <a:buFont typeface="Wingdings" pitchFamily="2" charset="2"/>
                  <a:buChar char="q"/>
                </a:pPr>
                <a:r>
                  <a:rPr lang="en-US" sz="2400" dirty="0"/>
                  <a:t>Generally the saturated water content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  <a:ea typeface="Cambria Math"/>
                          </a:rPr>
                          <m:t>𝜃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2400" dirty="0"/>
                  <a:t>) and bubbling pressure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4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𝑎</m:t>
                                </m:r>
                              </m:sub>
                            </m:sSub>
                            <m:r>
                              <a:rPr lang="en-US" sz="2400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4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𝑤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𝑏</m:t>
                        </m:r>
                      </m:sub>
                    </m:sSub>
                    <m:r>
                      <a:rPr lang="en-US" sz="2400" b="0" i="0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/>
                  <a:t>increase with soil plasticity.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724400"/>
              </a:xfrm>
              <a:blipFill>
                <a:blip r:embed="rId2"/>
                <a:stretch>
                  <a:fillRect l="-1111" t="-1032" r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2698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914400"/>
            <a:ext cx="4267200" cy="5151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Equations for SWRC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724400"/>
              </a:xfrm>
            </p:spPr>
            <p:txBody>
              <a:bodyPr/>
              <a:lstStyle/>
              <a:p>
                <a:pPr marL="514350" indent="-514350">
                  <a:buAutoNum type="alphaUcParenR"/>
                </a:pPr>
                <a:r>
                  <a:rPr lang="en-US" dirty="0"/>
                  <a:t>Brooks and Corey (1964)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latin typeface="Cambria Math"/>
                          <a:ea typeface="Cambria Math"/>
                        </a:rPr>
                        <m:t>Θ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b="0" i="1" smtClean="0">
                                          <a:latin typeface="Cambria Math"/>
                                          <a:ea typeface="Cambria Math"/>
                                        </a:rPr>
                                        <m:t>Ψ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𝑏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l-GR" b="0" i="1" smtClean="0">
                                      <a:latin typeface="Cambria Math"/>
                                      <a:ea typeface="Cambria Math"/>
                                    </a:rPr>
                                    <m:t>Ψ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𝜆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>
                          <a:latin typeface="Cambria Math"/>
                          <a:ea typeface="Cambria Math"/>
                        </a:rPr>
                        <m:t>Θ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𝜃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𝑟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𝑟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: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𝑁𝑜𝑟𝑚𝑎𝑙𝑖𝑧𝑒𝑑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𝑤𝑎𝑡𝑒𝑟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𝑐𝑜𝑛𝑡𝑒𝑛𝑡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>
                              <a:latin typeface="Cambria Math"/>
                              <a:ea typeface="Cambria Math"/>
                            </a:rPr>
                            <m:t>Ψ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𝑏</m:t>
                          </m:r>
                        </m:sub>
                      </m:sSub>
                      <m:r>
                        <a:rPr lang="en-US" i="1" smtClean="0">
                          <a:latin typeface="Cambria Math"/>
                          <a:ea typeface="Cambria Math"/>
                        </a:rPr>
                        <m:t>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𝐵𝑢𝑏𝑏𝑙𝑖𝑛𝑔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𝑝𝑟𝑒𝑠𝑠𝑢𝑟𝑒</m:t>
                      </m:r>
                    </m:oMath>
                  </m:oMathPara>
                </a14:m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ea typeface="Cambria Math"/>
                        </a:rPr>
                        <m:t>𝜆</m:t>
                      </m:r>
                      <m:r>
                        <a:rPr lang="en-US" i="1" smtClean="0">
                          <a:latin typeface="Cambria Math"/>
                          <a:ea typeface="Cambria Math"/>
                        </a:rPr>
                        <m:t>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𝐶𝑜𝑛𝑠𝑡𝑎𝑛𝑡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𝑝𝑜𝑟𝑒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𝑠𝑖𝑧𝑒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𝑑𝑖𝑠𝑡𝑟𝑖𝑏𝑢𝑡𝑖𝑜𝑛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𝑖𝑛𝑑𝑒𝑥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724400"/>
              </a:xfrm>
              <a:blipFill rotWithShape="1">
                <a:blip r:embed="rId2"/>
                <a:stretch>
                  <a:fillRect l="-1185" t="-1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4442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Font typeface="+mj-lt"/>
                  <a:buAutoNum type="alphaLcParenR" startAt="2"/>
                </a:pPr>
                <a:r>
                  <a:rPr lang="en-US" dirty="0"/>
                  <a:t>Williams et. al (1983)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𝑙𝑛</m:t>
                      </m:r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</a:rPr>
                        <m:t>Ψ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𝑙𝑛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𝜃</m:t>
                      </m:r>
                    </m:oMath>
                  </m:oMathPara>
                </a14:m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𝑎𝑛𝑑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𝑎𝑟𝑒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𝑐𝑜𝑛𝑠𝑡𝑎𝑛𝑡𝑠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𝑓𝑖𝑡𝑡𝑖𝑛𝑔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85" t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 txBox="1">
            <a:spLocks/>
          </p:cNvSpPr>
          <p:nvPr/>
        </p:nvSpPr>
        <p:spPr>
          <a:xfrm>
            <a:off x="2514600" y="914400"/>
            <a:ext cx="4267200" cy="515112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/>
              <a:t>Equations for SWRC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71299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Font typeface="+mj-lt"/>
                  <a:buAutoNum type="alphaLcParenR" startAt="3"/>
                </a:pPr>
                <a:r>
                  <a:rPr lang="en-US" dirty="0"/>
                  <a:t>Makee and </a:t>
                </a:r>
                <a:r>
                  <a:rPr lang="en-US" dirty="0" err="1"/>
                  <a:t>Bumbs</a:t>
                </a:r>
                <a:r>
                  <a:rPr lang="en-US" dirty="0"/>
                  <a:t>(1984)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</a:rPr>
                        <m:t>Θ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f>
                            <m:fPr>
                              <m:type m:val="skw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b="0" i="1" smtClean="0">
                                      <a:latin typeface="Cambria Math"/>
                                      <a:ea typeface="Cambria Math"/>
                                    </a:rPr>
                                    <m:t>Ψ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</m:num>
                            <m:den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sup>
                      </m:sSup>
                    </m:oMath>
                  </m:oMathPara>
                </a14:m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𝑎𝑛𝑑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𝑎𝑟𝑒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𝑐𝑜𝑛𝑠𝑡𝑎𝑛𝑡𝑠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𝑓𝑖𝑡𝑡𝑖𝑛𝑔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85" t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 txBox="1">
            <a:spLocks/>
          </p:cNvSpPr>
          <p:nvPr/>
        </p:nvSpPr>
        <p:spPr>
          <a:xfrm>
            <a:off x="2514600" y="914400"/>
            <a:ext cx="4267200" cy="515112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/>
              <a:t>Equations for SWRC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587453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Font typeface="+mj-lt"/>
                  <a:buAutoNum type="alphaLcParenR" startAt="4"/>
                </a:pPr>
                <a:r>
                  <a:rPr lang="en-US" dirty="0"/>
                  <a:t>Bumb (1987)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</a:rPr>
                        <m:t>Θ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1−</m:t>
                                  </m:r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f>
                                    <m:fPr>
                                      <m:type m:val="skw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fPr>
                                    <m:num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l-GR" i="1">
                                              <a:latin typeface="Cambria Math"/>
                                              <a:ea typeface="Cambria Math"/>
                                            </a:rPr>
                                            <m:t>Ψ</m:t>
                                          </m:r>
                                          <m:r>
                                            <a:rPr lang="en-US" i="1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/>
                                              <a:ea typeface="Cambria Math"/>
                                            </a:rPr>
                                            <m:t>𝑏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den>
                                  </m:f>
                                </m:sup>
                              </m:sSup>
                            </m:e>
                          </m:d>
                        </m:den>
                      </m:f>
                    </m:oMath>
                  </m:oMathPara>
                </a14:m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𝑎𝑛𝑑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𝑎𝑟𝑒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𝑐𝑜𝑛𝑠𝑡𝑎𝑛𝑡𝑠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𝑓𝑖𝑡𝑡𝑖𝑛𝑔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𝑝𝑎𝑟𝑎𝑚𝑒𝑡𝑒𝑟𝑠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85" t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 txBox="1">
            <a:spLocks/>
          </p:cNvSpPr>
          <p:nvPr/>
        </p:nvSpPr>
        <p:spPr>
          <a:xfrm>
            <a:off x="2514600" y="914400"/>
            <a:ext cx="4267200" cy="515112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/>
              <a:t>Equations for SWRC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089822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Font typeface="+mj-lt"/>
                  <a:buAutoNum type="alphaLcParenR" startAt="5"/>
                </a:pPr>
                <a:r>
                  <a:rPr lang="en-US" dirty="0"/>
                  <a:t>Rozer and </a:t>
                </a:r>
                <a:r>
                  <a:rPr lang="en-US" dirty="0" err="1"/>
                  <a:t>Homberger</a:t>
                </a:r>
                <a:r>
                  <a:rPr lang="en-US" dirty="0"/>
                  <a:t> (1978)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</a:rPr>
                        <m:t>Ψ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  <a:ea typeface="Cambria Math"/>
                            </a:rPr>
                            <m:t>Θ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  <a:ea typeface="Cambria Math"/>
                            </a:rPr>
                            <m:t>Θ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𝑎𝑛𝑑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𝑎𝑟𝑒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𝑐𝑜𝑛𝑠𝑡𝑎𝑛𝑡𝑠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𝑓𝑖𝑡𝑡𝑖𝑛𝑔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𝑝𝑎𝑟𝑎𝑚𝑒𝑡𝑒𝑟𝑠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85" t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 txBox="1">
            <a:spLocks/>
          </p:cNvSpPr>
          <p:nvPr/>
        </p:nvSpPr>
        <p:spPr>
          <a:xfrm>
            <a:off x="2514600" y="914400"/>
            <a:ext cx="4267200" cy="515112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/>
              <a:t>Equations for SWRC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87433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Font typeface="+mj-lt"/>
                  <a:buAutoNum type="alphaLcParenR" startAt="6"/>
                </a:pPr>
                <a:r>
                  <a:rPr lang="en-US" dirty="0"/>
                  <a:t>Gardner (1958)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  <a:ea typeface="Cambria Math"/>
                        </a:rPr>
                        <m:t>Θ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1+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l-GR" b="0" i="1" smtClean="0">
                                  <a:latin typeface="Cambria Math"/>
                                  <a:ea typeface="Cambria Math"/>
                                </a:rPr>
                                <m:t>Ψ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:endParaRPr lang="en-US" b="0" dirty="0"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𝑎𝑛𝑑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𝑛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𝑎𝑟𝑒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𝑐𝑜𝑛𝑠𝑡𝑎𝑛𝑡𝑠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𝑓𝑖𝑡𝑡𝑖𝑛𝑔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𝑝𝑎𝑟𝑎𝑚𝑒𝑡𝑒𝑟𝑠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85" t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 txBox="1">
            <a:spLocks/>
          </p:cNvSpPr>
          <p:nvPr/>
        </p:nvSpPr>
        <p:spPr>
          <a:xfrm>
            <a:off x="2514600" y="914400"/>
            <a:ext cx="4267200" cy="515112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/>
              <a:t>Equations for SWRC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7085100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326</Words>
  <Application>Microsoft Office PowerPoint</Application>
  <PresentationFormat>On-screen Show (4:3)</PresentationFormat>
  <Paragraphs>74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Calibri</vt:lpstr>
      <vt:lpstr>Cambria Math</vt:lpstr>
      <vt:lpstr>Constantia</vt:lpstr>
      <vt:lpstr>Times New Roman</vt:lpstr>
      <vt:lpstr>Wingdings</vt:lpstr>
      <vt:lpstr>Wingdings 2</vt:lpstr>
      <vt:lpstr>Flow</vt:lpstr>
      <vt:lpstr>Mechanics of Unsaturated soils Equations for SWRC</vt:lpstr>
      <vt:lpstr>SWRC</vt:lpstr>
      <vt:lpstr>Maximum total suction</vt:lpstr>
      <vt:lpstr>Equations for SWRC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Double porosity soils</vt:lpstr>
      <vt:lpstr>PowerPoint Presentation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Mechanics of Unsaturated soils Equations for SWRC</dc:title>
  <dc:creator>Hossein</dc:creator>
  <cp:lastModifiedBy>admin</cp:lastModifiedBy>
  <cp:revision>18</cp:revision>
  <dcterms:created xsi:type="dcterms:W3CDTF">2012-12-06T16:53:39Z</dcterms:created>
  <dcterms:modified xsi:type="dcterms:W3CDTF">2024-02-27T06:24:26Z</dcterms:modified>
</cp:coreProperties>
</file>