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58" r:id="rId3"/>
    <p:sldId id="271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5E724-2BB5-4C81-9ACA-C36493CA4FAE}" type="datetimeFigureOut">
              <a:rPr lang="en-US" smtClean="0"/>
              <a:t>03/03/2024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8D89D-E937-4D6E-A563-C1CAC5C82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3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306D-1F4D-496C-9597-8A838EA3225D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1662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34572-2397-4445-987D-B00E1077A3C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923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4C6A0-F7E9-4FD3-8D21-6A197A7C017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196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6AA-B85D-4451-8435-B739DA38DB6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753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7458-DB54-4D16-9282-216EB4205965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001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FD05-4AD7-41A6-84A7-C0AB1B2BC7E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179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CB1E-E17E-450E-9EE1-5D64C4714E9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98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0CA9-2FF6-4C62-A48A-57EEE74E7E63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29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95F67-B5DD-40CD-8AD6-E3E020B2B08C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8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0EFE-F624-45DD-AA11-263F7F5AD96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31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458E9-15B9-4A40-822E-0EB5B18B254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026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10EB89-43F9-43E7-90DC-F8052C45116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03/03/2024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59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0"/>
            <a:ext cx="8610600" cy="2819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effectLst/>
              </a:rPr>
              <a:t>Mechanics of Unsaturated soils</a:t>
            </a:r>
            <a:br>
              <a:rPr lang="en-US" sz="5300" dirty="0"/>
            </a:br>
            <a:r>
              <a:rPr lang="en-US" sz="5300" dirty="0"/>
              <a:t>Equations for SWRC</a:t>
            </a:r>
            <a:br>
              <a:rPr lang="en-US" sz="5300" dirty="0"/>
            </a:br>
            <a:r>
              <a:rPr lang="en-US" sz="3600" dirty="0"/>
              <a:t>Empirical Relationships</a:t>
            </a:r>
            <a:br>
              <a:rPr lang="en-US" sz="4800" dirty="0"/>
            </a:br>
            <a:br>
              <a:rPr lang="en-US" sz="4800" dirty="0"/>
            </a:b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267200"/>
            <a:ext cx="7854696" cy="1752600"/>
          </a:xfrm>
        </p:spPr>
        <p:txBody>
          <a:bodyPr/>
          <a:lstStyle/>
          <a:p>
            <a:pPr algn="ctr"/>
            <a:r>
              <a:rPr lang="en-US" dirty="0"/>
              <a:t>Session 4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585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703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Suggested distribution functions: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43000"/>
                <a:ext cx="8229600" cy="5486400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sz="2000" b="0" i="1" smtClean="0">
                              <a:latin typeface="Cambria Math"/>
                              <a:ea typeface="Cambria Math"/>
                            </a:rPr>
                            <m:t>Ψ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𝑚𝑛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(</m:t>
                              </m:r>
                              <m:f>
                                <m:f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l-GR" sz="2000" b="0" i="1" smtClean="0">
                                      <a:latin typeface="Cambria Math"/>
                                      <a:ea typeface="Cambria Math"/>
                                    </a:rPr>
                                    <m:t>Ψ</m:t>
                                  </m:r>
                                </m:num>
                                <m:den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𝑎</m:t>
                                  </m:r>
                                </m:den>
                              </m:f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m:rPr>
                                              <m:sty m:val="p"/>
                                            </m:rPr>
                                            <a:rPr lang="el-GR" sz="2000" i="1">
                                              <a:latin typeface="Cambria Math"/>
                                              <a:ea typeface="Cambria Math"/>
                                            </a:rPr>
                                            <m:t>Ψ</m:t>
                                          </m:r>
                                        </m:num>
                                        <m:den>
                                          <m:r>
                                            <a:rPr lang="en-US" sz="2000" i="1">
                                              <a:latin typeface="Cambria Math"/>
                                              <a:ea typeface="Cambria Math"/>
                                            </a:rPr>
                                            <m:t>𝑎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d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000" b="0" i="0" smtClean="0">
                                      <a:latin typeface="Cambria Math"/>
                                      <a:ea typeface="Cambria Math"/>
                                    </a:rPr>
                                    <m:t>log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⁡(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𝑒</m:t>
                                  </m:r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l-GR" sz="2000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Ψ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2000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𝑎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2000" i="1">
                                          <a:latin typeface="Cambria Math"/>
                                          <a:ea typeface="Cambria Math"/>
                                        </a:rPr>
                                        <m:t>𝑛</m:t>
                                      </m:r>
                                    </m:sup>
                                  </m:sSup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+1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(</m:t>
                    </m:r>
                    <m:r>
                      <a:rPr lang="en-US" sz="2000" b="0" i="1" smtClean="0">
                        <a:latin typeface="Cambria Math"/>
                      </a:rPr>
                      <m:t>𝑚</m:t>
                    </m:r>
                    <m:r>
                      <a:rPr lang="en-US" sz="2000" b="0" i="1" smtClean="0">
                        <a:latin typeface="Cambria Math"/>
                      </a:rPr>
                      <m:t>, </m:t>
                    </m:r>
                    <m:r>
                      <a:rPr lang="en-US" sz="2000" b="0" i="1" smtClean="0">
                        <a:latin typeface="Cambria Math"/>
                      </a:rPr>
                      <m:t>𝑛</m:t>
                    </m:r>
                    <m:r>
                      <a:rPr lang="en-US" sz="2000" b="0" i="1" smtClean="0">
                        <a:latin typeface="Cambria Math"/>
                      </a:rPr>
                      <m:t>, </m:t>
                    </m:r>
                    <m:r>
                      <a:rPr lang="en-US" sz="2000" b="0" i="1" smtClean="0">
                        <a:latin typeface="Cambria Math"/>
                      </a:rPr>
                      <m:t>𝑎</m:t>
                    </m:r>
                    <m:r>
                      <a:rPr lang="en-US" sz="2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/>
                  <a:t> are soil parameters.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2000" i="1" smtClean="0">
                          <a:latin typeface="Cambria Math"/>
                          <a:ea typeface="Cambria Math"/>
                        </a:rPr>
                        <m:t>⟹</m:t>
                      </m:r>
                      <m:r>
                        <m:rPr>
                          <m:sty m:val="p"/>
                        </m:rPr>
                        <a:rPr lang="el-GR" sz="2000" i="1" smtClean="0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</m:sub>
                      </m:sSub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sz="2000" b="0" i="0" smtClean="0">
                                      <a:latin typeface="Cambria Math"/>
                                      <a:ea typeface="Cambria Math"/>
                                    </a:rPr>
                                    <m:t>ln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⁡(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𝑒</m:t>
                                  </m:r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l-GR" sz="2000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Ψ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2000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𝑎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2000" i="1">
                                          <a:latin typeface="Cambria Math"/>
                                          <a:ea typeface="Cambria Math"/>
                                        </a:rPr>
                                        <m:t>𝑛</m:t>
                                      </m:r>
                                    </m:sup>
                                  </m:sSup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𝑐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l-GR" sz="2000" b="0" i="1" smtClean="0">
                            <a:latin typeface="Cambria Math"/>
                            <a:ea typeface="Cambria Math"/>
                          </a:rPr>
                          <m:t>Ψ</m:t>
                        </m:r>
                      </m:e>
                    </m:d>
                    <m:r>
                      <a:rPr lang="en-US" sz="2000" b="0" i="1" smtClean="0"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en-US" sz="2000" dirty="0"/>
                  <a:t>correction factor to force the maximum suction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6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000" dirty="0"/>
                  <a:t>kPa at zero water content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𝑐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sz="2000" b="0" i="1" smtClean="0">
                              <a:latin typeface="Cambria Math"/>
                              <a:ea typeface="Cambria Math"/>
                            </a:rPr>
                            <m:t>Ψ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/>
                        </a:rPr>
                        <m:t>1−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/>
                              <a:ea typeface="Cambria Math"/>
                            </a:rPr>
                            <m:t>ln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⁡(1+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l-GR" sz="2000" b="0" i="1" smtClean="0">
                                  <a:latin typeface="Cambria Math"/>
                                  <a:ea typeface="Cambria Math"/>
                                </a:rPr>
                                <m:t>Ψ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sz="2000" b="0" i="1" smtClean="0">
                                      <a:latin typeface="Cambria Math"/>
                                      <a:ea typeface="Cambria Math"/>
                                    </a:rPr>
                                    <m:t>Ψ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/>
                              <a:ea typeface="Cambria Math"/>
                            </a:rPr>
                            <m:t>ln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⁡(</m:t>
                          </m:r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1+</m:t>
                          </m:r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6</m:t>
                                  </m:r>
                                </m:sup>
                              </m:sSup>
                            </m:num>
                            <m:den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sz="2000" i="1">
                                      <a:latin typeface="Cambria Math"/>
                                      <a:ea typeface="Cambria Math"/>
                                    </a:rPr>
                                    <m:t>Ψ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i="1" dirty="0">
                  <a:latin typeface="Cambria Math"/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⟹</m:t>
                      </m:r>
                      <m:r>
                        <m:rPr>
                          <m:sty m:val="p"/>
                        </m:rPr>
                        <a:rPr lang="el-GR" sz="2000" i="1" smtClean="0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𝑐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l-GR" sz="2000" b="0" i="1" smtClean="0">
                              <a:latin typeface="Cambria Math"/>
                              <a:ea typeface="Cambria Math"/>
                            </a:rPr>
                            <m:t>Ψ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l-GR" sz="2000" i="1"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000" b="0" i="0" smtClean="0">
                                      <a:latin typeface="Cambria Math"/>
                                      <a:ea typeface="Cambria Math"/>
                                    </a:rPr>
                                    <m:t>ln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⁡(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𝑒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l-GR" sz="2000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Ψ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2000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𝑎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2000" i="1">
                                          <a:latin typeface="Cambria Math"/>
                                          <a:ea typeface="Cambria Math"/>
                                        </a:rPr>
                                        <m:t>𝑛</m:t>
                                      </m:r>
                                    </m:sup>
                                  </m:sSup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43000"/>
                <a:ext cx="8229600" cy="5486400"/>
              </a:xfrm>
              <a:blipFill>
                <a:blip r:embed="rId2"/>
                <a:stretch>
                  <a:fillRect l="-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3276600" y="5334000"/>
            <a:ext cx="2667000" cy="1219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594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95400"/>
                <a:ext cx="8229600" cy="533400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/>
                  <a:t>Fredlund proposed a method that does not need curve fitting to obtain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𝑎</m:t>
                    </m:r>
                    <m:r>
                      <a:rPr lang="en-US" b="0" i="1" smtClean="0">
                        <a:latin typeface="Cambria Math"/>
                      </a:rPr>
                      <m:t>, </m:t>
                    </m:r>
                    <m:r>
                      <a:rPr lang="en-US" b="0" i="1" smtClean="0">
                        <a:latin typeface="Cambria Math"/>
                      </a:rPr>
                      <m:t>𝑚</m:t>
                    </m:r>
                    <m:r>
                      <a:rPr lang="en-US" b="0" i="1" smtClean="0">
                        <a:latin typeface="Cambria Math"/>
                      </a:rPr>
                      <m:t>, </m:t>
                    </m:r>
                    <m:r>
                      <a:rPr lang="en-US" b="0" i="1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b="0" dirty="0"/>
                  <a:t> 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𝑎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Ψ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𝑖</m:t>
                      </m:r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𝑚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3</m:t>
                      </m:r>
                      <m:r>
                        <a:rPr lang="en-US" b="0" i="1" smtClean="0">
                          <a:latin typeface="Cambria Math"/>
                        </a:rPr>
                        <m:t>.</m:t>
                      </m:r>
                      <m:r>
                        <a:rPr lang="en-US" b="0" i="1" smtClean="0">
                          <a:latin typeface="Cambria Math"/>
                        </a:rPr>
                        <m:t>67</m:t>
                      </m:r>
                      <m:r>
                        <a:rPr lang="en-US" b="0" i="1" smtClean="0">
                          <a:latin typeface="Cambria Math"/>
                        </a:rPr>
                        <m:t>𝑙𝑛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/>
                                </a:rPr>
                                <m:t>𝑐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b="0" i="1" smtClean="0">
                                      <a:latin typeface="Cambria Math"/>
                                      <a:ea typeface="Cambria Math"/>
                                    </a:rPr>
                                    <m:t>Ψ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/>
                                </a:rPr>
                                <m:t>)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𝑚𝑐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b="0" i="1" smtClean="0">
                                      <a:latin typeface="Cambria Math"/>
                                      <a:ea typeface="Cambria Math"/>
                                    </a:rPr>
                                    <m:t>Ψ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72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∗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𝑆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∗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b="0" i="1" smtClean="0">
                                <a:latin typeface="Cambria Math"/>
                                <a:ea typeface="Cambria Math"/>
                              </a:rPr>
                              <m:t>Ψ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.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31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𝑚</m:t>
                            </m:r>
                          </m:sup>
                        </m:s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b="0" i="1" smtClean="0">
                                    <a:latin typeface="Cambria Math"/>
                                    <a:ea typeface="Cambria Math"/>
                                  </a:rPr>
                                  <m:t>Ψ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b="0" i="1" smtClean="0">
                                    <a:latin typeface="Cambria Math"/>
                                    <a:ea typeface="Cambria Math"/>
                                  </a:rPr>
                                  <m:t>Ψ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𝑟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/>
                          </a:rPr>
                          <m:t>𝑙𝑛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6</m:t>
                                    </m:r>
                                  </m:sup>
                                </m:sSup>
                              </m:num>
                              <m:den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b="0" i="1" smtClean="0">
                                        <a:latin typeface="Cambria Math"/>
                                        <a:ea typeface="Cambria Math"/>
                                      </a:rPr>
                                      <m:t>Ψ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den>
                    </m:f>
                  </m:oMath>
                </a14:m>
                <a:endParaRPr lang="en-US" b="0" dirty="0"/>
              </a:p>
              <a:p>
                <a:pPr marL="0" indent="0">
                  <a:buNone/>
                </a:pPr>
                <a:r>
                  <a:rPr lang="en-US" sz="1800" dirty="0"/>
                  <a:t>“S” is the slope of tangent at inflection point</a:t>
                </a:r>
              </a:p>
              <a:p>
                <a:pPr marL="0" indent="0">
                  <a:buNone/>
                </a:pPr>
                <a:endParaRPr lang="en-US" sz="18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900" b="0" i="1" smtClean="0">
                          <a:latin typeface="Cambria Math"/>
                        </a:rPr>
                        <m:t>𝑠</m:t>
                      </m:r>
                      <m:r>
                        <a:rPr lang="en-US" sz="19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9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9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900" b="0" i="1" smtClean="0"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19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sz="1900" b="0" i="1" smtClean="0">
                              <a:latin typeface="Cambria Math"/>
                            </a:rPr>
                            <m:t>𝑙𝑛</m:t>
                          </m:r>
                          <m:d>
                            <m:dPr>
                              <m:ctrlPr>
                                <a:rPr lang="en-US" sz="19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skw"/>
                                  <m:ctrlPr>
                                    <a:rPr lang="en-US" sz="19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9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1900" b="0" i="1" smtClean="0">
                                          <a:latin typeface="Cambria Math"/>
                                          <a:ea typeface="Cambria Math"/>
                                        </a:rPr>
                                        <m:t>Ψ</m:t>
                                      </m:r>
                                    </m:e>
                                    <m:sub>
                                      <m:r>
                                        <a:rPr lang="en-US" sz="1900" b="0" i="1" smtClean="0">
                                          <a:latin typeface="Cambria Math"/>
                                        </a:rPr>
                                        <m:t>𝑝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19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1900" b="0" i="1" smtClean="0">
                                          <a:latin typeface="Cambria Math"/>
                                          <a:ea typeface="Cambria Math"/>
                                        </a:rPr>
                                        <m:t>Ψ</m:t>
                                      </m:r>
                                    </m:e>
                                    <m:sub>
                                      <m:r>
                                        <a:rPr lang="en-US" sz="1900" b="0" i="1" smtClean="0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den>
                      </m:f>
                    </m:oMath>
                  </m:oMathPara>
                </a14:m>
                <a:endParaRPr lang="en-US" sz="19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95400"/>
                <a:ext cx="8229600" cy="5334000"/>
              </a:xfrm>
              <a:blipFill rotWithShape="1">
                <a:blip r:embed="rId2"/>
                <a:stretch>
                  <a:fillRect l="-1259" t="-1714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 txBox="1">
            <a:spLocks/>
          </p:cNvSpPr>
          <p:nvPr/>
        </p:nvSpPr>
        <p:spPr>
          <a:xfrm>
            <a:off x="942703" y="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Suggested distribution functions:</a:t>
            </a:r>
          </a:p>
        </p:txBody>
      </p:sp>
      <p:cxnSp>
        <p:nvCxnSpPr>
          <p:cNvPr id="53" name="Straight Arrow Connector 52"/>
          <p:cNvCxnSpPr>
            <a:endCxn id="55" idx="3"/>
          </p:cNvCxnSpPr>
          <p:nvPr/>
        </p:nvCxnSpPr>
        <p:spPr>
          <a:xfrm flipV="1">
            <a:off x="4590077" y="2074134"/>
            <a:ext cx="0" cy="1737977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4361477" y="3659711"/>
            <a:ext cx="3581400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296163" y="1889468"/>
            <a:ext cx="293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latin typeface="Times New Roman"/>
                <a:cs typeface="Times New Roman"/>
              </a:rPr>
              <a:t>θ</a:t>
            </a:r>
            <a:endParaRPr lang="en-US" dirty="0"/>
          </a:p>
        </p:txBody>
      </p:sp>
      <p:sp>
        <p:nvSpPr>
          <p:cNvPr id="56" name="Freeform 55"/>
          <p:cNvSpPr/>
          <p:nvPr/>
        </p:nvSpPr>
        <p:spPr>
          <a:xfrm>
            <a:off x="4590078" y="2495332"/>
            <a:ext cx="3135086" cy="946666"/>
          </a:xfrm>
          <a:custGeom>
            <a:avLst/>
            <a:gdLst>
              <a:gd name="connsiteX0" fmla="*/ 0 w 3080657"/>
              <a:gd name="connsiteY0" fmla="*/ 1641 h 926927"/>
              <a:gd name="connsiteX1" fmla="*/ 304800 w 3080657"/>
              <a:gd name="connsiteY1" fmla="*/ 23412 h 926927"/>
              <a:gd name="connsiteX2" fmla="*/ 642257 w 3080657"/>
              <a:gd name="connsiteY2" fmla="*/ 164927 h 926927"/>
              <a:gd name="connsiteX3" fmla="*/ 1164771 w 3080657"/>
              <a:gd name="connsiteY3" fmla="*/ 491498 h 926927"/>
              <a:gd name="connsiteX4" fmla="*/ 1513114 w 3080657"/>
              <a:gd name="connsiteY4" fmla="*/ 633012 h 926927"/>
              <a:gd name="connsiteX5" fmla="*/ 2514600 w 3080657"/>
              <a:gd name="connsiteY5" fmla="*/ 872498 h 926927"/>
              <a:gd name="connsiteX6" fmla="*/ 2884714 w 3080657"/>
              <a:gd name="connsiteY6" fmla="*/ 905155 h 926927"/>
              <a:gd name="connsiteX7" fmla="*/ 3080657 w 3080657"/>
              <a:gd name="connsiteY7" fmla="*/ 926927 h 926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0657" h="926927">
                <a:moveTo>
                  <a:pt x="0" y="1641"/>
                </a:moveTo>
                <a:cubicBezTo>
                  <a:pt x="98878" y="-1081"/>
                  <a:pt x="197757" y="-3802"/>
                  <a:pt x="304800" y="23412"/>
                </a:cubicBezTo>
                <a:cubicBezTo>
                  <a:pt x="411843" y="50626"/>
                  <a:pt x="498929" y="86913"/>
                  <a:pt x="642257" y="164927"/>
                </a:cubicBezTo>
                <a:cubicBezTo>
                  <a:pt x="785586" y="242941"/>
                  <a:pt x="1019628" y="413484"/>
                  <a:pt x="1164771" y="491498"/>
                </a:cubicBezTo>
                <a:cubicBezTo>
                  <a:pt x="1309914" y="569512"/>
                  <a:pt x="1288143" y="569512"/>
                  <a:pt x="1513114" y="633012"/>
                </a:cubicBezTo>
                <a:cubicBezTo>
                  <a:pt x="1738086" y="696512"/>
                  <a:pt x="2286000" y="827141"/>
                  <a:pt x="2514600" y="872498"/>
                </a:cubicBezTo>
                <a:cubicBezTo>
                  <a:pt x="2743200" y="917855"/>
                  <a:pt x="2790371" y="896084"/>
                  <a:pt x="2884714" y="905155"/>
                </a:cubicBezTo>
                <a:cubicBezTo>
                  <a:pt x="2979057" y="914227"/>
                  <a:pt x="3080657" y="926927"/>
                  <a:pt x="3080657" y="926927"/>
                </a:cubicBezTo>
              </a:path>
            </a:pathLst>
          </a:cu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/>
          <p:cNvCxnSpPr/>
          <p:nvPr/>
        </p:nvCxnSpPr>
        <p:spPr>
          <a:xfrm>
            <a:off x="5706407" y="2968665"/>
            <a:ext cx="0" cy="717042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4597467" y="2943122"/>
            <a:ext cx="110894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477807" y="3703952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>
                <a:latin typeface="Times New Roman"/>
                <a:cs typeface="Times New Roman"/>
              </a:rPr>
              <a:t>ψ</a:t>
            </a:r>
            <a:r>
              <a:rPr lang="en-US" baseline="-25000" dirty="0">
                <a:latin typeface="Times New Roman"/>
                <a:cs typeface="Times New Roman"/>
              </a:rPr>
              <a:t>i</a:t>
            </a:r>
            <a:endParaRPr lang="en-US" dirty="0"/>
          </a:p>
          <a:p>
            <a:pPr algn="ctr"/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105662" y="2758456"/>
            <a:ext cx="468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latin typeface="Times New Roman"/>
                <a:cs typeface="Times New Roman"/>
              </a:rPr>
              <a:t>θ</a:t>
            </a:r>
            <a:r>
              <a:rPr lang="en-US" baseline="-25000" dirty="0">
                <a:latin typeface="Times New Roman"/>
                <a:cs typeface="Times New Roman"/>
              </a:rPr>
              <a:t>i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4121992" y="2274873"/>
            <a:ext cx="468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latin typeface="Times New Roman"/>
                <a:cs typeface="Times New Roman"/>
              </a:rPr>
              <a:t>θ</a:t>
            </a:r>
            <a:r>
              <a:rPr lang="en-US" baseline="-25000" dirty="0">
                <a:latin typeface="Times New Roman"/>
                <a:cs typeface="Times New Roman"/>
              </a:rPr>
              <a:t>s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4759037" y="2282624"/>
            <a:ext cx="2016892" cy="1403083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4597467" y="3183615"/>
            <a:ext cx="1663568" cy="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4121991" y="3141114"/>
            <a:ext cx="468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latin typeface="Times New Roman"/>
                <a:cs typeface="Times New Roman"/>
              </a:rPr>
              <a:t>θ</a:t>
            </a:r>
            <a:r>
              <a:rPr lang="en-US" baseline="-25000" dirty="0">
                <a:latin typeface="Times New Roman"/>
                <a:cs typeface="Times New Roman"/>
              </a:rPr>
              <a:t>r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6032435" y="370395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>
                <a:latin typeface="Times New Roman"/>
                <a:cs typeface="Times New Roman"/>
              </a:rPr>
              <a:t>ψ</a:t>
            </a:r>
            <a:r>
              <a:rPr lang="en-US" baseline="-25000" dirty="0">
                <a:latin typeface="Times New Roman"/>
                <a:cs typeface="Times New Roman"/>
              </a:rPr>
              <a:t>r</a:t>
            </a:r>
            <a:endParaRPr lang="en-US" dirty="0"/>
          </a:p>
        </p:txBody>
      </p:sp>
      <p:cxnSp>
        <p:nvCxnSpPr>
          <p:cNvPr id="66" name="Straight Connector 65"/>
          <p:cNvCxnSpPr/>
          <p:nvPr/>
        </p:nvCxnSpPr>
        <p:spPr>
          <a:xfrm flipH="1" flipV="1">
            <a:off x="5767483" y="3141114"/>
            <a:ext cx="2175394" cy="369332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238784" y="3143313"/>
            <a:ext cx="22251" cy="5163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547329" y="370395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>
                <a:latin typeface="Times New Roman"/>
                <a:cs typeface="Times New Roman"/>
              </a:rPr>
              <a:t>ψ</a:t>
            </a:r>
            <a:r>
              <a:rPr lang="en-US" baseline="-25000" dirty="0">
                <a:latin typeface="Times New Roman"/>
                <a:cs typeface="Times New Roman"/>
              </a:rPr>
              <a:t>p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7404035" y="3720174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>
                <a:latin typeface="Times New Roman"/>
                <a:cs typeface="Times New Roman"/>
              </a:rPr>
              <a:t>Ψ</a:t>
            </a:r>
            <a:r>
              <a:rPr lang="en-US" baseline="-25000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(kPa)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904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Soil vision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Johari: GP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626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Pore network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Pore size Distribution</a:t>
            </a:r>
          </a:p>
          <a:p>
            <a:r>
              <a:rPr lang="en-US" dirty="0"/>
              <a:t>Throat size</a:t>
            </a:r>
          </a:p>
          <a:p>
            <a:r>
              <a:rPr lang="en-US" dirty="0"/>
              <a:t>Pore body shape</a:t>
            </a:r>
          </a:p>
          <a:p>
            <a:r>
              <a:rPr lang="en-US" dirty="0"/>
              <a:t>Coordination number</a:t>
            </a:r>
          </a:p>
          <a:p>
            <a:r>
              <a:rPr lang="en-US" dirty="0"/>
              <a:t>Regularity </a:t>
            </a:r>
          </a:p>
          <a:p>
            <a:r>
              <a:rPr lang="en-US" dirty="0"/>
              <a:t>Film flow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416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Rostami</a:t>
            </a:r>
            <a:endParaRPr lang="en-US" dirty="0"/>
          </a:p>
          <a:p>
            <a:r>
              <a:rPr lang="en-US" dirty="0" err="1"/>
              <a:t>Khaksar</a:t>
            </a:r>
            <a:endParaRPr lang="en-US" dirty="0"/>
          </a:p>
          <a:p>
            <a:r>
              <a:rPr lang="en-US" dirty="0" err="1"/>
              <a:t>Daneshian</a:t>
            </a:r>
            <a:endParaRPr lang="en-US" dirty="0"/>
          </a:p>
          <a:p>
            <a:r>
              <a:rPr lang="en-US" dirty="0" err="1"/>
              <a:t>Ghabezloo</a:t>
            </a:r>
            <a:endParaRPr lang="en-US" dirty="0"/>
          </a:p>
          <a:p>
            <a:r>
              <a:rPr lang="en-US" dirty="0" err="1"/>
              <a:t>Jamshidi</a:t>
            </a:r>
            <a:endParaRPr lang="en-US" dirty="0"/>
          </a:p>
          <a:p>
            <a:r>
              <a:rPr lang="en-US" dirty="0" err="1"/>
              <a:t>Elyasi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Pore network modeling</a:t>
            </a:r>
          </a:p>
        </p:txBody>
      </p:sp>
    </p:spTree>
    <p:extLst>
      <p:ext uri="{BB962C8B-B14F-4D97-AF65-F5344CB8AC3E}">
        <p14:creationId xmlns:p14="http://schemas.microsoft.com/office/powerpoint/2010/main" val="457763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End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15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67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Empirical Relationships for SWRC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610600" cy="438912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Gopta and Larson (1979)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b="1" i="1" smtClean="0">
                              <a:latin typeface="Cambria Math"/>
                              <a:ea typeface="Cambria Math"/>
                            </a:rPr>
                            <m:t>𝜣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/>
                            </a:rPr>
                            <m:t>𝒑</m:t>
                          </m:r>
                        </m:sub>
                      </m:sSub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𝒂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𝑺𝒂𝒏𝒅</m:t>
                      </m:r>
                      <m:d>
                        <m:d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%</m:t>
                          </m:r>
                        </m:e>
                      </m:d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𝒃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𝒔𝒊𝒍𝒕</m:t>
                      </m:r>
                      <m:d>
                        <m:d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%</m:t>
                          </m:r>
                        </m:e>
                      </m:d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𝒄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𝒄𝒍𝒂𝒚</m:t>
                      </m:r>
                      <m:d>
                        <m:d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%</m:t>
                          </m:r>
                        </m:e>
                      </m:d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𝒅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𝒐𝒓𝒈𝒂𝒏𝒊𝒄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𝒎𝒂𝒕𝒕𝒆𝒓</m:t>
                      </m:r>
                      <m:d>
                        <m:d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%</m:t>
                          </m:r>
                        </m:e>
                      </m:d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𝒆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𝝆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𝒅</m:t>
                          </m:r>
                        </m:sub>
                      </m:sSub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(</m:t>
                      </m:r>
                      <m:f>
                        <m:fPr>
                          <m:type m:val="skw"/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𝒈𝒓</m:t>
                          </m:r>
                        </m:num>
                        <m:den>
                          <m:sSup>
                            <m:sSupPr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latin typeface="Cambria Math"/>
                                  <a:ea typeface="Cambria Math"/>
                                </a:rPr>
                                <m:t>𝒄𝒎</m:t>
                              </m:r>
                            </m:e>
                            <m:sup>
                              <m:r>
                                <a:rPr lang="en-US" sz="1600" b="1" i="1" smtClean="0">
                                  <a:latin typeface="Cambria Math"/>
                                  <a:ea typeface="Cambria Math"/>
                                </a:rPr>
                                <m:t>𝟑</m:t>
                              </m:r>
                            </m:sup>
                          </m:sSup>
                        </m:den>
                      </m:f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1600" b="1" dirty="0"/>
              </a:p>
              <a:p>
                <a:pPr marL="0" indent="0">
                  <a:buNone/>
                </a:pPr>
                <a:endParaRPr lang="en-US" sz="16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b="1" i="1">
                              <a:latin typeface="Cambria Math"/>
                              <a:ea typeface="Cambria Math"/>
                            </a:rPr>
                            <m:t>𝜣</m:t>
                          </m:r>
                        </m:e>
                        <m:sub>
                          <m:r>
                            <a:rPr lang="en-US" sz="1600" b="1" i="1">
                              <a:latin typeface="Cambria Math"/>
                            </a:rPr>
                            <m:t>𝒑</m:t>
                          </m:r>
                        </m:sub>
                      </m:sSub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→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𝑽𝒐𝒍𝒖𝒎𝒆𝒕𝒓𝒊𝒄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𝒘𝒂𝒕𝒆𝒓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𝒄𝒐𝒏𝒕𝒆𝒏𝒕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𝒂𝒕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𝒔𝒖𝒄𝒕𝒊𝒐𝒏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"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𝒑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“</m:t>
                      </m:r>
                    </m:oMath>
                  </m:oMathPara>
                </a14:m>
                <a:endParaRPr lang="en-US" sz="16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1" i="1" smtClean="0">
                          <a:latin typeface="Cambria Math"/>
                        </a:rPr>
                        <m:t>𝒂</m:t>
                      </m:r>
                      <m:r>
                        <a:rPr lang="en-US" sz="1600" b="1" i="1" smtClean="0">
                          <a:latin typeface="Cambria Math"/>
                        </a:rPr>
                        <m:t>, </m:t>
                      </m:r>
                      <m:r>
                        <a:rPr lang="en-US" sz="1600" b="1" i="1" smtClean="0">
                          <a:latin typeface="Cambria Math"/>
                        </a:rPr>
                        <m:t>𝒃</m:t>
                      </m:r>
                      <m:r>
                        <a:rPr lang="en-US" sz="1600" b="1" i="1" smtClean="0">
                          <a:latin typeface="Cambria Math"/>
                        </a:rPr>
                        <m:t>, </m:t>
                      </m:r>
                      <m:r>
                        <a:rPr lang="en-US" sz="1600" b="1" i="1" smtClean="0">
                          <a:latin typeface="Cambria Math"/>
                        </a:rPr>
                        <m:t>𝒄</m:t>
                      </m:r>
                      <m:r>
                        <a:rPr lang="en-US" sz="1600" b="1" i="1" smtClean="0">
                          <a:latin typeface="Cambria Math"/>
                        </a:rPr>
                        <m:t>, </m:t>
                      </m:r>
                      <m:r>
                        <a:rPr lang="en-US" sz="1600" b="1" i="1" smtClean="0">
                          <a:latin typeface="Cambria Math"/>
                        </a:rPr>
                        <m:t>𝒅</m:t>
                      </m:r>
                      <m:r>
                        <a:rPr lang="en-US" sz="1600" b="1" i="1" smtClean="0">
                          <a:latin typeface="Cambria Math"/>
                        </a:rPr>
                        <m:t>, </m:t>
                      </m:r>
                      <m:r>
                        <a:rPr lang="en-US" sz="1600" b="1" i="1" smtClean="0">
                          <a:latin typeface="Cambria Math"/>
                        </a:rPr>
                        <m:t>𝒆</m:t>
                      </m:r>
                      <m:r>
                        <a:rPr lang="en-US" sz="1600" b="1" i="1" smtClean="0">
                          <a:latin typeface="Cambria Math"/>
                        </a:rPr>
                        <m:t> →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𝑭𝒓𝒐𝒎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𝑻𝒂𝒃𝒍𝒆𝒔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en-US" sz="1600" b="1" dirty="0"/>
              </a:p>
              <a:p>
                <a:pPr marL="0" indent="0">
                  <a:buNone/>
                </a:pPr>
                <a:endParaRPr lang="en-US" sz="1600" b="1" dirty="0"/>
              </a:p>
              <a:p>
                <a:pPr marL="0" indent="0" algn="ctr">
                  <a:buNone/>
                </a:pPr>
                <a:endParaRPr lang="en-US" sz="1600" b="1" dirty="0"/>
              </a:p>
              <a:p>
                <a:pPr marL="0" indent="0" algn="ctr">
                  <a:buNone/>
                </a:pPr>
                <a:r>
                  <a:rPr lang="en-US" sz="1600" b="1" dirty="0">
                    <a:solidFill>
                      <a:srgbClr val="FF0000"/>
                    </a:solidFill>
                  </a:rPr>
                  <a:t>Table picture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610600" cy="4389120"/>
              </a:xfrm>
              <a:blipFill rotWithShape="1">
                <a:blip r:embed="rId2"/>
                <a:stretch>
                  <a:fillRect l="-1203" t="-1111" r="-22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59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E56A0-B2B5-42CB-97A9-3865D4B0A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73932-8164-47D4-B80E-6FE33EC76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3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043063-29E0-4F18-B22B-6D317A10A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9404"/>
            <a:ext cx="9144000" cy="505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224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Empirical Relationships for SWRC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1935480"/>
                <a:ext cx="8991600" cy="438912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Rawls et al. (1982)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b="1" i="1" smtClean="0">
                              <a:latin typeface="Cambria Math"/>
                              <a:ea typeface="Cambria Math"/>
                            </a:rPr>
                            <m:t>𝜣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/>
                            </a:rPr>
                            <m:t>𝒑</m:t>
                          </m:r>
                        </m:sub>
                      </m:sSub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𝒂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𝒃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𝑺𝒂𝒏𝒅</m:t>
                      </m:r>
                      <m:d>
                        <m:d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%</m:t>
                          </m:r>
                        </m:e>
                      </m:d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𝒄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𝒔𝒊𝒍𝒕</m:t>
                      </m:r>
                      <m:d>
                        <m:d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%</m:t>
                          </m:r>
                        </m:e>
                      </m:d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𝒅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𝒄𝒍𝒂𝒚</m:t>
                      </m:r>
                      <m:d>
                        <m:d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%</m:t>
                          </m:r>
                        </m:e>
                      </m:d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𝒆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𝒐𝒓𝒈𝒂𝒏𝒊𝒄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𝒎𝒂𝒕𝒕𝒆𝒓</m:t>
                      </m:r>
                      <m:d>
                        <m:d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%</m:t>
                          </m:r>
                        </m:e>
                      </m:d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𝒇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∗</m:t>
                      </m:r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𝝆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𝒅</m:t>
                          </m:r>
                        </m:sub>
                      </m:sSub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(</m:t>
                      </m:r>
                      <m:f>
                        <m:fPr>
                          <m:type m:val="skw"/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latin typeface="Cambria Math"/>
                              <a:ea typeface="Cambria Math"/>
                            </a:rPr>
                            <m:t>𝑴𝒈</m:t>
                          </m:r>
                        </m:num>
                        <m:den>
                          <m:sSup>
                            <m:sSupPr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latin typeface="Cambria Math"/>
                                  <a:ea typeface="Cambria Math"/>
                                </a:rPr>
                                <m:t>𝒎</m:t>
                              </m:r>
                            </m:e>
                            <m:sup>
                              <m:r>
                                <a:rPr lang="en-US" sz="1600" b="1" i="1" smtClean="0">
                                  <a:latin typeface="Cambria Math"/>
                                  <a:ea typeface="Cambria Math"/>
                                </a:rPr>
                                <m:t>𝟑</m:t>
                              </m:r>
                            </m:sup>
                          </m:sSup>
                        </m:den>
                      </m:f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1600" b="1" dirty="0"/>
              </a:p>
              <a:p>
                <a:pPr marL="0" indent="0">
                  <a:buNone/>
                </a:pPr>
                <a:endParaRPr lang="en-US" sz="16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b="1" i="1">
                              <a:latin typeface="Cambria Math"/>
                              <a:ea typeface="Cambria Math"/>
                            </a:rPr>
                            <m:t>𝜣</m:t>
                          </m:r>
                        </m:e>
                        <m:sub>
                          <m:r>
                            <a:rPr lang="en-US" sz="1600" b="1" i="1">
                              <a:latin typeface="Cambria Math"/>
                            </a:rPr>
                            <m:t>𝒑</m:t>
                          </m:r>
                        </m:sub>
                      </m:sSub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→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𝑽𝒐𝒍𝒖𝒎𝒆𝒕𝒓𝒊𝒄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𝒘𝒂𝒕𝒆𝒓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𝒄𝒐𝒏𝒕𝒆𝒏𝒕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𝒂𝒕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𝒔𝒖𝒄𝒕𝒊𝒐𝒏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"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𝒑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“</m:t>
                      </m:r>
                    </m:oMath>
                  </m:oMathPara>
                </a14:m>
                <a:endParaRPr lang="en-US" sz="16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1" i="1" smtClean="0">
                          <a:latin typeface="Cambria Math"/>
                        </a:rPr>
                        <m:t>𝒂</m:t>
                      </m:r>
                      <m:r>
                        <a:rPr lang="en-US" sz="1600" b="1" i="1" smtClean="0">
                          <a:latin typeface="Cambria Math"/>
                        </a:rPr>
                        <m:t>, </m:t>
                      </m:r>
                      <m:r>
                        <a:rPr lang="en-US" sz="1600" b="1" i="1" smtClean="0">
                          <a:latin typeface="Cambria Math"/>
                        </a:rPr>
                        <m:t>𝒃</m:t>
                      </m:r>
                      <m:r>
                        <a:rPr lang="en-US" sz="1600" b="1" i="1" smtClean="0">
                          <a:latin typeface="Cambria Math"/>
                        </a:rPr>
                        <m:t>, </m:t>
                      </m:r>
                      <m:r>
                        <a:rPr lang="en-US" sz="1600" b="1" i="1" smtClean="0">
                          <a:latin typeface="Cambria Math"/>
                        </a:rPr>
                        <m:t>𝒄</m:t>
                      </m:r>
                      <m:r>
                        <a:rPr lang="en-US" sz="1600" b="1" i="1" smtClean="0">
                          <a:latin typeface="Cambria Math"/>
                        </a:rPr>
                        <m:t>, </m:t>
                      </m:r>
                      <m:r>
                        <a:rPr lang="en-US" sz="1600" b="1" i="1" smtClean="0">
                          <a:latin typeface="Cambria Math"/>
                        </a:rPr>
                        <m:t>𝒅</m:t>
                      </m:r>
                      <m:r>
                        <a:rPr lang="en-US" sz="1600" b="1" i="1" smtClean="0">
                          <a:latin typeface="Cambria Math"/>
                        </a:rPr>
                        <m:t>, </m:t>
                      </m:r>
                      <m:r>
                        <a:rPr lang="en-US" sz="1600" b="1" i="1" smtClean="0">
                          <a:latin typeface="Cambria Math"/>
                        </a:rPr>
                        <m:t>𝒆</m:t>
                      </m:r>
                      <m:r>
                        <a:rPr lang="en-US" sz="1600" b="1" i="1" smtClean="0">
                          <a:latin typeface="Cambria Math"/>
                        </a:rPr>
                        <m:t>, </m:t>
                      </m:r>
                      <m:r>
                        <a:rPr lang="en-US" sz="1600" b="1" i="1" smtClean="0">
                          <a:latin typeface="Cambria Math"/>
                        </a:rPr>
                        <m:t>𝒇</m:t>
                      </m:r>
                      <m:r>
                        <a:rPr lang="en-US" sz="1600" b="1" i="1" smtClean="0">
                          <a:latin typeface="Cambria Math"/>
                        </a:rPr>
                        <m:t> →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𝑭𝒓𝒐𝒎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𝑻𝒂𝒃𝒍𝒆𝒔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en-US" sz="1600" b="1" dirty="0"/>
              </a:p>
              <a:p>
                <a:pPr marL="0" indent="0">
                  <a:buNone/>
                </a:pPr>
                <a:r>
                  <a:rPr lang="en-US" sz="1600" b="1" dirty="0"/>
                  <a:t>For suctions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/>
                        <a:ea typeface="Cambria Math"/>
                      </a:rPr>
                      <m:t>≻</m:t>
                    </m:r>
                    <m:r>
                      <a:rPr lang="en-US" sz="1600" b="1" i="1" smtClean="0">
                        <a:latin typeface="Cambria Math"/>
                        <a:ea typeface="Cambria Math"/>
                      </a:rPr>
                      <m:t>𝟏𝟎</m:t>
                    </m:r>
                    <m:r>
                      <a:rPr lang="en-US" sz="1600" b="1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1600" b="1" i="1" smtClean="0">
                        <a:latin typeface="Cambria Math"/>
                        <a:ea typeface="Cambria Math"/>
                      </a:rPr>
                      <m:t>𝒌𝑷𝒂</m:t>
                    </m:r>
                    <m:r>
                      <a:rPr lang="en-US" sz="1600" b="1" i="1" smtClean="0">
                        <a:latin typeface="Cambria Math"/>
                        <a:ea typeface="Cambria Math"/>
                      </a:rPr>
                      <m:t>  ↠</m:t>
                    </m:r>
                    <m:r>
                      <a:rPr lang="en-US" sz="1600" b="1" i="1" smtClean="0">
                        <a:latin typeface="Cambria Math"/>
                        <a:ea typeface="Cambria Math"/>
                      </a:rPr>
                      <m:t>𝒇</m:t>
                    </m:r>
                    <m:r>
                      <a:rPr lang="en-US" sz="1600" b="1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1600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endParaRPr lang="en-US" sz="1600" b="1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1" i="1" smtClean="0">
                          <a:latin typeface="Cambria Math"/>
                        </a:rPr>
                        <m:t>%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⟶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𝑼𝑺𝑫𝑨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𝒖𝒏𝒊𝒕𝒆𝒅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𝒔𝒕𝒂𝒕𝒆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𝒅𝒆𝒑𝒂𝒓𝒕𝒎𝒆𝒏𝒕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𝒐𝒇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𝒂𝒈𝒓𝒊𝒄𝒖𝒍𝒕𝒖𝒓𝒆</m:t>
                      </m:r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1600" b="1" dirty="0"/>
              </a:p>
              <a:p>
                <a:pPr marL="0" indent="0">
                  <a:buNone/>
                </a:pPr>
                <a:endParaRPr lang="en-US" sz="1600" b="1" dirty="0"/>
              </a:p>
              <a:p>
                <a:pPr marL="0" indent="0" algn="ctr">
                  <a:buNone/>
                </a:pPr>
                <a:endParaRPr lang="en-US" sz="16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1935480"/>
                <a:ext cx="8991600" cy="4389120"/>
              </a:xfrm>
              <a:blipFill rotWithShape="1">
                <a:blip r:embed="rId2"/>
                <a:stretch>
                  <a:fillRect l="-1220" t="-1111" r="-29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693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Tamasella and </a:t>
                </a:r>
                <a:r>
                  <a:rPr lang="en-US" dirty="0" err="1"/>
                  <a:t>Hadentt</a:t>
                </a:r>
                <a:r>
                  <a:rPr lang="en-US" dirty="0"/>
                  <a:t> (1998) (1)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/>
                              <a:ea typeface="Cambria Math"/>
                            </a:rPr>
                            <m:t>Θ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𝑎</m:t>
                      </m:r>
                      <m:r>
                        <a:rPr lang="en-US" b="0" i="1" smtClean="0">
                          <a:latin typeface="Cambria Math"/>
                        </a:rPr>
                        <m:t>∗</m:t>
                      </m:r>
                      <m:r>
                        <a:rPr lang="en-US" b="0" i="1" smtClean="0">
                          <a:latin typeface="Cambria Math"/>
                        </a:rPr>
                        <m:t>𝑠𝑖𝑙𝑡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%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𝑏</m:t>
                      </m:r>
                      <m:r>
                        <a:rPr lang="en-US" b="0" i="1" smtClean="0">
                          <a:latin typeface="Cambria Math"/>
                        </a:rPr>
                        <m:t>∗</m:t>
                      </m:r>
                      <m:r>
                        <a:rPr lang="en-US" b="0" i="1" smtClean="0">
                          <a:latin typeface="Cambria Math"/>
                        </a:rPr>
                        <m:t>𝑐𝑙𝑎𝑦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%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Empirical Relationships for SWRC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580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517015"/>
                <a:ext cx="8229600" cy="4389120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en-US" dirty="0"/>
                  <a:t>Tamasella and </a:t>
                </a:r>
                <a:r>
                  <a:rPr lang="en-US" dirty="0" err="1"/>
                  <a:t>Hadentt</a:t>
                </a:r>
                <a:r>
                  <a:rPr lang="en-US" dirty="0"/>
                  <a:t> </a:t>
                </a:r>
                <a:r>
                  <a:rPr lang="en-US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(1998) </a:t>
                </a:r>
                <a:r>
                  <a:rPr lang="en-US" dirty="0"/>
                  <a:t>(2)</a:t>
                </a:r>
              </a:p>
              <a:p>
                <a:pPr marL="0" indent="0">
                  <a:buNone/>
                </a:pPr>
                <a:r>
                  <a:rPr lang="en-US" sz="1800" dirty="0"/>
                  <a:t>They correct Brooks and Corey (1964) equation: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1800" i="1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sz="1800" i="1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1800" i="1">
                                          <a:latin typeface="Cambria Math"/>
                                          <a:ea typeface="Cambria Math"/>
                                        </a:rPr>
                                        <m:t>Ψ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latin typeface="Cambria Math"/>
                                          <a:ea typeface="Cambria Math"/>
                                        </a:rPr>
                                        <m:t>𝑏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l-GR" sz="1800" i="1">
                                      <a:latin typeface="Cambria Math"/>
                                      <a:ea typeface="Cambria Math"/>
                                    </a:rPr>
                                    <m:t>Ψ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el-GR" sz="18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l-GR" sz="1800" i="1" smtClean="0"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sz="1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800" i="1" smtClean="0">
                              <a:latin typeface="Cambria Math"/>
                              <a:ea typeface="Cambria Math"/>
                            </a:rPr>
                            <m:t>Ψ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𝑏</m:t>
                          </m:r>
                        </m:sub>
                      </m:sSub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𝑘𝑃𝑎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r>
                        <a:rPr lang="en-US" sz="1800" b="0" i="1" smtClean="0">
                          <a:latin typeface="Cambria Math"/>
                        </a:rPr>
                        <m:t>0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285</m:t>
                      </m:r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7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33</m:t>
                      </m:r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4</m:t>
                          </m:r>
                        </m:sup>
                      </m:sSup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r>
                        <a:rPr lang="en-US" sz="1800" b="0" i="1" smtClean="0">
                          <a:latin typeface="Cambria Math"/>
                        </a:rPr>
                        <m:t>𝑠𝑖𝑙𝑡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%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−</m:t>
                      </m:r>
                      <m:r>
                        <a:rPr lang="en-US" sz="1800" b="0" i="1" smtClean="0">
                          <a:latin typeface="Cambria Math"/>
                        </a:rPr>
                        <m:t>1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3</m:t>
                      </m:r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4</m:t>
                          </m:r>
                        </m:sup>
                      </m:sSup>
                      <m:r>
                        <a:rPr lang="en-US" sz="1800" b="0" i="1" smtClean="0">
                          <a:latin typeface="Cambria Math"/>
                        </a:rPr>
                        <m:t>𝑠𝑖𝑙𝑡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%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r>
                        <a:rPr lang="en-US" sz="1800" b="0" i="1" smtClean="0">
                          <a:latin typeface="Cambria Math"/>
                        </a:rPr>
                        <m:t>𝑐𝑙𝑎𝑦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%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3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6</m:t>
                      </m:r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6</m:t>
                          </m:r>
                        </m:sup>
                      </m:sSup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𝑠𝑖𝑙𝑡</m:t>
                              </m:r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%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𝑐𝑙𝑎𝑦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%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18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 smtClean="0">
                          <a:latin typeface="Cambria Math"/>
                          <a:ea typeface="Cambria Math"/>
                        </a:rPr>
                        <m:t>𝛽</m:t>
                      </m:r>
                      <m:r>
                        <a:rPr lang="en-US" sz="1800" b="0" i="1" smtClean="0">
                          <a:latin typeface="Cambria Math"/>
                          <a:ea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1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800" b="0" i="0" smtClean="0">
                              <a:latin typeface="Cambria Math"/>
                              <a:ea typeface="Cambria Math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.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147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.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17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  <m:sSup>
                                <m:sSup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𝑠𝑖𝑙𝑡</m:t>
                              </m:r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%</m:t>
                                  </m:r>
                                </m:e>
                              </m:d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.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  <m:sSup>
                                <m:sSup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𝑐𝑙𝑎𝑦</m:t>
                              </m:r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%</m:t>
                                  </m:r>
                                </m:e>
                              </m:d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8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.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94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  <m:sSup>
                                <m:sSup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4</m:t>
                                  </m:r>
                                </m:sup>
                              </m:sSup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𝑠𝑖𝑙𝑡</m:t>
                                  </m:r>
                                  <m:d>
                                    <m:dPr>
                                      <m:ctrlPr>
                                        <a:rPr lang="en-US" sz="1800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latin typeface="Cambria Math"/>
                                          <a:ea typeface="Cambria Math"/>
                                        </a:rPr>
                                        <m:t>%</m:t>
                                      </m:r>
                                    </m:e>
                                  </m:d>
                                </m:e>
                              </m:d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𝑐𝑙𝑎𝑦</m:t>
                                  </m:r>
                                  <m:d>
                                    <m:dPr>
                                      <m:ctrlPr>
                                        <a:rPr lang="en-US" sz="1800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latin typeface="Cambria Math"/>
                                          <a:ea typeface="Cambria Math"/>
                                        </a:rPr>
                                        <m:t>%</m:t>
                                      </m:r>
                                    </m:e>
                                  </m:d>
                                </m:e>
                              </m:d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sup>
                              </m:sSup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  <m:sSup>
                                <m:sSup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i="1">
                                          <a:latin typeface="Cambria Math"/>
                                          <a:ea typeface="Cambria Math"/>
                                        </a:rPr>
                                        <m:t>𝑠𝑖𝑙𝑡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latin typeface="Cambria Math"/>
                                              <a:ea typeface="Cambria Math"/>
                                            </a:rPr>
                                            <m:t>%</m:t>
                                          </m:r>
                                        </m:e>
                                      </m:d>
                                    </m:e>
                                  </m:d>
                                  <m:r>
                                    <m:rPr>
                                      <m:nor/>
                                    </m:rPr>
                                    <a:rPr lang="en-US" sz="1800" dirty="0"/>
                                    <m:t> 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  <a:ea typeface="Cambria Math"/>
                                    </a:rPr>
                                    <m:t>𝑐𝑙𝑎𝑦</m:t>
                                  </m:r>
                                  <m:d>
                                    <m:dPr>
                                      <m:ctrlPr>
                                        <a:rPr lang="en-US" sz="1800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latin typeface="Cambria Math"/>
                                          <a:ea typeface="Cambria Math"/>
                                        </a:rPr>
                                        <m:t>%</m:t>
                                      </m:r>
                                    </m:e>
                                  </m:d>
                                </m:e>
                              </m:d>
                            </m:e>
                          </m:d>
                        </m:e>
                      </m:func>
                    </m:oMath>
                  </m:oMathPara>
                </a14:m>
                <a:endParaRPr lang="en-US" sz="1800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 smtClean="0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r>
                        <a:rPr lang="en-US" sz="1800" b="0" i="1" smtClean="0">
                          <a:latin typeface="Cambria Math"/>
                        </a:rPr>
                        <m:t>40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61</m:t>
                      </m:r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0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165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𝑠𝑖𝑙𝑡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%</m:t>
                              </m:r>
                            </m:e>
                          </m:d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0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162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𝑐𝑙𝑎𝑦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%</m:t>
                              </m:r>
                            </m:e>
                          </m:d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1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37</m:t>
                      </m:r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𝑆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𝑖𝑙𝑡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%</m:t>
                                  </m:r>
                                </m:e>
                              </m:d>
                            </m:e>
                          </m:d>
                          <m:r>
                            <m:rPr>
                              <m:nor/>
                            </m:rPr>
                            <a:rPr lang="en-US" sz="1800" dirty="0"/>
                            <m:t> 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1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8</m:t>
                      </m:r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5</m:t>
                          </m:r>
                        </m:sup>
                      </m:sSup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𝑠𝑖𝑙𝑡</m:t>
                              </m:r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%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𝑐𝑙𝑎𝑦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%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18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 smtClean="0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1800" b="0" i="1" smtClean="0">
                          <a:latin typeface="Cambria Math"/>
                        </a:rPr>
                        <m:t>=−</m:t>
                      </m:r>
                      <m:r>
                        <a:rPr lang="en-US" sz="1800" b="0" i="1" smtClean="0">
                          <a:latin typeface="Cambria Math"/>
                        </a:rPr>
                        <m:t>2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094</m:t>
                      </m:r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0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047</m:t>
                      </m:r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𝑠𝑖𝑙𝑡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%</m:t>
                              </m:r>
                            </m:e>
                          </m:d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0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431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𝑐𝑙𝑎𝑎𝑦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%</m:t>
                              </m:r>
                            </m:e>
                          </m:d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−</m:t>
                      </m:r>
                      <m:r>
                        <a:rPr lang="en-US" sz="1800" b="0" i="1" smtClean="0">
                          <a:latin typeface="Cambria Math"/>
                        </a:rPr>
                        <m:t>8</m:t>
                      </m:r>
                      <m:r>
                        <a:rPr lang="en-US" sz="1800" b="0" i="1" smtClean="0">
                          <a:latin typeface="Cambria Math"/>
                        </a:rPr>
                        <m:t>.</m:t>
                      </m:r>
                      <m:r>
                        <a:rPr lang="en-US" sz="1800" b="0" i="1" smtClean="0">
                          <a:latin typeface="Cambria Math"/>
                        </a:rPr>
                        <m:t>27</m:t>
                      </m:r>
                      <m:r>
                        <a:rPr lang="en-US" sz="1800" b="0" i="1" smtClean="0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𝑠𝑖𝑙𝑡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%</m:t>
                              </m:r>
                            </m:e>
                          </m:d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∗(</m:t>
                      </m:r>
                      <m:r>
                        <a:rPr lang="en-US" sz="1800" b="0" i="1" smtClean="0">
                          <a:latin typeface="Cambria Math"/>
                        </a:rPr>
                        <m:t>𝑐𝑙𝑎𝑦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%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800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517015"/>
                <a:ext cx="8229600" cy="4389120"/>
              </a:xfrm>
              <a:blipFill rotWithShape="0">
                <a:blip r:embed="rId2"/>
                <a:stretch>
                  <a:fillRect l="-963" t="-1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Empirical Relationships for SWRC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463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524000"/>
                <a:ext cx="8763000" cy="4953000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en-US" dirty="0"/>
                  <a:t>Fredlund (1994):</a:t>
                </a:r>
              </a:p>
              <a:p>
                <a:pPr marL="0" indent="0">
                  <a:buNone/>
                </a:pPr>
                <a:r>
                  <a:rPr lang="en-US" sz="2000" dirty="0"/>
                  <a:t>Empirical relationship with theoretical basis:</a:t>
                </a:r>
              </a:p>
              <a:p>
                <a:pPr marL="0" indent="0" algn="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𝑆𝑜𝑖𝑙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𝑝𝑜𝑟𝑒𝑠</m:t>
                      </m:r>
                      <m:r>
                        <a:rPr lang="en-US" sz="2000" b="0" i="1" smtClean="0">
                          <a:latin typeface="Cambria Math"/>
                        </a:rPr>
                        <m:t>:</m:t>
                      </m:r>
                      <m:r>
                        <a:rPr lang="en-US" sz="2000" b="0" i="1" smtClean="0">
                          <a:latin typeface="Cambria Math"/>
                        </a:rPr>
                        <m:t>𝑅𝑎𝑛𝑑𝑜𝑚𝑙𝑒𝑦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𝑑𝑖𝑠𝑡𝑟𝑖𝑏𝑢𝑡𝑒𝑑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𝑖𝑛𝑡𝑒𝑟𝑐𝑜𝑛𝑛𝑒𝑐𝑡𝑒𝑑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𝑝𝑜𝑟𝑒𝑠</m:t>
                      </m:r>
                      <m:r>
                        <a:rPr lang="en-US" sz="2000" b="0" i="1" smtClean="0">
                          <a:latin typeface="Cambria Math"/>
                        </a:rPr>
                        <m:t>:</m:t>
                      </m:r>
                      <m:r>
                        <a:rPr lang="en-US" sz="20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e>
                      </m:d>
                    </m:oMath>
                  </m:oMathPara>
                </a14:m>
                <a:endParaRPr lang="en-US" sz="2000" b="0" dirty="0"/>
              </a:p>
              <a:p>
                <a:pPr marL="0" indent="0" algn="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𝑟</m:t>
                      </m:r>
                      <m:r>
                        <a:rPr lang="en-US" sz="2000" b="0" i="1" smtClean="0">
                          <a:latin typeface="Cambria Math"/>
                        </a:rPr>
                        <m:t>:</m:t>
                      </m:r>
                      <m:r>
                        <a:rPr lang="en-US" sz="2000" b="0" i="1" smtClean="0">
                          <a:latin typeface="Cambria Math"/>
                        </a:rPr>
                        <m:t>𝑝𝑜𝑟𝑒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𝑟𝑎𝑑𝑖𝑢𝑠</m:t>
                      </m:r>
                    </m:oMath>
                  </m:oMathPara>
                </a14:m>
                <a:endParaRPr lang="en-US" sz="20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:</m:t>
                      </m:r>
                      <m:r>
                        <a:rPr lang="en-US" sz="2000" b="0" i="1" smtClean="0">
                          <a:latin typeface="Cambria Math"/>
                        </a:rPr>
                        <m:t>𝑑𝑒𝑛𝑠𝑖𝑡𝑦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𝑜𝑓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𝑝𝑜𝑟𝑒𝑠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𝑤𝑖𝑡</m:t>
                      </m:r>
                      <m:r>
                        <a:rPr lang="en-US" sz="2000" b="0" i="1" smtClean="0">
                          <a:latin typeface="Cambria Math"/>
                        </a:rPr>
                        <m:t>h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𝑟𝑎𝑑𝑖𝑢𝑠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</a:rPr>
                        <m:t>r</m:t>
                      </m:r>
                    </m:oMath>
                  </m:oMathPara>
                </a14:m>
                <a:endParaRPr lang="en-US" sz="20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∴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𝑑𝑟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: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𝑝𝑜𝑟𝑒𝑠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𝑓𝑖𝑙𝑙𝑒𝑑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𝑤𝑖𝑡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𝑤𝑎𝑡𝑒𝑟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𝑤𝑖𝑡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𝑟𝑎𝑑𝑖𝑢𝑠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  <a:ea typeface="Cambria Math"/>
                        </a:rPr>
                        <m:t>"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  <a:ea typeface="Cambria Math"/>
                        </a:rPr>
                        <m:t>r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  <a:ea typeface="Cambria Math"/>
                        </a:rPr>
                        <m:t>" 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  <a:ea typeface="Cambria Math"/>
                        </a:rPr>
                        <m:t>to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  <a:ea typeface="Cambria Math"/>
                        </a:rPr>
                        <m:t> "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  <a:ea typeface="Cambria Math"/>
                        </a:rPr>
                        <m:t>r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  <a:ea typeface="Cambria Math"/>
                        </a:rPr>
                        <m:t>dr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"</m:t>
                      </m:r>
                    </m:oMath>
                  </m:oMathPara>
                </a14:m>
                <a:endParaRPr lang="en-US" sz="2000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𝜃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 </m:t>
                      </m:r>
                      <m:nary>
                        <m:nary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𝑚𝑖𝑛</m:t>
                              </m:r>
                            </m:sub>
                          </m:sSub>
                        </m:sub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sup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𝑟</m:t>
                              </m:r>
                            </m:e>
                          </m:d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𝑑𝑟</m:t>
                          </m:r>
                        </m:e>
                      </m:nary>
                    </m:oMath>
                  </m:oMathPara>
                </a14:m>
                <a:endParaRPr lang="en-US" sz="2000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𝜃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: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𝑉𝑜𝑙𝑢𝑚𝑒𝑡𝑟𝑖𝑐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𝑤𝑎𝑡𝑒𝑟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𝑐𝑜𝑛𝑡𝑒𝑛𝑡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𝑤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𝑒𝑛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𝑎𝑙𝑙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𝑝𝑜𝑟𝑒𝑠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𝑤𝑖𝑡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𝑟𝑎𝑑𝑖𝑢𝑠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≤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𝑎𝑟𝑒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𝑓𝑖𝑙𝑙𝑒𝑑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𝑤𝑖𝑡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𝑤𝑎𝑡𝑒𝑟</m:t>
                      </m:r>
                    </m:oMath>
                  </m:oMathPara>
                </a14:m>
                <a:endParaRPr lang="en-US" sz="2000" b="0" dirty="0">
                  <a:ea typeface="Cambria Math"/>
                </a:endParaRPr>
              </a:p>
              <a:p>
                <a:pPr marL="0" indent="0">
                  <a:buNone/>
                </a:pPr>
                <a:endParaRPr lang="en-US" sz="2000" b="0" dirty="0">
                  <a:ea typeface="Cambria Math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𝑅𝑚𝑎𝑥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)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𝑚𝑖𝑛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/>
                            </a:rPr>
                            <m:t>𝑅𝑚𝑎𝑥</m:t>
                          </m:r>
                        </m:sup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𝑟</m:t>
                              </m:r>
                            </m:e>
                          </m:d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𝑑𝑟</m:t>
                          </m:r>
                        </m:e>
                      </m:nary>
                    </m:oMath>
                  </m:oMathPara>
                </a14:m>
                <a:endParaRPr lang="en-US" sz="2000" b="0" dirty="0"/>
              </a:p>
              <a:p>
                <a:pPr marL="0" indent="0">
                  <a:buNone/>
                </a:pPr>
                <a:r>
                  <a:rPr lang="en-US" sz="2000" dirty="0"/>
                  <a:t> Capillary flow: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𝑟</m:t>
                    </m:r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f>
                      <m:fPr>
                        <m:type m:val="skw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sz="2400" b="0" i="1" smtClean="0">
                            <a:latin typeface="Cambria Math"/>
                            <a:ea typeface="Cambria Math"/>
                          </a:rPr>
                          <m:t>Ψ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𝑤</m:t>
                      </m:r>
                      <m:r>
                        <a:rPr lang="en-US" sz="2400" b="0" i="1" smtClean="0">
                          <a:latin typeface="Cambria Math"/>
                        </a:rPr>
                        <m:t>h</m:t>
                      </m:r>
                      <m:r>
                        <a:rPr lang="en-US" sz="2400" b="0" i="1" smtClean="0">
                          <a:latin typeface="Cambria Math"/>
                        </a:rPr>
                        <m:t>𝑒𝑟𝑒</m:t>
                      </m:r>
                      <m:r>
                        <a:rPr lang="en-US" sz="2400" b="0" i="1" smtClean="0">
                          <a:latin typeface="Cambria Math"/>
                        </a:rPr>
                        <m:t>:</m:t>
                      </m:r>
                      <m:r>
                        <a:rPr lang="en-US" sz="2400" b="0" i="1" smtClean="0">
                          <a:latin typeface="Cambria Math"/>
                        </a:rPr>
                        <m:t>𝑐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𝑇𝑐𝑜𝑠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        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𝑐</m:t>
                          </m:r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400" b="0" i="1" smtClean="0">
                                  <a:latin typeface="Cambria Math"/>
                                  <a:ea typeface="Cambria Math"/>
                                </a:rPr>
                                <m:t>Ψ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𝐴𝐸𝑉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                       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𝑚𝑖𝑛</m:t>
                          </m:r>
                        </m:sub>
                      </m:sSub>
                      <m:r>
                        <a:rPr lang="en-US" sz="2400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𝑐</m:t>
                          </m:r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400" i="1">
                                  <a:latin typeface="Cambria Math"/>
                                  <a:ea typeface="Cambria Math"/>
                                </a:rPr>
                                <m:t>Ψ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𝑀𝑎𝑥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524000"/>
                <a:ext cx="8763000" cy="4953000"/>
              </a:xfrm>
              <a:blipFill>
                <a:blip r:embed="rId2"/>
                <a:stretch>
                  <a:fillRect l="-904" t="-15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Theoretical - Based Relationships for SWRC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0" y="3352800"/>
            <a:ext cx="5334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(1)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43800" y="5638800"/>
            <a:ext cx="5334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(2)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910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/>
                  <a:t>From (1) and (2):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/>
                              <a:ea typeface="Cambria Math"/>
                            </a:rPr>
                            <m:t>Θ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  <a:ea typeface="Cambria Math"/>
                            </a:rPr>
                            <m:t>Ψ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b="0" i="1" smtClean="0">
                                  <a:latin typeface="Cambria Math"/>
                                  <a:ea typeface="Cambria Math"/>
                                </a:rPr>
                                <m:t>Ψ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𝑚𝑎𝑥</m:t>
                              </m:r>
                            </m:sub>
                          </m:sSub>
                        </m:sub>
                        <m:sup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  <a:ea typeface="Cambria Math"/>
                            </a:rPr>
                            <m:t>Ψ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h</m:t>
                                  </m:r>
                                </m:den>
                              </m:f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𝑑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/>
                                    </a:rPr>
                                    <m:t>h</m:t>
                                  </m:r>
                                </m:den>
                              </m:f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=−</m:t>
                          </m:r>
                          <m:nary>
                            <m:nary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/>
                                  <a:ea typeface="Cambria Math"/>
                                </a:rPr>
                                <m:t>Ψ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i="1">
                                      <a:latin typeface="Cambria Math"/>
                                      <a:ea typeface="Cambria Math"/>
                                    </a:rPr>
                                    <m:t>Ψ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𝑚𝑎𝑥</m:t>
                                  </m:r>
                                </m:sub>
                              </m:sSub>
                            </m:sup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𝑐</m:t>
                                      </m:r>
                                    </m:num>
                                    <m:den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h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b="0" i="1" smtClean="0">
                                  <a:latin typeface="Cambria Math"/>
                                </a:rPr>
                                <m:t>∗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/>
                                    </a:rPr>
                                    <m:t>𝑐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r>
                                <a:rPr lang="en-US" i="1">
                                  <a:latin typeface="Cambria Math"/>
                                </a:rPr>
                                <m:t>𝑑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h</m:t>
                                  </m:r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b="0" i="1" dirty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h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𝑖𝑠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𝑑𝑢𝑚𝑚𝑦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𝑣𝑎𝑟𝑖𝑎𝑏𝑙𝑒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𝑟𝑒𝑝𝑟𝑒𝑠𝑒𝑛𝑡𝑒𝑑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𝑠𝑜𝑖𝑙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𝑝𝑜𝑡𝑒𝑛𝑡𝑖𝑎𝑙</m:t>
                      </m:r>
                    </m:oMath>
                  </m:oMathPara>
                </a14:m>
                <a:endParaRPr lang="en-US" sz="2000" b="0" dirty="0"/>
              </a:p>
              <a:p>
                <a:pPr>
                  <a:buFont typeface="Arial" pitchFamily="34" charset="0"/>
                  <a:buChar char="•"/>
                </a:pPr>
                <a:r>
                  <a:rPr lang="en-US" dirty="0"/>
                  <a:t>In general: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</m:sub>
                      </m:sSub>
                      <m:nary>
                        <m:nary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23"/>
                            </m:rPr>
                            <a:rPr lang="el-GR" b="0" i="1" smtClean="0">
                              <a:latin typeface="Cambria Math"/>
                              <a:ea typeface="Cambria Math"/>
                            </a:rPr>
                            <m:t>Ψ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∞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h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</m:nary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:r>
                  <a:rPr lang="en-US" dirty="0"/>
                  <a:t>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en-US" b="0" dirty="0"/>
                  <a:t> </a:t>
                </a:r>
                <a:r>
                  <a:rPr lang="en-US" dirty="0"/>
                  <a:t>can be any appropriate distribution function: (w or md, gamma, Beta) </a:t>
                </a:r>
                <a:endParaRPr lang="en-US" b="0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2083" r="-1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07473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Empirical Relationships for SWRC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8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481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47800"/>
                <a:ext cx="8229600" cy="4876800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𝑟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 ?</m:t>
                      </m:r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:r>
                  <a:rPr lang="en-US" dirty="0"/>
                  <a:t>1- constant pore size distribution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𝑟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𝐴</m:t>
                      </m:r>
                      <m:r>
                        <a:rPr lang="en-US" b="0" i="1" smtClean="0">
                          <a:latin typeface="Cambria Math"/>
                        </a:rPr>
                        <m:t> ⟹ </m:t>
                      </m:r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Θ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  <a:ea typeface="Cambria Math"/>
                            </a:rPr>
                            <m:t>Ψ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𝐵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  <a:ea typeface="Cambria Math"/>
                            </a:rPr>
                            <m:t>Ψ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𝐷</m:t>
                      </m:r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:r>
                  <a:rPr lang="en-US" dirty="0"/>
                  <a:t>2- pore size function varies by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𝑟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⟹</m:t>
                      </m:r>
                      <m:r>
                        <m:rPr>
                          <m:sty m:val="p"/>
                        </m:rPr>
                        <a:rPr lang="el-GR" i="1">
                          <a:latin typeface="Cambria Math"/>
                          <a:ea typeface="Cambria Math"/>
                        </a:rPr>
                        <m:t>Θ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i="1">
                              <a:latin typeface="Cambria Math"/>
                              <a:ea typeface="Cambria Math"/>
                            </a:rPr>
                            <m:t>Ψ</m:t>
                          </m:r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𝐵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𝐷</m:t>
                      </m:r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Ψ</m:t>
                      </m:r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:r>
                  <a:rPr lang="en-US" dirty="0"/>
                  <a:t>3- pore size function varies by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𝑚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sup>
                        </m:sSup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𝑟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𝐴</m:t>
                          </m:r>
                        </m:num>
                        <m:den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p>
                          </m:sSup>
                        </m:den>
                      </m:f>
                      <m:r>
                        <a:rPr lang="en-US" i="1">
                          <a:latin typeface="Cambria Math"/>
                          <a:ea typeface="Cambria Math"/>
                        </a:rPr>
                        <m:t>⟹</m:t>
                      </m:r>
                      <m:r>
                        <m:rPr>
                          <m:sty m:val="p"/>
                        </m:rPr>
                        <a:rPr lang="el-GR" i="1">
                          <a:latin typeface="Cambria Math"/>
                          <a:ea typeface="Cambria Math"/>
                        </a:rPr>
                        <m:t>Θ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i="1">
                              <a:latin typeface="Cambria Math"/>
                              <a:ea typeface="Cambria Math"/>
                            </a:rPr>
                            <m:t>Ψ</m:t>
                          </m:r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𝐵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𝐷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i="1">
                              <a:latin typeface="Cambria Math"/>
                              <a:ea typeface="Cambria Math"/>
                            </a:rPr>
                            <m:t>Ψ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en-US" dirty="0">
                  <a:ea typeface="Cambria Math"/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47800"/>
                <a:ext cx="8229600" cy="4876800"/>
              </a:xfrm>
              <a:blipFill rotWithShape="1">
                <a:blip r:embed="rId2"/>
                <a:stretch>
                  <a:fillRect l="-1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Empirical Relationships for SWRC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9441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685</Words>
  <Application>Microsoft Office PowerPoint</Application>
  <PresentationFormat>On-screen Show (4:3)</PresentationFormat>
  <Paragraphs>130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 Math</vt:lpstr>
      <vt:lpstr>Constantia</vt:lpstr>
      <vt:lpstr>Times New Roman</vt:lpstr>
      <vt:lpstr>Wingdings 2</vt:lpstr>
      <vt:lpstr>Flow</vt:lpstr>
      <vt:lpstr>Mechanics of Unsaturated soils Equations for SWRC Empirical Relationships  </vt:lpstr>
      <vt:lpstr>Empirical Relationships for SWRC</vt:lpstr>
      <vt:lpstr>PowerPoint Presentation</vt:lpstr>
      <vt:lpstr>Empirical Relationships for SWRC</vt:lpstr>
      <vt:lpstr>Empirical Relationships for SWRC</vt:lpstr>
      <vt:lpstr>Empirical Relationships for SWRC</vt:lpstr>
      <vt:lpstr>Theoretical - Based Relationships for SWRC</vt:lpstr>
      <vt:lpstr>Empirical Relationships for SWRC</vt:lpstr>
      <vt:lpstr>Empirical Relationships for SWRC</vt:lpstr>
      <vt:lpstr>Suggested distribution functions:</vt:lpstr>
      <vt:lpstr>PowerPoint Presentation</vt:lpstr>
      <vt:lpstr>Soil vision software</vt:lpstr>
      <vt:lpstr>Pore network modeling</vt:lpstr>
      <vt:lpstr>Pore network modeling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Mechanics of Unsaturated soils Equations for SWRC Empirical Relationships</dc:title>
  <dc:creator>Hossein</dc:creator>
  <cp:lastModifiedBy>admin</cp:lastModifiedBy>
  <cp:revision>42</cp:revision>
  <dcterms:created xsi:type="dcterms:W3CDTF">2013-02-02T16:30:32Z</dcterms:created>
  <dcterms:modified xsi:type="dcterms:W3CDTF">2024-03-03T06:42:58Z</dcterms:modified>
</cp:coreProperties>
</file>