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5" r:id="rId2"/>
    <p:sldId id="469" r:id="rId3"/>
    <p:sldId id="470" r:id="rId4"/>
    <p:sldId id="465" r:id="rId5"/>
    <p:sldId id="471" r:id="rId6"/>
    <p:sldId id="472" r:id="rId7"/>
    <p:sldId id="473" r:id="rId8"/>
    <p:sldId id="474" r:id="rId9"/>
    <p:sldId id="475" r:id="rId10"/>
    <p:sldId id="477" r:id="rId11"/>
    <p:sldId id="47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86FFF"/>
    <a:srgbClr val="0DCFFF"/>
    <a:srgbClr val="5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0993" autoAdjust="0"/>
  </p:normalViewPr>
  <p:slideViewPr>
    <p:cSldViewPr snapToGrid="0" snapToObjects="1">
      <p:cViewPr varScale="1">
        <p:scale>
          <a:sx n="71" d="100"/>
          <a:sy n="71" d="100"/>
        </p:scale>
        <p:origin x="-178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03C3A-31DF-CD47-98E4-261843B069A4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87ED8-D018-D84B-89C4-E35D7CBC0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9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87ED8-D018-D84B-89C4-E35D7CBC047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1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0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9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3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5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99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14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061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61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30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0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78008-6626-2649-83F7-4DA3CEBABF70}" type="datetimeFigureOut">
              <a:rPr lang="en-US" smtClean="0"/>
              <a:pPr/>
              <a:t>10/11/2019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22963-5059-6C49-AE7A-02D66F677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9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91465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>
                <a:latin typeface="Arial" pitchFamily="34" charset="0"/>
                <a:cs typeface="Arial" pitchFamily="34" charset="0"/>
              </a:rPr>
            </a:br>
            <a:r>
              <a:rPr lang="en-US" sz="4000" dirty="0">
                <a:latin typeface="Arial Black" pitchFamily="34" charset="0"/>
                <a:cs typeface="Arial" pitchFamily="34" charset="0"/>
              </a:rPr>
              <a:t>Introduction to Landslides and </a:t>
            </a:r>
            <a:br>
              <a:rPr lang="en-US" sz="4000" dirty="0">
                <a:latin typeface="Arial Black" pitchFamily="34" charset="0"/>
                <a:cs typeface="Arial" pitchFamily="34" charset="0"/>
              </a:rPr>
            </a:br>
            <a:r>
              <a:rPr lang="en-US" sz="4000" dirty="0">
                <a:latin typeface="Arial Black" pitchFamily="34" charset="0"/>
                <a:cs typeface="Arial" pitchFamily="34" charset="0"/>
              </a:rPr>
              <a:t>Slope Stability</a:t>
            </a:r>
          </a:p>
        </p:txBody>
      </p:sp>
    </p:spTree>
    <p:extLst>
      <p:ext uri="{BB962C8B-B14F-4D97-AF65-F5344CB8AC3E}">
        <p14:creationId xmlns:p14="http://schemas.microsoft.com/office/powerpoint/2010/main" val="707382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7598" y="232193"/>
            <a:ext cx="3602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Cambria" panose="02040503050406030204" pitchFamily="18" charset="0"/>
                <a:ea typeface="Cambria" panose="02040503050406030204" pitchFamily="18" charset="0"/>
              </a:rPr>
              <a:t>HW#10 (Slope Stability)</a:t>
            </a: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352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74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Black" pitchFamily="34" charset="0"/>
                <a:cs typeface="Arial" pitchFamily="34" charset="0"/>
              </a:rPr>
              <a:t>2005 La </a:t>
            </a:r>
            <a:r>
              <a:rPr lang="en-US" sz="3200" dirty="0" err="1">
                <a:latin typeface="Arial Black" pitchFamily="34" charset="0"/>
                <a:cs typeface="Arial" pitchFamily="34" charset="0"/>
              </a:rPr>
              <a:t>Conchita</a:t>
            </a:r>
            <a:r>
              <a:rPr lang="en-US" sz="3200" dirty="0">
                <a:latin typeface="Arial Black" pitchFamily="34" charset="0"/>
                <a:cs typeface="Arial" pitchFamily="34" charset="0"/>
              </a:rPr>
              <a:t> Landslide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39843"/>
            <a:ext cx="4092500" cy="521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9270" y="3623455"/>
            <a:ext cx="2319452" cy="264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616606" y="1039843"/>
            <a:ext cx="4304371" cy="2729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35 deg. slope angle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Poorly-cemented marine sediments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15 days of near-record rainfall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10 confirmed fatalities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289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083" y="345681"/>
            <a:ext cx="3534937" cy="450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0842" y="615258"/>
            <a:ext cx="4526915" cy="423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250842" y="4270917"/>
            <a:ext cx="4526915" cy="5818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71962" y="5169838"/>
            <a:ext cx="6849080" cy="1447994"/>
            <a:chOff x="1471962" y="5169838"/>
            <a:chExt cx="6849080" cy="1447994"/>
          </a:xfrm>
        </p:grpSpPr>
        <p:sp>
          <p:nvSpPr>
            <p:cNvPr id="10" name="Subtitle 2"/>
            <p:cNvSpPr txBox="1">
              <a:spLocks/>
            </p:cNvSpPr>
            <p:nvPr/>
          </p:nvSpPr>
          <p:spPr>
            <a:xfrm>
              <a:off x="1471962" y="5531837"/>
              <a:ext cx="4304371" cy="7239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>
                <a:spcBef>
                  <a:spcPct val="20000"/>
                </a:spcBef>
              </a:pPr>
              <a:r>
                <a:rPr lang="en-US" sz="2400" dirty="0">
                  <a:latin typeface="Arial" pitchFamily="34" charset="0"/>
                  <a:cs typeface="Arial" pitchFamily="34" charset="0"/>
                </a:rPr>
                <a:t>Factor of Safety = </a:t>
              </a:r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>
            <a:xfrm>
              <a:off x="4016671" y="5169838"/>
              <a:ext cx="4304371" cy="7239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 algn="ctr">
                <a:spcBef>
                  <a:spcPct val="20000"/>
                </a:spcBef>
              </a:pPr>
              <a:r>
                <a:rPr lang="en-US" sz="2400" dirty="0">
                  <a:latin typeface="Arial" pitchFamily="34" charset="0"/>
                  <a:cs typeface="Arial" pitchFamily="34" charset="0"/>
                </a:rPr>
                <a:t>Shear Resistance</a:t>
              </a:r>
            </a:p>
          </p:txBody>
        </p:sp>
        <p:sp>
          <p:nvSpPr>
            <p:cNvPr id="12" name="Subtitle 2"/>
            <p:cNvSpPr txBox="1">
              <a:spLocks/>
            </p:cNvSpPr>
            <p:nvPr/>
          </p:nvSpPr>
          <p:spPr>
            <a:xfrm>
              <a:off x="3949765" y="5893835"/>
              <a:ext cx="4304371" cy="7239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indent="-342900" algn="ctr">
                <a:spcBef>
                  <a:spcPct val="20000"/>
                </a:spcBef>
              </a:pPr>
              <a:r>
                <a:rPr lang="en-US" sz="2400" dirty="0">
                  <a:latin typeface="Arial" pitchFamily="34" charset="0"/>
                  <a:cs typeface="Arial" pitchFamily="34" charset="0"/>
                </a:rPr>
                <a:t>Shear Force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4273144" y="5771174"/>
              <a:ext cx="3633071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42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Black" pitchFamily="34" charset="0"/>
                <a:cs typeface="Arial" pitchFamily="34" charset="0"/>
              </a:rPr>
              <a:t>Slope Terminology</a:t>
            </a:r>
          </a:p>
        </p:txBody>
      </p:sp>
      <p:pic>
        <p:nvPicPr>
          <p:cNvPr id="129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179948"/>
            <a:ext cx="56197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4335" y="2179948"/>
            <a:ext cx="2551821" cy="2470112"/>
            <a:chOff x="704335" y="2179948"/>
            <a:chExt cx="2551821" cy="2470112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1762125" y="2179948"/>
              <a:ext cx="0" cy="247011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427356" y="2179948"/>
              <a:ext cx="18288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04335" y="3189249"/>
              <a:ext cx="10577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Height, H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18011" y="4046550"/>
            <a:ext cx="758282" cy="603510"/>
            <a:chOff x="1918011" y="4046550"/>
            <a:chExt cx="758282" cy="603510"/>
          </a:xfrm>
        </p:grpSpPr>
        <p:sp>
          <p:nvSpPr>
            <p:cNvPr id="13" name="TextBox 12"/>
            <p:cNvSpPr txBox="1"/>
            <p:nvPr/>
          </p:nvSpPr>
          <p:spPr>
            <a:xfrm>
              <a:off x="1918011" y="4046550"/>
              <a:ext cx="513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Toe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341756" y="4371278"/>
              <a:ext cx="334537" cy="2787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3256156" y="2585739"/>
            <a:ext cx="1014114" cy="646331"/>
            <a:chOff x="1918011" y="4046550"/>
            <a:chExt cx="758282" cy="646331"/>
          </a:xfrm>
        </p:grpSpPr>
        <p:sp>
          <p:nvSpPr>
            <p:cNvPr id="20" name="TextBox 19"/>
            <p:cNvSpPr txBox="1"/>
            <p:nvPr/>
          </p:nvSpPr>
          <p:spPr>
            <a:xfrm>
              <a:off x="1918011" y="4046550"/>
              <a:ext cx="7582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Terrace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2341756" y="4371278"/>
              <a:ext cx="334537" cy="2787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4147609" y="2001532"/>
            <a:ext cx="758282" cy="603510"/>
            <a:chOff x="1918011" y="4046550"/>
            <a:chExt cx="758282" cy="603510"/>
          </a:xfrm>
        </p:grpSpPr>
        <p:sp>
          <p:nvSpPr>
            <p:cNvPr id="23" name="TextBox 22"/>
            <p:cNvSpPr txBox="1"/>
            <p:nvPr/>
          </p:nvSpPr>
          <p:spPr>
            <a:xfrm>
              <a:off x="1918011" y="4046550"/>
              <a:ext cx="7582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Face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2341756" y="4371278"/>
              <a:ext cx="334537" cy="2787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335966" y="1241908"/>
            <a:ext cx="1137424" cy="923330"/>
            <a:chOff x="1918011" y="3734322"/>
            <a:chExt cx="758282" cy="923330"/>
          </a:xfrm>
        </p:grpSpPr>
        <p:sp>
          <p:nvSpPr>
            <p:cNvPr id="26" name="TextBox 25"/>
            <p:cNvSpPr txBox="1"/>
            <p:nvPr/>
          </p:nvSpPr>
          <p:spPr>
            <a:xfrm>
              <a:off x="1918011" y="3734322"/>
              <a:ext cx="7582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Top (Scarp)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2341756" y="4371278"/>
              <a:ext cx="334537" cy="27878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2774889" y="3483026"/>
            <a:ext cx="4490715" cy="1292393"/>
            <a:chOff x="2774889" y="3483026"/>
            <a:chExt cx="4490715" cy="1292393"/>
          </a:xfrm>
        </p:grpSpPr>
        <p:cxnSp>
          <p:nvCxnSpPr>
            <p:cNvPr id="29" name="Straight Connector 28"/>
            <p:cNvCxnSpPr/>
            <p:nvPr/>
          </p:nvCxnSpPr>
          <p:spPr>
            <a:xfrm flipV="1">
              <a:off x="3076575" y="3819525"/>
              <a:ext cx="0" cy="42386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076575" y="3819525"/>
              <a:ext cx="44767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774889" y="385235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48407" y="3483026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SR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407368" y="4129088"/>
              <a:ext cx="38582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SR = Slope Ratio (Horizontal to Vertical)</a:t>
              </a:r>
            </a:p>
            <a:p>
              <a:r>
                <a:rPr lang="en-US" dirty="0"/>
                <a:t>(e.g., 2:1 or 1:1)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921072" y="1342334"/>
            <a:ext cx="1118768" cy="815312"/>
            <a:chOff x="5921072" y="1342334"/>
            <a:chExt cx="1118768" cy="815312"/>
          </a:xfrm>
        </p:grpSpPr>
        <p:cxnSp>
          <p:nvCxnSpPr>
            <p:cNvPr id="37" name="Straight Arrow Connector 36"/>
            <p:cNvCxnSpPr/>
            <p:nvPr/>
          </p:nvCxnSpPr>
          <p:spPr>
            <a:xfrm>
              <a:off x="6200775" y="1754533"/>
              <a:ext cx="0" cy="4031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6373813" y="1754533"/>
              <a:ext cx="0" cy="4031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6546851" y="1754533"/>
              <a:ext cx="0" cy="4031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6719888" y="1754533"/>
              <a:ext cx="0" cy="4031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6200775" y="1754533"/>
              <a:ext cx="51911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921072" y="1342334"/>
              <a:ext cx="11187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Surcharge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42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Black" pitchFamily="34" charset="0"/>
                <a:cs typeface="Arial" pitchFamily="34" charset="0"/>
              </a:rPr>
              <a:t>Types of Slope Failures</a:t>
            </a:r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6909" y="838199"/>
            <a:ext cx="4730312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174798" y="2092971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1) Translational slide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(weak layer)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74798" y="2509004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Rotational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slide (base failure)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74798" y="2925037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3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Rotational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slide (“toe slide”)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74798" y="3341070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4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Rotational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slide (“slope slide”)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74798" y="3757103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5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Flow slide (viscous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fluid behavior)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74798" y="4173136"/>
            <a:ext cx="4575622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6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Block slide</a:t>
            </a:r>
          </a:p>
        </p:txBody>
      </p:sp>
    </p:spTree>
    <p:extLst>
      <p:ext uri="{BB962C8B-B14F-4D97-AF65-F5344CB8AC3E}">
        <p14:creationId xmlns:p14="http://schemas.microsoft.com/office/powerpoint/2010/main" val="21142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 Black" pitchFamily="34" charset="0"/>
                <a:cs typeface="Arial" pitchFamily="34" charset="0"/>
              </a:rPr>
              <a:t>Triggering Mechanisms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74798" y="1014761"/>
            <a:ext cx="6917378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1) Intense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rainfall (role of pore pressure)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74798" y="1935164"/>
            <a:ext cx="8288978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Erosion (removal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toe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support, increased slope angle)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74797" y="2855567"/>
            <a:ext cx="8043651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Earthquake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loading (dynamic forces, liquefaction)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74798" y="4696373"/>
            <a:ext cx="6917378" cy="4160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5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Surcharge loading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74798" y="3340910"/>
            <a:ext cx="8288978" cy="1590675"/>
            <a:chOff x="174798" y="3340910"/>
            <a:chExt cx="8288978" cy="1590675"/>
          </a:xfrm>
        </p:grpSpPr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74798" y="3775970"/>
              <a:ext cx="6917378" cy="41603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800"/>
                </a:spcAft>
                <a:buClrTx/>
                <a:buSzTx/>
                <a:tabLst/>
                <a:defRPr/>
              </a:pPr>
              <a:r>
                <a:rPr lang="en-US" sz="2400" dirty="0">
                  <a:latin typeface="Arial" pitchFamily="34" charset="0"/>
                  <a:cs typeface="Arial" pitchFamily="34" charset="0"/>
                </a:rPr>
                <a:t>4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) Construction activities</a:t>
              </a:r>
              <a:r>
                <a:rPr kumimoji="0" lang="en-US" sz="2400" b="0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(toe excavation)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pic>
          <p:nvPicPr>
            <p:cNvPr id="13619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01576" y="3340910"/>
              <a:ext cx="2362200" cy="1590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oup 16"/>
          <p:cNvGrpSpPr/>
          <p:nvPr/>
        </p:nvGrpSpPr>
        <p:grpSpPr>
          <a:xfrm>
            <a:off x="174798" y="5112406"/>
            <a:ext cx="6917378" cy="1447800"/>
            <a:chOff x="174798" y="5112406"/>
            <a:chExt cx="6917378" cy="1447800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174798" y="5616777"/>
              <a:ext cx="6917378" cy="41603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800"/>
                </a:spcAft>
                <a:buClrTx/>
                <a:buSzTx/>
                <a:tabLst/>
                <a:defRPr/>
              </a:pPr>
              <a:r>
                <a:rPr lang="en-US" sz="2400" dirty="0">
                  <a:latin typeface="Arial" pitchFamily="34" charset="0"/>
                  <a:cs typeface="Arial" pitchFamily="34" charset="0"/>
                </a:rPr>
                <a:t>6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) Rapid drawdown</a:t>
              </a:r>
            </a:p>
          </p:txBody>
        </p:sp>
        <p:pic>
          <p:nvPicPr>
            <p:cNvPr id="13619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00413" y="5112406"/>
              <a:ext cx="2543175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142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C25A73F-1717-4184-A4E8-5AE41EBB4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516" y="172272"/>
            <a:ext cx="6833026" cy="41093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A0FF72E-D21F-48A6-A44D-5DD47C1BF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91" y="4610676"/>
            <a:ext cx="8514451" cy="18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01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D30FBCB-4BC5-4F58-A7A2-F9546936B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0"/>
            <a:ext cx="6448425" cy="31527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656ADD2-0AEF-4443-840B-1CA740E7E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99" y="3152775"/>
            <a:ext cx="7641371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87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B54807-2BB2-464B-B4AD-9B2ED61A6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829" y="1189501"/>
            <a:ext cx="8301786" cy="204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26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4703</TotalTime>
  <Words>165</Words>
  <Application>Microsoft Office PowerPoint</Application>
  <PresentationFormat>On-screen Show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 Introduction to Landslides and  Slope Stability</vt:lpstr>
      <vt:lpstr>2005 La Conchita Landslide</vt:lpstr>
      <vt:lpstr>PowerPoint Presentation</vt:lpstr>
      <vt:lpstr>Slope Terminology</vt:lpstr>
      <vt:lpstr>Types of Slope Failures</vt:lpstr>
      <vt:lpstr>Triggering Mechanisms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Wisconsin-Madison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Bareither</dc:creator>
  <cp:lastModifiedBy>Elham</cp:lastModifiedBy>
  <cp:revision>329</cp:revision>
  <dcterms:created xsi:type="dcterms:W3CDTF">2012-01-22T20:36:12Z</dcterms:created>
  <dcterms:modified xsi:type="dcterms:W3CDTF">2019-10-11T10:58:05Z</dcterms:modified>
</cp:coreProperties>
</file>