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8"/>
  </p:notesMasterIdLst>
  <p:sldIdLst>
    <p:sldId id="265" r:id="rId2"/>
    <p:sldId id="814" r:id="rId3"/>
    <p:sldId id="815" r:id="rId4"/>
    <p:sldId id="266" r:id="rId5"/>
    <p:sldId id="267" r:id="rId6"/>
    <p:sldId id="268" r:id="rId7"/>
    <p:sldId id="817" r:id="rId8"/>
    <p:sldId id="660" r:id="rId9"/>
    <p:sldId id="652" r:id="rId10"/>
    <p:sldId id="690" r:id="rId11"/>
    <p:sldId id="691" r:id="rId12"/>
    <p:sldId id="658" r:id="rId13"/>
    <p:sldId id="818" r:id="rId14"/>
    <p:sldId id="819" r:id="rId15"/>
    <p:sldId id="820" r:id="rId16"/>
    <p:sldId id="821" r:id="rId17"/>
    <p:sldId id="822" r:id="rId18"/>
    <p:sldId id="674" r:id="rId19"/>
    <p:sldId id="699" r:id="rId20"/>
    <p:sldId id="697" r:id="rId21"/>
    <p:sldId id="770" r:id="rId22"/>
    <p:sldId id="772" r:id="rId23"/>
    <p:sldId id="773" r:id="rId24"/>
    <p:sldId id="314" r:id="rId25"/>
    <p:sldId id="326" r:id="rId26"/>
    <p:sldId id="259" r:id="rId27"/>
    <p:sldId id="260" r:id="rId28"/>
    <p:sldId id="825" r:id="rId29"/>
    <p:sldId id="367" r:id="rId30"/>
    <p:sldId id="278" r:id="rId31"/>
    <p:sldId id="389" r:id="rId32"/>
    <p:sldId id="287" r:id="rId33"/>
    <p:sldId id="262" r:id="rId34"/>
    <p:sldId id="826" r:id="rId35"/>
    <p:sldId id="263" r:id="rId36"/>
    <p:sldId id="824" r:id="rId37"/>
    <p:sldId id="290" r:id="rId38"/>
    <p:sldId id="402" r:id="rId39"/>
    <p:sldId id="293" r:id="rId40"/>
    <p:sldId id="269" r:id="rId41"/>
    <p:sldId id="295" r:id="rId42"/>
    <p:sldId id="297" r:id="rId43"/>
    <p:sldId id="392" r:id="rId44"/>
    <p:sldId id="823" r:id="rId45"/>
    <p:sldId id="303" r:id="rId46"/>
    <p:sldId id="298" r:id="rId47"/>
    <p:sldId id="299" r:id="rId48"/>
    <p:sldId id="302" r:id="rId49"/>
    <p:sldId id="300" r:id="rId50"/>
    <p:sldId id="307" r:id="rId51"/>
    <p:sldId id="309" r:id="rId52"/>
    <p:sldId id="391" r:id="rId53"/>
    <p:sldId id="304" r:id="rId54"/>
    <p:sldId id="410" r:id="rId55"/>
    <p:sldId id="281" r:id="rId56"/>
    <p:sldId id="408" r:id="rId57"/>
    <p:sldId id="323" r:id="rId58"/>
    <p:sldId id="310" r:id="rId59"/>
    <p:sldId id="311" r:id="rId60"/>
    <p:sldId id="411" r:id="rId61"/>
    <p:sldId id="353" r:id="rId62"/>
    <p:sldId id="312" r:id="rId63"/>
    <p:sldId id="409" r:id="rId64"/>
    <p:sldId id="316" r:id="rId65"/>
    <p:sldId id="317" r:id="rId66"/>
    <p:sldId id="318" r:id="rId67"/>
    <p:sldId id="393" r:id="rId68"/>
    <p:sldId id="319" r:id="rId69"/>
    <p:sldId id="321" r:id="rId70"/>
    <p:sldId id="313" r:id="rId71"/>
    <p:sldId id="327" r:id="rId72"/>
    <p:sldId id="354" r:id="rId73"/>
    <p:sldId id="320" r:id="rId74"/>
    <p:sldId id="386" r:id="rId75"/>
    <p:sldId id="385" r:id="rId76"/>
    <p:sldId id="324" r:id="rId77"/>
    <p:sldId id="334" r:id="rId78"/>
    <p:sldId id="333" r:id="rId79"/>
    <p:sldId id="362" r:id="rId80"/>
    <p:sldId id="365" r:id="rId81"/>
    <p:sldId id="361" r:id="rId82"/>
    <p:sldId id="363" r:id="rId83"/>
    <p:sldId id="387" r:id="rId84"/>
    <p:sldId id="336" r:id="rId85"/>
    <p:sldId id="277" r:id="rId86"/>
    <p:sldId id="337" r:id="rId87"/>
    <p:sldId id="358" r:id="rId88"/>
    <p:sldId id="355" r:id="rId89"/>
    <p:sldId id="359" r:id="rId90"/>
    <p:sldId id="342" r:id="rId91"/>
    <p:sldId id="343" r:id="rId92"/>
    <p:sldId id="351" r:id="rId93"/>
    <p:sldId id="366" r:id="rId94"/>
    <p:sldId id="350" r:id="rId95"/>
    <p:sldId id="827" r:id="rId96"/>
    <p:sldId id="828"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B51163-CC54-444C-8870-38E93FB8358A}" type="datetimeFigureOut">
              <a:rPr lang="en-US" smtClean="0"/>
              <a:t>02/23/2025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E0AE19-2C4E-4ABA-8829-97323F713954}" type="slidenum">
              <a:rPr lang="en-US" smtClean="0"/>
              <a:t>‹#›</a:t>
            </a:fld>
            <a:endParaRPr lang="en-US"/>
          </a:p>
        </p:txBody>
      </p:sp>
    </p:spTree>
    <p:extLst>
      <p:ext uri="{BB962C8B-B14F-4D97-AF65-F5344CB8AC3E}">
        <p14:creationId xmlns:p14="http://schemas.microsoft.com/office/powerpoint/2010/main" val="690875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3">
            <a:extLst>
              <a:ext uri="{FF2B5EF4-FFF2-40B4-BE49-F238E27FC236}">
                <a16:creationId xmlns:a16="http://schemas.microsoft.com/office/drawing/2014/main" id="{9CE977ED-11C4-463A-B712-896B0641D0C6}"/>
              </a:ext>
            </a:extLst>
          </p:cNvPr>
          <p:cNvSpPr>
            <a:spLocks noGrp="1" noChangeArrowheads="1"/>
          </p:cNvSpPr>
          <p:nvPr>
            <p:ph type="sldNum" sz="quarter" idx="5"/>
          </p:nvPr>
        </p:nvSpPr>
        <p:spPr>
          <a:noFill/>
        </p:spPr>
        <p:txBody>
          <a:bodyPr/>
          <a:lstStyle>
            <a:lvl1pPr defTabSz="917575">
              <a:defRPr kumimoji="1" sz="3200">
                <a:solidFill>
                  <a:schemeClr val="tx1"/>
                </a:solidFill>
                <a:latin typeface="Tahoma" panose="020B0604030504040204" pitchFamily="34" charset="0"/>
              </a:defRPr>
            </a:lvl1pPr>
            <a:lvl2pPr marL="742950" indent="-285750" defTabSz="917575">
              <a:defRPr kumimoji="1" sz="3200">
                <a:solidFill>
                  <a:schemeClr val="tx1"/>
                </a:solidFill>
                <a:latin typeface="Tahoma" panose="020B0604030504040204" pitchFamily="34" charset="0"/>
              </a:defRPr>
            </a:lvl2pPr>
            <a:lvl3pPr marL="1143000" indent="-228600" defTabSz="917575">
              <a:defRPr kumimoji="1" sz="3200">
                <a:solidFill>
                  <a:schemeClr val="tx1"/>
                </a:solidFill>
                <a:latin typeface="Tahoma" panose="020B0604030504040204" pitchFamily="34" charset="0"/>
              </a:defRPr>
            </a:lvl3pPr>
            <a:lvl4pPr marL="1600200" indent="-228600" defTabSz="917575">
              <a:defRPr kumimoji="1" sz="3200">
                <a:solidFill>
                  <a:schemeClr val="tx1"/>
                </a:solidFill>
                <a:latin typeface="Tahoma" panose="020B0604030504040204" pitchFamily="34" charset="0"/>
              </a:defRPr>
            </a:lvl4pPr>
            <a:lvl5pPr marL="2057400" indent="-228600" defTabSz="917575">
              <a:defRPr kumimoji="1" sz="3200">
                <a:solidFill>
                  <a:schemeClr val="tx1"/>
                </a:solidFill>
                <a:latin typeface="Tahoma" panose="020B0604030504040204" pitchFamily="34" charset="0"/>
              </a:defRPr>
            </a:lvl5pPr>
            <a:lvl6pPr marL="25146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r" defTabSz="917575" rtl="0" eaLnBrk="0" fontAlgn="base" latinLnBrk="0" hangingPunct="0">
              <a:lnSpc>
                <a:spcPct val="100000"/>
              </a:lnSpc>
              <a:spcBef>
                <a:spcPct val="20000"/>
              </a:spcBef>
              <a:spcAft>
                <a:spcPct val="0"/>
              </a:spcAft>
              <a:buClrTx/>
              <a:buSzTx/>
              <a:buFontTx/>
              <a:buChar char="•"/>
              <a:tabLst/>
              <a:defRPr/>
            </a:pPr>
            <a:fld id="{6776702F-FCDD-4EB5-BF5D-0601DCC51ABC}" type="slidenum">
              <a:rPr kumimoji="0" lang="en-US" altLang="en-US" sz="1200" b="0" i="0" u="none" strike="noStrike" kern="1200" cap="none" spc="0" normalizeH="0" baseline="0" noProof="0" smtClean="0">
                <a:ln>
                  <a:noFill/>
                </a:ln>
                <a:solidFill>
                  <a:srgbClr val="000000"/>
                </a:solidFill>
                <a:effectLst/>
                <a:uLnTx/>
                <a:uFillTx/>
                <a:latin typeface="Tahoma" panose="020B0604030504040204" pitchFamily="34" charset="0"/>
                <a:ea typeface="+mn-ea"/>
                <a:cs typeface="+mn-cs"/>
              </a:rPr>
              <a:pPr marL="0" marR="0" lvl="0" indent="0" algn="r" defTabSz="917575" rtl="0" eaLnBrk="0" fontAlgn="base" latinLnBrk="0" hangingPunct="0">
                <a:lnSpc>
                  <a:spcPct val="100000"/>
                </a:lnSpc>
                <a:spcBef>
                  <a:spcPct val="20000"/>
                </a:spcBef>
                <a:spcAft>
                  <a:spcPct val="0"/>
                </a:spcAft>
                <a:buClrTx/>
                <a:buSzTx/>
                <a:buFontTx/>
                <a:buChar char="•"/>
                <a:tabLst/>
                <a:defRPr/>
              </a:pPr>
              <a:t>10</a:t>
            </a:fld>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108547" name="Rectangle 2">
            <a:extLst>
              <a:ext uri="{FF2B5EF4-FFF2-40B4-BE49-F238E27FC236}">
                <a16:creationId xmlns:a16="http://schemas.microsoft.com/office/drawing/2014/main" id="{D5515573-EBC3-4F82-A160-549DB3DF793E}"/>
              </a:ext>
            </a:extLst>
          </p:cNvPr>
          <p:cNvSpPr>
            <a:spLocks noGrp="1" noRot="1" noChangeAspect="1" noChangeArrowheads="1" noTextEdit="1"/>
          </p:cNvSpPr>
          <p:nvPr>
            <p:ph type="sldImg"/>
          </p:nvPr>
        </p:nvSpPr>
        <p:spPr>
          <a:xfrm>
            <a:off x="30163" y="746125"/>
            <a:ext cx="6615112" cy="3722688"/>
          </a:xfrm>
          <a:ln/>
        </p:spPr>
      </p:sp>
      <p:sp>
        <p:nvSpPr>
          <p:cNvPr id="108548" name="Rectangle 3">
            <a:extLst>
              <a:ext uri="{FF2B5EF4-FFF2-40B4-BE49-F238E27FC236}">
                <a16:creationId xmlns:a16="http://schemas.microsoft.com/office/drawing/2014/main" id="{1A812980-CEFF-4F24-8DAA-2EF34BDF4951}"/>
              </a:ext>
            </a:extLst>
          </p:cNvPr>
          <p:cNvSpPr>
            <a:spLocks noGrp="1" noChangeArrowheads="1"/>
          </p:cNvSpPr>
          <p:nvPr>
            <p:ph type="body" idx="1"/>
          </p:nvPr>
        </p:nvSpPr>
        <p:spPr>
          <a:noFill/>
        </p:spPr>
        <p:txBody>
          <a:bodyPr/>
          <a:lstStyle/>
          <a:p>
            <a:r>
              <a:rPr lang="en-US" altLang="en-US"/>
              <a:t>Calcareous sand</a:t>
            </a:r>
          </a:p>
        </p:txBody>
      </p:sp>
    </p:spTree>
    <p:extLst>
      <p:ext uri="{BB962C8B-B14F-4D97-AF65-F5344CB8AC3E}">
        <p14:creationId xmlns:p14="http://schemas.microsoft.com/office/powerpoint/2010/main" val="2390287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a:extLst>
              <a:ext uri="{FF2B5EF4-FFF2-40B4-BE49-F238E27FC236}">
                <a16:creationId xmlns:a16="http://schemas.microsoft.com/office/drawing/2014/main" id="{E0796636-1B03-4A2D-B9AE-AC0ED622101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3C0E20C7-D4FB-4761-8986-9E56710FA84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39</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1987" name="Rectangle 2">
            <a:extLst>
              <a:ext uri="{FF2B5EF4-FFF2-40B4-BE49-F238E27FC236}">
                <a16:creationId xmlns:a16="http://schemas.microsoft.com/office/drawing/2014/main" id="{199078A9-EB56-48D1-967B-B4B9D1E69E18}"/>
              </a:ext>
            </a:extLst>
          </p:cNvPr>
          <p:cNvSpPr>
            <a:spLocks noGrp="1" noRot="1" noChangeAspect="1" noChangeArrowheads="1" noTextEdit="1"/>
          </p:cNvSpPr>
          <p:nvPr>
            <p:ph type="sldImg"/>
          </p:nvPr>
        </p:nvSpPr>
        <p:spPr>
          <a:ln/>
        </p:spPr>
      </p:sp>
      <p:sp>
        <p:nvSpPr>
          <p:cNvPr id="41988" name="Rectangle 3">
            <a:extLst>
              <a:ext uri="{FF2B5EF4-FFF2-40B4-BE49-F238E27FC236}">
                <a16:creationId xmlns:a16="http://schemas.microsoft.com/office/drawing/2014/main" id="{DC23717F-C343-498D-A2FC-662C91FF378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Most than one type of clay mineral is usually found in most soils. Because of the great similarity in crystal structure among the different minerals, interstratification of two or more layer types often occurs within a single particle</a:t>
            </a:r>
          </a:p>
          <a:p>
            <a:pPr eaLnBrk="1" hangingPunct="1"/>
            <a:r>
              <a:rPr lang="en-US" altLang="en-US">
                <a:latin typeface="Times New Roman" panose="02020603050405020304" pitchFamily="18" charset="0"/>
              </a:rPr>
              <a:t>The most abundant mixed layer material is composed of expanded water-bearing layers and contracted non-water-bearing layers. Montmorillonite-illite is most common, and chlorite-vermiculite and chlorite-montmorillonite are often found</a:t>
            </a:r>
          </a:p>
        </p:txBody>
      </p:sp>
    </p:spTree>
    <p:extLst>
      <p:ext uri="{BB962C8B-B14F-4D97-AF65-F5344CB8AC3E}">
        <p14:creationId xmlns:p14="http://schemas.microsoft.com/office/powerpoint/2010/main" val="3455756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F86BAB09-45AC-4044-B11C-36E38630A8F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68BF0ADB-35F1-4750-BBEF-70A6FC072E99}"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41</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7107" name="Rectangle 2">
            <a:extLst>
              <a:ext uri="{FF2B5EF4-FFF2-40B4-BE49-F238E27FC236}">
                <a16:creationId xmlns:a16="http://schemas.microsoft.com/office/drawing/2014/main" id="{CD3C552C-DEA7-46F5-ACC8-6B2DD776BDC0}"/>
              </a:ext>
            </a:extLst>
          </p:cNvPr>
          <p:cNvSpPr>
            <a:spLocks noGrp="1" noRot="1" noChangeAspect="1" noChangeArrowheads="1" noTextEdit="1"/>
          </p:cNvSpPr>
          <p:nvPr>
            <p:ph type="sldImg"/>
          </p:nvPr>
        </p:nvSpPr>
        <p:spPr>
          <a:ln/>
        </p:spPr>
      </p:sp>
      <p:sp>
        <p:nvSpPr>
          <p:cNvPr id="47108" name="Rectangle 3">
            <a:extLst>
              <a:ext uri="{FF2B5EF4-FFF2-40B4-BE49-F238E27FC236}">
                <a16:creationId xmlns:a16="http://schemas.microsoft.com/office/drawing/2014/main" id="{9A50304A-7DAD-4CDB-AF47-750DA629C4A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Electronmicroscopy, both transmission and scanning, can be used to identify clay minerals in a soil sample, but the process is not easy and/or quantitative.</a:t>
            </a:r>
          </a:p>
          <a:p>
            <a:pPr eaLnBrk="1" hangingPunct="1"/>
            <a:r>
              <a:rPr lang="en-US" altLang="en-US">
                <a:latin typeface="Times New Roman" panose="02020603050405020304" pitchFamily="18" charset="0"/>
              </a:rPr>
              <a:t>Bragg’s law: The two rays will constructively interfere if the extra distance ray I travels is a whole number of wavelengths farther then what ray II travels.</a:t>
            </a:r>
          </a:p>
          <a:p>
            <a:pPr eaLnBrk="1" hangingPunct="1"/>
            <a:endParaRPr lang="en-US" altLang="en-US">
              <a:latin typeface="Times New Roman" panose="02020603050405020304" pitchFamily="18" charset="0"/>
            </a:endParaRPr>
          </a:p>
        </p:txBody>
      </p:sp>
    </p:spTree>
    <p:extLst>
      <p:ext uri="{BB962C8B-B14F-4D97-AF65-F5344CB8AC3E}">
        <p14:creationId xmlns:p14="http://schemas.microsoft.com/office/powerpoint/2010/main" val="2912753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2DA5EC95-E6CC-4219-AB74-6301066651A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3430592F-094B-46F8-AB8D-312733B3D8CA}"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46</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5299" name="Rectangle 2">
            <a:extLst>
              <a:ext uri="{FF2B5EF4-FFF2-40B4-BE49-F238E27FC236}">
                <a16:creationId xmlns:a16="http://schemas.microsoft.com/office/drawing/2014/main" id="{D0597197-1B50-41DB-9A62-D4D2BF223AA0}"/>
              </a:ext>
            </a:extLst>
          </p:cNvPr>
          <p:cNvSpPr>
            <a:spLocks noGrp="1" noRot="1" noChangeAspect="1" noChangeArrowheads="1" noTextEdit="1"/>
          </p:cNvSpPr>
          <p:nvPr>
            <p:ph type="sldImg"/>
          </p:nvPr>
        </p:nvSpPr>
        <p:spPr>
          <a:ln/>
        </p:spPr>
      </p:sp>
      <p:sp>
        <p:nvSpPr>
          <p:cNvPr id="55300" name="Rectangle 3">
            <a:extLst>
              <a:ext uri="{FF2B5EF4-FFF2-40B4-BE49-F238E27FC236}">
                <a16:creationId xmlns:a16="http://schemas.microsoft.com/office/drawing/2014/main" id="{AA15E24D-7C8B-43CC-887B-200925DB82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Demonstration of capillary force between Large particle and small particle.</a:t>
            </a:r>
          </a:p>
        </p:txBody>
      </p:sp>
    </p:spTree>
    <p:extLst>
      <p:ext uri="{BB962C8B-B14F-4D97-AF65-F5344CB8AC3E}">
        <p14:creationId xmlns:p14="http://schemas.microsoft.com/office/powerpoint/2010/main" val="1453181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0780BFFD-7886-4211-AF7D-588653A8A2F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E8A969FE-2A60-430F-9684-9CA6D5967E2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47</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7347" name="Rectangle 2">
            <a:extLst>
              <a:ext uri="{FF2B5EF4-FFF2-40B4-BE49-F238E27FC236}">
                <a16:creationId xmlns:a16="http://schemas.microsoft.com/office/drawing/2014/main" id="{67CEE3BE-581D-42A9-BFBE-03D233EAD707}"/>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F348B6E7-524C-4AE1-94B6-8AD6675280E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Say something about the engineering applications and the specific surface</a:t>
            </a:r>
          </a:p>
        </p:txBody>
      </p:sp>
    </p:spTree>
    <p:extLst>
      <p:ext uri="{BB962C8B-B14F-4D97-AF65-F5344CB8AC3E}">
        <p14:creationId xmlns:p14="http://schemas.microsoft.com/office/powerpoint/2010/main" val="1096507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4ABBA7BD-0844-46D7-90CB-975F295B086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CBD41EE6-94CB-47BC-9A4C-3E1333E241D9}"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49</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0419" name="Rectangle 2">
            <a:extLst>
              <a:ext uri="{FF2B5EF4-FFF2-40B4-BE49-F238E27FC236}">
                <a16:creationId xmlns:a16="http://schemas.microsoft.com/office/drawing/2014/main" id="{7D093181-4DCA-4ED0-8681-7BCCE363A427}"/>
              </a:ext>
            </a:extLst>
          </p:cNvPr>
          <p:cNvSpPr>
            <a:spLocks noGrp="1" noRot="1" noChangeAspect="1" noChangeArrowheads="1" noTextEdit="1"/>
          </p:cNvSpPr>
          <p:nvPr>
            <p:ph type="sldImg"/>
          </p:nvPr>
        </p:nvSpPr>
        <p:spPr>
          <a:ln/>
        </p:spPr>
      </p:sp>
      <p:sp>
        <p:nvSpPr>
          <p:cNvPr id="60420" name="Rectangle 3">
            <a:extLst>
              <a:ext uri="{FF2B5EF4-FFF2-40B4-BE49-F238E27FC236}">
                <a16:creationId xmlns:a16="http://schemas.microsoft.com/office/drawing/2014/main" id="{68C1904A-F1CF-42E2-B05D-F0D6D40AF20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Common examples are aluminum in place of silicon, magnesium instead of aluminum, and ferrous iron (Fe2+) for magnesium. This presence in an octahedral or tetrahedral position of a cation other than that normally found, without change in crystal structure, is isomorphous substitution.</a:t>
            </a:r>
          </a:p>
        </p:txBody>
      </p:sp>
    </p:spTree>
    <p:extLst>
      <p:ext uri="{BB962C8B-B14F-4D97-AF65-F5344CB8AC3E}">
        <p14:creationId xmlns:p14="http://schemas.microsoft.com/office/powerpoint/2010/main" val="1776323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9FB3B4F2-2568-4401-9D50-8D2B4DCD0E1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9331FC63-AAFB-476A-8E00-6EA18FA8305D}"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55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7587" name="Rectangle 2">
            <a:extLst>
              <a:ext uri="{FF2B5EF4-FFF2-40B4-BE49-F238E27FC236}">
                <a16:creationId xmlns:a16="http://schemas.microsoft.com/office/drawing/2014/main" id="{D23FCD7D-B936-4486-BC0C-0D5D8C467CD9}"/>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EEA4B033-93D6-4D73-B9F9-92088562A41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Salts dissolve in water</a:t>
            </a:r>
          </a:p>
        </p:txBody>
      </p:sp>
    </p:spTree>
    <p:extLst>
      <p:ext uri="{BB962C8B-B14F-4D97-AF65-F5344CB8AC3E}">
        <p14:creationId xmlns:p14="http://schemas.microsoft.com/office/powerpoint/2010/main" val="3580053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64860AC6-B1E5-4A47-9591-BE48869A321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A5F21681-B549-4CB1-B948-431BBC36BB1A}"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66</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0899" name="Rectangle 2">
            <a:extLst>
              <a:ext uri="{FF2B5EF4-FFF2-40B4-BE49-F238E27FC236}">
                <a16:creationId xmlns:a16="http://schemas.microsoft.com/office/drawing/2014/main" id="{A429526A-5DE3-49B9-9424-392E06AC07AD}"/>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69B23F00-ABA5-4774-90FB-752340B60A5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If the net effect of the attractive and repulsive forces between the two clay particles is attractive, the two particles will tend to move toward each other and become attached-flocculate. If the net influence is repulsive they tend to move away-disperse</a:t>
            </a:r>
          </a:p>
        </p:txBody>
      </p:sp>
    </p:spTree>
    <p:extLst>
      <p:ext uri="{BB962C8B-B14F-4D97-AF65-F5344CB8AC3E}">
        <p14:creationId xmlns:p14="http://schemas.microsoft.com/office/powerpoint/2010/main" val="3664322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0E27EAE9-2F8C-4B7D-8858-8FB170741DA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2F64847C-0652-4E7D-B669-45D8F9CE150C}"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68</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3971" name="Rectangle 2">
            <a:extLst>
              <a:ext uri="{FF2B5EF4-FFF2-40B4-BE49-F238E27FC236}">
                <a16:creationId xmlns:a16="http://schemas.microsoft.com/office/drawing/2014/main" id="{5523C906-8BDB-4DA4-AA4F-69F6A8B1E51F}"/>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5B4BBA02-0598-44CD-B1D0-AEFF42BDC52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800">
                <a:solidFill>
                  <a:srgbClr val="FF0F0F"/>
                </a:solidFill>
                <a:latin typeface="Times New Roman" panose="02020603050405020304" pitchFamily="18" charset="0"/>
              </a:rPr>
              <a:t>Put the table of LL and PL for different clay minerals again (in the Mitchell’s book)****</a:t>
            </a:r>
          </a:p>
        </p:txBody>
      </p:sp>
    </p:spTree>
    <p:extLst>
      <p:ext uri="{BB962C8B-B14F-4D97-AF65-F5344CB8AC3E}">
        <p14:creationId xmlns:p14="http://schemas.microsoft.com/office/powerpoint/2010/main" val="1850440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a:extLst>
              <a:ext uri="{FF2B5EF4-FFF2-40B4-BE49-F238E27FC236}">
                <a16:creationId xmlns:a16="http://schemas.microsoft.com/office/drawing/2014/main" id="{3A1AB3AF-8DBF-4B72-99C9-0D1031E121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91F97A41-F7D3-4126-9852-3AB5724138A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69</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6019" name="Rectangle 2">
            <a:extLst>
              <a:ext uri="{FF2B5EF4-FFF2-40B4-BE49-F238E27FC236}">
                <a16:creationId xmlns:a16="http://schemas.microsoft.com/office/drawing/2014/main" id="{F9320649-1476-4E9E-B199-6B4FB3EFF05B}"/>
              </a:ext>
            </a:extLst>
          </p:cNvPr>
          <p:cNvSpPr>
            <a:spLocks noGrp="1" noRot="1" noChangeAspect="1" noChangeArrowheads="1" noTextEdit="1"/>
          </p:cNvSpPr>
          <p:nvPr>
            <p:ph type="sldImg"/>
          </p:nvPr>
        </p:nvSpPr>
        <p:spPr>
          <a:ln/>
        </p:spPr>
      </p:sp>
      <p:sp>
        <p:nvSpPr>
          <p:cNvPr id="86020" name="Rectangle 3">
            <a:extLst>
              <a:ext uri="{FF2B5EF4-FFF2-40B4-BE49-F238E27FC236}">
                <a16:creationId xmlns:a16="http://schemas.microsoft.com/office/drawing/2014/main" id="{D25E2104-96E8-4A2E-BD36-A2AA97DAD29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The number of exchangeable charges is the “counterion exchange capacity (CEC) of the mineral. Clearly, it is related to surface charge density and specific surface</a:t>
            </a:r>
          </a:p>
          <a:p>
            <a:pPr eaLnBrk="1" hangingPunct="1"/>
            <a:r>
              <a:rPr lang="en-US" altLang="en-US">
                <a:latin typeface="Times New Roman" panose="02020603050405020304" pitchFamily="18" charset="0"/>
              </a:rPr>
              <a:t>In units of Coulombs per gram (C/g) or in terms of milliequivalents per gram (meq/g)</a:t>
            </a:r>
          </a:p>
        </p:txBody>
      </p:sp>
    </p:spTree>
    <p:extLst>
      <p:ext uri="{BB962C8B-B14F-4D97-AF65-F5344CB8AC3E}">
        <p14:creationId xmlns:p14="http://schemas.microsoft.com/office/powerpoint/2010/main" val="2533493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a:extLst>
              <a:ext uri="{FF2B5EF4-FFF2-40B4-BE49-F238E27FC236}">
                <a16:creationId xmlns:a16="http://schemas.microsoft.com/office/drawing/2014/main" id="{DD7ACBC4-0F36-4C53-8109-43D56BEB5B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074F6632-DE36-4215-A2B8-155224E7F51B}"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70</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8067" name="Rectangle 2">
            <a:extLst>
              <a:ext uri="{FF2B5EF4-FFF2-40B4-BE49-F238E27FC236}">
                <a16:creationId xmlns:a16="http://schemas.microsoft.com/office/drawing/2014/main" id="{3AC2D2CE-80BF-41DD-9969-5C830B001009}"/>
              </a:ext>
            </a:extLst>
          </p:cNvPr>
          <p:cNvSpPr>
            <a:spLocks noGrp="1" noRot="1" noChangeAspect="1" noChangeArrowheads="1" noTextEdit="1"/>
          </p:cNvSpPr>
          <p:nvPr>
            <p:ph type="sldImg"/>
          </p:nvPr>
        </p:nvSpPr>
        <p:spPr>
          <a:ln/>
        </p:spPr>
      </p:sp>
      <p:sp>
        <p:nvSpPr>
          <p:cNvPr id="88068" name="Rectangle 3">
            <a:extLst>
              <a:ext uri="{FF2B5EF4-FFF2-40B4-BE49-F238E27FC236}">
                <a16:creationId xmlns:a16="http://schemas.microsoft.com/office/drawing/2014/main" id="{4095011E-199B-4ACC-9D59-77C505954A4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Calcium</a:t>
            </a:r>
          </a:p>
        </p:txBody>
      </p:sp>
    </p:spTree>
    <p:extLst>
      <p:ext uri="{BB962C8B-B14F-4D97-AF65-F5344CB8AC3E}">
        <p14:creationId xmlns:p14="http://schemas.microsoft.com/office/powerpoint/2010/main" val="2593577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3">
            <a:extLst>
              <a:ext uri="{FF2B5EF4-FFF2-40B4-BE49-F238E27FC236}">
                <a16:creationId xmlns:a16="http://schemas.microsoft.com/office/drawing/2014/main" id="{9C64D0F6-A312-4928-8CBE-CAC0B52EB2AD}"/>
              </a:ext>
            </a:extLst>
          </p:cNvPr>
          <p:cNvSpPr>
            <a:spLocks noGrp="1" noChangeArrowheads="1"/>
          </p:cNvSpPr>
          <p:nvPr>
            <p:ph type="sldNum" sz="quarter" idx="5"/>
          </p:nvPr>
        </p:nvSpPr>
        <p:spPr>
          <a:noFill/>
        </p:spPr>
        <p:txBody>
          <a:bodyPr/>
          <a:lstStyle>
            <a:lvl1pPr defTabSz="917575">
              <a:defRPr kumimoji="1" sz="3200">
                <a:solidFill>
                  <a:schemeClr val="tx1"/>
                </a:solidFill>
                <a:latin typeface="Tahoma" panose="020B0604030504040204" pitchFamily="34" charset="0"/>
              </a:defRPr>
            </a:lvl1pPr>
            <a:lvl2pPr marL="742950" indent="-285750" defTabSz="917575">
              <a:defRPr kumimoji="1" sz="3200">
                <a:solidFill>
                  <a:schemeClr val="tx1"/>
                </a:solidFill>
                <a:latin typeface="Tahoma" panose="020B0604030504040204" pitchFamily="34" charset="0"/>
              </a:defRPr>
            </a:lvl2pPr>
            <a:lvl3pPr marL="1143000" indent="-228600" defTabSz="917575">
              <a:defRPr kumimoji="1" sz="3200">
                <a:solidFill>
                  <a:schemeClr val="tx1"/>
                </a:solidFill>
                <a:latin typeface="Tahoma" panose="020B0604030504040204" pitchFamily="34" charset="0"/>
              </a:defRPr>
            </a:lvl3pPr>
            <a:lvl4pPr marL="1600200" indent="-228600" defTabSz="917575">
              <a:defRPr kumimoji="1" sz="3200">
                <a:solidFill>
                  <a:schemeClr val="tx1"/>
                </a:solidFill>
                <a:latin typeface="Tahoma" panose="020B0604030504040204" pitchFamily="34" charset="0"/>
              </a:defRPr>
            </a:lvl4pPr>
            <a:lvl5pPr marL="2057400" indent="-228600" defTabSz="917575">
              <a:defRPr kumimoji="1" sz="3200">
                <a:solidFill>
                  <a:schemeClr val="tx1"/>
                </a:solidFill>
                <a:latin typeface="Tahoma" panose="020B0604030504040204" pitchFamily="34" charset="0"/>
              </a:defRPr>
            </a:lvl5pPr>
            <a:lvl6pPr marL="25146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defTabSz="917575"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marL="0" marR="0" lvl="0" indent="0" algn="r" defTabSz="917575" rtl="0" eaLnBrk="0" fontAlgn="base" latinLnBrk="0" hangingPunct="0">
              <a:lnSpc>
                <a:spcPct val="100000"/>
              </a:lnSpc>
              <a:spcBef>
                <a:spcPct val="20000"/>
              </a:spcBef>
              <a:spcAft>
                <a:spcPct val="0"/>
              </a:spcAft>
              <a:buClrTx/>
              <a:buSzTx/>
              <a:buFontTx/>
              <a:buChar char="•"/>
              <a:tabLst/>
              <a:defRPr/>
            </a:pPr>
            <a:fld id="{A777F683-BBCB-4CE9-9DE1-212432FA8FE0}" type="slidenum">
              <a:rPr kumimoji="0" lang="en-US" altLang="en-US" sz="1200" b="0" i="0" u="none" strike="noStrike" kern="1200" cap="none" spc="0" normalizeH="0" baseline="0" noProof="0" smtClean="0">
                <a:ln>
                  <a:noFill/>
                </a:ln>
                <a:solidFill>
                  <a:srgbClr val="000000"/>
                </a:solidFill>
                <a:effectLst/>
                <a:uLnTx/>
                <a:uFillTx/>
                <a:latin typeface="Tahoma" panose="020B0604030504040204" pitchFamily="34" charset="0"/>
                <a:ea typeface="+mn-ea"/>
                <a:cs typeface="+mn-cs"/>
              </a:rPr>
              <a:pPr marL="0" marR="0" lvl="0" indent="0" algn="r" defTabSz="917575" rtl="0" eaLnBrk="0" fontAlgn="base" latinLnBrk="0" hangingPunct="0">
                <a:lnSpc>
                  <a:spcPct val="100000"/>
                </a:lnSpc>
                <a:spcBef>
                  <a:spcPct val="20000"/>
                </a:spcBef>
                <a:spcAft>
                  <a:spcPct val="0"/>
                </a:spcAft>
                <a:buClrTx/>
                <a:buSzTx/>
                <a:buFontTx/>
                <a:buChar char="•"/>
                <a:tabLst/>
                <a:defRPr/>
              </a:pPr>
              <a:t>20</a:t>
            </a:fld>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mn-ea"/>
              <a:cs typeface="+mn-cs"/>
            </a:endParaRPr>
          </a:p>
        </p:txBody>
      </p:sp>
      <p:sp>
        <p:nvSpPr>
          <p:cNvPr id="109571" name="Rectangle 1026">
            <a:extLst>
              <a:ext uri="{FF2B5EF4-FFF2-40B4-BE49-F238E27FC236}">
                <a16:creationId xmlns:a16="http://schemas.microsoft.com/office/drawing/2014/main" id="{DC575492-447B-4891-8EE3-1ACE53D730D4}"/>
              </a:ext>
            </a:extLst>
          </p:cNvPr>
          <p:cNvSpPr>
            <a:spLocks noGrp="1" noRot="1" noChangeAspect="1" noChangeArrowheads="1" noTextEdit="1"/>
          </p:cNvSpPr>
          <p:nvPr>
            <p:ph type="sldImg"/>
          </p:nvPr>
        </p:nvSpPr>
        <p:spPr>
          <a:xfrm>
            <a:off x="30163" y="746125"/>
            <a:ext cx="6615112" cy="3722688"/>
          </a:xfrm>
          <a:ln/>
        </p:spPr>
      </p:sp>
      <p:sp>
        <p:nvSpPr>
          <p:cNvPr id="109572" name="Rectangle 1027">
            <a:extLst>
              <a:ext uri="{FF2B5EF4-FFF2-40B4-BE49-F238E27FC236}">
                <a16:creationId xmlns:a16="http://schemas.microsoft.com/office/drawing/2014/main" id="{22DEB49A-C017-4005-9CD3-012EB39DDBD5}"/>
              </a:ext>
            </a:extLst>
          </p:cNvPr>
          <p:cNvSpPr>
            <a:spLocks noGrp="1" noChangeArrowheads="1"/>
          </p:cNvSpPr>
          <p:nvPr>
            <p:ph type="body" idx="1"/>
          </p:nvPr>
        </p:nvSpPr>
        <p:spPr>
          <a:noFill/>
        </p:spPr>
        <p:txBody>
          <a:bodyPr/>
          <a:lstStyle/>
          <a:p>
            <a:r>
              <a:rPr lang="en-US" altLang="en-US"/>
              <a:t>About 15 % of the land area of the Territory is covered with colluvium. Colluvium generally accumulates at footslopes or in gullies at upper levels. However, thin veneers of colluvial deposit are noted on side slopes. These colluvial deposits have resulted from the mass movements in the geological past and is usually poorly consolidated. </a:t>
            </a:r>
          </a:p>
          <a:p>
            <a:endParaRPr lang="en-US" altLang="en-US"/>
          </a:p>
        </p:txBody>
      </p:sp>
    </p:spTree>
    <p:extLst>
      <p:ext uri="{BB962C8B-B14F-4D97-AF65-F5344CB8AC3E}">
        <p14:creationId xmlns:p14="http://schemas.microsoft.com/office/powerpoint/2010/main" val="537036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B778D742-AE68-4512-A258-BA239675A10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569F3AA0-1CD7-4FEC-B863-344B97AD5A51}"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73</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93187" name="Rectangle 2">
            <a:extLst>
              <a:ext uri="{FF2B5EF4-FFF2-40B4-BE49-F238E27FC236}">
                <a16:creationId xmlns:a16="http://schemas.microsoft.com/office/drawing/2014/main" id="{2469BE37-7A95-4AAE-ADE6-C1F04693B742}"/>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FA32AD29-6CAD-4B57-A5B4-C6BD2BF5557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Also can be used for sealing an rock cavern in which the nuclear waste is stored.</a:t>
            </a:r>
          </a:p>
          <a:p>
            <a:pPr eaLnBrk="1" hangingPunct="1"/>
            <a:r>
              <a:rPr lang="en-US" altLang="en-US">
                <a:latin typeface="Times New Roman" panose="02020603050405020304" pitchFamily="18" charset="0"/>
              </a:rPr>
              <a:t>Bentonite. See Mitchell’s book , page 32.</a:t>
            </a:r>
          </a:p>
        </p:txBody>
      </p:sp>
    </p:spTree>
    <p:extLst>
      <p:ext uri="{BB962C8B-B14F-4D97-AF65-F5344CB8AC3E}">
        <p14:creationId xmlns:p14="http://schemas.microsoft.com/office/powerpoint/2010/main" val="523054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a:extLst>
              <a:ext uri="{FF2B5EF4-FFF2-40B4-BE49-F238E27FC236}">
                <a16:creationId xmlns:a16="http://schemas.microsoft.com/office/drawing/2014/main" id="{57A413D6-ED61-4FFA-80B4-0ED8D1EFB6F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382C86DD-7170-44B7-B395-446AE3712CA4}"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87</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08547" name="Rectangle 2">
            <a:extLst>
              <a:ext uri="{FF2B5EF4-FFF2-40B4-BE49-F238E27FC236}">
                <a16:creationId xmlns:a16="http://schemas.microsoft.com/office/drawing/2014/main" id="{FC26195E-10C7-49E8-9780-9FE441522A7E}"/>
              </a:ext>
            </a:extLst>
          </p:cNvPr>
          <p:cNvSpPr>
            <a:spLocks noGrp="1" noRot="1" noChangeAspect="1" noChangeArrowheads="1" noTextEdit="1"/>
          </p:cNvSpPr>
          <p:nvPr>
            <p:ph type="sldImg"/>
          </p:nvPr>
        </p:nvSpPr>
        <p:spPr>
          <a:solidFill>
            <a:srgbClr val="FFFFFF"/>
          </a:solidFill>
          <a:ln/>
        </p:spPr>
      </p:sp>
      <p:sp>
        <p:nvSpPr>
          <p:cNvPr id="108548" name="Rectangle 3">
            <a:extLst>
              <a:ext uri="{FF2B5EF4-FFF2-40B4-BE49-F238E27FC236}">
                <a16:creationId xmlns:a16="http://schemas.microsoft.com/office/drawing/2014/main" id="{CDEB434C-129D-4C2B-82CF-98EC044020F5}"/>
              </a:ext>
            </a:extLst>
          </p:cNvPr>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a:latin typeface="Times New Roman" panose="02020603050405020304" pitchFamily="18" charset="0"/>
              </a:rPr>
              <a:t>If the net effect of the attractive and repulsive forces between the two clay particles is attractive, the two particles will tend to move toward each other and become attached-flocculate. If the net influence is repulsive they tend to move away-disperse</a:t>
            </a:r>
          </a:p>
        </p:txBody>
      </p:sp>
    </p:spTree>
    <p:extLst>
      <p:ext uri="{BB962C8B-B14F-4D97-AF65-F5344CB8AC3E}">
        <p14:creationId xmlns:p14="http://schemas.microsoft.com/office/powerpoint/2010/main" val="3094449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5B7D352-2214-4DE9-9F80-A5C20C4DBD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7A188115-2B12-49B6-84CC-CC34D0626593}"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24</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5363" name="Rectangle 2">
            <a:extLst>
              <a:ext uri="{FF2B5EF4-FFF2-40B4-BE49-F238E27FC236}">
                <a16:creationId xmlns:a16="http://schemas.microsoft.com/office/drawing/2014/main" id="{F01D190A-9888-4AB6-991D-F0F2CFF0C8AD}"/>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C1FD3753-A774-419F-83FD-4C272F69DB4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Steady water cannot sustain the reaction.</a:t>
            </a:r>
          </a:p>
        </p:txBody>
      </p:sp>
    </p:spTree>
    <p:extLst>
      <p:ext uri="{BB962C8B-B14F-4D97-AF65-F5344CB8AC3E}">
        <p14:creationId xmlns:p14="http://schemas.microsoft.com/office/powerpoint/2010/main" val="3846741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a:extLst>
              <a:ext uri="{FF2B5EF4-FFF2-40B4-BE49-F238E27FC236}">
                <a16:creationId xmlns:a16="http://schemas.microsoft.com/office/drawing/2014/main" id="{69D78A49-CEA3-466C-9FB6-B945AE43819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6E043650-7766-46FB-BF03-37AC87121D93}"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30</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1507" name="Rectangle 2">
            <a:extLst>
              <a:ext uri="{FF2B5EF4-FFF2-40B4-BE49-F238E27FC236}">
                <a16:creationId xmlns:a16="http://schemas.microsoft.com/office/drawing/2014/main" id="{C154A74E-8B3D-4874-B340-C635DA5153C7}"/>
              </a:ext>
            </a:extLst>
          </p:cNvPr>
          <p:cNvSpPr>
            <a:spLocks noGrp="1" noRot="1" noChangeAspect="1" noChangeArrowheads="1" noTextEdit="1"/>
          </p:cNvSpPr>
          <p:nvPr>
            <p:ph type="sldImg"/>
          </p:nvPr>
        </p:nvSpPr>
        <p:spPr>
          <a:ln/>
        </p:spPr>
      </p:sp>
      <p:sp>
        <p:nvSpPr>
          <p:cNvPr id="21508" name="Rectangle 3">
            <a:extLst>
              <a:ext uri="{FF2B5EF4-FFF2-40B4-BE49-F238E27FC236}">
                <a16:creationId xmlns:a16="http://schemas.microsoft.com/office/drawing/2014/main" id="{CD9A1942-A2F0-4724-89B7-6B8AAA5C36A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Copy the table to students (Table 3-3, Mitchell’s book)</a:t>
            </a:r>
          </a:p>
          <a:p>
            <a:pPr eaLnBrk="1" hangingPunct="1"/>
            <a:r>
              <a:rPr lang="en-US" altLang="en-US">
                <a:latin typeface="Times New Roman" panose="02020603050405020304" pitchFamily="18" charset="0"/>
              </a:rPr>
              <a:t>I will only introduce common clay minerals which are quite often encountered by engineers.</a:t>
            </a:r>
          </a:p>
          <a:p>
            <a:pPr eaLnBrk="1" hangingPunct="1"/>
            <a:r>
              <a:rPr lang="en-US" altLang="en-US">
                <a:latin typeface="Times New Roman" panose="02020603050405020304" pitchFamily="18" charset="0"/>
              </a:rPr>
              <a:t>The bonding between the sheet is convalent bond.</a:t>
            </a:r>
          </a:p>
        </p:txBody>
      </p:sp>
    </p:spTree>
    <p:extLst>
      <p:ext uri="{BB962C8B-B14F-4D97-AF65-F5344CB8AC3E}">
        <p14:creationId xmlns:p14="http://schemas.microsoft.com/office/powerpoint/2010/main" val="1259523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1C665BBC-7439-45A1-A66C-43625C7968F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6F04C528-0954-41FD-A277-60B90A8352F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31</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3555" name="Rectangle 2">
            <a:extLst>
              <a:ext uri="{FF2B5EF4-FFF2-40B4-BE49-F238E27FC236}">
                <a16:creationId xmlns:a16="http://schemas.microsoft.com/office/drawing/2014/main" id="{EC374A18-5650-44E9-8A15-9331E1050BF9}"/>
              </a:ext>
            </a:extLst>
          </p:cNvPr>
          <p:cNvSpPr>
            <a:spLocks noGrp="1" noRot="1" noChangeAspect="1" noChangeArrowheads="1" noTextEdit="1"/>
          </p:cNvSpPr>
          <p:nvPr>
            <p:ph type="sldImg"/>
          </p:nvPr>
        </p:nvSpPr>
        <p:spPr>
          <a:solidFill>
            <a:srgbClr val="FFFFFF"/>
          </a:solidFill>
          <a:ln/>
        </p:spPr>
      </p:sp>
      <p:sp>
        <p:nvSpPr>
          <p:cNvPr id="23556" name="Rectangle 3">
            <a:extLst>
              <a:ext uri="{FF2B5EF4-FFF2-40B4-BE49-F238E27FC236}">
                <a16:creationId xmlns:a16="http://schemas.microsoft.com/office/drawing/2014/main" id="{9185ED66-4F11-40B8-AD57-F4C09291D963}"/>
              </a:ext>
            </a:extLst>
          </p:cNvPr>
          <p:cNvSpPr>
            <a:spLocks noGrp="1" noChangeArrowheads="1"/>
          </p:cNvSpPr>
          <p:nvPr>
            <p:ph type="body" idx="1"/>
          </p:nvPr>
        </p:nvSpPr>
        <p:spPr>
          <a:solidFill>
            <a:srgbClr val="FFFFFF"/>
          </a:solidFill>
          <a:ln>
            <a:solidFill>
              <a:srgbClr val="000000"/>
            </a:solidFill>
          </a:ln>
        </p:spPr>
        <p:txBody>
          <a:bodyPr/>
          <a:lstStyle/>
          <a:p>
            <a:pPr eaLnBrk="1" hangingPunct="1"/>
            <a:r>
              <a:rPr lang="en-US" altLang="en-US">
                <a:latin typeface="Times New Roman" panose="02020603050405020304" pitchFamily="18" charset="0"/>
              </a:rPr>
              <a:t>Mineral particles of the kaolinite subgroup consists of the basic units stacked in the c direction. The bonding between successive layers is by both van der Waals forces and hydrogen bonds. The bonding is suffi </a:t>
            </a:r>
          </a:p>
        </p:txBody>
      </p:sp>
    </p:spTree>
    <p:extLst>
      <p:ext uri="{BB962C8B-B14F-4D97-AF65-F5344CB8AC3E}">
        <p14:creationId xmlns:p14="http://schemas.microsoft.com/office/powerpoint/2010/main" val="876889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AC470562-9EF9-4464-97A0-3AB3916662F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D9B49D90-C22B-4F7D-9688-3F41314B849A}"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32</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5603" name="Rectangle 2">
            <a:extLst>
              <a:ext uri="{FF2B5EF4-FFF2-40B4-BE49-F238E27FC236}">
                <a16:creationId xmlns:a16="http://schemas.microsoft.com/office/drawing/2014/main" id="{BDD3B0E9-B6AD-4065-821A-E0B591A4F9AD}"/>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87B6E858-EF53-4B34-B442-3AE8AAA68F1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Classification and compaction tests made on air-dried samples can give markedly different results than tests on samples at their natural water content.</a:t>
            </a:r>
          </a:p>
        </p:txBody>
      </p:sp>
    </p:spTree>
    <p:extLst>
      <p:ext uri="{BB962C8B-B14F-4D97-AF65-F5344CB8AC3E}">
        <p14:creationId xmlns:p14="http://schemas.microsoft.com/office/powerpoint/2010/main" val="635993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31FCC28F-48C9-4C39-9E0F-4C9DF882D20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B67A759E-9B50-40A5-91D7-034CCFCE0175}"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33</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7651" name="Rectangle 2">
            <a:extLst>
              <a:ext uri="{FF2B5EF4-FFF2-40B4-BE49-F238E27FC236}">
                <a16:creationId xmlns:a16="http://schemas.microsoft.com/office/drawing/2014/main" id="{C6BFC8E3-3C6B-4652-91F0-B26F06F9BBAE}"/>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A5913F50-6EFE-4594-91ED-75FC36FAC21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Montmorillonite is the dominant clay mineral in bentonite, altered from volcanic ash. Bentonite has the unsual property gives rise to interesting industrial used. Most important is as drilling mud in which the montmorillonite is used to give the fluid viscosity several times that of water. It is also used for stopping leakage in soil, rocks, and dams.</a:t>
            </a:r>
          </a:p>
        </p:txBody>
      </p:sp>
    </p:spTree>
    <p:extLst>
      <p:ext uri="{BB962C8B-B14F-4D97-AF65-F5344CB8AC3E}">
        <p14:creationId xmlns:p14="http://schemas.microsoft.com/office/powerpoint/2010/main" val="905640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CD95ED13-BC7A-4250-AA01-56F64C8A7EF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2530147D-E99F-4BF1-92AF-25928C3A3951}"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9699" name="Rectangle 2">
            <a:extLst>
              <a:ext uri="{FF2B5EF4-FFF2-40B4-BE49-F238E27FC236}">
                <a16:creationId xmlns:a16="http://schemas.microsoft.com/office/drawing/2014/main" id="{3600A2A8-A184-442E-8E8B-B5247C3835DA}"/>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DDFF0755-1965-4BD9-8161-5DFD55787F2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(1)Fewer of Si</a:t>
            </a:r>
            <a:r>
              <a:rPr lang="en-US" altLang="en-US" baseline="30000">
                <a:latin typeface="Times New Roman" panose="02020603050405020304" pitchFamily="18" charset="0"/>
              </a:rPr>
              <a:t>4+</a:t>
            </a:r>
            <a:r>
              <a:rPr lang="en-US" altLang="en-US">
                <a:latin typeface="Times New Roman" panose="02020603050405020304" pitchFamily="18" charset="0"/>
              </a:rPr>
              <a:t>positions are filled by Al3+ in the illite.</a:t>
            </a:r>
          </a:p>
          <a:p>
            <a:pPr eaLnBrk="1" hangingPunct="1"/>
            <a:r>
              <a:rPr lang="en-US" altLang="en-US">
                <a:latin typeface="Times New Roman" panose="02020603050405020304" pitchFamily="18" charset="0"/>
              </a:rPr>
              <a:t>(2)There is some randomness in the stacking of layers in illite.</a:t>
            </a:r>
          </a:p>
          <a:p>
            <a:pPr eaLnBrk="1" hangingPunct="1"/>
            <a:r>
              <a:rPr lang="en-US" altLang="en-US">
                <a:latin typeface="Times New Roman" panose="02020603050405020304" pitchFamily="18" charset="0"/>
              </a:rPr>
              <a:t>(3) There is less potassium in illite. Well-organized illite contains 9-10% K2O.</a:t>
            </a:r>
          </a:p>
          <a:p>
            <a:pPr eaLnBrk="1" hangingPunct="1"/>
            <a:r>
              <a:rPr lang="en-US" altLang="en-US">
                <a:latin typeface="Times New Roman" panose="02020603050405020304" pitchFamily="18" charset="0"/>
              </a:rPr>
              <a:t>(4) Illite particles are much smaller than mica particles.</a:t>
            </a:r>
          </a:p>
          <a:p>
            <a:pPr eaLnBrk="1" hangingPunct="1"/>
            <a:r>
              <a:rPr lang="en-US" altLang="en-US">
                <a:latin typeface="Times New Roman" panose="02020603050405020304" pitchFamily="18" charset="0"/>
              </a:rPr>
              <a:t>Ferric ion Fe3+</a:t>
            </a:r>
          </a:p>
        </p:txBody>
      </p:sp>
    </p:spTree>
    <p:extLst>
      <p:ext uri="{BB962C8B-B14F-4D97-AF65-F5344CB8AC3E}">
        <p14:creationId xmlns:p14="http://schemas.microsoft.com/office/powerpoint/2010/main" val="868131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a:extLst>
              <a:ext uri="{FF2B5EF4-FFF2-40B4-BE49-F238E27FC236}">
                <a16:creationId xmlns:a16="http://schemas.microsoft.com/office/drawing/2014/main" id="{FA1128B6-3A4A-4F4D-8186-CC466047711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marL="0" marR="0" lvl="0" indent="0" algn="r" defTabSz="917575" rtl="0" eaLnBrk="0" fontAlgn="base" latinLnBrk="0" hangingPunct="0">
              <a:lnSpc>
                <a:spcPct val="100000"/>
              </a:lnSpc>
              <a:spcBef>
                <a:spcPct val="0"/>
              </a:spcBef>
              <a:spcAft>
                <a:spcPct val="0"/>
              </a:spcAft>
              <a:buClrTx/>
              <a:buSzTx/>
              <a:buFontTx/>
              <a:buChar char="•"/>
              <a:tabLst/>
              <a:defRPr/>
            </a:pPr>
            <a:fld id="{62D32B22-FD82-43CB-BE0C-59E290746153}"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7575" rtl="0" eaLnBrk="0" fontAlgn="base" latinLnBrk="0" hangingPunct="0">
                <a:lnSpc>
                  <a:spcPct val="100000"/>
                </a:lnSpc>
                <a:spcBef>
                  <a:spcPct val="0"/>
                </a:spcBef>
                <a:spcAft>
                  <a:spcPct val="0"/>
                </a:spcAft>
                <a:buClrTx/>
                <a:buSzTx/>
                <a:buFontTx/>
                <a:buChar char="•"/>
                <a:tabLst/>
                <a:defRPr/>
              </a:pPr>
              <a:t>37</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1747" name="Rectangle 2">
            <a:extLst>
              <a:ext uri="{FF2B5EF4-FFF2-40B4-BE49-F238E27FC236}">
                <a16:creationId xmlns:a16="http://schemas.microsoft.com/office/drawing/2014/main" id="{4A60E711-C6EC-49CB-BC83-7F182CA89BE7}"/>
              </a:ext>
            </a:extLst>
          </p:cNvPr>
          <p:cNvSpPr>
            <a:spLocks noGrp="1" noRot="1" noChangeAspect="1" noChangeArrowheads="1" noTextEdit="1"/>
          </p:cNvSpPr>
          <p:nvPr>
            <p:ph type="sldImg"/>
          </p:nvPr>
        </p:nvSpPr>
        <p:spPr>
          <a:ln/>
        </p:spPr>
      </p:sp>
      <p:sp>
        <p:nvSpPr>
          <p:cNvPr id="31748" name="Rectangle 3">
            <a:extLst>
              <a:ext uri="{FF2B5EF4-FFF2-40B4-BE49-F238E27FC236}">
                <a16:creationId xmlns:a16="http://schemas.microsoft.com/office/drawing/2014/main" id="{6AD64B05-E7C4-464F-A545-38AD0B948E4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rPr>
              <a:t>Vermiculite is similar to montmorillonite, a 2:1 mineral, but it has only two interlayers of water. After it is dried at high temperature, which removes the interlayer water, expanded” vermiculite makes an excellent insulation material.</a:t>
            </a:r>
          </a:p>
        </p:txBody>
      </p:sp>
    </p:spTree>
    <p:extLst>
      <p:ext uri="{BB962C8B-B14F-4D97-AF65-F5344CB8AC3E}">
        <p14:creationId xmlns:p14="http://schemas.microsoft.com/office/powerpoint/2010/main" val="3640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4086500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4175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190501"/>
            <a:ext cx="2590800" cy="61960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190501"/>
            <a:ext cx="7569200" cy="61960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3630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26398-C27F-4BBE-B9C9-DA507E4C5D5B}"/>
              </a:ext>
            </a:extLst>
          </p:cNvPr>
          <p:cNvSpPr>
            <a:spLocks noGrp="1"/>
          </p:cNvSpPr>
          <p:nvPr>
            <p:ph type="title"/>
          </p:nvPr>
        </p:nvSpPr>
        <p:spPr>
          <a:xfrm>
            <a:off x="609600" y="701675"/>
            <a:ext cx="109728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B9A999-6C1D-4F06-B2D7-D7AB66083DFC}"/>
              </a:ext>
            </a:extLst>
          </p:cNvPr>
          <p:cNvSpPr>
            <a:spLocks noGrp="1"/>
          </p:cNvSpPr>
          <p:nvPr>
            <p:ph type="body" sz="half" idx="1"/>
          </p:nvPr>
        </p:nvSpPr>
        <p:spPr>
          <a:xfrm>
            <a:off x="609600" y="1628775"/>
            <a:ext cx="5384800" cy="35179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Online Image Placeholder 3">
            <a:extLst>
              <a:ext uri="{FF2B5EF4-FFF2-40B4-BE49-F238E27FC236}">
                <a16:creationId xmlns:a16="http://schemas.microsoft.com/office/drawing/2014/main" id="{35CAD923-046B-402E-A93A-3152321EFEBC}"/>
              </a:ext>
            </a:extLst>
          </p:cNvPr>
          <p:cNvSpPr>
            <a:spLocks noGrp="1"/>
          </p:cNvSpPr>
          <p:nvPr>
            <p:ph type="clipArt" sz="half" idx="2"/>
          </p:nvPr>
        </p:nvSpPr>
        <p:spPr>
          <a:xfrm>
            <a:off x="6197600" y="1628775"/>
            <a:ext cx="5384800" cy="3517900"/>
          </a:xfrm>
        </p:spPr>
        <p:txBody>
          <a:bodyPr/>
          <a:lstStyle/>
          <a:p>
            <a:endParaRPr lang="en-US"/>
          </a:p>
        </p:txBody>
      </p:sp>
      <p:sp>
        <p:nvSpPr>
          <p:cNvPr id="5" name="Date Placeholder 4">
            <a:extLst>
              <a:ext uri="{FF2B5EF4-FFF2-40B4-BE49-F238E27FC236}">
                <a16:creationId xmlns:a16="http://schemas.microsoft.com/office/drawing/2014/main" id="{39CA08BF-9BAD-4029-9499-152B7D135385}"/>
              </a:ext>
            </a:extLst>
          </p:cNvPr>
          <p:cNvSpPr>
            <a:spLocks noGrp="1"/>
          </p:cNvSpPr>
          <p:nvPr>
            <p:ph type="dt" sz="half" idx="10"/>
          </p:nvPr>
        </p:nvSpPr>
        <p:spPr>
          <a:xfrm>
            <a:off x="239184" y="6481763"/>
            <a:ext cx="2844800" cy="476250"/>
          </a:xfrm>
        </p:spPr>
        <p:txBody>
          <a:bodyPr/>
          <a:lstStyle>
            <a:lvl1pPr>
              <a:defRPr/>
            </a:lvl1pPr>
          </a:lstStyle>
          <a:p>
            <a:r>
              <a:rPr lang="en-US" altLang="en-US"/>
              <a:t>Bina Nusantara</a:t>
            </a:r>
          </a:p>
        </p:txBody>
      </p:sp>
      <p:sp>
        <p:nvSpPr>
          <p:cNvPr id="6" name="Footer Placeholder 5">
            <a:extLst>
              <a:ext uri="{FF2B5EF4-FFF2-40B4-BE49-F238E27FC236}">
                <a16:creationId xmlns:a16="http://schemas.microsoft.com/office/drawing/2014/main" id="{95425E33-B8CA-41BF-A69E-40622AD05C4B}"/>
              </a:ext>
            </a:extLst>
          </p:cNvPr>
          <p:cNvSpPr>
            <a:spLocks noGrp="1"/>
          </p:cNvSpPr>
          <p:nvPr>
            <p:ph type="ftr" sz="quarter" idx="11"/>
          </p:nvPr>
        </p:nvSpPr>
        <p:spPr>
          <a:xfrm>
            <a:off x="4165600" y="6481763"/>
            <a:ext cx="3860800" cy="47625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1B0402C4-99AE-42D2-BDA4-CCF2E22CB14A}"/>
              </a:ext>
            </a:extLst>
          </p:cNvPr>
          <p:cNvSpPr>
            <a:spLocks noGrp="1"/>
          </p:cNvSpPr>
          <p:nvPr>
            <p:ph type="sldNum" sz="quarter" idx="12"/>
          </p:nvPr>
        </p:nvSpPr>
        <p:spPr>
          <a:xfrm>
            <a:off x="8737600" y="6481763"/>
            <a:ext cx="2844800" cy="476250"/>
          </a:xfrm>
        </p:spPr>
        <p:txBody>
          <a:bodyPr/>
          <a:lstStyle>
            <a:lvl1pPr>
              <a:defRPr/>
            </a:lvl1pPr>
          </a:lstStyle>
          <a:p>
            <a:fld id="{33C383A6-CA4E-44CC-89BD-347A54C52DF7}" type="slidenum">
              <a:rPr lang="en-US" altLang="en-US"/>
              <a:pPr/>
              <a:t>‹#›</a:t>
            </a:fld>
            <a:endParaRPr lang="en-US" altLang="en-US"/>
          </a:p>
        </p:txBody>
      </p:sp>
    </p:spTree>
    <p:extLst>
      <p:ext uri="{BB962C8B-B14F-4D97-AF65-F5344CB8AC3E}">
        <p14:creationId xmlns:p14="http://schemas.microsoft.com/office/powerpoint/2010/main" val="138838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0476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070465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681163"/>
            <a:ext cx="5080000" cy="4705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81163"/>
            <a:ext cx="5080000" cy="4705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3557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8330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70307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7879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26685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90278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0">
            <a:extLst>
              <a:ext uri="{FF2B5EF4-FFF2-40B4-BE49-F238E27FC236}">
                <a16:creationId xmlns:a16="http://schemas.microsoft.com/office/drawing/2014/main" id="{7066CCD7-F8D1-4071-9560-798F75C57EF2}"/>
              </a:ext>
            </a:extLst>
          </p:cNvPr>
          <p:cNvSpPr>
            <a:spLocks noGrp="1" noChangeArrowheads="1"/>
          </p:cNvSpPr>
          <p:nvPr>
            <p:ph type="title"/>
          </p:nvPr>
        </p:nvSpPr>
        <p:spPr bwMode="auto">
          <a:xfrm>
            <a:off x="914400" y="190500"/>
            <a:ext cx="10363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b" anchorCtr="0" compatLnSpc="1">
            <a:prstTxWarp prst="textNoShape">
              <a:avLst/>
            </a:prstTxWarp>
          </a:bodyPr>
          <a:lstStyle/>
          <a:p>
            <a:pPr lvl="0"/>
            <a:r>
              <a:rPr lang="en-US" altLang="en-US"/>
              <a:t>Click to edit Master title style</a:t>
            </a:r>
          </a:p>
        </p:txBody>
      </p:sp>
      <p:sp>
        <p:nvSpPr>
          <p:cNvPr id="1027" name="Rectangle 21">
            <a:extLst>
              <a:ext uri="{FF2B5EF4-FFF2-40B4-BE49-F238E27FC236}">
                <a16:creationId xmlns:a16="http://schemas.microsoft.com/office/drawing/2014/main" id="{01C5542D-6F3E-4E8F-ADF5-B4738CC34B5C}"/>
              </a:ext>
            </a:extLst>
          </p:cNvPr>
          <p:cNvSpPr>
            <a:spLocks noGrp="1" noChangeArrowheads="1"/>
          </p:cNvSpPr>
          <p:nvPr>
            <p:ph type="body" idx="1"/>
          </p:nvPr>
        </p:nvSpPr>
        <p:spPr bwMode="auto">
          <a:xfrm>
            <a:off x="914400" y="1681163"/>
            <a:ext cx="10363200" cy="47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grpSp>
        <p:nvGrpSpPr>
          <p:cNvPr id="1028" name="Group 35">
            <a:extLst>
              <a:ext uri="{FF2B5EF4-FFF2-40B4-BE49-F238E27FC236}">
                <a16:creationId xmlns:a16="http://schemas.microsoft.com/office/drawing/2014/main" id="{48003391-DCFE-4889-B041-B358058EA302}"/>
              </a:ext>
            </a:extLst>
          </p:cNvPr>
          <p:cNvGrpSpPr>
            <a:grpSpLocks noChangeAspect="1"/>
          </p:cNvGrpSpPr>
          <p:nvPr userDrawn="1"/>
        </p:nvGrpSpPr>
        <p:grpSpPr bwMode="auto">
          <a:xfrm>
            <a:off x="302684" y="1073150"/>
            <a:ext cx="965200" cy="579438"/>
            <a:chOff x="146" y="900"/>
            <a:chExt cx="594" cy="477"/>
          </a:xfrm>
        </p:grpSpPr>
        <p:sp>
          <p:nvSpPr>
            <p:cNvPr id="1032" name="Rectangle 27">
              <a:extLst>
                <a:ext uri="{FF2B5EF4-FFF2-40B4-BE49-F238E27FC236}">
                  <a16:creationId xmlns:a16="http://schemas.microsoft.com/office/drawing/2014/main" id="{890E4377-F295-46A7-AB02-168752ABC946}"/>
                </a:ext>
              </a:extLst>
            </p:cNvPr>
            <p:cNvSpPr>
              <a:spLocks noChangeAspect="1" noChangeArrowheads="1"/>
            </p:cNvSpPr>
            <p:nvPr userDrawn="1"/>
          </p:nvSpPr>
          <p:spPr bwMode="ltGray">
            <a:xfrm>
              <a:off x="274" y="900"/>
              <a:ext cx="276" cy="299"/>
            </a:xfrm>
            <a:prstGeom prst="rect">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3" name="Rectangle 28">
              <a:extLst>
                <a:ext uri="{FF2B5EF4-FFF2-40B4-BE49-F238E27FC236}">
                  <a16:creationId xmlns:a16="http://schemas.microsoft.com/office/drawing/2014/main" id="{B68AA3AA-9705-4568-97A1-13CC884930F5}"/>
                </a:ext>
              </a:extLst>
            </p:cNvPr>
            <p:cNvSpPr>
              <a:spLocks noChangeAspect="1" noChangeArrowheads="1"/>
            </p:cNvSpPr>
            <p:nvPr userDrawn="1"/>
          </p:nvSpPr>
          <p:spPr bwMode="ltGray">
            <a:xfrm>
              <a:off x="515" y="900"/>
              <a:ext cx="207" cy="299"/>
            </a:xfrm>
            <a:prstGeom prst="rect">
              <a:avLst/>
            </a:prstGeom>
            <a:gradFill rotWithShape="0">
              <a:gsLst>
                <a:gs pos="0">
                  <a:srgbClr val="FFCC00"/>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4" name="Rectangle 29">
              <a:extLst>
                <a:ext uri="{FF2B5EF4-FFF2-40B4-BE49-F238E27FC236}">
                  <a16:creationId xmlns:a16="http://schemas.microsoft.com/office/drawing/2014/main" id="{2486B965-F301-47A9-A2AF-A1FDBCE5D3EF}"/>
                </a:ext>
              </a:extLst>
            </p:cNvPr>
            <p:cNvSpPr>
              <a:spLocks noChangeAspect="1" noChangeArrowheads="1"/>
            </p:cNvSpPr>
            <p:nvPr userDrawn="1"/>
          </p:nvSpPr>
          <p:spPr bwMode="ltGray">
            <a:xfrm>
              <a:off x="264" y="1078"/>
              <a:ext cx="266" cy="299"/>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5" name="Rectangle 30">
              <a:extLst>
                <a:ext uri="{FF2B5EF4-FFF2-40B4-BE49-F238E27FC236}">
                  <a16:creationId xmlns:a16="http://schemas.microsoft.com/office/drawing/2014/main" id="{1F4995FA-D86B-4887-80A0-6A4D0FDFF80B}"/>
                </a:ext>
              </a:extLst>
            </p:cNvPr>
            <p:cNvSpPr>
              <a:spLocks noChangeAspect="1" noChangeArrowheads="1"/>
            </p:cNvSpPr>
            <p:nvPr userDrawn="1"/>
          </p:nvSpPr>
          <p:spPr bwMode="ltGray">
            <a:xfrm>
              <a:off x="508" y="1078"/>
              <a:ext cx="232" cy="299"/>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6" name="Rectangle 31">
              <a:extLst>
                <a:ext uri="{FF2B5EF4-FFF2-40B4-BE49-F238E27FC236}">
                  <a16:creationId xmlns:a16="http://schemas.microsoft.com/office/drawing/2014/main" id="{9E09005D-2743-439C-B3DF-B2D96872575A}"/>
                </a:ext>
              </a:extLst>
            </p:cNvPr>
            <p:cNvSpPr>
              <a:spLocks noChangeAspect="1" noChangeArrowheads="1"/>
            </p:cNvSpPr>
            <p:nvPr userDrawn="1"/>
          </p:nvSpPr>
          <p:spPr bwMode="ltGray">
            <a:xfrm>
              <a:off x="146" y="1032"/>
              <a:ext cx="353" cy="266"/>
            </a:xfrm>
            <a:prstGeom prst="rect">
              <a:avLst/>
            </a:prstGeom>
            <a:gradFill rotWithShape="0">
              <a:gsLst>
                <a:gs pos="0">
                  <a:schemeClr val="bg1"/>
                </a:gs>
                <a:gs pos="100000">
                  <a:srgbClr val="FF3300"/>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grpSp>
      <p:sp>
        <p:nvSpPr>
          <p:cNvPr id="1029" name="Rectangle 32">
            <a:extLst>
              <a:ext uri="{FF2B5EF4-FFF2-40B4-BE49-F238E27FC236}">
                <a16:creationId xmlns:a16="http://schemas.microsoft.com/office/drawing/2014/main" id="{8D50D7EA-C7B6-498E-A69F-F7E3BF2EC7D4}"/>
              </a:ext>
            </a:extLst>
          </p:cNvPr>
          <p:cNvSpPr>
            <a:spLocks noChangeArrowheads="1"/>
          </p:cNvSpPr>
          <p:nvPr userDrawn="1"/>
        </p:nvSpPr>
        <p:spPr bwMode="gray">
          <a:xfrm>
            <a:off x="899584" y="1181101"/>
            <a:ext cx="42333"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0" name="Rectangle 33">
            <a:extLst>
              <a:ext uri="{FF2B5EF4-FFF2-40B4-BE49-F238E27FC236}">
                <a16:creationId xmlns:a16="http://schemas.microsoft.com/office/drawing/2014/main" id="{F221FF7D-95F2-4C23-8B22-5E634E20C898}"/>
              </a:ext>
            </a:extLst>
          </p:cNvPr>
          <p:cNvSpPr>
            <a:spLocks noChangeArrowheads="1"/>
          </p:cNvSpPr>
          <p:nvPr userDrawn="1"/>
        </p:nvSpPr>
        <p:spPr bwMode="gray">
          <a:xfrm>
            <a:off x="615952" y="1276350"/>
            <a:ext cx="10966449" cy="31750"/>
          </a:xfrm>
          <a:prstGeom prst="rect">
            <a:avLst/>
          </a:prstGeom>
          <a:gradFill rotWithShape="0">
            <a:gsLst>
              <a:gs pos="0">
                <a:schemeClr val="accent2"/>
              </a:gs>
              <a:gs pos="100000">
                <a:srgbClr val="FFFFFF"/>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ctr" eaLnBrk="1" hangingPunct="1">
              <a:spcBef>
                <a:spcPct val="0"/>
              </a:spcBef>
              <a:buFontTx/>
              <a:buNone/>
            </a:pPr>
            <a:endParaRPr lang="en-US" altLang="en-US" sz="2400"/>
          </a:p>
        </p:txBody>
      </p:sp>
      <p:sp>
        <p:nvSpPr>
          <p:cNvPr id="1031" name="Text Box 36">
            <a:extLst>
              <a:ext uri="{FF2B5EF4-FFF2-40B4-BE49-F238E27FC236}">
                <a16:creationId xmlns:a16="http://schemas.microsoft.com/office/drawing/2014/main" id="{EFBFDDBE-1E37-4CF0-836D-55A6E20AE6B9}"/>
              </a:ext>
            </a:extLst>
          </p:cNvPr>
          <p:cNvSpPr txBox="1">
            <a:spLocks noChangeArrowheads="1"/>
          </p:cNvSpPr>
          <p:nvPr userDrawn="1"/>
        </p:nvSpPr>
        <p:spPr bwMode="auto">
          <a:xfrm>
            <a:off x="11419418" y="6583364"/>
            <a:ext cx="77258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spcBef>
                <a:spcPct val="50000"/>
              </a:spcBef>
              <a:buFontTx/>
              <a:buNone/>
            </a:pPr>
            <a:fld id="{5391D264-8EB1-42A5-B6AA-F800C829DC7E}" type="slidenum">
              <a:rPr lang="en-US" altLang="en-US" sz="1200"/>
              <a:pPr>
                <a:spcBef>
                  <a:spcPct val="50000"/>
                </a:spcBef>
                <a:buFontTx/>
                <a:buNone/>
              </a:pPr>
              <a:t>‹#›</a:t>
            </a:fld>
            <a:endParaRPr lang="en-US" altLang="en-US" sz="1200"/>
          </a:p>
        </p:txBody>
      </p:sp>
    </p:spTree>
    <p:extLst>
      <p:ext uri="{BB962C8B-B14F-4D97-AF65-F5344CB8AC3E}">
        <p14:creationId xmlns:p14="http://schemas.microsoft.com/office/powerpoint/2010/main" val="10661582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9" r:id="rId12"/>
  </p:sldLayoutIdLst>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Times New Roman" pitchFamily="18" charset="0"/>
        </a:defRPr>
      </a:lvl2pPr>
      <a:lvl3pPr algn="l" rtl="0" eaLnBrk="0" fontAlgn="base" hangingPunct="0">
        <a:spcBef>
          <a:spcPct val="0"/>
        </a:spcBef>
        <a:spcAft>
          <a:spcPct val="0"/>
        </a:spcAft>
        <a:defRPr sz="3800">
          <a:solidFill>
            <a:schemeClr val="tx2"/>
          </a:solidFill>
          <a:latin typeface="Times New Roman" pitchFamily="18" charset="0"/>
        </a:defRPr>
      </a:lvl3pPr>
      <a:lvl4pPr algn="l" rtl="0" eaLnBrk="0" fontAlgn="base" hangingPunct="0">
        <a:spcBef>
          <a:spcPct val="0"/>
        </a:spcBef>
        <a:spcAft>
          <a:spcPct val="0"/>
        </a:spcAft>
        <a:defRPr sz="3800">
          <a:solidFill>
            <a:schemeClr val="tx2"/>
          </a:solidFill>
          <a:latin typeface="Times New Roman" pitchFamily="18" charset="0"/>
        </a:defRPr>
      </a:lvl4pPr>
      <a:lvl5pPr algn="l" rtl="0" eaLnBrk="0" fontAlgn="base" hangingPunct="0">
        <a:spcBef>
          <a:spcPct val="0"/>
        </a:spcBef>
        <a:spcAft>
          <a:spcPct val="0"/>
        </a:spcAft>
        <a:defRPr sz="3800">
          <a:solidFill>
            <a:schemeClr val="tx2"/>
          </a:solidFill>
          <a:latin typeface="Times New Roman" pitchFamily="18" charset="0"/>
        </a:defRPr>
      </a:lvl5pPr>
      <a:lvl6pPr marL="457200" algn="l" rtl="0" eaLnBrk="0" fontAlgn="base" hangingPunct="0">
        <a:spcBef>
          <a:spcPct val="0"/>
        </a:spcBef>
        <a:spcAft>
          <a:spcPct val="0"/>
        </a:spcAft>
        <a:defRPr sz="3800">
          <a:solidFill>
            <a:schemeClr val="tx2"/>
          </a:solidFill>
          <a:latin typeface="Times New Roman" pitchFamily="18" charset="0"/>
        </a:defRPr>
      </a:lvl6pPr>
      <a:lvl7pPr marL="914400" algn="l" rtl="0" eaLnBrk="0" fontAlgn="base" hangingPunct="0">
        <a:spcBef>
          <a:spcPct val="0"/>
        </a:spcBef>
        <a:spcAft>
          <a:spcPct val="0"/>
        </a:spcAft>
        <a:defRPr sz="3800">
          <a:solidFill>
            <a:schemeClr val="tx2"/>
          </a:solidFill>
          <a:latin typeface="Times New Roman" pitchFamily="18" charset="0"/>
        </a:defRPr>
      </a:lvl7pPr>
      <a:lvl8pPr marL="1371600" algn="l" rtl="0" eaLnBrk="0" fontAlgn="base" hangingPunct="0">
        <a:spcBef>
          <a:spcPct val="0"/>
        </a:spcBef>
        <a:spcAft>
          <a:spcPct val="0"/>
        </a:spcAft>
        <a:defRPr sz="3800">
          <a:solidFill>
            <a:schemeClr val="tx2"/>
          </a:solidFill>
          <a:latin typeface="Times New Roman" pitchFamily="18" charset="0"/>
        </a:defRPr>
      </a:lvl8pPr>
      <a:lvl9pPr marL="1828800" algn="l" rtl="0" eaLnBrk="0" fontAlgn="base" hangingPunct="0">
        <a:spcBef>
          <a:spcPct val="0"/>
        </a:spcBef>
        <a:spcAft>
          <a:spcPct val="0"/>
        </a:spcAft>
        <a:defRPr sz="3800">
          <a:solidFill>
            <a:schemeClr val="tx2"/>
          </a:solidFill>
          <a:latin typeface="Times New Roman" pitchFamily="18" charset="0"/>
        </a:defRPr>
      </a:lvl9pPr>
    </p:titleStyle>
    <p:bodyStyle>
      <a:lvl1pPr marL="533400" indent="-533400" algn="l" rtl="0" eaLnBrk="0" fontAlgn="base" hangingPunct="0">
        <a:spcBef>
          <a:spcPct val="20000"/>
        </a:spcBef>
        <a:spcAft>
          <a:spcPct val="0"/>
        </a:spcAft>
        <a:buClr>
          <a:schemeClr val="tx2"/>
        </a:buClr>
        <a:defRPr sz="2800">
          <a:solidFill>
            <a:schemeClr val="tx1"/>
          </a:solidFill>
          <a:latin typeface="+mn-lt"/>
          <a:ea typeface="+mn-ea"/>
          <a:cs typeface="+mn-cs"/>
        </a:defRPr>
      </a:lvl1pPr>
      <a:lvl2pPr marL="838200" indent="-381000" algn="l" rtl="0" eaLnBrk="0" fontAlgn="base" hangingPunct="0">
        <a:spcBef>
          <a:spcPct val="20000"/>
        </a:spcBef>
        <a:spcAft>
          <a:spcPct val="0"/>
        </a:spcAft>
        <a:buClr>
          <a:schemeClr val="tx2"/>
        </a:buClr>
        <a:buSzPct val="100000"/>
        <a:buFont typeface="Symbol" panose="05050102010706020507" pitchFamily="18" charset="2"/>
        <a:buChar char="·"/>
        <a:defRPr sz="2400">
          <a:solidFill>
            <a:schemeClr val="tx1"/>
          </a:solidFill>
          <a:latin typeface="+mn-lt"/>
        </a:defRPr>
      </a:lvl2pPr>
      <a:lvl3pPr marL="1257300" indent="-342900" algn="l" rtl="0" eaLnBrk="0" fontAlgn="base" hangingPunct="0">
        <a:spcBef>
          <a:spcPct val="20000"/>
        </a:spcBef>
        <a:spcAft>
          <a:spcPct val="0"/>
        </a:spcAft>
        <a:buClr>
          <a:schemeClr val="tx2"/>
        </a:buClr>
        <a:buSzPct val="100000"/>
        <a:buChar char="–"/>
        <a:defRPr>
          <a:solidFill>
            <a:schemeClr val="tx1"/>
          </a:solidFill>
          <a:latin typeface="+mn-lt"/>
        </a:defRPr>
      </a:lvl3pPr>
      <a:lvl4pPr marL="1714500" indent="-342900" algn="l" rtl="0" eaLnBrk="0" fontAlgn="base" hangingPunct="0">
        <a:spcBef>
          <a:spcPct val="20000"/>
        </a:spcBef>
        <a:spcAft>
          <a:spcPct val="0"/>
        </a:spcAft>
        <a:buClr>
          <a:schemeClr val="tx2"/>
        </a:buClr>
        <a:buSzPct val="100000"/>
        <a:defRPr>
          <a:solidFill>
            <a:schemeClr val="tx1"/>
          </a:solidFill>
          <a:latin typeface="+mn-lt"/>
        </a:defRPr>
      </a:lvl4pPr>
      <a:lvl5pPr marL="2171700" indent="-342900" algn="l" rtl="0" eaLnBrk="0" fontAlgn="base" hangingPunct="0">
        <a:spcBef>
          <a:spcPct val="20000"/>
        </a:spcBef>
        <a:spcAft>
          <a:spcPct val="0"/>
        </a:spcAft>
        <a:buClr>
          <a:schemeClr val="tx2"/>
        </a:buClr>
        <a:buSzPct val="100000"/>
        <a:defRPr>
          <a:solidFill>
            <a:schemeClr val="tx1"/>
          </a:solidFill>
          <a:latin typeface="+mn-lt"/>
        </a:defRPr>
      </a:lvl5pPr>
      <a:lvl6pPr marL="2628900" indent="-342900" algn="l" rtl="0" eaLnBrk="0" fontAlgn="base" hangingPunct="0">
        <a:spcBef>
          <a:spcPct val="20000"/>
        </a:spcBef>
        <a:spcAft>
          <a:spcPct val="0"/>
        </a:spcAft>
        <a:buClr>
          <a:schemeClr val="tx2"/>
        </a:buClr>
        <a:buSzPct val="100000"/>
        <a:defRPr>
          <a:solidFill>
            <a:schemeClr val="tx1"/>
          </a:solidFill>
          <a:latin typeface="+mn-lt"/>
        </a:defRPr>
      </a:lvl6pPr>
      <a:lvl7pPr marL="3086100" indent="-342900" algn="l" rtl="0" eaLnBrk="0" fontAlgn="base" hangingPunct="0">
        <a:spcBef>
          <a:spcPct val="20000"/>
        </a:spcBef>
        <a:spcAft>
          <a:spcPct val="0"/>
        </a:spcAft>
        <a:buClr>
          <a:schemeClr val="tx2"/>
        </a:buClr>
        <a:buSzPct val="100000"/>
        <a:defRPr>
          <a:solidFill>
            <a:schemeClr val="tx1"/>
          </a:solidFill>
          <a:latin typeface="+mn-lt"/>
        </a:defRPr>
      </a:lvl7pPr>
      <a:lvl8pPr marL="3543300" indent="-342900" algn="l" rtl="0" eaLnBrk="0" fontAlgn="base" hangingPunct="0">
        <a:spcBef>
          <a:spcPct val="20000"/>
        </a:spcBef>
        <a:spcAft>
          <a:spcPct val="0"/>
        </a:spcAft>
        <a:buClr>
          <a:schemeClr val="tx2"/>
        </a:buClr>
        <a:buSzPct val="100000"/>
        <a:defRPr>
          <a:solidFill>
            <a:schemeClr val="tx1"/>
          </a:solidFill>
          <a:latin typeface="+mn-lt"/>
        </a:defRPr>
      </a:lvl8pPr>
      <a:lvl9pPr marL="4000500" indent="-342900" algn="l" rtl="0" eaLnBrk="0" fontAlgn="base" hangingPunct="0">
        <a:spcBef>
          <a:spcPct val="20000"/>
        </a:spcBef>
        <a:spcAft>
          <a:spcPct val="0"/>
        </a:spcAft>
        <a:buClr>
          <a:schemeClr val="tx2"/>
        </a:buClr>
        <a:buSzPct val="100000"/>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wmf"/><Relationship Id="rId5" Type="http://schemas.openxmlformats.org/officeDocument/2006/relationships/oleObject" Target="../embeddings/oleObject2.bin"/><Relationship Id="rId4" Type="http://schemas.openxmlformats.org/officeDocument/2006/relationships/image" Target="../media/image42.wmf"/></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5.xml"/></Relationships>
</file>

<file path=ppt/slides/_rels/slide5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themeOverride" Target="../theme/themeOverride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7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C66E9D75-8D15-47E6-BA65-BEE29546049A}"/>
              </a:ext>
            </a:extLst>
          </p:cNvPr>
          <p:cNvSpPr>
            <a:spLocks noGrp="1" noChangeArrowheads="1"/>
          </p:cNvSpPr>
          <p:nvPr>
            <p:ph type="title"/>
          </p:nvPr>
        </p:nvSpPr>
        <p:spPr>
          <a:xfrm>
            <a:off x="1981200" y="908050"/>
            <a:ext cx="8229600" cy="838200"/>
          </a:xfrm>
        </p:spPr>
        <p:txBody>
          <a:bodyPr/>
          <a:lstStyle/>
          <a:p>
            <a:r>
              <a:rPr lang="en-US" altLang="en-US" sz="2400" b="1"/>
              <a:t>DEFINITION OF SOIL</a:t>
            </a:r>
          </a:p>
        </p:txBody>
      </p:sp>
      <p:sp>
        <p:nvSpPr>
          <p:cNvPr id="90115" name="Rectangle 3">
            <a:extLst>
              <a:ext uri="{FF2B5EF4-FFF2-40B4-BE49-F238E27FC236}">
                <a16:creationId xmlns:a16="http://schemas.microsoft.com/office/drawing/2014/main" id="{EFCD287C-620F-40A1-82F1-7010C3B1258E}"/>
              </a:ext>
            </a:extLst>
          </p:cNvPr>
          <p:cNvSpPr>
            <a:spLocks noGrp="1" noChangeArrowheads="1"/>
          </p:cNvSpPr>
          <p:nvPr>
            <p:ph type="body" sz="half" idx="1"/>
          </p:nvPr>
        </p:nvSpPr>
        <p:spPr>
          <a:xfrm>
            <a:off x="3216275" y="2133601"/>
            <a:ext cx="6553200" cy="3819525"/>
          </a:xfrm>
        </p:spPr>
        <p:txBody>
          <a:bodyPr/>
          <a:lstStyle/>
          <a:p>
            <a:pPr marL="114300" lvl="1" indent="0" algn="just">
              <a:lnSpc>
                <a:spcPct val="90000"/>
              </a:lnSpc>
              <a:buNone/>
            </a:pPr>
            <a:r>
              <a:rPr lang="en-US" altLang="en-US" dirty="0"/>
              <a:t>Soil is a natural body:</a:t>
            </a:r>
          </a:p>
          <a:p>
            <a:pPr marL="400050" lvl="1" indent="-285750" algn="just">
              <a:lnSpc>
                <a:spcPct val="90000"/>
              </a:lnSpc>
            </a:pPr>
            <a:r>
              <a:rPr lang="en-US" altLang="en-US" dirty="0">
                <a:solidFill>
                  <a:srgbClr val="00B050"/>
                </a:solidFill>
              </a:rPr>
              <a:t>solids (minerals and organic matter),</a:t>
            </a:r>
          </a:p>
          <a:p>
            <a:pPr marL="400050" lvl="1" indent="-285750" algn="just">
              <a:lnSpc>
                <a:spcPct val="90000"/>
              </a:lnSpc>
            </a:pPr>
            <a:r>
              <a:rPr lang="en-US" altLang="en-US" dirty="0">
                <a:solidFill>
                  <a:srgbClr val="00B050"/>
                </a:solidFill>
              </a:rPr>
              <a:t> liquid, </a:t>
            </a:r>
          </a:p>
          <a:p>
            <a:pPr marL="400050" lvl="1" indent="-285750" algn="just">
              <a:lnSpc>
                <a:spcPct val="90000"/>
              </a:lnSpc>
            </a:pPr>
            <a:r>
              <a:rPr lang="en-US" altLang="en-US" dirty="0">
                <a:solidFill>
                  <a:srgbClr val="00B050"/>
                </a:solidFill>
              </a:rPr>
              <a:t>and gases</a:t>
            </a:r>
          </a:p>
          <a:p>
            <a:pPr marL="114300" lvl="1" indent="0" algn="just">
              <a:lnSpc>
                <a:spcPct val="90000"/>
              </a:lnSpc>
              <a:buNone/>
            </a:pPr>
            <a:endParaRPr lang="en-US" altLang="en-US" dirty="0"/>
          </a:p>
          <a:p>
            <a:pPr marL="114300" lvl="1" indent="0">
              <a:lnSpc>
                <a:spcPct val="90000"/>
              </a:lnSpc>
              <a:buNone/>
            </a:pPr>
            <a:r>
              <a:rPr lang="en-US" altLang="en-US" dirty="0"/>
              <a:t>Soil is formed over a long period of time. It can take 1000 years or more. Soil is formed from the weathering of rocks and minerals. The surface rocks break down into smaller pieces through a process of weathering and is then mixed with moss and organic matter. </a:t>
            </a:r>
          </a:p>
        </p:txBody>
      </p:sp>
      <p:sp>
        <p:nvSpPr>
          <p:cNvPr id="6" name="Date Placeholder 4">
            <a:extLst>
              <a:ext uri="{FF2B5EF4-FFF2-40B4-BE49-F238E27FC236}">
                <a16:creationId xmlns:a16="http://schemas.microsoft.com/office/drawing/2014/main" id="{C39217A5-622B-478D-9020-31C2A3576E83}"/>
              </a:ext>
            </a:extLst>
          </p:cNvPr>
          <p:cNvSpPr>
            <a:spLocks noGrp="1"/>
          </p:cNvSpPr>
          <p:nvPr>
            <p:ph type="dt" sz="half" idx="10"/>
          </p:nvPr>
        </p:nvSpPr>
        <p:spPr/>
        <p:txBody>
          <a:bodyPr/>
          <a:lstStyle/>
          <a:p>
            <a:pPr fontAlgn="base">
              <a:spcBef>
                <a:spcPct val="0"/>
              </a:spcBef>
              <a:spcAft>
                <a:spcPct val="0"/>
              </a:spcAft>
            </a:pPr>
            <a:r>
              <a:rPr lang="en-US" altLang="en-US">
                <a:solidFill>
                  <a:srgbClr val="000000"/>
                </a:solidFill>
              </a:rPr>
              <a:t>Bina Nusantara</a:t>
            </a:r>
          </a:p>
        </p:txBody>
      </p:sp>
      <p:pic>
        <p:nvPicPr>
          <p:cNvPr id="90117" name="Picture 5" descr="photo of hand holding soil">
            <a:extLst>
              <a:ext uri="{FF2B5EF4-FFF2-40B4-BE49-F238E27FC236}">
                <a16:creationId xmlns:a16="http://schemas.microsoft.com/office/drawing/2014/main" id="{4897F307-5804-4793-B374-451CEEC734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9944" y="5165063"/>
            <a:ext cx="18288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6" name="Picture 4" descr="photo of hand holding soil">
            <a:extLst>
              <a:ext uri="{FF2B5EF4-FFF2-40B4-BE49-F238E27FC236}">
                <a16:creationId xmlns:a16="http://schemas.microsoft.com/office/drawing/2014/main" id="{1EBED282-075B-448B-B59E-BAA8801C82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916114"/>
            <a:ext cx="18288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250001C5-EE57-47A6-822F-C83E2006A28A}"/>
              </a:ext>
            </a:extLst>
          </p:cNvPr>
          <p:cNvSpPr>
            <a:spLocks noGrp="1" noChangeArrowheads="1"/>
          </p:cNvSpPr>
          <p:nvPr>
            <p:ph type="ctrTitle"/>
          </p:nvPr>
        </p:nvSpPr>
        <p:spPr>
          <a:xfrm>
            <a:off x="2487613" y="1598614"/>
            <a:ext cx="7772400" cy="1665287"/>
          </a:xfrm>
        </p:spPr>
        <p:txBody>
          <a:bodyPr/>
          <a:lstStyle/>
          <a:p>
            <a:r>
              <a:rPr lang="en-US" altLang="en-US"/>
              <a:t>Question</a:t>
            </a:r>
            <a:br>
              <a:rPr lang="en-US" altLang="en-US"/>
            </a:br>
            <a:r>
              <a:rPr kumimoji="1" lang="en-US" altLang="en-US" sz="3600">
                <a:solidFill>
                  <a:schemeClr val="tx1"/>
                </a:solidFill>
              </a:rPr>
              <a:t>What is the main mineral of the sand particles in general?</a:t>
            </a:r>
          </a:p>
        </p:txBody>
      </p:sp>
      <p:pic>
        <p:nvPicPr>
          <p:cNvPr id="5123" name="Picture 4" descr="C:\Wang-HKUST\course-CIVIL270\Picture\ottawa-sand-lambe-modified.JPG">
            <a:extLst>
              <a:ext uri="{FF2B5EF4-FFF2-40B4-BE49-F238E27FC236}">
                <a16:creationId xmlns:a16="http://schemas.microsoft.com/office/drawing/2014/main" id="{60E9AE2D-B42E-4B13-984C-AC76ECCF2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7164" y="3670301"/>
            <a:ext cx="1468437"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9221" name="Text Box 5">
            <a:extLst>
              <a:ext uri="{FF2B5EF4-FFF2-40B4-BE49-F238E27FC236}">
                <a16:creationId xmlns:a16="http://schemas.microsoft.com/office/drawing/2014/main" id="{14F3E382-7FE9-4146-AEB9-9B37AE4CC7B6}"/>
              </a:ext>
            </a:extLst>
          </p:cNvPr>
          <p:cNvSpPr txBox="1">
            <a:spLocks noChangeArrowheads="1"/>
          </p:cNvSpPr>
          <p:nvPr/>
        </p:nvSpPr>
        <p:spPr bwMode="auto">
          <a:xfrm>
            <a:off x="6503989" y="4208464"/>
            <a:ext cx="14954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50000"/>
              </a:spcBef>
              <a:spcAft>
                <a:spcPct val="0"/>
              </a:spcAft>
            </a:pPr>
            <a:r>
              <a:rPr lang="en-US" altLang="en-US">
                <a:solidFill>
                  <a:srgbClr val="3333CC"/>
                </a:solidFill>
              </a:rPr>
              <a:t>Quartz</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92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21"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a:extLst>
              <a:ext uri="{FF2B5EF4-FFF2-40B4-BE49-F238E27FC236}">
                <a16:creationId xmlns:a16="http://schemas.microsoft.com/office/drawing/2014/main" id="{B78B0701-4E47-4388-BC10-2636853CB224}"/>
              </a:ext>
            </a:extLst>
          </p:cNvPr>
          <p:cNvSpPr>
            <a:spLocks noGrp="1" noChangeArrowheads="1"/>
          </p:cNvSpPr>
          <p:nvPr>
            <p:ph type="title"/>
          </p:nvPr>
        </p:nvSpPr>
        <p:spPr/>
        <p:txBody>
          <a:bodyPr/>
          <a:lstStyle/>
          <a:p>
            <a:r>
              <a:rPr lang="en-US" altLang="en-US"/>
              <a:t>1.3 Weathering</a:t>
            </a:r>
          </a:p>
        </p:txBody>
      </p:sp>
      <p:sp>
        <p:nvSpPr>
          <p:cNvPr id="6147" name="Rectangle 1027">
            <a:extLst>
              <a:ext uri="{FF2B5EF4-FFF2-40B4-BE49-F238E27FC236}">
                <a16:creationId xmlns:a16="http://schemas.microsoft.com/office/drawing/2014/main" id="{83C63D1F-C4B3-4352-9CAD-589269B13280}"/>
              </a:ext>
            </a:extLst>
          </p:cNvPr>
          <p:cNvSpPr>
            <a:spLocks noGrp="1" noChangeArrowheads="1"/>
          </p:cNvSpPr>
          <p:nvPr>
            <p:ph type="body" sz="half" idx="1"/>
          </p:nvPr>
        </p:nvSpPr>
        <p:spPr>
          <a:xfrm>
            <a:off x="2325689" y="1435100"/>
            <a:ext cx="4143375" cy="4705350"/>
          </a:xfrm>
        </p:spPr>
        <p:txBody>
          <a:bodyPr/>
          <a:lstStyle/>
          <a:p>
            <a:pPr marL="0" indent="0"/>
            <a:r>
              <a:rPr lang="en-US" altLang="en-US" sz="2000"/>
              <a:t>1.3.1 </a:t>
            </a:r>
            <a:r>
              <a:rPr lang="en-US" altLang="en-US" sz="2000">
                <a:solidFill>
                  <a:schemeClr val="accent2"/>
                </a:solidFill>
              </a:rPr>
              <a:t>Physical</a:t>
            </a:r>
            <a:r>
              <a:rPr lang="en-US" altLang="en-US" sz="2000"/>
              <a:t> processes of weathering</a:t>
            </a:r>
          </a:p>
          <a:p>
            <a:pPr marL="404813" lvl="1" indent="-174625">
              <a:buSzPct val="80000"/>
            </a:pPr>
            <a:r>
              <a:rPr lang="en-US" altLang="en-US" sz="1800"/>
              <a:t>Unloading</a:t>
            </a:r>
          </a:p>
          <a:p>
            <a:pPr marL="692150" lvl="2" indent="-114300"/>
            <a:r>
              <a:rPr lang="en-US" altLang="en-US" sz="1600"/>
              <a:t> e.g. uplift, erosion, or change in fluid pressure.</a:t>
            </a:r>
          </a:p>
          <a:p>
            <a:pPr marL="404813" lvl="1" indent="-174625">
              <a:buSzPct val="80000"/>
            </a:pPr>
            <a:r>
              <a:rPr lang="en-US" altLang="en-US" sz="1800"/>
              <a:t>Thermal expansion and contraction</a:t>
            </a:r>
          </a:p>
          <a:p>
            <a:pPr marL="404813" lvl="1" indent="-174625">
              <a:buSzPct val="80000"/>
            </a:pPr>
            <a:r>
              <a:rPr lang="en-US" altLang="en-US" sz="1800"/>
              <a:t>Alternate wetting and drying</a:t>
            </a:r>
          </a:p>
          <a:p>
            <a:pPr marL="404813" lvl="1" indent="-174625">
              <a:buSzPct val="80000"/>
            </a:pPr>
            <a:r>
              <a:rPr lang="en-US" altLang="en-US" sz="1800"/>
              <a:t>Crystal growth, including frost action</a:t>
            </a:r>
          </a:p>
          <a:p>
            <a:pPr marL="404813" lvl="1" indent="-174625">
              <a:buSzPct val="80000"/>
            </a:pPr>
            <a:r>
              <a:rPr lang="en-US" altLang="en-US" sz="1800"/>
              <a:t>Organic activity</a:t>
            </a:r>
          </a:p>
          <a:p>
            <a:pPr marL="692150" lvl="2" indent="-114300"/>
            <a:r>
              <a:rPr lang="en-US" altLang="en-US" sz="1400"/>
              <a:t>e.g. the growth of plant roots.</a:t>
            </a:r>
          </a:p>
          <a:p>
            <a:pPr marL="0" indent="0"/>
            <a:endParaRPr lang="en-US" altLang="zh-TW" sz="2000">
              <a:ea typeface="FZKai-Z03" pitchFamily="65" charset="-128"/>
            </a:endParaRPr>
          </a:p>
          <a:p>
            <a:pPr marL="0" indent="0"/>
            <a:r>
              <a:rPr lang="en-US" altLang="zh-TW" sz="2000">
                <a:ea typeface="FZKai-Z03" pitchFamily="65" charset="-128"/>
              </a:rPr>
              <a:t>1.3.2 </a:t>
            </a:r>
            <a:r>
              <a:rPr lang="en-US" altLang="en-US" sz="2000">
                <a:solidFill>
                  <a:schemeClr val="accent2"/>
                </a:solidFill>
              </a:rPr>
              <a:t>Chemical</a:t>
            </a:r>
            <a:r>
              <a:rPr lang="en-US" altLang="en-US" sz="2000"/>
              <a:t> Process of 	weathering</a:t>
            </a:r>
          </a:p>
          <a:p>
            <a:pPr marL="404813" lvl="1" indent="-174625">
              <a:lnSpc>
                <a:spcPct val="80000"/>
              </a:lnSpc>
              <a:buSzPct val="80000"/>
            </a:pPr>
            <a:r>
              <a:rPr lang="en-US" altLang="en-US" sz="1800"/>
              <a:t>Hydrolysis</a:t>
            </a:r>
          </a:p>
          <a:p>
            <a:pPr marL="692150" lvl="2" indent="-114300">
              <a:lnSpc>
                <a:spcPct val="80000"/>
              </a:lnSpc>
            </a:pPr>
            <a:r>
              <a:rPr lang="en-US" altLang="en-US" sz="1600"/>
              <a:t> is the reaction with water</a:t>
            </a:r>
          </a:p>
          <a:p>
            <a:pPr marL="692150" lvl="2" indent="-114300">
              <a:lnSpc>
                <a:spcPct val="80000"/>
              </a:lnSpc>
            </a:pPr>
            <a:r>
              <a:rPr lang="en-US" altLang="zh-TW" sz="1600">
                <a:ea typeface="FZKai-Z03" pitchFamily="65" charset="-128"/>
              </a:rPr>
              <a:t>will not continue in the static water.</a:t>
            </a:r>
          </a:p>
          <a:p>
            <a:pPr marL="692150" lvl="2" indent="-114300">
              <a:lnSpc>
                <a:spcPct val="80000"/>
              </a:lnSpc>
            </a:pPr>
            <a:r>
              <a:rPr lang="en-US" altLang="en-US" sz="1600"/>
              <a:t>involves solubility of silica and alumina</a:t>
            </a:r>
          </a:p>
        </p:txBody>
      </p:sp>
      <p:sp>
        <p:nvSpPr>
          <p:cNvPr id="6148" name="Rectangle 1029">
            <a:extLst>
              <a:ext uri="{FF2B5EF4-FFF2-40B4-BE49-F238E27FC236}">
                <a16:creationId xmlns:a16="http://schemas.microsoft.com/office/drawing/2014/main" id="{5A512953-BEA3-48A1-BF4B-C96B2EEA0905}"/>
              </a:ext>
            </a:extLst>
          </p:cNvPr>
          <p:cNvSpPr>
            <a:spLocks noGrp="1" noChangeArrowheads="1"/>
          </p:cNvSpPr>
          <p:nvPr>
            <p:ph type="body" sz="half" idx="2"/>
          </p:nvPr>
        </p:nvSpPr>
        <p:spPr>
          <a:xfrm>
            <a:off x="6538913" y="1308100"/>
            <a:ext cx="3695700" cy="5024438"/>
          </a:xfrm>
        </p:spPr>
        <p:txBody>
          <a:bodyPr/>
          <a:lstStyle/>
          <a:p>
            <a:pPr marL="346075" lvl="1" indent="-115888">
              <a:lnSpc>
                <a:spcPct val="80000"/>
              </a:lnSpc>
              <a:buSzPct val="80000"/>
            </a:pPr>
            <a:r>
              <a:rPr lang="en-US" altLang="en-US" sz="1800"/>
              <a:t>Chelation</a:t>
            </a:r>
          </a:p>
          <a:p>
            <a:pPr marL="635000" lvl="2" indent="-115888">
              <a:lnSpc>
                <a:spcPct val="90000"/>
              </a:lnSpc>
            </a:pPr>
            <a:r>
              <a:rPr lang="en-US" altLang="zh-TW" sz="1600">
                <a:ea typeface="新細明體" panose="02020500000000000000" pitchFamily="18" charset="-120"/>
              </a:rPr>
              <a:t>Involves the complexing and removal of metal ions .</a:t>
            </a:r>
            <a:endParaRPr lang="en-US" altLang="en-US" sz="1600"/>
          </a:p>
          <a:p>
            <a:pPr marL="346075" lvl="1" indent="-115888">
              <a:lnSpc>
                <a:spcPct val="80000"/>
              </a:lnSpc>
              <a:buSzPct val="80000"/>
            </a:pPr>
            <a:r>
              <a:rPr lang="en-US" altLang="en-US" sz="1800"/>
              <a:t>Cation exchange </a:t>
            </a:r>
          </a:p>
          <a:p>
            <a:pPr marL="635000" lvl="2" indent="-115888">
              <a:lnSpc>
                <a:spcPct val="90000"/>
              </a:lnSpc>
            </a:pPr>
            <a:r>
              <a:rPr lang="en-US" altLang="en-US" sz="1600"/>
              <a:t> is important to the formation of clay minerals</a:t>
            </a:r>
          </a:p>
          <a:p>
            <a:pPr marL="346075" lvl="1" indent="-115888">
              <a:lnSpc>
                <a:spcPct val="80000"/>
              </a:lnSpc>
              <a:buSzPct val="80000"/>
            </a:pPr>
            <a:r>
              <a:rPr lang="en-US" altLang="en-US" sz="1800"/>
              <a:t>Oxidation and reduction.</a:t>
            </a:r>
          </a:p>
          <a:p>
            <a:pPr marL="346075" lvl="1" indent="-115888">
              <a:lnSpc>
                <a:spcPct val="80000"/>
              </a:lnSpc>
              <a:buSzPct val="80000"/>
            </a:pPr>
            <a:r>
              <a:rPr lang="en-US" altLang="en-US" sz="1800"/>
              <a:t>Carbonation</a:t>
            </a:r>
          </a:p>
          <a:p>
            <a:pPr marL="635000" lvl="2" indent="-115888">
              <a:lnSpc>
                <a:spcPct val="90000"/>
              </a:lnSpc>
            </a:pPr>
            <a:r>
              <a:rPr lang="en-US" altLang="en-US" sz="1600"/>
              <a:t>is the combination of carbonate ions such as the reaction with CO</a:t>
            </a:r>
            <a:r>
              <a:rPr lang="en-US" altLang="en-US" sz="1600" baseline="-25000"/>
              <a:t>2</a:t>
            </a:r>
            <a:endParaRPr lang="en-US" altLang="en-US" sz="1200" baseline="-25000"/>
          </a:p>
          <a:p>
            <a:pPr marL="0" indent="0">
              <a:lnSpc>
                <a:spcPct val="90000"/>
              </a:lnSpc>
            </a:pPr>
            <a:r>
              <a:rPr lang="en-US" altLang="en-US" sz="2000"/>
              <a:t>1.3.3 Factors affect weathering</a:t>
            </a:r>
          </a:p>
          <a:p>
            <a:pPr marL="346075" lvl="1" indent="-115888" algn="just">
              <a:lnSpc>
                <a:spcPct val="90000"/>
              </a:lnSpc>
              <a:buSzPct val="80000"/>
            </a:pPr>
            <a:r>
              <a:rPr lang="en-US" altLang="en-US" sz="1800"/>
              <a:t>Many factors can affect the weathering process such as climate, topography, features of parent rocks, biological reactions, and others.</a:t>
            </a:r>
          </a:p>
          <a:p>
            <a:pPr marL="346075" lvl="1" indent="-115888" algn="just">
              <a:lnSpc>
                <a:spcPct val="90000"/>
              </a:lnSpc>
              <a:buSzPct val="80000"/>
            </a:pPr>
            <a:r>
              <a:rPr lang="en-US" altLang="en-US" sz="1800">
                <a:solidFill>
                  <a:schemeClr val="accent2"/>
                </a:solidFill>
              </a:rPr>
              <a:t>Climate</a:t>
            </a:r>
            <a:r>
              <a:rPr lang="en-US" altLang="en-US" sz="1800"/>
              <a:t> determines the amount of water and the temperature.</a:t>
            </a:r>
          </a:p>
          <a:p>
            <a:pPr marL="0" indent="0">
              <a:lnSpc>
                <a:spcPct val="90000"/>
              </a:lnSpc>
            </a:pPr>
            <a:endParaRPr lang="en-US" altLang="en-US" sz="1800"/>
          </a:p>
        </p:txBody>
      </p:sp>
      <p:sp>
        <p:nvSpPr>
          <p:cNvPr id="6149" name="Text Box 1030">
            <a:extLst>
              <a:ext uri="{FF2B5EF4-FFF2-40B4-BE49-F238E27FC236}">
                <a16:creationId xmlns:a16="http://schemas.microsoft.com/office/drawing/2014/main" id="{F884FB8E-9526-48C3-B84A-9FA2650C6633}"/>
              </a:ext>
            </a:extLst>
          </p:cNvPr>
          <p:cNvSpPr txBox="1">
            <a:spLocks noChangeArrowheads="1"/>
          </p:cNvSpPr>
          <p:nvPr/>
        </p:nvSpPr>
        <p:spPr bwMode="auto">
          <a:xfrm>
            <a:off x="8420100" y="6165850"/>
            <a:ext cx="13779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50000"/>
              </a:spcBef>
              <a:spcAft>
                <a:spcPct val="0"/>
              </a:spcAft>
            </a:pPr>
            <a:r>
              <a:rPr lang="en-US" altLang="en-US" sz="1200">
                <a:solidFill>
                  <a:srgbClr val="000000"/>
                </a:solidFill>
                <a:latin typeface="Times New Roman" panose="02020603050405020304" pitchFamily="18" charset="0"/>
              </a:rPr>
              <a:t>(Mitchell, 1993)</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a:extLst>
              <a:ext uri="{FF2B5EF4-FFF2-40B4-BE49-F238E27FC236}">
                <a16:creationId xmlns:a16="http://schemas.microsoft.com/office/drawing/2014/main" id="{21BC474B-BC33-4BA8-82FC-788A3022B5E6}"/>
              </a:ext>
            </a:extLst>
          </p:cNvPr>
          <p:cNvSpPr>
            <a:spLocks noGrp="1" noChangeArrowheads="1"/>
          </p:cNvSpPr>
          <p:nvPr>
            <p:ph type="title"/>
          </p:nvPr>
        </p:nvSpPr>
        <p:spPr>
          <a:xfrm>
            <a:off x="1866900" y="161925"/>
            <a:ext cx="8458200" cy="990600"/>
          </a:xfrm>
        </p:spPr>
        <p:txBody>
          <a:bodyPr/>
          <a:lstStyle/>
          <a:p>
            <a:r>
              <a:rPr lang="en-US" altLang="en-US"/>
              <a:t>1.4 </a:t>
            </a:r>
            <a:r>
              <a:rPr lang="en-US" altLang="zh-TW">
                <a:ea typeface="新細明體" panose="02020500000000000000" pitchFamily="18" charset="-120"/>
              </a:rPr>
              <a:t>Transportation of Weathering Products </a:t>
            </a:r>
            <a:endParaRPr lang="en-US" altLang="en-US"/>
          </a:p>
        </p:txBody>
      </p:sp>
      <p:sp>
        <p:nvSpPr>
          <p:cNvPr id="7171" name="Rectangle 7">
            <a:extLst>
              <a:ext uri="{FF2B5EF4-FFF2-40B4-BE49-F238E27FC236}">
                <a16:creationId xmlns:a16="http://schemas.microsoft.com/office/drawing/2014/main" id="{E89A1967-6286-46F3-9813-B4217DDDEB41}"/>
              </a:ext>
            </a:extLst>
          </p:cNvPr>
          <p:cNvSpPr>
            <a:spLocks noGrp="1" noChangeArrowheads="1"/>
          </p:cNvSpPr>
          <p:nvPr>
            <p:ph type="body" sz="half" idx="1"/>
          </p:nvPr>
        </p:nvSpPr>
        <p:spPr>
          <a:xfrm>
            <a:off x="2305051" y="1322388"/>
            <a:ext cx="3656013" cy="4705350"/>
          </a:xfrm>
        </p:spPr>
        <p:txBody>
          <a:bodyPr/>
          <a:lstStyle/>
          <a:p>
            <a:pPr marL="0" indent="0">
              <a:lnSpc>
                <a:spcPct val="90000"/>
              </a:lnSpc>
            </a:pPr>
            <a:r>
              <a:rPr lang="en-US" altLang="en-US" sz="2400" b="1"/>
              <a:t>1.4.1 Residual soils</a:t>
            </a:r>
            <a:r>
              <a:rPr lang="en-US" altLang="en-US" sz="2400"/>
              <a:t>- </a:t>
            </a:r>
          </a:p>
          <a:p>
            <a:pPr marL="0" indent="0">
              <a:lnSpc>
                <a:spcPct val="90000"/>
              </a:lnSpc>
            </a:pPr>
            <a:r>
              <a:rPr lang="en-US" altLang="en-US" sz="2400"/>
              <a:t>to remain at </a:t>
            </a:r>
            <a:r>
              <a:rPr lang="en-US" altLang="zh-TW" sz="2400">
                <a:ea typeface="新細明體" panose="02020500000000000000" pitchFamily="18" charset="-120"/>
              </a:rPr>
              <a:t>the original place</a:t>
            </a:r>
          </a:p>
          <a:p>
            <a:pPr marL="577850" lvl="1" indent="-231775" algn="just">
              <a:lnSpc>
                <a:spcPct val="90000"/>
              </a:lnSpc>
              <a:buSzPct val="80000"/>
            </a:pPr>
            <a:r>
              <a:rPr lang="en-US" altLang="zh-TW" sz="1800">
                <a:ea typeface="新細明體" panose="02020500000000000000" pitchFamily="18" charset="-120"/>
              </a:rPr>
              <a:t>In some areas, the top layer of rock is decomposed into residual soils  due to the warm climate and abundant rainfall .</a:t>
            </a:r>
          </a:p>
          <a:p>
            <a:pPr marL="577850" lvl="1" indent="-231775" algn="just">
              <a:lnSpc>
                <a:spcPct val="90000"/>
              </a:lnSpc>
              <a:buSzPct val="80000"/>
            </a:pPr>
            <a:r>
              <a:rPr lang="en-US" altLang="zh-TW" sz="1800">
                <a:ea typeface="新細明體" panose="02020500000000000000" pitchFamily="18" charset="-120"/>
              </a:rPr>
              <a:t>Engineering properties of residual soils are different with those of transported soils</a:t>
            </a:r>
          </a:p>
          <a:p>
            <a:pPr marL="577850" lvl="1" indent="-231775" algn="just">
              <a:lnSpc>
                <a:spcPct val="90000"/>
              </a:lnSpc>
              <a:buSzPct val="80000"/>
            </a:pPr>
            <a:r>
              <a:rPr lang="en-US" altLang="zh-TW" sz="1800">
                <a:ea typeface="新細明體" panose="02020500000000000000" pitchFamily="18" charset="-120"/>
              </a:rPr>
              <a:t> T</a:t>
            </a:r>
            <a:r>
              <a:rPr lang="en-US" altLang="zh-CN" sz="1800">
                <a:ea typeface="FZShuSong-Z01" pitchFamily="65" charset="-122"/>
              </a:rPr>
              <a:t>he knowledge of "classical" geotechnical engineering is mostly based on behavior of transported</a:t>
            </a:r>
            <a:r>
              <a:rPr lang="en-US" altLang="zh-CN" sz="1800">
                <a:ea typeface="新細明體" panose="02020500000000000000" pitchFamily="18" charset="-120"/>
              </a:rPr>
              <a:t> soils</a:t>
            </a:r>
            <a:r>
              <a:rPr lang="en-US" altLang="zh-CN" sz="1800">
                <a:ea typeface="FZShuSong-Z01" pitchFamily="65" charset="-122"/>
              </a:rPr>
              <a:t>. T</a:t>
            </a:r>
            <a:r>
              <a:rPr lang="en-US" altLang="zh-CN" sz="1800">
                <a:ea typeface="新細明體" panose="02020500000000000000" pitchFamily="18" charset="-120"/>
              </a:rPr>
              <a:t>he understanding of residual soils is insufficient in general. </a:t>
            </a:r>
            <a:r>
              <a:rPr lang="en-US" altLang="zh-TW" sz="1800">
                <a:ea typeface="新細明體" panose="02020500000000000000" pitchFamily="18" charset="-120"/>
              </a:rPr>
              <a:t> </a:t>
            </a:r>
            <a:endParaRPr lang="en-US" altLang="en-US" sz="1800">
              <a:ea typeface="新細明體" panose="02020500000000000000" pitchFamily="18" charset="-120"/>
            </a:endParaRPr>
          </a:p>
        </p:txBody>
      </p:sp>
      <p:sp>
        <p:nvSpPr>
          <p:cNvPr id="7172" name="Rectangle 8">
            <a:extLst>
              <a:ext uri="{FF2B5EF4-FFF2-40B4-BE49-F238E27FC236}">
                <a16:creationId xmlns:a16="http://schemas.microsoft.com/office/drawing/2014/main" id="{4EBBEA27-1D5A-4DB8-9E64-F2094EBF8EA4}"/>
              </a:ext>
            </a:extLst>
          </p:cNvPr>
          <p:cNvSpPr>
            <a:spLocks noGrp="1" noChangeArrowheads="1"/>
          </p:cNvSpPr>
          <p:nvPr>
            <p:ph type="body" sz="half" idx="2"/>
          </p:nvPr>
        </p:nvSpPr>
        <p:spPr>
          <a:xfrm>
            <a:off x="6172200" y="1308100"/>
            <a:ext cx="3790950" cy="4705350"/>
          </a:xfrm>
        </p:spPr>
        <p:txBody>
          <a:bodyPr/>
          <a:lstStyle/>
          <a:p>
            <a:pPr marL="0" indent="0"/>
            <a:r>
              <a:rPr lang="en-US" altLang="en-US" sz="2400" b="1"/>
              <a:t>1.4.2 Transported soils</a:t>
            </a:r>
            <a:r>
              <a:rPr lang="en-US" altLang="en-US" sz="2400"/>
              <a:t>- </a:t>
            </a:r>
          </a:p>
          <a:p>
            <a:pPr marL="0" indent="0"/>
            <a:r>
              <a:rPr lang="en-US" altLang="en-US" sz="2400"/>
              <a:t>to be moved and deposited to other places.</a:t>
            </a:r>
          </a:p>
          <a:p>
            <a:pPr marL="346075" lvl="1" indent="-173038" algn="just">
              <a:buSzPct val="80000"/>
            </a:pPr>
            <a:r>
              <a:rPr lang="en-US" altLang="en-US" sz="1800">
                <a:ea typeface="新細明體" panose="02020500000000000000" pitchFamily="18" charset="-120"/>
              </a:rPr>
              <a:t>The particle sizes of transported soils are selected by the transportation agents such as streams, wind, etc. </a:t>
            </a:r>
          </a:p>
          <a:p>
            <a:pPr marL="692150" lvl="2" indent="-114300" algn="just">
              <a:buSzPct val="80000"/>
            </a:pPr>
            <a:r>
              <a:rPr lang="en-US" altLang="en-US" sz="1800">
                <a:ea typeface="新細明體" panose="02020500000000000000" pitchFamily="18" charset="-120"/>
              </a:rPr>
              <a:t>Interstratification of silts and clays.</a:t>
            </a:r>
            <a:r>
              <a:rPr lang="en-US" altLang="en-US" sz="1400">
                <a:ea typeface="新細明體" panose="02020500000000000000" pitchFamily="18" charset="-120"/>
              </a:rPr>
              <a:t> </a:t>
            </a:r>
          </a:p>
          <a:p>
            <a:pPr marL="346075" lvl="1" indent="-173038" algn="just">
              <a:buSzPct val="80000"/>
            </a:pPr>
            <a:r>
              <a:rPr lang="en-US" altLang="en-US" sz="1800">
                <a:ea typeface="新細明體" panose="02020500000000000000" pitchFamily="18" charset="-120"/>
              </a:rPr>
              <a:t>The transported soils can be categorized based on the mode of transportation and deposition (six types).</a:t>
            </a:r>
          </a:p>
          <a:p>
            <a:pPr marL="346075" lvl="1" indent="-173038"/>
            <a:endParaRPr lang="en-US" altLang="en-US" sz="1800">
              <a:ea typeface="新細明體" panose="02020500000000000000" pitchFamily="18" charset="-12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4">
            <a:extLst>
              <a:ext uri="{FF2B5EF4-FFF2-40B4-BE49-F238E27FC236}">
                <a16:creationId xmlns:a16="http://schemas.microsoft.com/office/drawing/2014/main" id="{E77E72EA-51EA-4E7B-BADD-EBC0186EF25A}"/>
              </a:ext>
            </a:extLst>
          </p:cNvPr>
          <p:cNvGrpSpPr>
            <a:grpSpLocks/>
          </p:cNvGrpSpPr>
          <p:nvPr/>
        </p:nvGrpSpPr>
        <p:grpSpPr bwMode="auto">
          <a:xfrm>
            <a:off x="2743200" y="304801"/>
            <a:ext cx="6553200" cy="4621213"/>
            <a:chOff x="192" y="192"/>
            <a:chExt cx="4128" cy="2911"/>
          </a:xfrm>
        </p:grpSpPr>
        <p:pic>
          <p:nvPicPr>
            <p:cNvPr id="8196" name="Picture 2" descr="D:\DAS Linktool\Images-Location\CH-02\PrinGeoEng5e_Ch02-03A.jpg">
              <a:extLst>
                <a:ext uri="{FF2B5EF4-FFF2-40B4-BE49-F238E27FC236}">
                  <a16:creationId xmlns:a16="http://schemas.microsoft.com/office/drawing/2014/main" id="{F1C1F230-6789-4761-9D40-5121411F65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432"/>
              <a:ext cx="4032" cy="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 Box 3">
              <a:extLst>
                <a:ext uri="{FF2B5EF4-FFF2-40B4-BE49-F238E27FC236}">
                  <a16:creationId xmlns:a16="http://schemas.microsoft.com/office/drawing/2014/main" id="{5C0E1FD4-859F-40A4-8996-38E6E69FA2F5}"/>
                </a:ext>
              </a:extLst>
            </p:cNvPr>
            <p:cNvSpPr txBox="1">
              <a:spLocks noChangeArrowheads="1"/>
            </p:cNvSpPr>
            <p:nvPr/>
          </p:nvSpPr>
          <p:spPr bwMode="auto">
            <a:xfrm rot="-5400000">
              <a:off x="-1070" y="1454"/>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8195" name="Text Box 5">
            <a:extLst>
              <a:ext uri="{FF2B5EF4-FFF2-40B4-BE49-F238E27FC236}">
                <a16:creationId xmlns:a16="http://schemas.microsoft.com/office/drawing/2014/main" id="{750ADE02-D030-468C-8B0F-3BF86C7E1D4F}"/>
              </a:ext>
            </a:extLst>
          </p:cNvPr>
          <p:cNvSpPr txBox="1">
            <a:spLocks noChangeArrowheads="1"/>
          </p:cNvSpPr>
          <p:nvPr/>
        </p:nvSpPr>
        <p:spPr bwMode="auto">
          <a:xfrm>
            <a:off x="2667001" y="5273676"/>
            <a:ext cx="6873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Mechanical erosion due to ocean waves and wind at </a:t>
            </a:r>
            <a:r>
              <a:rPr kumimoji="1" lang="en-US" altLang="en-US" sz="2400" b="1" dirty="0" err="1">
                <a:solidFill>
                  <a:srgbClr val="000000"/>
                </a:solidFill>
              </a:rPr>
              <a:t>Yehliu</a:t>
            </a:r>
            <a:r>
              <a:rPr kumimoji="1" lang="en-US" altLang="en-US" sz="2400" b="1" dirty="0">
                <a:solidFill>
                  <a:srgbClr val="000000"/>
                </a:solidFill>
              </a:rPr>
              <a:t>, Taiwan</a:t>
            </a:r>
          </a:p>
        </p:txBody>
      </p:sp>
    </p:spTree>
    <p:extLst>
      <p:ext uri="{BB962C8B-B14F-4D97-AF65-F5344CB8AC3E}">
        <p14:creationId xmlns:p14="http://schemas.microsoft.com/office/powerpoint/2010/main" val="1463872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4">
            <a:extLst>
              <a:ext uri="{FF2B5EF4-FFF2-40B4-BE49-F238E27FC236}">
                <a16:creationId xmlns:a16="http://schemas.microsoft.com/office/drawing/2014/main" id="{6FAE374D-1E80-49AE-B529-192D997BE673}"/>
              </a:ext>
            </a:extLst>
          </p:cNvPr>
          <p:cNvGrpSpPr>
            <a:grpSpLocks/>
          </p:cNvGrpSpPr>
          <p:nvPr/>
        </p:nvGrpSpPr>
        <p:grpSpPr bwMode="auto">
          <a:xfrm>
            <a:off x="1905001" y="152400"/>
            <a:ext cx="3971925" cy="6019800"/>
            <a:chOff x="364" y="96"/>
            <a:chExt cx="2502" cy="3792"/>
          </a:xfrm>
        </p:grpSpPr>
        <p:pic>
          <p:nvPicPr>
            <p:cNvPr id="9220" name="Picture 2" descr="D:\DAS Linktool\Images-Location\CH-02\PrinGeoEng5e_Ch02-03B.jpg">
              <a:extLst>
                <a:ext uri="{FF2B5EF4-FFF2-40B4-BE49-F238E27FC236}">
                  <a16:creationId xmlns:a16="http://schemas.microsoft.com/office/drawing/2014/main" id="{B778E801-6A6D-4325-8992-642307225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 y="192"/>
              <a:ext cx="2434" cy="3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3">
              <a:extLst>
                <a:ext uri="{FF2B5EF4-FFF2-40B4-BE49-F238E27FC236}">
                  <a16:creationId xmlns:a16="http://schemas.microsoft.com/office/drawing/2014/main" id="{95F48814-E69D-4F97-8E28-1E54A0F2F057}"/>
                </a:ext>
              </a:extLst>
            </p:cNvPr>
            <p:cNvSpPr txBox="1">
              <a:spLocks noChangeArrowheads="1"/>
            </p:cNvSpPr>
            <p:nvPr/>
          </p:nvSpPr>
          <p:spPr bwMode="auto">
            <a:xfrm rot="-5400000">
              <a:off x="-898" y="1358"/>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9219" name="Text Box 5">
            <a:extLst>
              <a:ext uri="{FF2B5EF4-FFF2-40B4-BE49-F238E27FC236}">
                <a16:creationId xmlns:a16="http://schemas.microsoft.com/office/drawing/2014/main" id="{C59AA83D-C0DA-41B3-B70E-C65C92F17F10}"/>
              </a:ext>
            </a:extLst>
          </p:cNvPr>
          <p:cNvSpPr txBox="1">
            <a:spLocks noChangeArrowheads="1"/>
          </p:cNvSpPr>
          <p:nvPr/>
        </p:nvSpPr>
        <p:spPr bwMode="auto">
          <a:xfrm>
            <a:off x="6172201" y="3841750"/>
            <a:ext cx="42830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Mechanical erosion due to ocean waves and wind at </a:t>
            </a:r>
            <a:r>
              <a:rPr kumimoji="1" lang="en-US" altLang="en-US" sz="2400" b="1" dirty="0" err="1">
                <a:solidFill>
                  <a:srgbClr val="000000"/>
                </a:solidFill>
              </a:rPr>
              <a:t>Yehliu</a:t>
            </a:r>
            <a:r>
              <a:rPr kumimoji="1" lang="en-US" altLang="en-US" sz="2400" b="1" dirty="0">
                <a:solidFill>
                  <a:srgbClr val="000000"/>
                </a:solidFill>
              </a:rPr>
              <a:t>, Taiwan</a:t>
            </a:r>
          </a:p>
        </p:txBody>
      </p:sp>
    </p:spTree>
    <p:extLst>
      <p:ext uri="{BB962C8B-B14F-4D97-AF65-F5344CB8AC3E}">
        <p14:creationId xmlns:p14="http://schemas.microsoft.com/office/powerpoint/2010/main" val="2366358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4">
            <a:extLst>
              <a:ext uri="{FF2B5EF4-FFF2-40B4-BE49-F238E27FC236}">
                <a16:creationId xmlns:a16="http://schemas.microsoft.com/office/drawing/2014/main" id="{002685CE-42AF-4592-B884-DB11E929928B}"/>
              </a:ext>
            </a:extLst>
          </p:cNvPr>
          <p:cNvGrpSpPr>
            <a:grpSpLocks/>
          </p:cNvGrpSpPr>
          <p:nvPr/>
        </p:nvGrpSpPr>
        <p:grpSpPr bwMode="auto">
          <a:xfrm>
            <a:off x="1981200" y="152400"/>
            <a:ext cx="6477000" cy="4876800"/>
            <a:chOff x="288" y="240"/>
            <a:chExt cx="4080" cy="3072"/>
          </a:xfrm>
        </p:grpSpPr>
        <p:pic>
          <p:nvPicPr>
            <p:cNvPr id="10244" name="Picture 2" descr="D:\DAS Linktool\Images-Location\CH-02\PrinGeoEng5e_Ch02-03C.jpg">
              <a:extLst>
                <a:ext uri="{FF2B5EF4-FFF2-40B4-BE49-F238E27FC236}">
                  <a16:creationId xmlns:a16="http://schemas.microsoft.com/office/drawing/2014/main" id="{94F2A7BE-E9AA-4A96-97B9-6D9544D188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 y="348"/>
              <a:ext cx="3984" cy="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ext Box 3">
              <a:extLst>
                <a:ext uri="{FF2B5EF4-FFF2-40B4-BE49-F238E27FC236}">
                  <a16:creationId xmlns:a16="http://schemas.microsoft.com/office/drawing/2014/main" id="{BDA66B10-F118-44FE-AE5F-561A442491CA}"/>
                </a:ext>
              </a:extLst>
            </p:cNvPr>
            <p:cNvSpPr txBox="1">
              <a:spLocks noChangeArrowheads="1"/>
            </p:cNvSpPr>
            <p:nvPr/>
          </p:nvSpPr>
          <p:spPr bwMode="auto">
            <a:xfrm rot="-5400000">
              <a:off x="-974" y="1502"/>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10243" name="Text Box 5">
            <a:extLst>
              <a:ext uri="{FF2B5EF4-FFF2-40B4-BE49-F238E27FC236}">
                <a16:creationId xmlns:a16="http://schemas.microsoft.com/office/drawing/2014/main" id="{6D51A33E-8BEF-485A-80A6-3F6FFE9AE5AC}"/>
              </a:ext>
            </a:extLst>
          </p:cNvPr>
          <p:cNvSpPr txBox="1">
            <a:spLocks noChangeArrowheads="1"/>
          </p:cNvSpPr>
          <p:nvPr/>
        </p:nvSpPr>
        <p:spPr bwMode="auto">
          <a:xfrm>
            <a:off x="3413126" y="5257801"/>
            <a:ext cx="6873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Mechanical erosion due to ocean waves and wind at </a:t>
            </a:r>
            <a:r>
              <a:rPr kumimoji="1" lang="en-US" altLang="en-US" sz="2400" b="1" dirty="0" err="1">
                <a:solidFill>
                  <a:srgbClr val="000000"/>
                </a:solidFill>
              </a:rPr>
              <a:t>Yehliu</a:t>
            </a:r>
            <a:r>
              <a:rPr kumimoji="1" lang="en-US" altLang="en-US" sz="2400" b="1" dirty="0">
                <a:solidFill>
                  <a:srgbClr val="000000"/>
                </a:solidFill>
              </a:rPr>
              <a:t>, Taiwan</a:t>
            </a:r>
          </a:p>
        </p:txBody>
      </p:sp>
    </p:spTree>
    <p:extLst>
      <p:ext uri="{BB962C8B-B14F-4D97-AF65-F5344CB8AC3E}">
        <p14:creationId xmlns:p14="http://schemas.microsoft.com/office/powerpoint/2010/main" val="1436635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4">
            <a:extLst>
              <a:ext uri="{FF2B5EF4-FFF2-40B4-BE49-F238E27FC236}">
                <a16:creationId xmlns:a16="http://schemas.microsoft.com/office/drawing/2014/main" id="{E7D77583-A824-41BF-AB85-F3B37DEAE846}"/>
              </a:ext>
            </a:extLst>
          </p:cNvPr>
          <p:cNvGrpSpPr>
            <a:grpSpLocks/>
          </p:cNvGrpSpPr>
          <p:nvPr/>
        </p:nvGrpSpPr>
        <p:grpSpPr bwMode="auto">
          <a:xfrm>
            <a:off x="1905001" y="152400"/>
            <a:ext cx="4760913" cy="6019800"/>
            <a:chOff x="576" y="96"/>
            <a:chExt cx="2999" cy="3792"/>
          </a:xfrm>
        </p:grpSpPr>
        <p:pic>
          <p:nvPicPr>
            <p:cNvPr id="11268" name="Picture 2" descr="D:\DAS Linktool\Images-Location\CH-02\PrinGeoEng5e_Ch02-03D.jpg">
              <a:extLst>
                <a:ext uri="{FF2B5EF4-FFF2-40B4-BE49-F238E27FC236}">
                  <a16:creationId xmlns:a16="http://schemas.microsoft.com/office/drawing/2014/main" id="{3B079B59-F34F-41BC-9007-AD6C1A83BF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 y="192"/>
              <a:ext cx="2903" cy="3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3">
              <a:extLst>
                <a:ext uri="{FF2B5EF4-FFF2-40B4-BE49-F238E27FC236}">
                  <a16:creationId xmlns:a16="http://schemas.microsoft.com/office/drawing/2014/main" id="{49EFA969-BA5B-476B-AD59-E82555DF60E4}"/>
                </a:ext>
              </a:extLst>
            </p:cNvPr>
            <p:cNvSpPr txBox="1">
              <a:spLocks noChangeArrowheads="1"/>
            </p:cNvSpPr>
            <p:nvPr/>
          </p:nvSpPr>
          <p:spPr bwMode="auto">
            <a:xfrm rot="-5400000">
              <a:off x="-686" y="1358"/>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11267" name="Text Box 5">
            <a:extLst>
              <a:ext uri="{FF2B5EF4-FFF2-40B4-BE49-F238E27FC236}">
                <a16:creationId xmlns:a16="http://schemas.microsoft.com/office/drawing/2014/main" id="{AE9FA2F6-2462-4E76-ACFB-BE8609151FA5}"/>
              </a:ext>
            </a:extLst>
          </p:cNvPr>
          <p:cNvSpPr txBox="1">
            <a:spLocks noChangeArrowheads="1"/>
          </p:cNvSpPr>
          <p:nvPr/>
        </p:nvSpPr>
        <p:spPr bwMode="auto">
          <a:xfrm>
            <a:off x="7010401" y="3470275"/>
            <a:ext cx="3368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Mechanical erosion due to ocean waves and wind at </a:t>
            </a:r>
            <a:r>
              <a:rPr kumimoji="1" lang="en-US" altLang="en-US" sz="2400" b="1" dirty="0" err="1">
                <a:solidFill>
                  <a:srgbClr val="000000"/>
                </a:solidFill>
              </a:rPr>
              <a:t>Yehliu</a:t>
            </a:r>
            <a:r>
              <a:rPr kumimoji="1" lang="en-US" altLang="en-US" sz="2400" b="1" dirty="0">
                <a:solidFill>
                  <a:srgbClr val="000000"/>
                </a:solidFill>
              </a:rPr>
              <a:t>, Taiwan</a:t>
            </a:r>
          </a:p>
        </p:txBody>
      </p:sp>
    </p:spTree>
    <p:extLst>
      <p:ext uri="{BB962C8B-B14F-4D97-AF65-F5344CB8AC3E}">
        <p14:creationId xmlns:p14="http://schemas.microsoft.com/office/powerpoint/2010/main" val="2210462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4">
            <a:extLst>
              <a:ext uri="{FF2B5EF4-FFF2-40B4-BE49-F238E27FC236}">
                <a16:creationId xmlns:a16="http://schemas.microsoft.com/office/drawing/2014/main" id="{46996303-7461-4F00-82F3-C6995425D3C9}"/>
              </a:ext>
            </a:extLst>
          </p:cNvPr>
          <p:cNvGrpSpPr>
            <a:grpSpLocks/>
          </p:cNvGrpSpPr>
          <p:nvPr/>
        </p:nvGrpSpPr>
        <p:grpSpPr bwMode="auto">
          <a:xfrm>
            <a:off x="1905001" y="228600"/>
            <a:ext cx="4792663" cy="6019800"/>
            <a:chOff x="508" y="144"/>
            <a:chExt cx="3019" cy="3792"/>
          </a:xfrm>
        </p:grpSpPr>
        <p:pic>
          <p:nvPicPr>
            <p:cNvPr id="12292" name="Picture 2" descr="D:\DAS Linktool\Images-Location\CH-02\PrinGeoEng5e_Ch02-03E.jpg">
              <a:extLst>
                <a:ext uri="{FF2B5EF4-FFF2-40B4-BE49-F238E27FC236}">
                  <a16:creationId xmlns:a16="http://schemas.microsoft.com/office/drawing/2014/main" id="{463ABE6E-881B-4BE5-9410-447AC0F2E2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 y="288"/>
              <a:ext cx="2951" cy="3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3">
              <a:extLst>
                <a:ext uri="{FF2B5EF4-FFF2-40B4-BE49-F238E27FC236}">
                  <a16:creationId xmlns:a16="http://schemas.microsoft.com/office/drawing/2014/main" id="{FFE6CE73-C49C-4D55-89E1-F9B7178C1A92}"/>
                </a:ext>
              </a:extLst>
            </p:cNvPr>
            <p:cNvSpPr txBox="1">
              <a:spLocks noChangeArrowheads="1"/>
            </p:cNvSpPr>
            <p:nvPr/>
          </p:nvSpPr>
          <p:spPr bwMode="auto">
            <a:xfrm rot="-5400000">
              <a:off x="-754" y="1406"/>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12291" name="Text Box 5">
            <a:extLst>
              <a:ext uri="{FF2B5EF4-FFF2-40B4-BE49-F238E27FC236}">
                <a16:creationId xmlns:a16="http://schemas.microsoft.com/office/drawing/2014/main" id="{DEFB92F7-112C-4A56-99B9-E805DF57B94B}"/>
              </a:ext>
            </a:extLst>
          </p:cNvPr>
          <p:cNvSpPr txBox="1">
            <a:spLocks noChangeArrowheads="1"/>
          </p:cNvSpPr>
          <p:nvPr/>
        </p:nvSpPr>
        <p:spPr bwMode="auto">
          <a:xfrm>
            <a:off x="7010401" y="3705225"/>
            <a:ext cx="3368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Mechanical erosion due to ocean waves and wind at </a:t>
            </a:r>
            <a:r>
              <a:rPr kumimoji="1" lang="en-US" altLang="en-US" sz="2400" b="1" dirty="0" err="1">
                <a:solidFill>
                  <a:srgbClr val="000000"/>
                </a:solidFill>
              </a:rPr>
              <a:t>Yehliu</a:t>
            </a:r>
            <a:r>
              <a:rPr kumimoji="1" lang="en-US" altLang="en-US" sz="2400" b="1" dirty="0">
                <a:solidFill>
                  <a:srgbClr val="000000"/>
                </a:solidFill>
              </a:rPr>
              <a:t>, Taiwan</a:t>
            </a:r>
          </a:p>
        </p:txBody>
      </p:sp>
    </p:spTree>
    <p:extLst>
      <p:ext uri="{BB962C8B-B14F-4D97-AF65-F5344CB8AC3E}">
        <p14:creationId xmlns:p14="http://schemas.microsoft.com/office/powerpoint/2010/main" val="3607316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9">
            <a:extLst>
              <a:ext uri="{FF2B5EF4-FFF2-40B4-BE49-F238E27FC236}">
                <a16:creationId xmlns:a16="http://schemas.microsoft.com/office/drawing/2014/main" id="{3673F1BB-6C2A-4F29-B291-1BB006E5E719}"/>
              </a:ext>
            </a:extLst>
          </p:cNvPr>
          <p:cNvSpPr>
            <a:spLocks noGrp="1" noChangeArrowheads="1"/>
          </p:cNvSpPr>
          <p:nvPr>
            <p:ph type="title"/>
          </p:nvPr>
        </p:nvSpPr>
        <p:spPr/>
        <p:txBody>
          <a:bodyPr/>
          <a:lstStyle/>
          <a:p>
            <a:r>
              <a:rPr lang="en-US" altLang="en-US"/>
              <a:t>1.4.2 Transported Soils (Cont.)</a:t>
            </a:r>
          </a:p>
        </p:txBody>
      </p:sp>
      <p:sp>
        <p:nvSpPr>
          <p:cNvPr id="8195" name="Rectangle 1030">
            <a:extLst>
              <a:ext uri="{FF2B5EF4-FFF2-40B4-BE49-F238E27FC236}">
                <a16:creationId xmlns:a16="http://schemas.microsoft.com/office/drawing/2014/main" id="{106653A4-FDF8-499F-9E3C-6966D78028DC}"/>
              </a:ext>
            </a:extLst>
          </p:cNvPr>
          <p:cNvSpPr>
            <a:spLocks noGrp="1" noChangeArrowheads="1"/>
          </p:cNvSpPr>
          <p:nvPr>
            <p:ph type="body" idx="1"/>
          </p:nvPr>
        </p:nvSpPr>
        <p:spPr/>
        <p:txBody>
          <a:bodyPr/>
          <a:lstStyle/>
          <a:p>
            <a:pPr marL="2286000" indent="-2286000" algn="just">
              <a:lnSpc>
                <a:spcPct val="90000"/>
              </a:lnSpc>
            </a:pPr>
            <a:r>
              <a:rPr lang="en-US" altLang="zh-TW">
                <a:ea typeface="FZKai-Z03" pitchFamily="65" charset="-128"/>
              </a:rPr>
              <a:t>(</a:t>
            </a:r>
            <a:r>
              <a:rPr lang="en-US" altLang="zh-TW" sz="2400">
                <a:ea typeface="FZKai-Z03" pitchFamily="65" charset="-128"/>
              </a:rPr>
              <a:t>1) </a:t>
            </a:r>
            <a:r>
              <a:rPr lang="en-US" altLang="zh-TW" sz="2400" b="1">
                <a:ea typeface="FZKai-Z03" pitchFamily="65" charset="-128"/>
              </a:rPr>
              <a:t>Glacial soils</a:t>
            </a:r>
            <a:r>
              <a:rPr lang="en-US" altLang="zh-TW" sz="2400">
                <a:ea typeface="FZKai-Z03" pitchFamily="65" charset="-128"/>
              </a:rPr>
              <a:t>: formed by transportation and deposition of glaciers.</a:t>
            </a:r>
            <a:endParaRPr lang="en-US" altLang="zh-TW" sz="2400">
              <a:ea typeface="新細明體" panose="02020500000000000000" pitchFamily="18" charset="-120"/>
            </a:endParaRPr>
          </a:p>
          <a:p>
            <a:pPr marL="2286000" indent="-2286000" algn="just">
              <a:lnSpc>
                <a:spcPct val="90000"/>
              </a:lnSpc>
            </a:pPr>
            <a:r>
              <a:rPr lang="en-US" altLang="zh-TW" sz="2400">
                <a:ea typeface="FZKai-Z03" pitchFamily="65" charset="-128"/>
              </a:rPr>
              <a:t>(2) </a:t>
            </a:r>
            <a:r>
              <a:rPr lang="en-US" altLang="zh-TW" sz="2400" b="1">
                <a:ea typeface="FZKai-Z03" pitchFamily="65" charset="-128"/>
              </a:rPr>
              <a:t>Alluvial soils</a:t>
            </a:r>
            <a:r>
              <a:rPr lang="en-US" altLang="zh-TW" sz="2400">
                <a:ea typeface="FZKai-Z03" pitchFamily="65" charset="-128"/>
              </a:rPr>
              <a:t>: transported by running water and deposited along streams.</a:t>
            </a:r>
            <a:endParaRPr lang="en-US" altLang="zh-TW" sz="2400">
              <a:ea typeface="新細明體" panose="02020500000000000000" pitchFamily="18" charset="-120"/>
            </a:endParaRPr>
          </a:p>
          <a:p>
            <a:pPr marL="2286000" indent="-2286000" algn="just">
              <a:lnSpc>
                <a:spcPct val="90000"/>
              </a:lnSpc>
            </a:pPr>
            <a:r>
              <a:rPr lang="en-US" altLang="zh-TW" sz="2400">
                <a:ea typeface="FZKai-Z03" pitchFamily="65" charset="-128"/>
              </a:rPr>
              <a:t>(3) </a:t>
            </a:r>
            <a:r>
              <a:rPr lang="en-US" altLang="zh-TW" sz="2400" b="1">
                <a:ea typeface="FZKai-Z03" pitchFamily="65" charset="-128"/>
              </a:rPr>
              <a:t>Lacustrine soils</a:t>
            </a:r>
            <a:r>
              <a:rPr lang="en-US" altLang="zh-TW" sz="2400">
                <a:ea typeface="FZKai-Z03" pitchFamily="65" charset="-128"/>
              </a:rPr>
              <a:t>: formed by deposition in quiet lakes.</a:t>
            </a:r>
            <a:endParaRPr lang="en-US" altLang="zh-TW" sz="2400">
              <a:ea typeface="新細明體" panose="02020500000000000000" pitchFamily="18" charset="-120"/>
            </a:endParaRPr>
          </a:p>
          <a:p>
            <a:pPr marL="2286000" indent="-2286000" algn="just">
              <a:lnSpc>
                <a:spcPct val="90000"/>
              </a:lnSpc>
            </a:pPr>
            <a:r>
              <a:rPr lang="en-US" altLang="zh-TW" sz="2400">
                <a:ea typeface="FZKai-Z03" pitchFamily="65" charset="-128"/>
              </a:rPr>
              <a:t>(4) </a:t>
            </a:r>
            <a:r>
              <a:rPr lang="en-US" altLang="zh-TW" sz="2400" b="1">
                <a:ea typeface="FZKai-Z03" pitchFamily="65" charset="-128"/>
              </a:rPr>
              <a:t>Marine soils</a:t>
            </a:r>
            <a:r>
              <a:rPr lang="en-US" altLang="zh-TW" sz="2400">
                <a:ea typeface="FZKai-Z03" pitchFamily="65" charset="-128"/>
              </a:rPr>
              <a:t>: formed by deposition in the seas.</a:t>
            </a:r>
            <a:endParaRPr lang="en-US" altLang="zh-TW" sz="2400">
              <a:ea typeface="新細明體" panose="02020500000000000000" pitchFamily="18" charset="-120"/>
            </a:endParaRPr>
          </a:p>
          <a:p>
            <a:pPr marL="2286000" indent="-2286000" algn="just">
              <a:lnSpc>
                <a:spcPct val="90000"/>
              </a:lnSpc>
            </a:pPr>
            <a:r>
              <a:rPr lang="en-US" altLang="zh-TW" sz="2400">
                <a:ea typeface="FZKai-Z03" pitchFamily="65" charset="-128"/>
              </a:rPr>
              <a:t>(5) </a:t>
            </a:r>
            <a:r>
              <a:rPr lang="en-US" altLang="zh-TW" sz="2400" b="1">
                <a:ea typeface="FZKai-Z03" pitchFamily="65" charset="-128"/>
              </a:rPr>
              <a:t>Aeolian soils</a:t>
            </a:r>
            <a:r>
              <a:rPr lang="en-US" altLang="zh-TW" sz="2400">
                <a:ea typeface="FZKai-Z03" pitchFamily="65" charset="-128"/>
              </a:rPr>
              <a:t>: transported and deposited by the wind.</a:t>
            </a:r>
            <a:endParaRPr lang="en-US" altLang="zh-TW" sz="2400">
              <a:ea typeface="新細明體" panose="02020500000000000000" pitchFamily="18" charset="-120"/>
            </a:endParaRPr>
          </a:p>
          <a:p>
            <a:pPr marL="2286000" indent="-2286000" algn="just">
              <a:lnSpc>
                <a:spcPct val="90000"/>
              </a:lnSpc>
            </a:pPr>
            <a:r>
              <a:rPr lang="en-US" altLang="zh-TW" sz="2400">
                <a:ea typeface="FZKai-Z03" pitchFamily="65" charset="-128"/>
              </a:rPr>
              <a:t>(6) </a:t>
            </a:r>
            <a:r>
              <a:rPr lang="en-US" altLang="zh-TW" sz="2400" b="1">
                <a:ea typeface="FZKai-Z03" pitchFamily="65" charset="-128"/>
              </a:rPr>
              <a:t>Colluvial soils</a:t>
            </a:r>
            <a:r>
              <a:rPr lang="en-US" altLang="zh-TW" sz="2400">
                <a:ea typeface="FZKai-Z03" pitchFamily="65" charset="-128"/>
              </a:rPr>
              <a:t>: formed by movement of soil from its original place by gravity, such as during landslide.</a:t>
            </a:r>
            <a:r>
              <a:rPr lang="en-US" altLang="zh-TW" sz="2400">
                <a:ea typeface="新細明體" panose="02020500000000000000" pitchFamily="18" charset="-120"/>
              </a:rPr>
              <a:t>  </a:t>
            </a:r>
            <a:r>
              <a:rPr lang="en-US" altLang="zh-TW" sz="1200">
                <a:ea typeface="新細明體" panose="02020500000000000000" pitchFamily="18" charset="-120"/>
              </a:rPr>
              <a:t>(from Das, 1998)</a:t>
            </a:r>
            <a:endParaRPr lang="en-US" altLang="en-US" sz="12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8DC9A65-E951-4D28-BD26-AEBCB2C168BD}"/>
              </a:ext>
            </a:extLst>
          </p:cNvPr>
          <p:cNvSpPr>
            <a:spLocks noGrp="1" noChangeArrowheads="1"/>
          </p:cNvSpPr>
          <p:nvPr>
            <p:ph type="title"/>
          </p:nvPr>
        </p:nvSpPr>
        <p:spPr>
          <a:xfrm>
            <a:off x="2209800" y="190500"/>
            <a:ext cx="8148638" cy="990600"/>
          </a:xfrm>
        </p:spPr>
        <p:txBody>
          <a:bodyPr/>
          <a:lstStyle/>
          <a:p>
            <a:r>
              <a:rPr lang="en-US" altLang="en-US"/>
              <a:t>2.1 Karsts and Caverns</a:t>
            </a:r>
            <a:endParaRPr lang="en-US" altLang="en-US" sz="2000"/>
          </a:p>
        </p:txBody>
      </p:sp>
      <p:sp>
        <p:nvSpPr>
          <p:cNvPr id="9219" name="Rectangle 3">
            <a:extLst>
              <a:ext uri="{FF2B5EF4-FFF2-40B4-BE49-F238E27FC236}">
                <a16:creationId xmlns:a16="http://schemas.microsoft.com/office/drawing/2014/main" id="{A92F3E87-61A2-4376-9EC6-A65CEFE0D72F}"/>
              </a:ext>
            </a:extLst>
          </p:cNvPr>
          <p:cNvSpPr>
            <a:spLocks noGrp="1" noChangeArrowheads="1"/>
          </p:cNvSpPr>
          <p:nvPr>
            <p:ph type="body" idx="1"/>
          </p:nvPr>
        </p:nvSpPr>
        <p:spPr/>
        <p:txBody>
          <a:bodyPr/>
          <a:lstStyle/>
          <a:p>
            <a:pPr algn="just">
              <a:buFontTx/>
              <a:buChar char="•"/>
            </a:pPr>
            <a:r>
              <a:rPr lang="en-US" altLang="en-US" sz="2400"/>
              <a:t>Calcium carbonate can dissolve in water through the following reaction and form the so-called Karst topography.</a:t>
            </a:r>
          </a:p>
          <a:p>
            <a:pPr algn="just"/>
            <a:r>
              <a:rPr lang="en-US" altLang="en-US" sz="2400"/>
              <a:t>	CO</a:t>
            </a:r>
            <a:r>
              <a:rPr lang="en-US" altLang="en-US" sz="2400" baseline="-25000"/>
              <a:t>2</a:t>
            </a:r>
            <a:r>
              <a:rPr lang="en-US" altLang="en-US" sz="2400"/>
              <a:t>+H</a:t>
            </a:r>
            <a:r>
              <a:rPr lang="en-US" altLang="en-US" sz="2400" baseline="-25000"/>
              <a:t>2</a:t>
            </a:r>
            <a:r>
              <a:rPr lang="en-US" altLang="en-US" sz="2400"/>
              <a:t>O+CaCO</a:t>
            </a:r>
            <a:r>
              <a:rPr lang="en-US" altLang="en-US" sz="2400" baseline="-25000"/>
              <a:t>3</a:t>
            </a:r>
            <a:r>
              <a:rPr lang="en-US" altLang="en-US" sz="2400">
                <a:sym typeface="Symbol" panose="05050102010706020507" pitchFamily="18" charset="2"/>
              </a:rPr>
              <a:t>Ca</a:t>
            </a:r>
            <a:r>
              <a:rPr lang="en-US" altLang="en-US" sz="2400" baseline="30000">
                <a:sym typeface="Symbol" panose="05050102010706020507" pitchFamily="18" charset="2"/>
              </a:rPr>
              <a:t>2+</a:t>
            </a:r>
            <a:r>
              <a:rPr lang="en-US" altLang="en-US" sz="2400">
                <a:sym typeface="Symbol" panose="05050102010706020507" pitchFamily="18" charset="2"/>
              </a:rPr>
              <a:t>+2HCO</a:t>
            </a:r>
            <a:r>
              <a:rPr lang="en-US" altLang="en-US" sz="2400" baseline="30000">
                <a:sym typeface="Symbol" panose="05050102010706020507" pitchFamily="18" charset="2"/>
              </a:rPr>
              <a:t>3-</a:t>
            </a:r>
          </a:p>
          <a:p>
            <a:pPr>
              <a:buFontTx/>
              <a:buChar char="•"/>
            </a:pPr>
            <a:endParaRPr lang="en-US" altLang="en-US" sz="2400">
              <a:sym typeface="Symbol" panose="05050102010706020507" pitchFamily="18" charset="2"/>
            </a:endParaRPr>
          </a:p>
          <a:p>
            <a:pPr>
              <a:buFontTx/>
              <a:buChar char="•"/>
            </a:pPr>
            <a:r>
              <a:rPr lang="en-US" altLang="en-US" sz="2400">
                <a:solidFill>
                  <a:schemeClr val="accent2"/>
                </a:solidFill>
                <a:sym typeface="Symbol" panose="05050102010706020507" pitchFamily="18" charset="2"/>
              </a:rPr>
              <a:t>The underground hollows (caverns) are troublesome to the foundation design.</a:t>
            </a:r>
          </a:p>
          <a:p>
            <a:endParaRPr lang="en-US" altLang="en-US" sz="2400" baseline="30000">
              <a:sym typeface="Symbol" panose="05050102010706020507" pitchFamily="18" charset="2"/>
            </a:endParaRPr>
          </a:p>
          <a:p>
            <a:endParaRPr lang="en-US"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51175320-619A-4117-A82D-EABF40650FF6}"/>
              </a:ext>
            </a:extLst>
          </p:cNvPr>
          <p:cNvSpPr>
            <a:spLocks noGrp="1" noChangeArrowheads="1"/>
          </p:cNvSpPr>
          <p:nvPr>
            <p:ph type="title"/>
          </p:nvPr>
        </p:nvSpPr>
        <p:spPr/>
        <p:txBody>
          <a:bodyPr/>
          <a:lstStyle/>
          <a:p>
            <a:r>
              <a:rPr lang="en-US" altLang="en-US" sz="2400" b="1"/>
              <a:t>SOIL FORMATION</a:t>
            </a:r>
          </a:p>
        </p:txBody>
      </p:sp>
      <p:sp>
        <p:nvSpPr>
          <p:cNvPr id="114691" name="Rectangle 3">
            <a:extLst>
              <a:ext uri="{FF2B5EF4-FFF2-40B4-BE49-F238E27FC236}">
                <a16:creationId xmlns:a16="http://schemas.microsoft.com/office/drawing/2014/main" id="{C47A2CB3-7CDD-44B4-82DB-8C39FD064FC6}"/>
              </a:ext>
            </a:extLst>
          </p:cNvPr>
          <p:cNvSpPr>
            <a:spLocks noGrp="1" noChangeArrowheads="1"/>
          </p:cNvSpPr>
          <p:nvPr>
            <p:ph idx="1"/>
          </p:nvPr>
        </p:nvSpPr>
        <p:spPr>
          <a:xfrm>
            <a:off x="1774825" y="1916113"/>
            <a:ext cx="8713788" cy="3517900"/>
          </a:xfrm>
        </p:spPr>
        <p:txBody>
          <a:bodyPr/>
          <a:lstStyle/>
          <a:p>
            <a:pPr marL="0" indent="0" algn="just">
              <a:buNone/>
            </a:pPr>
            <a:r>
              <a:rPr lang="en-US" altLang="en-US" dirty="0"/>
              <a:t>Weathering is the process of the breaking down rocks:</a:t>
            </a:r>
          </a:p>
          <a:p>
            <a:pPr marL="0" indent="0" algn="just">
              <a:buNone/>
            </a:pPr>
            <a:r>
              <a:rPr lang="en-US" altLang="en-US" dirty="0"/>
              <a:t> Physical weathering: it breaks down the rocks, but what it's made of stays the same.</a:t>
            </a:r>
          </a:p>
          <a:p>
            <a:pPr marL="0" indent="0" algn="just">
              <a:buNone/>
            </a:pPr>
            <a:r>
              <a:rPr lang="en-US" altLang="en-US" dirty="0"/>
              <a:t>Chemical weathering it still breaks down the rocks, but it may change what it's made of. For instance, a hard material may change to a soft material after chemical weathering.</a:t>
            </a:r>
          </a:p>
        </p:txBody>
      </p:sp>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a:extLst>
              <a:ext uri="{FF2B5EF4-FFF2-40B4-BE49-F238E27FC236}">
                <a16:creationId xmlns:a16="http://schemas.microsoft.com/office/drawing/2014/main" id="{FDCA7C52-A35A-4E88-B3D8-706EC933C5E3}"/>
              </a:ext>
            </a:extLst>
          </p:cNvPr>
          <p:cNvSpPr>
            <a:spLocks noGrp="1" noChangeArrowheads="1"/>
          </p:cNvSpPr>
          <p:nvPr>
            <p:ph type="title"/>
          </p:nvPr>
        </p:nvSpPr>
        <p:spPr/>
        <p:txBody>
          <a:bodyPr/>
          <a:lstStyle/>
          <a:p>
            <a:r>
              <a:rPr lang="en-US" altLang="en-US"/>
              <a:t>2.4 </a:t>
            </a:r>
            <a:r>
              <a:rPr lang="en-US" altLang="zh-TW" sz="4000">
                <a:ea typeface="新細明體" panose="02020500000000000000" pitchFamily="18" charset="-120"/>
              </a:rPr>
              <a:t>Colluvial soils</a:t>
            </a:r>
            <a:endParaRPr lang="en-US" altLang="en-US"/>
          </a:p>
        </p:txBody>
      </p:sp>
      <p:sp>
        <p:nvSpPr>
          <p:cNvPr id="10243" name="Rectangle 1027">
            <a:extLst>
              <a:ext uri="{FF2B5EF4-FFF2-40B4-BE49-F238E27FC236}">
                <a16:creationId xmlns:a16="http://schemas.microsoft.com/office/drawing/2014/main" id="{F2FFC24A-B4B2-4EEF-865D-E8B249E1EE62}"/>
              </a:ext>
            </a:extLst>
          </p:cNvPr>
          <p:cNvSpPr>
            <a:spLocks noGrp="1" noChangeArrowheads="1"/>
          </p:cNvSpPr>
          <p:nvPr>
            <p:ph type="body" sz="half" idx="1"/>
          </p:nvPr>
        </p:nvSpPr>
        <p:spPr>
          <a:xfrm>
            <a:off x="2209800" y="1681163"/>
            <a:ext cx="7323138" cy="4705350"/>
          </a:xfrm>
        </p:spPr>
        <p:txBody>
          <a:bodyPr/>
          <a:lstStyle/>
          <a:p>
            <a:pPr marL="457200" indent="-457200">
              <a:buFontTx/>
              <a:buAutoNum type="arabicPeriod"/>
            </a:pPr>
            <a:r>
              <a:rPr lang="en-US" altLang="zh-TW" sz="2400">
                <a:ea typeface="新細明體" panose="02020500000000000000" pitchFamily="18" charset="-120"/>
              </a:rPr>
              <a:t>Colluvial soils</a:t>
            </a:r>
          </a:p>
          <a:p>
            <a:pPr marL="571500" lvl="1" indent="0">
              <a:buNone/>
            </a:pPr>
            <a:r>
              <a:rPr lang="en-US" altLang="en-US" sz="1600"/>
              <a:t>The colluvial soils mainly originate from the landslide and they are usually poorly consolidated.</a:t>
            </a:r>
          </a:p>
        </p:txBody>
      </p:sp>
      <p:grpSp>
        <p:nvGrpSpPr>
          <p:cNvPr id="10244" name="Group 1032">
            <a:extLst>
              <a:ext uri="{FF2B5EF4-FFF2-40B4-BE49-F238E27FC236}">
                <a16:creationId xmlns:a16="http://schemas.microsoft.com/office/drawing/2014/main" id="{3F922C9E-4987-4C92-8A96-9EEFE23627A3}"/>
              </a:ext>
            </a:extLst>
          </p:cNvPr>
          <p:cNvGrpSpPr>
            <a:grpSpLocks/>
          </p:cNvGrpSpPr>
          <p:nvPr/>
        </p:nvGrpSpPr>
        <p:grpSpPr bwMode="auto">
          <a:xfrm>
            <a:off x="3722689" y="4365625"/>
            <a:ext cx="4156075" cy="738188"/>
            <a:chOff x="275" y="3046"/>
            <a:chExt cx="2618" cy="465"/>
          </a:xfrm>
        </p:grpSpPr>
        <p:sp>
          <p:nvSpPr>
            <p:cNvPr id="10250" name="Freeform 1033">
              <a:extLst>
                <a:ext uri="{FF2B5EF4-FFF2-40B4-BE49-F238E27FC236}">
                  <a16:creationId xmlns:a16="http://schemas.microsoft.com/office/drawing/2014/main" id="{EE001307-4BAC-49A3-AD9B-D31B6978724F}"/>
                </a:ext>
              </a:extLst>
            </p:cNvPr>
            <p:cNvSpPr>
              <a:spLocks/>
            </p:cNvSpPr>
            <p:nvPr/>
          </p:nvSpPr>
          <p:spPr bwMode="auto">
            <a:xfrm>
              <a:off x="1089" y="3046"/>
              <a:ext cx="1718" cy="457"/>
            </a:xfrm>
            <a:custGeom>
              <a:avLst/>
              <a:gdLst>
                <a:gd name="T0" fmla="*/ 0 w 996"/>
                <a:gd name="T1" fmla="*/ 12022 h 265"/>
                <a:gd name="T2" fmla="*/ 17439 w 996"/>
                <a:gd name="T3" fmla="*/ 5005 h 265"/>
                <a:gd name="T4" fmla="*/ 45246 w 996"/>
                <a:gd name="T5" fmla="*/ 0 h 265"/>
                <a:gd name="T6" fmla="*/ 0 60000 65536"/>
                <a:gd name="T7" fmla="*/ 0 60000 65536"/>
                <a:gd name="T8" fmla="*/ 0 60000 65536"/>
              </a:gdLst>
              <a:ahLst/>
              <a:cxnLst>
                <a:cxn ang="T6">
                  <a:pos x="T0" y="T1"/>
                </a:cxn>
                <a:cxn ang="T7">
                  <a:pos x="T2" y="T3"/>
                </a:cxn>
                <a:cxn ang="T8">
                  <a:pos x="T4" y="T5"/>
                </a:cxn>
              </a:cxnLst>
              <a:rect l="0" t="0" r="r" b="b"/>
              <a:pathLst>
                <a:path w="996" h="265">
                  <a:moveTo>
                    <a:pt x="0" y="265"/>
                  </a:moveTo>
                  <a:cubicBezTo>
                    <a:pt x="109" y="209"/>
                    <a:pt x="218" y="154"/>
                    <a:pt x="384" y="110"/>
                  </a:cubicBezTo>
                  <a:cubicBezTo>
                    <a:pt x="550" y="66"/>
                    <a:pt x="824" y="61"/>
                    <a:pt x="996" y="0"/>
                  </a:cubicBezTo>
                </a:path>
              </a:pathLst>
            </a:custGeom>
            <a:noFill/>
            <a:ln w="25400"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0251" name="Line 1034">
              <a:extLst>
                <a:ext uri="{FF2B5EF4-FFF2-40B4-BE49-F238E27FC236}">
                  <a16:creationId xmlns:a16="http://schemas.microsoft.com/office/drawing/2014/main" id="{8D9EB0FA-BB7C-449D-A97E-87BD041CB6B2}"/>
                </a:ext>
              </a:extLst>
            </p:cNvPr>
            <p:cNvSpPr>
              <a:spLocks noChangeShapeType="1"/>
            </p:cNvSpPr>
            <p:nvPr/>
          </p:nvSpPr>
          <p:spPr bwMode="auto">
            <a:xfrm>
              <a:off x="275" y="3511"/>
              <a:ext cx="2618" cy="0"/>
            </a:xfrm>
            <a:prstGeom prst="line">
              <a:avLst/>
            </a:prstGeom>
            <a:noFill/>
            <a:ln w="254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669708" name="Freeform 1036">
            <a:extLst>
              <a:ext uri="{FF2B5EF4-FFF2-40B4-BE49-F238E27FC236}">
                <a16:creationId xmlns:a16="http://schemas.microsoft.com/office/drawing/2014/main" id="{B876083E-BA79-45AA-9A14-33FC4D3AD9AC}"/>
              </a:ext>
            </a:extLst>
          </p:cNvPr>
          <p:cNvSpPr>
            <a:spLocks/>
          </p:cNvSpPr>
          <p:nvPr/>
        </p:nvSpPr>
        <p:spPr bwMode="auto">
          <a:xfrm>
            <a:off x="5307014" y="4540251"/>
            <a:ext cx="1512887" cy="428625"/>
          </a:xfrm>
          <a:custGeom>
            <a:avLst/>
            <a:gdLst>
              <a:gd name="T0" fmla="*/ 0 w 954"/>
              <a:gd name="T1" fmla="*/ 2147483647 h 270"/>
              <a:gd name="T2" fmla="*/ 2147483647 w 954"/>
              <a:gd name="T3" fmla="*/ 2147483647 h 270"/>
              <a:gd name="T4" fmla="*/ 2147483647 w 954"/>
              <a:gd name="T5" fmla="*/ 2147483647 h 270"/>
              <a:gd name="T6" fmla="*/ 2147483647 w 954"/>
              <a:gd name="T7" fmla="*/ 2147483647 h 270"/>
              <a:gd name="T8" fmla="*/ 2147483647 w 954"/>
              <a:gd name="T9" fmla="*/ 0 h 270"/>
              <a:gd name="T10" fmla="*/ 2147483647 w 954"/>
              <a:gd name="T11" fmla="*/ 2147483647 h 270"/>
              <a:gd name="T12" fmla="*/ 2147483647 w 954"/>
              <a:gd name="T13" fmla="*/ 2147483647 h 270"/>
              <a:gd name="T14" fmla="*/ 2147483647 w 954"/>
              <a:gd name="T15" fmla="*/ 2147483647 h 270"/>
              <a:gd name="T16" fmla="*/ 2147483647 w 954"/>
              <a:gd name="T17" fmla="*/ 2147483647 h 270"/>
              <a:gd name="T18" fmla="*/ 2147483647 w 954"/>
              <a:gd name="T19" fmla="*/ 2147483647 h 270"/>
              <a:gd name="T20" fmla="*/ 0 w 954"/>
              <a:gd name="T21" fmla="*/ 2147483647 h 2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54" h="270">
                <a:moveTo>
                  <a:pt x="0" y="270"/>
                </a:moveTo>
                <a:lnTo>
                  <a:pt x="318" y="264"/>
                </a:lnTo>
                <a:lnTo>
                  <a:pt x="546" y="228"/>
                </a:lnTo>
                <a:lnTo>
                  <a:pt x="762" y="144"/>
                </a:lnTo>
                <a:lnTo>
                  <a:pt x="954" y="0"/>
                </a:lnTo>
                <a:lnTo>
                  <a:pt x="762" y="24"/>
                </a:lnTo>
                <a:lnTo>
                  <a:pt x="618" y="42"/>
                </a:lnTo>
                <a:lnTo>
                  <a:pt x="420" y="96"/>
                </a:lnTo>
                <a:lnTo>
                  <a:pt x="288" y="138"/>
                </a:lnTo>
                <a:lnTo>
                  <a:pt x="126" y="198"/>
                </a:lnTo>
                <a:lnTo>
                  <a:pt x="0" y="270"/>
                </a:lnTo>
                <a:close/>
              </a:path>
            </a:pathLst>
          </a:custGeom>
          <a:solidFill>
            <a:srgbClr val="008000"/>
          </a:solidFill>
          <a:ln w="12700" cap="flat" cmpd="sng">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nvGrpSpPr>
          <p:cNvPr id="669711" name="Group 1039">
            <a:extLst>
              <a:ext uri="{FF2B5EF4-FFF2-40B4-BE49-F238E27FC236}">
                <a16:creationId xmlns:a16="http://schemas.microsoft.com/office/drawing/2014/main" id="{51F893F5-370E-4A25-992F-AB54A57C8B8E}"/>
              </a:ext>
            </a:extLst>
          </p:cNvPr>
          <p:cNvGrpSpPr>
            <a:grpSpLocks/>
          </p:cNvGrpSpPr>
          <p:nvPr/>
        </p:nvGrpSpPr>
        <p:grpSpPr bwMode="auto">
          <a:xfrm>
            <a:off x="3390900" y="4930775"/>
            <a:ext cx="1885950" cy="698500"/>
            <a:chOff x="1176" y="3106"/>
            <a:chExt cx="1188" cy="440"/>
          </a:xfrm>
        </p:grpSpPr>
        <p:sp>
          <p:nvSpPr>
            <p:cNvPr id="10248" name="Freeform 1037">
              <a:extLst>
                <a:ext uri="{FF2B5EF4-FFF2-40B4-BE49-F238E27FC236}">
                  <a16:creationId xmlns:a16="http://schemas.microsoft.com/office/drawing/2014/main" id="{AF6FFD42-0B05-4D2A-B71B-4506C0A2D72B}"/>
                </a:ext>
              </a:extLst>
            </p:cNvPr>
            <p:cNvSpPr>
              <a:spLocks/>
            </p:cNvSpPr>
            <p:nvPr/>
          </p:nvSpPr>
          <p:spPr bwMode="auto">
            <a:xfrm>
              <a:off x="1446" y="3106"/>
              <a:ext cx="918" cy="102"/>
            </a:xfrm>
            <a:custGeom>
              <a:avLst/>
              <a:gdLst>
                <a:gd name="T0" fmla="*/ 0 w 918"/>
                <a:gd name="T1" fmla="*/ 102 h 102"/>
                <a:gd name="T2" fmla="*/ 234 w 918"/>
                <a:gd name="T3" fmla="*/ 42 h 102"/>
                <a:gd name="T4" fmla="*/ 462 w 918"/>
                <a:gd name="T5" fmla="*/ 6 h 102"/>
                <a:gd name="T6" fmla="*/ 660 w 918"/>
                <a:gd name="T7" fmla="*/ 0 h 102"/>
                <a:gd name="T8" fmla="*/ 798 w 918"/>
                <a:gd name="T9" fmla="*/ 12 h 102"/>
                <a:gd name="T10" fmla="*/ 918 w 918"/>
                <a:gd name="T11" fmla="*/ 24 h 102"/>
                <a:gd name="T12" fmla="*/ 756 w 918"/>
                <a:gd name="T13" fmla="*/ 102 h 102"/>
                <a:gd name="T14" fmla="*/ 0 w 918"/>
                <a:gd name="T15" fmla="*/ 102 h 1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18" h="102">
                  <a:moveTo>
                    <a:pt x="0" y="102"/>
                  </a:moveTo>
                  <a:lnTo>
                    <a:pt x="234" y="42"/>
                  </a:lnTo>
                  <a:lnTo>
                    <a:pt x="462" y="6"/>
                  </a:lnTo>
                  <a:lnTo>
                    <a:pt x="660" y="0"/>
                  </a:lnTo>
                  <a:lnTo>
                    <a:pt x="798" y="12"/>
                  </a:lnTo>
                  <a:lnTo>
                    <a:pt x="918" y="24"/>
                  </a:lnTo>
                  <a:lnTo>
                    <a:pt x="756" y="102"/>
                  </a:lnTo>
                  <a:lnTo>
                    <a:pt x="0" y="102"/>
                  </a:lnTo>
                  <a:close/>
                </a:path>
              </a:pathLst>
            </a:custGeom>
            <a:solidFill>
              <a:srgbClr val="008000"/>
            </a:solidFill>
            <a:ln w="12700" cap="flat" cmpd="sng">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0249" name="Text Box 1038">
              <a:extLst>
                <a:ext uri="{FF2B5EF4-FFF2-40B4-BE49-F238E27FC236}">
                  <a16:creationId xmlns:a16="http://schemas.microsoft.com/office/drawing/2014/main" id="{766D73DE-33C7-462C-9481-7ADD13E10156}"/>
                </a:ext>
              </a:extLst>
            </p:cNvPr>
            <p:cNvSpPr txBox="1">
              <a:spLocks noChangeArrowheads="1"/>
            </p:cNvSpPr>
            <p:nvPr/>
          </p:nvSpPr>
          <p:spPr bwMode="auto">
            <a:xfrm>
              <a:off x="1176" y="3296"/>
              <a:ext cx="11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50000"/>
                </a:spcBef>
                <a:spcAft>
                  <a:spcPct val="0"/>
                </a:spcAft>
              </a:pPr>
              <a:r>
                <a:rPr lang="en-US" altLang="en-US" sz="2000">
                  <a:solidFill>
                    <a:srgbClr val="3333CC"/>
                  </a:solidFill>
                </a:rPr>
                <a:t>Colluvial soils</a:t>
              </a:r>
            </a:p>
          </p:txBody>
        </p:sp>
      </p:grpSp>
      <p:sp>
        <p:nvSpPr>
          <p:cNvPr id="10247" name="Text Box 1040">
            <a:extLst>
              <a:ext uri="{FF2B5EF4-FFF2-40B4-BE49-F238E27FC236}">
                <a16:creationId xmlns:a16="http://schemas.microsoft.com/office/drawing/2014/main" id="{650515C4-BAF6-4761-87AA-8B0F108A0B16}"/>
              </a:ext>
            </a:extLst>
          </p:cNvPr>
          <p:cNvSpPr txBox="1">
            <a:spLocks noChangeArrowheads="1"/>
          </p:cNvSpPr>
          <p:nvPr/>
        </p:nvSpPr>
        <p:spPr bwMode="auto">
          <a:xfrm>
            <a:off x="7810500" y="4038601"/>
            <a:ext cx="812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50000"/>
              </a:spcBef>
              <a:spcAft>
                <a:spcPct val="0"/>
              </a:spcAft>
            </a:pPr>
            <a:r>
              <a:rPr lang="en-US" altLang="en-US" sz="2000">
                <a:solidFill>
                  <a:srgbClr val="000000"/>
                </a:solidFill>
              </a:rPr>
              <a:t>Slope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669708"/>
                                        </p:tgtEl>
                                        <p:attrNameLst>
                                          <p:attrName>style.visibility</p:attrName>
                                        </p:attrNameLst>
                                      </p:cBhvr>
                                      <p:to>
                                        <p:strVal val="visible"/>
                                      </p:to>
                                    </p:set>
                                  </p:childTnLst>
                                  <p:subTnLst>
                                    <p:animClr clrSpc="rgb" dir="cw">
                                      <p:cBhvr override="childStyle">
                                        <p:cTn dur="1" fill="hold" display="0" masterRel="nextClick" afterEffect="1"/>
                                        <p:tgtEl>
                                          <p:spTgt spid="669708"/>
                                        </p:tgtEl>
                                        <p:attrNameLst>
                                          <p:attrName>ppt_c</p:attrName>
                                        </p:attrNameLst>
                                      </p:cBhvr>
                                      <p:to>
                                        <a:schemeClr val="folHlink"/>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6697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5">
            <a:extLst>
              <a:ext uri="{FF2B5EF4-FFF2-40B4-BE49-F238E27FC236}">
                <a16:creationId xmlns:a16="http://schemas.microsoft.com/office/drawing/2014/main" id="{486955CE-A785-4DBA-8CA6-6E4C1D19B1C2}"/>
              </a:ext>
            </a:extLst>
          </p:cNvPr>
          <p:cNvSpPr>
            <a:spLocks noGrp="1"/>
          </p:cNvSpPr>
          <p:nvPr>
            <p:ph type="sldNum" sz="quarter" idx="4294967295"/>
          </p:nvPr>
        </p:nvSpPr>
        <p:spPr bwMode="auto">
          <a:xfrm>
            <a:off x="10242550" y="6546850"/>
            <a:ext cx="425450" cy="311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fld id="{FD104768-0A6E-47FE-B717-8DBD41EE2A7B}" type="slidenum">
              <a:rPr lang="en-US" altLang="en-US">
                <a:solidFill>
                  <a:srgbClr val="000000"/>
                </a:solidFill>
              </a:rPr>
              <a:pPr eaLnBrk="0" fontAlgn="base" hangingPunct="0">
                <a:spcBef>
                  <a:spcPct val="20000"/>
                </a:spcBef>
                <a:spcAft>
                  <a:spcPct val="0"/>
                </a:spcAft>
                <a:buFontTx/>
                <a:buChar char="•"/>
              </a:pPr>
              <a:t>21</a:t>
            </a:fld>
            <a:endParaRPr lang="en-US" altLang="en-US">
              <a:solidFill>
                <a:srgbClr val="000000"/>
              </a:solidFill>
            </a:endParaRPr>
          </a:p>
        </p:txBody>
      </p:sp>
      <p:sp>
        <p:nvSpPr>
          <p:cNvPr id="57347" name="Rectangle 1026">
            <a:extLst>
              <a:ext uri="{FF2B5EF4-FFF2-40B4-BE49-F238E27FC236}">
                <a16:creationId xmlns:a16="http://schemas.microsoft.com/office/drawing/2014/main" id="{A3CD670E-EFBE-415B-88E1-24CB3BC697CA}"/>
              </a:ext>
            </a:extLst>
          </p:cNvPr>
          <p:cNvSpPr>
            <a:spLocks noGrp="1" noChangeArrowheads="1"/>
          </p:cNvSpPr>
          <p:nvPr>
            <p:ph type="ctrTitle"/>
          </p:nvPr>
        </p:nvSpPr>
        <p:spPr>
          <a:xfrm>
            <a:off x="2209800" y="2286000"/>
            <a:ext cx="7772400" cy="1143000"/>
          </a:xfrm>
        </p:spPr>
        <p:txBody>
          <a:bodyPr/>
          <a:lstStyle/>
          <a:p>
            <a:pPr marL="723900" indent="-723900" algn="ctr"/>
            <a:r>
              <a:rPr lang="en-US" altLang="en-US"/>
              <a:t>IV</a:t>
            </a:r>
            <a:br>
              <a:rPr lang="en-US" altLang="en-US"/>
            </a:br>
            <a:r>
              <a:rPr lang="en-US" altLang="en-US"/>
              <a:t>Clay Minerals and Soil Structure</a:t>
            </a:r>
          </a:p>
        </p:txBody>
      </p:sp>
    </p:spTree>
    <p:extLst>
      <p:ext uri="{BB962C8B-B14F-4D97-AF65-F5344CB8AC3E}">
        <p14:creationId xmlns:p14="http://schemas.microsoft.com/office/powerpoint/2010/main" val="1570323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5">
            <a:extLst>
              <a:ext uri="{FF2B5EF4-FFF2-40B4-BE49-F238E27FC236}">
                <a16:creationId xmlns:a16="http://schemas.microsoft.com/office/drawing/2014/main" id="{F3A8CE73-E58A-43B7-8D88-6A7A8309ADAC}"/>
              </a:ext>
            </a:extLst>
          </p:cNvPr>
          <p:cNvSpPr>
            <a:spLocks noGrp="1"/>
          </p:cNvSpPr>
          <p:nvPr>
            <p:ph type="sldNum" sz="quarter" idx="4294967295"/>
          </p:nvPr>
        </p:nvSpPr>
        <p:spPr bwMode="auto">
          <a:xfrm>
            <a:off x="10242550" y="6546850"/>
            <a:ext cx="425450" cy="3111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fld id="{7280D28D-86D1-4B2B-B3F8-CB5CF02B9606}" type="slidenum">
              <a:rPr lang="en-US" altLang="en-US">
                <a:solidFill>
                  <a:srgbClr val="000000"/>
                </a:solidFill>
              </a:rPr>
              <a:pPr eaLnBrk="0" fontAlgn="base" hangingPunct="0">
                <a:spcBef>
                  <a:spcPct val="20000"/>
                </a:spcBef>
                <a:spcAft>
                  <a:spcPct val="0"/>
                </a:spcAft>
                <a:buFontTx/>
                <a:buChar char="•"/>
              </a:pPr>
              <a:t>22</a:t>
            </a:fld>
            <a:endParaRPr lang="en-US" altLang="en-US">
              <a:solidFill>
                <a:srgbClr val="000000"/>
              </a:solidFill>
            </a:endParaRPr>
          </a:p>
        </p:txBody>
      </p:sp>
      <p:sp>
        <p:nvSpPr>
          <p:cNvPr id="58371" name="Rectangle 2">
            <a:extLst>
              <a:ext uri="{FF2B5EF4-FFF2-40B4-BE49-F238E27FC236}">
                <a16:creationId xmlns:a16="http://schemas.microsoft.com/office/drawing/2014/main" id="{C6515D9B-B85B-481E-9DFE-1E0760F3419F}"/>
              </a:ext>
            </a:extLst>
          </p:cNvPr>
          <p:cNvSpPr>
            <a:spLocks noGrp="1" noChangeArrowheads="1"/>
          </p:cNvSpPr>
          <p:nvPr>
            <p:ph type="ctrTitle"/>
          </p:nvPr>
        </p:nvSpPr>
        <p:spPr>
          <a:xfrm>
            <a:off x="2209800" y="2286000"/>
            <a:ext cx="7772400" cy="1143000"/>
          </a:xfrm>
        </p:spPr>
        <p:txBody>
          <a:bodyPr/>
          <a:lstStyle/>
          <a:p>
            <a:pPr marL="723900" indent="-723900" algn="ctr"/>
            <a:r>
              <a:rPr lang="en-US" altLang="en-US"/>
              <a:t>1. Clay Minerals</a:t>
            </a:r>
          </a:p>
        </p:txBody>
      </p:sp>
    </p:spTree>
    <p:extLst>
      <p:ext uri="{BB962C8B-B14F-4D97-AF65-F5344CB8AC3E}">
        <p14:creationId xmlns:p14="http://schemas.microsoft.com/office/powerpoint/2010/main" val="746775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a:extLst>
              <a:ext uri="{FF2B5EF4-FFF2-40B4-BE49-F238E27FC236}">
                <a16:creationId xmlns:a16="http://schemas.microsoft.com/office/drawing/2014/main" id="{0ACFB27C-5794-45F6-84CE-2F8D63419EF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7B5611A5-627B-42CA-97B0-2108BAF08FDD}" type="slidenum">
              <a:rPr kumimoji="1" lang="en-US" altLang="en-US" sz="1400">
                <a:solidFill>
                  <a:srgbClr val="000000"/>
                </a:solidFill>
              </a:rPr>
              <a:pPr eaLnBrk="0" fontAlgn="base" hangingPunct="0">
                <a:spcBef>
                  <a:spcPct val="0"/>
                </a:spcBef>
                <a:spcAft>
                  <a:spcPct val="0"/>
                </a:spcAft>
                <a:buClrTx/>
                <a:buFontTx/>
                <a:buChar char="•"/>
              </a:pPr>
              <a:t>23</a:t>
            </a:fld>
            <a:endParaRPr kumimoji="1" lang="en-US" altLang="en-US" sz="1400">
              <a:solidFill>
                <a:srgbClr val="000000"/>
              </a:solidFill>
            </a:endParaRPr>
          </a:p>
        </p:txBody>
      </p:sp>
      <p:sp>
        <p:nvSpPr>
          <p:cNvPr id="5123" name="Rectangle 2">
            <a:extLst>
              <a:ext uri="{FF2B5EF4-FFF2-40B4-BE49-F238E27FC236}">
                <a16:creationId xmlns:a16="http://schemas.microsoft.com/office/drawing/2014/main" id="{85F51779-42D1-4307-B99C-59C1EBCBE049}"/>
              </a:ext>
            </a:extLst>
          </p:cNvPr>
          <p:cNvSpPr>
            <a:spLocks noGrp="1" noChangeArrowheads="1"/>
          </p:cNvSpPr>
          <p:nvPr>
            <p:ph type="title"/>
          </p:nvPr>
        </p:nvSpPr>
        <p:spPr/>
        <p:txBody>
          <a:bodyPr/>
          <a:lstStyle/>
          <a:p>
            <a:pPr eaLnBrk="1" hangingPunct="1"/>
            <a:r>
              <a:rPr lang="en-US" altLang="en-US"/>
              <a:t>Outline</a:t>
            </a:r>
          </a:p>
        </p:txBody>
      </p:sp>
      <p:sp>
        <p:nvSpPr>
          <p:cNvPr id="5124" name="Rectangle 3">
            <a:extLst>
              <a:ext uri="{FF2B5EF4-FFF2-40B4-BE49-F238E27FC236}">
                <a16:creationId xmlns:a16="http://schemas.microsoft.com/office/drawing/2014/main" id="{C0250EC4-E8AA-45D8-B974-048C8CAA085B}"/>
              </a:ext>
            </a:extLst>
          </p:cNvPr>
          <p:cNvSpPr>
            <a:spLocks noGrp="1" noChangeArrowheads="1"/>
          </p:cNvSpPr>
          <p:nvPr>
            <p:ph type="body" idx="1"/>
          </p:nvPr>
        </p:nvSpPr>
        <p:spPr/>
        <p:txBody>
          <a:bodyPr/>
          <a:lstStyle/>
          <a:p>
            <a:pPr>
              <a:lnSpc>
                <a:spcPct val="90000"/>
              </a:lnSpc>
              <a:buFontTx/>
              <a:buAutoNum type="arabicPeriod"/>
            </a:pPr>
            <a:r>
              <a:rPr lang="en-US" altLang="en-US" sz="2400"/>
              <a:t>Clay Minerals</a:t>
            </a:r>
          </a:p>
          <a:p>
            <a:pPr>
              <a:lnSpc>
                <a:spcPct val="90000"/>
              </a:lnSpc>
              <a:buFontTx/>
              <a:buAutoNum type="arabicPeriod"/>
            </a:pPr>
            <a:r>
              <a:rPr lang="en-US" altLang="en-US" sz="2400"/>
              <a:t>Identification of Clay Minerals</a:t>
            </a:r>
          </a:p>
          <a:p>
            <a:pPr>
              <a:lnSpc>
                <a:spcPct val="90000"/>
              </a:lnSpc>
              <a:buFontTx/>
              <a:buAutoNum type="arabicPeriod"/>
            </a:pPr>
            <a:r>
              <a:rPr lang="en-US" altLang="en-US" sz="2400"/>
              <a:t>Specific Surface (S</a:t>
            </a:r>
            <a:r>
              <a:rPr lang="en-US" altLang="en-US" sz="2400" baseline="-25000"/>
              <a:t>s</a:t>
            </a:r>
            <a:r>
              <a:rPr lang="en-US" altLang="en-US" sz="2400"/>
              <a:t>)</a:t>
            </a:r>
          </a:p>
          <a:p>
            <a:pPr>
              <a:lnSpc>
                <a:spcPct val="90000"/>
              </a:lnSpc>
              <a:buFontTx/>
              <a:buAutoNum type="arabicPeriod"/>
            </a:pPr>
            <a:r>
              <a:rPr lang="en-US" altLang="en-US" sz="2400"/>
              <a:t>Interaction of Water and Clay Minerals</a:t>
            </a:r>
          </a:p>
          <a:p>
            <a:pPr>
              <a:lnSpc>
                <a:spcPct val="90000"/>
              </a:lnSpc>
              <a:buFontTx/>
              <a:buAutoNum type="arabicPeriod"/>
            </a:pPr>
            <a:r>
              <a:rPr lang="en-US" altLang="en-US" sz="2400"/>
              <a:t>Interaction of Clay Particles</a:t>
            </a:r>
          </a:p>
          <a:p>
            <a:pPr>
              <a:lnSpc>
                <a:spcPct val="90000"/>
              </a:lnSpc>
              <a:buFontTx/>
              <a:buAutoNum type="arabicPeriod"/>
            </a:pPr>
            <a:r>
              <a:rPr lang="en-US" altLang="en-US" sz="2400"/>
              <a:t>Soil Structure and Fabric</a:t>
            </a:r>
          </a:p>
          <a:p>
            <a:pPr>
              <a:lnSpc>
                <a:spcPct val="90000"/>
              </a:lnSpc>
              <a:buFontTx/>
              <a:buAutoNum type="arabicPeriod"/>
            </a:pPr>
            <a:r>
              <a:rPr lang="en-US" altLang="en-US" sz="2400"/>
              <a:t>Soil Fabric-Natural Soil</a:t>
            </a:r>
          </a:p>
          <a:p>
            <a:pPr>
              <a:lnSpc>
                <a:spcPct val="90000"/>
              </a:lnSpc>
              <a:buFontTx/>
              <a:buAutoNum type="arabicPeriod"/>
            </a:pPr>
            <a:r>
              <a:rPr lang="en-US" altLang="en-US" sz="2400"/>
              <a:t>Soil Fabric-Clay Soils</a:t>
            </a:r>
          </a:p>
          <a:p>
            <a:pPr>
              <a:lnSpc>
                <a:spcPct val="90000"/>
              </a:lnSpc>
              <a:buFontTx/>
              <a:buAutoNum type="arabicPeriod"/>
            </a:pPr>
            <a:r>
              <a:rPr lang="en-US" altLang="en-US" sz="2400"/>
              <a:t>Soil Fabrics-Granular Soils</a:t>
            </a:r>
          </a:p>
          <a:p>
            <a:pPr>
              <a:lnSpc>
                <a:spcPct val="90000"/>
              </a:lnSpc>
              <a:buFontTx/>
              <a:buAutoNum type="arabicPeriod"/>
            </a:pPr>
            <a:r>
              <a:rPr lang="en-US" altLang="en-US" sz="2400"/>
              <a:t>Loess</a:t>
            </a:r>
          </a:p>
          <a:p>
            <a:pPr>
              <a:lnSpc>
                <a:spcPct val="90000"/>
              </a:lnSpc>
              <a:buFontTx/>
              <a:buAutoNum type="arabicPeriod"/>
            </a:pPr>
            <a:r>
              <a:rPr lang="en-US" altLang="en-US" sz="2400"/>
              <a:t>Suggested Homework</a:t>
            </a:r>
          </a:p>
          <a:p>
            <a:pPr>
              <a:lnSpc>
                <a:spcPct val="90000"/>
              </a:lnSpc>
              <a:buFontTx/>
              <a:buAutoNum type="arabicPeriod"/>
            </a:pPr>
            <a:r>
              <a:rPr lang="en-US" altLang="en-US" sz="2400"/>
              <a:t>References</a:t>
            </a:r>
          </a:p>
        </p:txBody>
      </p:sp>
    </p:spTree>
    <p:extLst>
      <p:ext uri="{BB962C8B-B14F-4D97-AF65-F5344CB8AC3E}">
        <p14:creationId xmlns:p14="http://schemas.microsoft.com/office/powerpoint/2010/main" val="4086066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a:extLst>
              <a:ext uri="{FF2B5EF4-FFF2-40B4-BE49-F238E27FC236}">
                <a16:creationId xmlns:a16="http://schemas.microsoft.com/office/drawing/2014/main" id="{04BE0BC9-2A4B-43BF-A31E-6060CD311FB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6B38F43-036B-4178-B96E-6F4890E19FB6}" type="slidenum">
              <a:rPr kumimoji="1" lang="en-US" altLang="en-US" sz="1400">
                <a:solidFill>
                  <a:srgbClr val="000000"/>
                </a:solidFill>
              </a:rPr>
              <a:pPr eaLnBrk="0" fontAlgn="base" hangingPunct="0">
                <a:spcBef>
                  <a:spcPct val="0"/>
                </a:spcBef>
                <a:spcAft>
                  <a:spcPct val="0"/>
                </a:spcAft>
                <a:buClrTx/>
                <a:buFontTx/>
                <a:buChar char="•"/>
              </a:pPr>
              <a:t>24</a:t>
            </a:fld>
            <a:endParaRPr kumimoji="1" lang="en-US" altLang="en-US" sz="1400">
              <a:solidFill>
                <a:srgbClr val="000000"/>
              </a:solidFill>
            </a:endParaRPr>
          </a:p>
        </p:txBody>
      </p:sp>
      <p:sp>
        <p:nvSpPr>
          <p:cNvPr id="14339" name="Rectangle 2">
            <a:extLst>
              <a:ext uri="{FF2B5EF4-FFF2-40B4-BE49-F238E27FC236}">
                <a16:creationId xmlns:a16="http://schemas.microsoft.com/office/drawing/2014/main" id="{A2E3A9BF-7F51-4BB7-A789-BC158B79A72E}"/>
              </a:ext>
            </a:extLst>
          </p:cNvPr>
          <p:cNvSpPr>
            <a:spLocks noGrp="1" noChangeArrowheads="1"/>
          </p:cNvSpPr>
          <p:nvPr>
            <p:ph type="title"/>
          </p:nvPr>
        </p:nvSpPr>
        <p:spPr/>
        <p:txBody>
          <a:bodyPr/>
          <a:lstStyle/>
          <a:p>
            <a:pPr eaLnBrk="1" hangingPunct="1"/>
            <a:r>
              <a:rPr lang="en-US" altLang="en-US"/>
              <a:t>1.1 Origin of Clay Minerals</a:t>
            </a:r>
          </a:p>
        </p:txBody>
      </p:sp>
      <p:sp>
        <p:nvSpPr>
          <p:cNvPr id="14340" name="Rectangle 3">
            <a:extLst>
              <a:ext uri="{FF2B5EF4-FFF2-40B4-BE49-F238E27FC236}">
                <a16:creationId xmlns:a16="http://schemas.microsoft.com/office/drawing/2014/main" id="{BE87B06E-DAC2-47D9-9A77-A47257F645C5}"/>
              </a:ext>
            </a:extLst>
          </p:cNvPr>
          <p:cNvSpPr>
            <a:spLocks noGrp="1" noChangeArrowheads="1"/>
          </p:cNvSpPr>
          <p:nvPr>
            <p:ph type="body" idx="1"/>
          </p:nvPr>
        </p:nvSpPr>
        <p:spPr>
          <a:xfrm>
            <a:off x="2209800" y="1266826"/>
            <a:ext cx="8134350" cy="4975225"/>
          </a:xfrm>
        </p:spPr>
        <p:txBody>
          <a:bodyPr/>
          <a:lstStyle/>
          <a:p>
            <a:pPr marL="0" indent="0" algn="just"/>
            <a:r>
              <a:rPr lang="en-US" altLang="en-US" sz="2000"/>
              <a:t>“The contact of rocks and water produces clays, either at or near the surface of the earth” </a:t>
            </a:r>
            <a:r>
              <a:rPr lang="en-US" altLang="en-US" sz="1200"/>
              <a:t>(from Velde, 1995)</a:t>
            </a:r>
            <a:r>
              <a:rPr lang="en-US" altLang="en-US" sz="2000"/>
              <a:t>.</a:t>
            </a:r>
          </a:p>
          <a:p>
            <a:pPr marL="0" indent="0" algn="just"/>
            <a:r>
              <a:rPr lang="en-US" altLang="en-US" sz="2000">
                <a:solidFill>
                  <a:schemeClr val="accent2"/>
                </a:solidFill>
              </a:rPr>
              <a:t>	</a:t>
            </a:r>
            <a:r>
              <a:rPr lang="en-US" altLang="en-US" sz="2000" b="1">
                <a:solidFill>
                  <a:schemeClr val="accent2"/>
                </a:solidFill>
              </a:rPr>
              <a:t>Rock +Water </a:t>
            </a:r>
            <a:r>
              <a:rPr lang="en-US" altLang="en-US" sz="2000" b="1">
                <a:solidFill>
                  <a:schemeClr val="accent2"/>
                </a:solidFill>
                <a:sym typeface="Symbol" panose="05050102010706020507" pitchFamily="18" charset="2"/>
              </a:rPr>
              <a:t> Clay</a:t>
            </a:r>
          </a:p>
          <a:p>
            <a:pPr marL="0" indent="0" algn="just"/>
            <a:r>
              <a:rPr lang="en-US" altLang="en-US" sz="2000">
                <a:sym typeface="Symbol" panose="05050102010706020507" pitchFamily="18" charset="2"/>
              </a:rPr>
              <a:t>For example, </a:t>
            </a:r>
          </a:p>
          <a:p>
            <a:pPr marL="0" indent="0" algn="just"/>
            <a:r>
              <a:rPr lang="en-US" altLang="en-US" sz="2000">
                <a:sym typeface="Symbol" panose="05050102010706020507" pitchFamily="18" charset="2"/>
              </a:rPr>
              <a:t>The CO</a:t>
            </a:r>
            <a:r>
              <a:rPr lang="en-US" altLang="en-US" sz="2000" baseline="-25000">
                <a:sym typeface="Symbol" panose="05050102010706020507" pitchFamily="18" charset="2"/>
              </a:rPr>
              <a:t>2</a:t>
            </a:r>
            <a:r>
              <a:rPr lang="en-US" altLang="en-US" sz="2000">
                <a:sym typeface="Symbol" panose="05050102010706020507" pitchFamily="18" charset="2"/>
              </a:rPr>
              <a:t> gas can dissolve in water and form carbonic acid, which will become hydrogen ions H</a:t>
            </a:r>
            <a:r>
              <a:rPr lang="en-US" altLang="en-US" sz="2000" baseline="30000">
                <a:sym typeface="Symbol" panose="05050102010706020507" pitchFamily="18" charset="2"/>
              </a:rPr>
              <a:t>+</a:t>
            </a:r>
            <a:r>
              <a:rPr lang="en-US" altLang="en-US" sz="2000">
                <a:sym typeface="Symbol" panose="05050102010706020507" pitchFamily="18" charset="2"/>
              </a:rPr>
              <a:t> and bicarbonate ions, and make water slightly acidic.</a:t>
            </a:r>
          </a:p>
          <a:p>
            <a:pPr marL="0" indent="0" algn="just"/>
            <a:r>
              <a:rPr lang="en-US" altLang="en-US" sz="2000">
                <a:sym typeface="Symbol" panose="05050102010706020507" pitchFamily="18" charset="2"/>
              </a:rPr>
              <a:t>	CO</a:t>
            </a:r>
            <a:r>
              <a:rPr lang="en-US" altLang="en-US" sz="2000" baseline="-25000">
                <a:sym typeface="Symbol" panose="05050102010706020507" pitchFamily="18" charset="2"/>
              </a:rPr>
              <a:t>2</a:t>
            </a:r>
            <a:r>
              <a:rPr lang="en-US" altLang="en-US" sz="2000">
                <a:sym typeface="Symbol" panose="05050102010706020507" pitchFamily="18" charset="2"/>
              </a:rPr>
              <a:t>+H</a:t>
            </a:r>
            <a:r>
              <a:rPr lang="en-US" altLang="en-US" sz="2000" baseline="-25000">
                <a:sym typeface="Symbol" panose="05050102010706020507" pitchFamily="18" charset="2"/>
              </a:rPr>
              <a:t>2</a:t>
            </a:r>
            <a:r>
              <a:rPr lang="en-US" altLang="en-US" sz="2000">
                <a:sym typeface="Symbol" panose="05050102010706020507" pitchFamily="18" charset="2"/>
              </a:rPr>
              <a:t>O  H</a:t>
            </a:r>
            <a:r>
              <a:rPr lang="en-US" altLang="en-US" sz="2000" baseline="-25000">
                <a:sym typeface="Symbol" panose="05050102010706020507" pitchFamily="18" charset="2"/>
              </a:rPr>
              <a:t>2</a:t>
            </a:r>
            <a:r>
              <a:rPr lang="en-US" altLang="en-US" sz="2000">
                <a:sym typeface="Symbol" panose="05050102010706020507" pitchFamily="18" charset="2"/>
              </a:rPr>
              <a:t>CO</a:t>
            </a:r>
            <a:r>
              <a:rPr lang="en-US" altLang="en-US" sz="2000" baseline="-25000">
                <a:sym typeface="Symbol" panose="05050102010706020507" pitchFamily="18" charset="2"/>
              </a:rPr>
              <a:t>3 </a:t>
            </a:r>
            <a:r>
              <a:rPr lang="en-US" altLang="en-US" sz="2000">
                <a:sym typeface="Symbol" panose="05050102010706020507" pitchFamily="18" charset="2"/>
              </a:rPr>
              <a:t>H</a:t>
            </a:r>
            <a:r>
              <a:rPr lang="en-US" altLang="en-US" sz="2000" baseline="30000">
                <a:sym typeface="Symbol" panose="05050102010706020507" pitchFamily="18" charset="2"/>
              </a:rPr>
              <a:t>+</a:t>
            </a:r>
            <a:r>
              <a:rPr lang="en-US" altLang="en-US" sz="2000">
                <a:sym typeface="Symbol" panose="05050102010706020507" pitchFamily="18" charset="2"/>
              </a:rPr>
              <a:t> +HCO</a:t>
            </a:r>
            <a:r>
              <a:rPr lang="en-US" altLang="en-US" sz="2000" baseline="-25000">
                <a:sym typeface="Symbol" panose="05050102010706020507" pitchFamily="18" charset="2"/>
              </a:rPr>
              <a:t>3</a:t>
            </a:r>
            <a:r>
              <a:rPr lang="en-US" altLang="en-US" sz="2000" baseline="30000">
                <a:sym typeface="Symbol" panose="05050102010706020507" pitchFamily="18" charset="2"/>
              </a:rPr>
              <a:t>-</a:t>
            </a:r>
          </a:p>
          <a:p>
            <a:pPr marL="0" indent="0" algn="just"/>
            <a:r>
              <a:rPr lang="en-US" altLang="en-US" sz="2000">
                <a:sym typeface="Symbol" panose="05050102010706020507" pitchFamily="18" charset="2"/>
              </a:rPr>
              <a:t>The acidic water will react with the rock surfaces and tend to dissolve the K ion and silica from the feldspar. Finally, the feldspar is transformed into kaolinite.</a:t>
            </a:r>
          </a:p>
          <a:p>
            <a:pPr marL="0" indent="0" algn="just"/>
            <a:r>
              <a:rPr lang="en-US" altLang="en-US" sz="2000">
                <a:sym typeface="Symbol" panose="05050102010706020507" pitchFamily="18" charset="2"/>
              </a:rPr>
              <a:t>Feldspar + hydrogen ions+water  clay (kaolinite) + cations, dissolved silica</a:t>
            </a:r>
          </a:p>
          <a:p>
            <a:pPr marL="0" indent="0" algn="just"/>
            <a:r>
              <a:rPr lang="en-US" altLang="en-US" sz="2000">
                <a:sym typeface="Symbol" panose="05050102010706020507" pitchFamily="18" charset="2"/>
              </a:rPr>
              <a:t>	2KAlSi</a:t>
            </a:r>
            <a:r>
              <a:rPr lang="en-US" altLang="en-US" sz="2000" baseline="-25000">
                <a:sym typeface="Symbol" panose="05050102010706020507" pitchFamily="18" charset="2"/>
              </a:rPr>
              <a:t>3</a:t>
            </a:r>
            <a:r>
              <a:rPr lang="en-US" altLang="en-US" sz="2000">
                <a:sym typeface="Symbol" panose="05050102010706020507" pitchFamily="18" charset="2"/>
              </a:rPr>
              <a:t>O</a:t>
            </a:r>
            <a:r>
              <a:rPr lang="en-US" altLang="en-US" sz="2000" baseline="-25000">
                <a:sym typeface="Symbol" panose="05050102010706020507" pitchFamily="18" charset="2"/>
              </a:rPr>
              <a:t>8</a:t>
            </a:r>
            <a:r>
              <a:rPr lang="en-US" altLang="en-US" sz="2000">
                <a:sym typeface="Symbol" panose="05050102010706020507" pitchFamily="18" charset="2"/>
              </a:rPr>
              <a:t>+2H</a:t>
            </a:r>
            <a:r>
              <a:rPr lang="en-US" altLang="en-US" sz="2000" baseline="30000">
                <a:sym typeface="Symbol" panose="05050102010706020507" pitchFamily="18" charset="2"/>
              </a:rPr>
              <a:t>+</a:t>
            </a:r>
            <a:r>
              <a:rPr lang="en-US" altLang="en-US" sz="2000">
                <a:sym typeface="Symbol" panose="05050102010706020507" pitchFamily="18" charset="2"/>
              </a:rPr>
              <a:t> +H</a:t>
            </a:r>
            <a:r>
              <a:rPr lang="en-US" altLang="en-US" sz="2000" baseline="-25000">
                <a:sym typeface="Symbol" panose="05050102010706020507" pitchFamily="18" charset="2"/>
              </a:rPr>
              <a:t>2</a:t>
            </a:r>
            <a:r>
              <a:rPr lang="en-US" altLang="en-US" sz="2000">
                <a:sym typeface="Symbol" panose="05050102010706020507" pitchFamily="18" charset="2"/>
              </a:rPr>
              <a:t>O   Al</a:t>
            </a:r>
            <a:r>
              <a:rPr lang="en-US" altLang="en-US" sz="2000" baseline="-25000">
                <a:sym typeface="Symbol" panose="05050102010706020507" pitchFamily="18" charset="2"/>
              </a:rPr>
              <a:t>2</a:t>
            </a:r>
            <a:r>
              <a:rPr lang="en-US" altLang="en-US" sz="2000">
                <a:sym typeface="Symbol" panose="05050102010706020507" pitchFamily="18" charset="2"/>
              </a:rPr>
              <a:t>Si</a:t>
            </a:r>
            <a:r>
              <a:rPr lang="en-US" altLang="en-US" sz="2000" baseline="-25000">
                <a:sym typeface="Symbol" panose="05050102010706020507" pitchFamily="18" charset="2"/>
              </a:rPr>
              <a:t>2</a:t>
            </a:r>
            <a:r>
              <a:rPr lang="en-US" altLang="en-US" sz="2000">
                <a:sym typeface="Symbol" panose="05050102010706020507" pitchFamily="18" charset="2"/>
              </a:rPr>
              <a:t>O</a:t>
            </a:r>
            <a:r>
              <a:rPr lang="en-US" altLang="en-US" sz="2000" baseline="-25000">
                <a:sym typeface="Symbol" panose="05050102010706020507" pitchFamily="18" charset="2"/>
              </a:rPr>
              <a:t>5</a:t>
            </a:r>
            <a:r>
              <a:rPr lang="en-US" altLang="en-US" sz="2000">
                <a:sym typeface="Symbol" panose="05050102010706020507" pitchFamily="18" charset="2"/>
              </a:rPr>
              <a:t>(OH)</a:t>
            </a:r>
            <a:r>
              <a:rPr lang="en-US" altLang="en-US" sz="2000" baseline="-25000">
                <a:sym typeface="Symbol" panose="05050102010706020507" pitchFamily="18" charset="2"/>
              </a:rPr>
              <a:t>4</a:t>
            </a:r>
            <a:r>
              <a:rPr lang="en-US" altLang="en-US" sz="2000">
                <a:sym typeface="Symbol" panose="05050102010706020507" pitchFamily="18" charset="2"/>
              </a:rPr>
              <a:t> + 2K</a:t>
            </a:r>
            <a:r>
              <a:rPr lang="en-US" altLang="en-US" sz="2000" baseline="30000">
                <a:sym typeface="Symbol" panose="05050102010706020507" pitchFamily="18" charset="2"/>
              </a:rPr>
              <a:t>+</a:t>
            </a:r>
            <a:r>
              <a:rPr lang="en-US" altLang="en-US" sz="2000">
                <a:sym typeface="Symbol" panose="05050102010706020507" pitchFamily="18" charset="2"/>
              </a:rPr>
              <a:t> +4SiO</a:t>
            </a:r>
            <a:r>
              <a:rPr lang="en-US" altLang="en-US" sz="2000" baseline="-25000">
                <a:sym typeface="Symbol" panose="05050102010706020507" pitchFamily="18" charset="2"/>
              </a:rPr>
              <a:t>2</a:t>
            </a:r>
            <a:endParaRPr lang="en-US" altLang="en-US" sz="2000">
              <a:sym typeface="Symbol" panose="05050102010706020507" pitchFamily="18" charset="2"/>
            </a:endParaRPr>
          </a:p>
          <a:p>
            <a:pPr marL="0" indent="0" algn="just">
              <a:buFontTx/>
              <a:buChar char="•"/>
            </a:pPr>
            <a:r>
              <a:rPr lang="en-US" altLang="en-US" sz="2000">
                <a:sym typeface="Symbol" panose="05050102010706020507" pitchFamily="18" charset="2"/>
              </a:rPr>
              <a:t>Note that the hydrogen ion displaces the cations.</a:t>
            </a:r>
          </a:p>
        </p:txBody>
      </p:sp>
    </p:spTree>
    <p:extLst>
      <p:ext uri="{BB962C8B-B14F-4D97-AF65-F5344CB8AC3E}">
        <p14:creationId xmlns:p14="http://schemas.microsoft.com/office/powerpoint/2010/main" val="302139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a:extLst>
              <a:ext uri="{FF2B5EF4-FFF2-40B4-BE49-F238E27FC236}">
                <a16:creationId xmlns:a16="http://schemas.microsoft.com/office/drawing/2014/main" id="{9ED3E04B-180D-48E4-933C-689A641C12A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CDEEE7CE-7202-4D17-914A-AFE3EE766245}" type="slidenum">
              <a:rPr kumimoji="1" lang="en-US" altLang="en-US" sz="1400">
                <a:solidFill>
                  <a:srgbClr val="000000"/>
                </a:solidFill>
              </a:rPr>
              <a:pPr eaLnBrk="0" fontAlgn="base" hangingPunct="0">
                <a:spcBef>
                  <a:spcPct val="0"/>
                </a:spcBef>
                <a:spcAft>
                  <a:spcPct val="0"/>
                </a:spcAft>
                <a:buClrTx/>
                <a:buFontTx/>
                <a:buChar char="•"/>
              </a:pPr>
              <a:t>25</a:t>
            </a:fld>
            <a:endParaRPr kumimoji="1" lang="en-US" altLang="en-US" sz="1400">
              <a:solidFill>
                <a:srgbClr val="000000"/>
              </a:solidFill>
            </a:endParaRPr>
          </a:p>
        </p:txBody>
      </p:sp>
      <p:sp>
        <p:nvSpPr>
          <p:cNvPr id="16387" name="Rectangle 2">
            <a:extLst>
              <a:ext uri="{FF2B5EF4-FFF2-40B4-BE49-F238E27FC236}">
                <a16:creationId xmlns:a16="http://schemas.microsoft.com/office/drawing/2014/main" id="{A3BF712F-5A82-4943-8DDD-24B55CB277D5}"/>
              </a:ext>
            </a:extLst>
          </p:cNvPr>
          <p:cNvSpPr>
            <a:spLocks noGrp="1" noChangeArrowheads="1"/>
          </p:cNvSpPr>
          <p:nvPr>
            <p:ph type="title"/>
          </p:nvPr>
        </p:nvSpPr>
        <p:spPr/>
        <p:txBody>
          <a:bodyPr/>
          <a:lstStyle/>
          <a:p>
            <a:pPr eaLnBrk="1" hangingPunct="1"/>
            <a:r>
              <a:rPr lang="en-US" altLang="en-US"/>
              <a:t>1.1 Origin of Clay Minerals (Cont.)</a:t>
            </a:r>
          </a:p>
        </p:txBody>
      </p:sp>
      <p:sp>
        <p:nvSpPr>
          <p:cNvPr id="16388" name="Rectangle 3">
            <a:extLst>
              <a:ext uri="{FF2B5EF4-FFF2-40B4-BE49-F238E27FC236}">
                <a16:creationId xmlns:a16="http://schemas.microsoft.com/office/drawing/2014/main" id="{59B6FE03-9E2E-4304-9CFB-B795952E6B82}"/>
              </a:ext>
            </a:extLst>
          </p:cNvPr>
          <p:cNvSpPr>
            <a:spLocks noGrp="1" noChangeArrowheads="1"/>
          </p:cNvSpPr>
          <p:nvPr>
            <p:ph type="body" idx="1"/>
          </p:nvPr>
        </p:nvSpPr>
        <p:spPr/>
        <p:txBody>
          <a:bodyPr/>
          <a:lstStyle/>
          <a:p>
            <a:pPr>
              <a:buFontTx/>
              <a:buChar char="•"/>
            </a:pPr>
            <a:r>
              <a:rPr lang="en-US" altLang="en-US" sz="2400">
                <a:sym typeface="Symbol" panose="05050102010706020507" pitchFamily="18" charset="2"/>
              </a:rPr>
              <a:t>The alternation of  feldspar into kaolinite is very common in the decomposed granite. </a:t>
            </a:r>
          </a:p>
          <a:p>
            <a:pPr>
              <a:buFontTx/>
              <a:buChar char="•"/>
            </a:pPr>
            <a:endParaRPr lang="en-US" altLang="en-US" sz="2400">
              <a:sym typeface="Symbol" panose="05050102010706020507" pitchFamily="18" charset="2"/>
            </a:endParaRPr>
          </a:p>
          <a:p>
            <a:pPr>
              <a:buFontTx/>
              <a:buChar char="•"/>
            </a:pPr>
            <a:r>
              <a:rPr lang="en-US" altLang="en-US" sz="2400">
                <a:sym typeface="Symbol" panose="05050102010706020507" pitchFamily="18" charset="2"/>
              </a:rPr>
              <a:t>The clay minerals are common in the filling materials of joints and faults (fault gouge, seam) in the rock mass. </a:t>
            </a:r>
          </a:p>
          <a:p>
            <a:r>
              <a:rPr lang="en-US" altLang="en-US" sz="2400">
                <a:sym typeface="Symbol" panose="05050102010706020507" pitchFamily="18" charset="2"/>
              </a:rPr>
              <a:t>	</a:t>
            </a:r>
            <a:r>
              <a:rPr lang="en-US" altLang="en-US" sz="2400" i="1">
                <a:solidFill>
                  <a:schemeClr val="accent2"/>
                </a:solidFill>
                <a:sym typeface="Symbol" panose="05050102010706020507" pitchFamily="18" charset="2"/>
              </a:rPr>
              <a:t>Weak plane!</a:t>
            </a:r>
          </a:p>
          <a:p>
            <a:endParaRPr lang="en-US" altLang="en-US"/>
          </a:p>
        </p:txBody>
      </p:sp>
    </p:spTree>
    <p:extLst>
      <p:ext uri="{BB962C8B-B14F-4D97-AF65-F5344CB8AC3E}">
        <p14:creationId xmlns:p14="http://schemas.microsoft.com/office/powerpoint/2010/main" val="17033822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a:extLst>
              <a:ext uri="{FF2B5EF4-FFF2-40B4-BE49-F238E27FC236}">
                <a16:creationId xmlns:a16="http://schemas.microsoft.com/office/drawing/2014/main" id="{EA1AD1F0-845A-4843-9185-2C445B91ECF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33C0B6AB-DB9A-49C5-B5D7-D99486801786}" type="slidenum">
              <a:rPr kumimoji="1" lang="en-US" altLang="en-US" sz="1400">
                <a:solidFill>
                  <a:srgbClr val="000000"/>
                </a:solidFill>
              </a:rPr>
              <a:pPr eaLnBrk="0" fontAlgn="base" hangingPunct="0">
                <a:spcBef>
                  <a:spcPct val="0"/>
                </a:spcBef>
                <a:spcAft>
                  <a:spcPct val="0"/>
                </a:spcAft>
                <a:buClrTx/>
                <a:buFontTx/>
                <a:buChar char="•"/>
              </a:pPr>
              <a:t>26</a:t>
            </a:fld>
            <a:endParaRPr kumimoji="1" lang="en-US" altLang="en-US" sz="1400">
              <a:solidFill>
                <a:srgbClr val="000000"/>
              </a:solidFill>
            </a:endParaRPr>
          </a:p>
        </p:txBody>
      </p:sp>
      <p:sp>
        <p:nvSpPr>
          <p:cNvPr id="17411" name="Rectangle 2">
            <a:extLst>
              <a:ext uri="{FF2B5EF4-FFF2-40B4-BE49-F238E27FC236}">
                <a16:creationId xmlns:a16="http://schemas.microsoft.com/office/drawing/2014/main" id="{5DAE88C9-9661-4B05-8A21-69BB7EBCDF3D}"/>
              </a:ext>
            </a:extLst>
          </p:cNvPr>
          <p:cNvSpPr>
            <a:spLocks noGrp="1" noChangeArrowheads="1"/>
          </p:cNvSpPr>
          <p:nvPr>
            <p:ph type="title"/>
          </p:nvPr>
        </p:nvSpPr>
        <p:spPr/>
        <p:txBody>
          <a:bodyPr/>
          <a:lstStyle/>
          <a:p>
            <a:pPr eaLnBrk="1" hangingPunct="1"/>
            <a:r>
              <a:rPr lang="en-US" altLang="en-US"/>
              <a:t>1.2 Basic Unit-Silica Tetrahedra </a:t>
            </a:r>
          </a:p>
        </p:txBody>
      </p:sp>
      <p:sp>
        <p:nvSpPr>
          <p:cNvPr id="17412" name="Text Box 11">
            <a:extLst>
              <a:ext uri="{FF2B5EF4-FFF2-40B4-BE49-F238E27FC236}">
                <a16:creationId xmlns:a16="http://schemas.microsoft.com/office/drawing/2014/main" id="{059CE4C9-8AB2-4663-8C6A-1C63E81C10B1}"/>
              </a:ext>
            </a:extLst>
          </p:cNvPr>
          <p:cNvSpPr txBox="1">
            <a:spLocks noChangeArrowheads="1"/>
          </p:cNvSpPr>
          <p:nvPr/>
        </p:nvSpPr>
        <p:spPr bwMode="auto">
          <a:xfrm>
            <a:off x="1320800" y="5403684"/>
            <a:ext cx="1981201" cy="73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lnSpc>
                <a:spcPct val="60000"/>
              </a:lnSpc>
              <a:spcBef>
                <a:spcPct val="50000"/>
              </a:spcBef>
              <a:spcAft>
                <a:spcPct val="0"/>
              </a:spcAft>
              <a:buClrTx/>
              <a:buFontTx/>
              <a:buChar char="•"/>
            </a:pPr>
            <a:r>
              <a:rPr kumimoji="1" lang="en-US" altLang="en-US" sz="2400" dirty="0">
                <a:solidFill>
                  <a:srgbClr val="000000"/>
                </a:solidFill>
              </a:rPr>
              <a:t>Hexagonal</a:t>
            </a:r>
          </a:p>
          <a:p>
            <a:pPr fontAlgn="base">
              <a:lnSpc>
                <a:spcPct val="60000"/>
              </a:lnSpc>
              <a:spcBef>
                <a:spcPct val="50000"/>
              </a:spcBef>
              <a:spcAft>
                <a:spcPct val="0"/>
              </a:spcAft>
              <a:buClrTx/>
              <a:buFontTx/>
              <a:buChar char="•"/>
            </a:pPr>
            <a:r>
              <a:rPr kumimoji="1" lang="en-US" altLang="en-US" sz="2400" dirty="0">
                <a:solidFill>
                  <a:srgbClr val="000000"/>
                </a:solidFill>
              </a:rPr>
              <a:t> hole</a:t>
            </a:r>
          </a:p>
        </p:txBody>
      </p:sp>
      <p:grpSp>
        <p:nvGrpSpPr>
          <p:cNvPr id="17413" name="Group 21">
            <a:extLst>
              <a:ext uri="{FF2B5EF4-FFF2-40B4-BE49-F238E27FC236}">
                <a16:creationId xmlns:a16="http://schemas.microsoft.com/office/drawing/2014/main" id="{FB851A4A-8506-4F92-926C-28103649DDDA}"/>
              </a:ext>
            </a:extLst>
          </p:cNvPr>
          <p:cNvGrpSpPr>
            <a:grpSpLocks/>
          </p:cNvGrpSpPr>
          <p:nvPr/>
        </p:nvGrpSpPr>
        <p:grpSpPr bwMode="auto">
          <a:xfrm>
            <a:off x="3384550" y="1328738"/>
            <a:ext cx="5219700" cy="5257800"/>
            <a:chOff x="2016" y="864"/>
            <a:chExt cx="3288" cy="3312"/>
          </a:xfrm>
        </p:grpSpPr>
        <p:pic>
          <p:nvPicPr>
            <p:cNvPr id="17420" name="Picture 6" descr="C:\Wang-HKUST\course-CIVIL270\Picture-clay\silica-tetrahedra-modified.JPG">
              <a:extLst>
                <a:ext uri="{FF2B5EF4-FFF2-40B4-BE49-F238E27FC236}">
                  <a16:creationId xmlns:a16="http://schemas.microsoft.com/office/drawing/2014/main" id="{DA144254-8336-4201-9B1B-F90C984A731B}"/>
                </a:ext>
              </a:extLst>
            </p:cNvPr>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2016" y="864"/>
              <a:ext cx="3288" cy="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8">
              <a:extLst>
                <a:ext uri="{FF2B5EF4-FFF2-40B4-BE49-F238E27FC236}">
                  <a16:creationId xmlns:a16="http://schemas.microsoft.com/office/drawing/2014/main" id="{C33D7676-89A1-41F1-82F8-03E4075BA1BA}"/>
                </a:ext>
              </a:extLst>
            </p:cNvPr>
            <p:cNvSpPr>
              <a:spLocks noChangeArrowheads="1"/>
            </p:cNvSpPr>
            <p:nvPr/>
          </p:nvSpPr>
          <p:spPr bwMode="auto">
            <a:xfrm>
              <a:off x="2292" y="1098"/>
              <a:ext cx="96" cy="96"/>
            </a:xfrm>
            <a:prstGeom prst="ellipse">
              <a:avLst/>
            </a:prstGeom>
            <a:noFill/>
            <a:ln w="222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7422" name="Oval 10">
              <a:extLst>
                <a:ext uri="{FF2B5EF4-FFF2-40B4-BE49-F238E27FC236}">
                  <a16:creationId xmlns:a16="http://schemas.microsoft.com/office/drawing/2014/main" id="{4C5AE6A2-9F78-431C-A3F1-82FC46CD557C}"/>
                </a:ext>
              </a:extLst>
            </p:cNvPr>
            <p:cNvSpPr>
              <a:spLocks noChangeArrowheads="1"/>
            </p:cNvSpPr>
            <p:nvPr/>
          </p:nvSpPr>
          <p:spPr bwMode="auto">
            <a:xfrm>
              <a:off x="2310" y="1464"/>
              <a:ext cx="66" cy="66"/>
            </a:xfrm>
            <a:prstGeom prst="ellipse">
              <a:avLst/>
            </a:prstGeom>
            <a:solidFill>
              <a:schemeClr val="accent2"/>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17423" name="Group 19">
              <a:extLst>
                <a:ext uri="{FF2B5EF4-FFF2-40B4-BE49-F238E27FC236}">
                  <a16:creationId xmlns:a16="http://schemas.microsoft.com/office/drawing/2014/main" id="{73EE2753-3423-40AF-B419-5B3FFFB96F06}"/>
                </a:ext>
              </a:extLst>
            </p:cNvPr>
            <p:cNvGrpSpPr>
              <a:grpSpLocks/>
            </p:cNvGrpSpPr>
            <p:nvPr/>
          </p:nvGrpSpPr>
          <p:grpSpPr bwMode="auto">
            <a:xfrm>
              <a:off x="2154" y="3236"/>
              <a:ext cx="370" cy="430"/>
              <a:chOff x="2154" y="3236"/>
              <a:chExt cx="370" cy="430"/>
            </a:xfrm>
          </p:grpSpPr>
          <p:sp>
            <p:nvSpPr>
              <p:cNvPr id="17425" name="Line 12">
                <a:extLst>
                  <a:ext uri="{FF2B5EF4-FFF2-40B4-BE49-F238E27FC236}">
                    <a16:creationId xmlns:a16="http://schemas.microsoft.com/office/drawing/2014/main" id="{F1DAE8C9-B107-45E5-987C-A660BE536A89}"/>
                  </a:ext>
                </a:extLst>
              </p:cNvPr>
              <p:cNvSpPr>
                <a:spLocks noChangeShapeType="1"/>
              </p:cNvSpPr>
              <p:nvPr/>
            </p:nvSpPr>
            <p:spPr bwMode="auto">
              <a:xfrm flipV="1">
                <a:off x="2154" y="3238"/>
                <a:ext cx="190" cy="110"/>
              </a:xfrm>
              <a:prstGeom prst="line">
                <a:avLst/>
              </a:prstGeom>
              <a:noFill/>
              <a:ln w="31750">
                <a:solidFill>
                  <a:srgbClr val="FF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7426" name="Line 13">
                <a:extLst>
                  <a:ext uri="{FF2B5EF4-FFF2-40B4-BE49-F238E27FC236}">
                    <a16:creationId xmlns:a16="http://schemas.microsoft.com/office/drawing/2014/main" id="{44F5B6C3-3FC5-48FD-BDB3-69B03B3548CC}"/>
                  </a:ext>
                </a:extLst>
              </p:cNvPr>
              <p:cNvSpPr>
                <a:spLocks noChangeShapeType="1"/>
              </p:cNvSpPr>
              <p:nvPr/>
            </p:nvSpPr>
            <p:spPr bwMode="auto">
              <a:xfrm>
                <a:off x="2154" y="3351"/>
                <a:ext cx="0" cy="210"/>
              </a:xfrm>
              <a:prstGeom prst="line">
                <a:avLst/>
              </a:prstGeom>
              <a:noFill/>
              <a:ln w="31750">
                <a:solidFill>
                  <a:srgbClr val="FF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7427" name="Line 14">
                <a:extLst>
                  <a:ext uri="{FF2B5EF4-FFF2-40B4-BE49-F238E27FC236}">
                    <a16:creationId xmlns:a16="http://schemas.microsoft.com/office/drawing/2014/main" id="{C81504F5-8D8E-415F-85B5-2429E2937D17}"/>
                  </a:ext>
                </a:extLst>
              </p:cNvPr>
              <p:cNvSpPr>
                <a:spLocks noChangeShapeType="1"/>
              </p:cNvSpPr>
              <p:nvPr/>
            </p:nvSpPr>
            <p:spPr bwMode="auto">
              <a:xfrm>
                <a:off x="2154" y="3561"/>
                <a:ext cx="182" cy="105"/>
              </a:xfrm>
              <a:prstGeom prst="line">
                <a:avLst/>
              </a:prstGeom>
              <a:noFill/>
              <a:ln w="31750">
                <a:solidFill>
                  <a:srgbClr val="FF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7428" name="Line 16">
                <a:extLst>
                  <a:ext uri="{FF2B5EF4-FFF2-40B4-BE49-F238E27FC236}">
                    <a16:creationId xmlns:a16="http://schemas.microsoft.com/office/drawing/2014/main" id="{0DF50CAF-1780-4F1C-8BBC-6FD70E26D502}"/>
                  </a:ext>
                </a:extLst>
              </p:cNvPr>
              <p:cNvSpPr>
                <a:spLocks noChangeShapeType="1"/>
              </p:cNvSpPr>
              <p:nvPr/>
            </p:nvSpPr>
            <p:spPr bwMode="auto">
              <a:xfrm>
                <a:off x="2524" y="3331"/>
                <a:ext cx="0" cy="225"/>
              </a:xfrm>
              <a:prstGeom prst="line">
                <a:avLst/>
              </a:prstGeom>
              <a:noFill/>
              <a:ln w="31750">
                <a:solidFill>
                  <a:srgbClr val="FF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7429" name="Line 17">
                <a:extLst>
                  <a:ext uri="{FF2B5EF4-FFF2-40B4-BE49-F238E27FC236}">
                    <a16:creationId xmlns:a16="http://schemas.microsoft.com/office/drawing/2014/main" id="{5CA2329F-8E8F-4385-9003-A8E267C04BAE}"/>
                  </a:ext>
                </a:extLst>
              </p:cNvPr>
              <p:cNvSpPr>
                <a:spLocks noChangeShapeType="1"/>
              </p:cNvSpPr>
              <p:nvPr/>
            </p:nvSpPr>
            <p:spPr bwMode="auto">
              <a:xfrm>
                <a:off x="2344" y="3236"/>
                <a:ext cx="171" cy="92"/>
              </a:xfrm>
              <a:prstGeom prst="line">
                <a:avLst/>
              </a:prstGeom>
              <a:noFill/>
              <a:ln w="31750">
                <a:solidFill>
                  <a:srgbClr val="FF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17424" name="Line 18">
              <a:extLst>
                <a:ext uri="{FF2B5EF4-FFF2-40B4-BE49-F238E27FC236}">
                  <a16:creationId xmlns:a16="http://schemas.microsoft.com/office/drawing/2014/main" id="{7D19426D-782D-4A44-BF93-634E806E80AD}"/>
                </a:ext>
              </a:extLst>
            </p:cNvPr>
            <p:cNvSpPr>
              <a:spLocks noChangeShapeType="1"/>
            </p:cNvSpPr>
            <p:nvPr/>
          </p:nvSpPr>
          <p:spPr bwMode="auto">
            <a:xfrm flipV="1">
              <a:off x="2330" y="3563"/>
              <a:ext cx="185" cy="100"/>
            </a:xfrm>
            <a:prstGeom prst="line">
              <a:avLst/>
            </a:prstGeom>
            <a:noFill/>
            <a:ln w="28575">
              <a:solidFill>
                <a:srgbClr val="FF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17414" name="Text Box 22">
            <a:extLst>
              <a:ext uri="{FF2B5EF4-FFF2-40B4-BE49-F238E27FC236}">
                <a16:creationId xmlns:a16="http://schemas.microsoft.com/office/drawing/2014/main" id="{F0BA46B0-675B-4F27-98A0-959924EB76A6}"/>
              </a:ext>
            </a:extLst>
          </p:cNvPr>
          <p:cNvSpPr txBox="1">
            <a:spLocks noChangeArrowheads="1"/>
          </p:cNvSpPr>
          <p:nvPr/>
        </p:nvSpPr>
        <p:spPr bwMode="auto">
          <a:xfrm>
            <a:off x="1030778" y="1784350"/>
            <a:ext cx="196642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1 Si</a:t>
            </a:r>
          </a:p>
          <a:p>
            <a:pPr fontAlgn="base">
              <a:spcBef>
                <a:spcPct val="50000"/>
              </a:spcBef>
              <a:spcAft>
                <a:spcPct val="0"/>
              </a:spcAft>
              <a:buClrTx/>
              <a:buFontTx/>
              <a:buChar char="•"/>
            </a:pPr>
            <a:r>
              <a:rPr kumimoji="1" lang="en-US" altLang="en-US" sz="2400">
                <a:solidFill>
                  <a:srgbClr val="000000"/>
                </a:solidFill>
              </a:rPr>
              <a:t>4 O</a:t>
            </a:r>
          </a:p>
        </p:txBody>
      </p:sp>
      <p:sp>
        <p:nvSpPr>
          <p:cNvPr id="17415" name="Text Box 23">
            <a:extLst>
              <a:ext uri="{FF2B5EF4-FFF2-40B4-BE49-F238E27FC236}">
                <a16:creationId xmlns:a16="http://schemas.microsoft.com/office/drawing/2014/main" id="{0597C3FC-6337-49F3-921A-615CCF5D16DA}"/>
              </a:ext>
            </a:extLst>
          </p:cNvPr>
          <p:cNvSpPr txBox="1">
            <a:spLocks noChangeArrowheads="1"/>
          </p:cNvSpPr>
          <p:nvPr/>
        </p:nvSpPr>
        <p:spPr bwMode="auto">
          <a:xfrm>
            <a:off x="8415338" y="1573214"/>
            <a:ext cx="23496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(Si</a:t>
            </a:r>
            <a:r>
              <a:rPr kumimoji="1" lang="en-US" altLang="en-US" sz="2400" baseline="-25000" dirty="0">
                <a:solidFill>
                  <a:srgbClr val="000000"/>
                </a:solidFill>
              </a:rPr>
              <a:t>2</a:t>
            </a:r>
            <a:r>
              <a:rPr kumimoji="1" lang="en-US" altLang="en-US" sz="2400" dirty="0">
                <a:solidFill>
                  <a:srgbClr val="000000"/>
                </a:solidFill>
              </a:rPr>
              <a:t>O</a:t>
            </a:r>
            <a:r>
              <a:rPr kumimoji="1" lang="en-US" altLang="en-US" sz="2400" baseline="-25000" dirty="0">
                <a:solidFill>
                  <a:srgbClr val="000000"/>
                </a:solidFill>
              </a:rPr>
              <a:t>10</a:t>
            </a:r>
            <a:r>
              <a:rPr kumimoji="1" lang="en-US" altLang="en-US" sz="2400" dirty="0">
                <a:solidFill>
                  <a:srgbClr val="000000"/>
                </a:solidFill>
              </a:rPr>
              <a:t>)</a:t>
            </a:r>
            <a:r>
              <a:rPr kumimoji="1" lang="en-US" altLang="en-US" sz="2400" baseline="30000" dirty="0">
                <a:solidFill>
                  <a:srgbClr val="000000"/>
                </a:solidFill>
              </a:rPr>
              <a:t>-4</a:t>
            </a:r>
          </a:p>
        </p:txBody>
      </p:sp>
      <p:sp>
        <p:nvSpPr>
          <p:cNvPr id="17416" name="Text Box 24">
            <a:extLst>
              <a:ext uri="{FF2B5EF4-FFF2-40B4-BE49-F238E27FC236}">
                <a16:creationId xmlns:a16="http://schemas.microsoft.com/office/drawing/2014/main" id="{2CE4F4C8-B65B-44ED-9054-2AA707B86E85}"/>
              </a:ext>
            </a:extLst>
          </p:cNvPr>
          <p:cNvSpPr txBox="1">
            <a:spLocks noChangeArrowheads="1"/>
          </p:cNvSpPr>
          <p:nvPr/>
        </p:nvSpPr>
        <p:spPr bwMode="auto">
          <a:xfrm>
            <a:off x="8462964" y="2263776"/>
            <a:ext cx="23020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dirty="0">
                <a:solidFill>
                  <a:srgbClr val="000000"/>
                </a:solidFill>
              </a:rPr>
              <a:t>Replace four Oxygen with hydroxyls or combine with positive union</a:t>
            </a:r>
          </a:p>
        </p:txBody>
      </p:sp>
      <p:sp>
        <p:nvSpPr>
          <p:cNvPr id="17417" name="Text Box 25">
            <a:extLst>
              <a:ext uri="{FF2B5EF4-FFF2-40B4-BE49-F238E27FC236}">
                <a16:creationId xmlns:a16="http://schemas.microsoft.com/office/drawing/2014/main" id="{A05A82A6-EFEB-4809-B630-E71BAC491322}"/>
              </a:ext>
            </a:extLst>
          </p:cNvPr>
          <p:cNvSpPr txBox="1">
            <a:spLocks noChangeArrowheads="1"/>
          </p:cNvSpPr>
          <p:nvPr/>
        </p:nvSpPr>
        <p:spPr bwMode="auto">
          <a:xfrm>
            <a:off x="7199313" y="6457950"/>
            <a:ext cx="2222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(Holtz and Kovacs, 1981)</a:t>
            </a:r>
          </a:p>
        </p:txBody>
      </p:sp>
      <p:sp>
        <p:nvSpPr>
          <p:cNvPr id="17418" name="Line 26">
            <a:extLst>
              <a:ext uri="{FF2B5EF4-FFF2-40B4-BE49-F238E27FC236}">
                <a16:creationId xmlns:a16="http://schemas.microsoft.com/office/drawing/2014/main" id="{9B58A20D-0945-4C58-8D85-93788AC62816}"/>
              </a:ext>
            </a:extLst>
          </p:cNvPr>
          <p:cNvSpPr>
            <a:spLocks noChangeShapeType="1"/>
          </p:cNvSpPr>
          <p:nvPr/>
        </p:nvSpPr>
        <p:spPr bwMode="auto">
          <a:xfrm>
            <a:off x="2801938" y="2032001"/>
            <a:ext cx="1016000" cy="271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7419" name="Text Box 27">
            <a:extLst>
              <a:ext uri="{FF2B5EF4-FFF2-40B4-BE49-F238E27FC236}">
                <a16:creationId xmlns:a16="http://schemas.microsoft.com/office/drawing/2014/main" id="{3A836D3F-1033-455C-99E9-EEEE85C6D9F8}"/>
              </a:ext>
            </a:extLst>
          </p:cNvPr>
          <p:cNvSpPr txBox="1">
            <a:spLocks noChangeArrowheads="1"/>
          </p:cNvSpPr>
          <p:nvPr/>
        </p:nvSpPr>
        <p:spPr bwMode="auto">
          <a:xfrm>
            <a:off x="8477250" y="4775201"/>
            <a:ext cx="21907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Tetrahedron</a:t>
            </a:r>
          </a:p>
          <a:p>
            <a:pPr fontAlgn="base">
              <a:spcBef>
                <a:spcPct val="50000"/>
              </a:spcBef>
              <a:spcAft>
                <a:spcPct val="0"/>
              </a:spcAft>
              <a:buClrTx/>
              <a:buFontTx/>
              <a:buChar char="•"/>
            </a:pPr>
            <a:r>
              <a:rPr kumimoji="1" lang="en-US" altLang="en-US" sz="2000">
                <a:solidFill>
                  <a:srgbClr val="000000"/>
                </a:solidFill>
              </a:rPr>
              <a:t>Plural: Tetrahedra</a:t>
            </a:r>
          </a:p>
        </p:txBody>
      </p:sp>
    </p:spTree>
    <p:extLst>
      <p:ext uri="{BB962C8B-B14F-4D97-AF65-F5344CB8AC3E}">
        <p14:creationId xmlns:p14="http://schemas.microsoft.com/office/powerpoint/2010/main" val="30524231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a:extLst>
              <a:ext uri="{FF2B5EF4-FFF2-40B4-BE49-F238E27FC236}">
                <a16:creationId xmlns:a16="http://schemas.microsoft.com/office/drawing/2014/main" id="{A28CCCE8-06E5-46B5-B559-3B3D0DBEDAF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4BCE0C3-2B85-4FA2-A99B-567B0AA33422}" type="slidenum">
              <a:rPr kumimoji="1" lang="en-US" altLang="en-US" sz="1400">
                <a:solidFill>
                  <a:srgbClr val="000000"/>
                </a:solidFill>
              </a:rPr>
              <a:pPr eaLnBrk="0" fontAlgn="base" hangingPunct="0">
                <a:spcBef>
                  <a:spcPct val="0"/>
                </a:spcBef>
                <a:spcAft>
                  <a:spcPct val="0"/>
                </a:spcAft>
                <a:buClrTx/>
                <a:buFontTx/>
                <a:buChar char="•"/>
              </a:pPr>
              <a:t>27</a:t>
            </a:fld>
            <a:endParaRPr kumimoji="1" lang="en-US" altLang="en-US" sz="1400">
              <a:solidFill>
                <a:srgbClr val="000000"/>
              </a:solidFill>
            </a:endParaRPr>
          </a:p>
        </p:txBody>
      </p:sp>
      <p:sp>
        <p:nvSpPr>
          <p:cNvPr id="18435" name="Rectangle 2">
            <a:extLst>
              <a:ext uri="{FF2B5EF4-FFF2-40B4-BE49-F238E27FC236}">
                <a16:creationId xmlns:a16="http://schemas.microsoft.com/office/drawing/2014/main" id="{8E96E6A7-1430-4D05-B1A7-E4271C98CC9C}"/>
              </a:ext>
            </a:extLst>
          </p:cNvPr>
          <p:cNvSpPr>
            <a:spLocks noGrp="1" noChangeArrowheads="1"/>
          </p:cNvSpPr>
          <p:nvPr>
            <p:ph type="title"/>
          </p:nvPr>
        </p:nvSpPr>
        <p:spPr/>
        <p:txBody>
          <a:bodyPr/>
          <a:lstStyle/>
          <a:p>
            <a:pPr eaLnBrk="1" hangingPunct="1"/>
            <a:r>
              <a:rPr lang="en-US" altLang="en-US"/>
              <a:t>1.2 Basic Unit-Octahedral Sheet </a:t>
            </a:r>
          </a:p>
        </p:txBody>
      </p:sp>
      <p:pic>
        <p:nvPicPr>
          <p:cNvPr id="18436" name="Picture 5" descr="C:\Wang-HKUST\course-CIVIL270\Picture-clay\Octahedral-sheet-modified.JPG">
            <a:extLst>
              <a:ext uri="{FF2B5EF4-FFF2-40B4-BE49-F238E27FC236}">
                <a16:creationId xmlns:a16="http://schemas.microsoft.com/office/drawing/2014/main" id="{5C9681C1-A158-49CC-8993-F4E616666731}"/>
              </a:ext>
            </a:extLst>
          </p:cNvPr>
          <p:cNvPicPr>
            <a:picLocks noChangeAspect="1" noChangeArrowheads="1"/>
          </p:cNvPicPr>
          <p:nvPr/>
        </p:nvPicPr>
        <p:blipFill>
          <a:blip r:embed="rId2" cstate="print">
            <a:lum bright="6000" contrast="12000"/>
            <a:extLst>
              <a:ext uri="{28A0092B-C50C-407E-A947-70E740481C1C}">
                <a14:useLocalDpi xmlns:a14="http://schemas.microsoft.com/office/drawing/2010/main" val="0"/>
              </a:ext>
            </a:extLst>
          </a:blip>
          <a:srcRect/>
          <a:stretch>
            <a:fillRect/>
          </a:stretch>
        </p:blipFill>
        <p:spPr bwMode="auto">
          <a:xfrm>
            <a:off x="5041900" y="1341438"/>
            <a:ext cx="4705350" cy="551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 Box 6">
            <a:extLst>
              <a:ext uri="{FF2B5EF4-FFF2-40B4-BE49-F238E27FC236}">
                <a16:creationId xmlns:a16="http://schemas.microsoft.com/office/drawing/2014/main" id="{A32BBFDE-7E8E-45FD-8C16-8EAE5FE2CFD6}"/>
              </a:ext>
            </a:extLst>
          </p:cNvPr>
          <p:cNvSpPr txBox="1">
            <a:spLocks noChangeArrowheads="1"/>
          </p:cNvSpPr>
          <p:nvPr/>
        </p:nvSpPr>
        <p:spPr bwMode="auto">
          <a:xfrm>
            <a:off x="2074864" y="2593976"/>
            <a:ext cx="3773487"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Gibbsite sheet: Al</a:t>
            </a:r>
            <a:r>
              <a:rPr kumimoji="1" lang="en-US" altLang="en-US" sz="2400" baseline="30000">
                <a:solidFill>
                  <a:srgbClr val="000000"/>
                </a:solidFill>
              </a:rPr>
              <a:t>3+</a:t>
            </a:r>
          </a:p>
          <a:p>
            <a:pPr fontAlgn="base">
              <a:spcBef>
                <a:spcPct val="50000"/>
              </a:spcBef>
              <a:spcAft>
                <a:spcPct val="0"/>
              </a:spcAft>
              <a:buClrTx/>
              <a:buFontTx/>
              <a:buChar char="•"/>
            </a:pPr>
            <a:r>
              <a:rPr kumimoji="1" lang="en-US" altLang="en-US" sz="1800">
                <a:solidFill>
                  <a:srgbClr val="000000"/>
                </a:solidFill>
              </a:rPr>
              <a:t>Al</a:t>
            </a:r>
            <a:r>
              <a:rPr kumimoji="1" lang="en-US" altLang="en-US" sz="1800" baseline="-25000">
                <a:solidFill>
                  <a:srgbClr val="000000"/>
                </a:solidFill>
              </a:rPr>
              <a:t>2</a:t>
            </a:r>
            <a:r>
              <a:rPr kumimoji="1" lang="en-US" altLang="en-US" sz="1800">
                <a:solidFill>
                  <a:srgbClr val="000000"/>
                </a:solidFill>
              </a:rPr>
              <a:t>(OH)</a:t>
            </a:r>
            <a:r>
              <a:rPr kumimoji="1" lang="en-US" altLang="en-US" sz="1800" baseline="-25000">
                <a:solidFill>
                  <a:srgbClr val="000000"/>
                </a:solidFill>
              </a:rPr>
              <a:t>6</a:t>
            </a:r>
            <a:r>
              <a:rPr kumimoji="1" lang="en-US" altLang="en-US" sz="1800">
                <a:solidFill>
                  <a:srgbClr val="000000"/>
                </a:solidFill>
              </a:rPr>
              <a:t>, 2/3 cationic spaces are filled</a:t>
            </a:r>
          </a:p>
          <a:p>
            <a:pPr fontAlgn="base">
              <a:spcBef>
                <a:spcPct val="50000"/>
              </a:spcBef>
              <a:spcAft>
                <a:spcPct val="0"/>
              </a:spcAft>
              <a:buClrTx/>
              <a:buFontTx/>
              <a:buChar char="•"/>
            </a:pPr>
            <a:r>
              <a:rPr kumimoji="1" lang="en-US" altLang="en-US" sz="1800">
                <a:solidFill>
                  <a:srgbClr val="000000"/>
                </a:solidFill>
              </a:rPr>
              <a:t>One OH is surrounded by </a:t>
            </a:r>
            <a:r>
              <a:rPr kumimoji="1" lang="en-US" altLang="en-US" sz="1800">
                <a:solidFill>
                  <a:srgbClr val="3333CC"/>
                </a:solidFill>
              </a:rPr>
              <a:t>2 Al</a:t>
            </a:r>
            <a:r>
              <a:rPr kumimoji="1" lang="en-US" altLang="en-US" sz="1800">
                <a:solidFill>
                  <a:srgbClr val="000000"/>
                </a:solidFill>
              </a:rPr>
              <a:t>: </a:t>
            </a:r>
            <a:r>
              <a:rPr kumimoji="1" lang="en-US" altLang="en-US" sz="1800">
                <a:solidFill>
                  <a:srgbClr val="3333CC"/>
                </a:solidFill>
              </a:rPr>
              <a:t>Di</a:t>
            </a:r>
            <a:r>
              <a:rPr kumimoji="1" lang="en-US" altLang="en-US" sz="1800">
                <a:solidFill>
                  <a:srgbClr val="000000"/>
                </a:solidFill>
              </a:rPr>
              <a:t>octahedral sheet</a:t>
            </a:r>
          </a:p>
        </p:txBody>
      </p:sp>
      <p:sp>
        <p:nvSpPr>
          <p:cNvPr id="18438" name="Text Box 7">
            <a:extLst>
              <a:ext uri="{FF2B5EF4-FFF2-40B4-BE49-F238E27FC236}">
                <a16:creationId xmlns:a16="http://schemas.microsoft.com/office/drawing/2014/main" id="{B2B634FD-C1C3-4590-88C7-59A563487017}"/>
              </a:ext>
            </a:extLst>
          </p:cNvPr>
          <p:cNvSpPr txBox="1">
            <a:spLocks noChangeArrowheads="1"/>
          </p:cNvSpPr>
          <p:nvPr/>
        </p:nvSpPr>
        <p:spPr bwMode="auto">
          <a:xfrm>
            <a:off x="1927225" y="4451351"/>
            <a:ext cx="3149600"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Brucite sheet: Mg</a:t>
            </a:r>
            <a:r>
              <a:rPr kumimoji="1" lang="en-US" altLang="en-US" sz="2400" baseline="30000">
                <a:solidFill>
                  <a:srgbClr val="000000"/>
                </a:solidFill>
              </a:rPr>
              <a:t>2+</a:t>
            </a:r>
          </a:p>
          <a:p>
            <a:pPr fontAlgn="base">
              <a:spcBef>
                <a:spcPct val="50000"/>
              </a:spcBef>
              <a:spcAft>
                <a:spcPct val="0"/>
              </a:spcAft>
              <a:buClrTx/>
              <a:buFontTx/>
              <a:buChar char="•"/>
            </a:pPr>
            <a:r>
              <a:rPr kumimoji="1" lang="en-US" altLang="en-US" sz="1800">
                <a:solidFill>
                  <a:srgbClr val="000000"/>
                </a:solidFill>
              </a:rPr>
              <a:t>Mg</a:t>
            </a:r>
            <a:r>
              <a:rPr kumimoji="1" lang="en-US" altLang="en-US" sz="1800" baseline="-25000">
                <a:solidFill>
                  <a:srgbClr val="000000"/>
                </a:solidFill>
              </a:rPr>
              <a:t>3</a:t>
            </a:r>
            <a:r>
              <a:rPr kumimoji="1" lang="en-US" altLang="en-US" sz="1800">
                <a:solidFill>
                  <a:srgbClr val="000000"/>
                </a:solidFill>
              </a:rPr>
              <a:t>(OH)</a:t>
            </a:r>
            <a:r>
              <a:rPr kumimoji="1" lang="en-US" altLang="en-US" sz="1800" baseline="-25000">
                <a:solidFill>
                  <a:srgbClr val="000000"/>
                </a:solidFill>
              </a:rPr>
              <a:t>6</a:t>
            </a:r>
            <a:r>
              <a:rPr kumimoji="1" lang="en-US" altLang="en-US" sz="1800">
                <a:solidFill>
                  <a:srgbClr val="000000"/>
                </a:solidFill>
              </a:rPr>
              <a:t>, all cationic spaces are filled</a:t>
            </a:r>
          </a:p>
          <a:p>
            <a:pPr fontAlgn="base">
              <a:spcBef>
                <a:spcPct val="50000"/>
              </a:spcBef>
              <a:spcAft>
                <a:spcPct val="0"/>
              </a:spcAft>
              <a:buClrTx/>
              <a:buFontTx/>
              <a:buChar char="•"/>
            </a:pPr>
            <a:r>
              <a:rPr kumimoji="1" lang="en-US" altLang="en-US" sz="1800">
                <a:solidFill>
                  <a:srgbClr val="000000"/>
                </a:solidFill>
              </a:rPr>
              <a:t>One OH is surrounded by </a:t>
            </a:r>
            <a:r>
              <a:rPr kumimoji="1" lang="en-US" altLang="en-US" sz="1800">
                <a:solidFill>
                  <a:srgbClr val="3333CC"/>
                </a:solidFill>
              </a:rPr>
              <a:t>3 Mg</a:t>
            </a:r>
            <a:r>
              <a:rPr kumimoji="1" lang="en-US" altLang="en-US" sz="1800">
                <a:solidFill>
                  <a:srgbClr val="000000"/>
                </a:solidFill>
              </a:rPr>
              <a:t>: </a:t>
            </a:r>
            <a:r>
              <a:rPr kumimoji="1" lang="en-US" altLang="en-US" sz="1800">
                <a:solidFill>
                  <a:srgbClr val="3333CC"/>
                </a:solidFill>
              </a:rPr>
              <a:t>Tri</a:t>
            </a:r>
            <a:r>
              <a:rPr kumimoji="1" lang="en-US" altLang="en-US" sz="1800">
                <a:solidFill>
                  <a:srgbClr val="000000"/>
                </a:solidFill>
              </a:rPr>
              <a:t>octahedral sheet</a:t>
            </a:r>
            <a:endParaRPr kumimoji="1" lang="en-US" altLang="en-US" sz="2400" baseline="30000">
              <a:solidFill>
                <a:srgbClr val="000000"/>
              </a:solidFill>
            </a:endParaRPr>
          </a:p>
        </p:txBody>
      </p:sp>
      <p:sp>
        <p:nvSpPr>
          <p:cNvPr id="18439" name="Text Box 8">
            <a:extLst>
              <a:ext uri="{FF2B5EF4-FFF2-40B4-BE49-F238E27FC236}">
                <a16:creationId xmlns:a16="http://schemas.microsoft.com/office/drawing/2014/main" id="{F1B8A315-AA37-4ECD-9FC4-3A63711605EE}"/>
              </a:ext>
            </a:extLst>
          </p:cNvPr>
          <p:cNvSpPr txBox="1">
            <a:spLocks noChangeArrowheads="1"/>
          </p:cNvSpPr>
          <p:nvPr/>
        </p:nvSpPr>
        <p:spPr bwMode="auto">
          <a:xfrm>
            <a:off x="8855076" y="3179763"/>
            <a:ext cx="13065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Different cations</a:t>
            </a:r>
          </a:p>
        </p:txBody>
      </p:sp>
      <p:sp>
        <p:nvSpPr>
          <p:cNvPr id="18440" name="Line 9">
            <a:extLst>
              <a:ext uri="{FF2B5EF4-FFF2-40B4-BE49-F238E27FC236}">
                <a16:creationId xmlns:a16="http://schemas.microsoft.com/office/drawing/2014/main" id="{B5B9039A-98F3-45CB-A422-512FA2C95614}"/>
              </a:ext>
            </a:extLst>
          </p:cNvPr>
          <p:cNvSpPr>
            <a:spLocks noChangeShapeType="1"/>
          </p:cNvSpPr>
          <p:nvPr/>
        </p:nvSpPr>
        <p:spPr bwMode="auto">
          <a:xfrm flipH="1" flipV="1">
            <a:off x="8266113" y="3322638"/>
            <a:ext cx="647700" cy="2778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8441" name="Text Box 4">
            <a:extLst>
              <a:ext uri="{FF2B5EF4-FFF2-40B4-BE49-F238E27FC236}">
                <a16:creationId xmlns:a16="http://schemas.microsoft.com/office/drawing/2014/main" id="{F2A8F84C-AAA0-4D70-98DD-465582450E60}"/>
              </a:ext>
            </a:extLst>
          </p:cNvPr>
          <p:cNvSpPr txBox="1">
            <a:spLocks noChangeArrowheads="1"/>
          </p:cNvSpPr>
          <p:nvPr/>
        </p:nvSpPr>
        <p:spPr bwMode="auto">
          <a:xfrm>
            <a:off x="2818015" y="1344950"/>
            <a:ext cx="297556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1   Cation</a:t>
            </a:r>
          </a:p>
          <a:p>
            <a:pPr fontAlgn="base">
              <a:spcBef>
                <a:spcPct val="50000"/>
              </a:spcBef>
              <a:spcAft>
                <a:spcPct val="0"/>
              </a:spcAft>
              <a:buClrTx/>
              <a:buFontTx/>
              <a:buChar char="•"/>
            </a:pPr>
            <a:r>
              <a:rPr kumimoji="1" lang="en-US" altLang="en-US" sz="2400" dirty="0">
                <a:solidFill>
                  <a:srgbClr val="000000"/>
                </a:solidFill>
              </a:rPr>
              <a:t>6   O or OH</a:t>
            </a:r>
          </a:p>
        </p:txBody>
      </p:sp>
      <p:sp>
        <p:nvSpPr>
          <p:cNvPr id="18442" name="Text Box 10">
            <a:extLst>
              <a:ext uri="{FF2B5EF4-FFF2-40B4-BE49-F238E27FC236}">
                <a16:creationId xmlns:a16="http://schemas.microsoft.com/office/drawing/2014/main" id="{87788AD7-9B11-4D33-A020-844CA87D2F30}"/>
              </a:ext>
            </a:extLst>
          </p:cNvPr>
          <p:cNvSpPr txBox="1">
            <a:spLocks noChangeArrowheads="1"/>
          </p:cNvSpPr>
          <p:nvPr/>
        </p:nvSpPr>
        <p:spPr bwMode="auto">
          <a:xfrm>
            <a:off x="3948113" y="6516689"/>
            <a:ext cx="2222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(Holtz and Kovacs, 1981)</a:t>
            </a:r>
          </a:p>
        </p:txBody>
      </p:sp>
      <p:sp>
        <p:nvSpPr>
          <p:cNvPr id="18443" name="Oval 11">
            <a:extLst>
              <a:ext uri="{FF2B5EF4-FFF2-40B4-BE49-F238E27FC236}">
                <a16:creationId xmlns:a16="http://schemas.microsoft.com/office/drawing/2014/main" id="{C318DF2D-5945-4193-8209-33BE2F3B8F52}"/>
              </a:ext>
            </a:extLst>
          </p:cNvPr>
          <p:cNvSpPr>
            <a:spLocks noChangeArrowheads="1"/>
          </p:cNvSpPr>
          <p:nvPr/>
        </p:nvSpPr>
        <p:spPr bwMode="auto">
          <a:xfrm>
            <a:off x="7924801" y="3135313"/>
            <a:ext cx="347663" cy="347662"/>
          </a:xfrm>
          <a:prstGeom prst="ellipse">
            <a:avLst/>
          </a:prstGeom>
          <a:noFill/>
          <a:ln w="25400">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Tree>
    <p:extLst>
      <p:ext uri="{BB962C8B-B14F-4D97-AF65-F5344CB8AC3E}">
        <p14:creationId xmlns:p14="http://schemas.microsoft.com/office/powerpoint/2010/main" val="1361008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4">
            <a:extLst>
              <a:ext uri="{FF2B5EF4-FFF2-40B4-BE49-F238E27FC236}">
                <a16:creationId xmlns:a16="http://schemas.microsoft.com/office/drawing/2014/main" id="{C217A968-FF6C-4034-A489-C4C9D2E74A9A}"/>
              </a:ext>
            </a:extLst>
          </p:cNvPr>
          <p:cNvGrpSpPr>
            <a:grpSpLocks/>
          </p:cNvGrpSpPr>
          <p:nvPr/>
        </p:nvGrpSpPr>
        <p:grpSpPr bwMode="auto">
          <a:xfrm>
            <a:off x="1981200" y="152400"/>
            <a:ext cx="4876800" cy="5867400"/>
            <a:chOff x="384" y="96"/>
            <a:chExt cx="3072" cy="3696"/>
          </a:xfrm>
        </p:grpSpPr>
        <p:pic>
          <p:nvPicPr>
            <p:cNvPr id="36868" name="Picture 2" descr="D:\DAS Linktool\Images-Location\CH-02\PrinGeoEng5e_Ch02-04.jpg">
              <a:extLst>
                <a:ext uri="{FF2B5EF4-FFF2-40B4-BE49-F238E27FC236}">
                  <a16:creationId xmlns:a16="http://schemas.microsoft.com/office/drawing/2014/main" id="{FF7D106F-7C09-440A-B277-EEA527BFD5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 y="240"/>
              <a:ext cx="2928" cy="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 Box 3">
              <a:extLst>
                <a:ext uri="{FF2B5EF4-FFF2-40B4-BE49-F238E27FC236}">
                  <a16:creationId xmlns:a16="http://schemas.microsoft.com/office/drawing/2014/main" id="{797CFB33-2667-4A4B-A17D-BDD3197CC123}"/>
                </a:ext>
              </a:extLst>
            </p:cNvPr>
            <p:cNvSpPr txBox="1">
              <a:spLocks noChangeArrowheads="1"/>
            </p:cNvSpPr>
            <p:nvPr/>
          </p:nvSpPr>
          <p:spPr bwMode="auto">
            <a:xfrm rot="-5400000">
              <a:off x="-878" y="1358"/>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36867" name="Text Box 5">
            <a:extLst>
              <a:ext uri="{FF2B5EF4-FFF2-40B4-BE49-F238E27FC236}">
                <a16:creationId xmlns:a16="http://schemas.microsoft.com/office/drawing/2014/main" id="{5B1A9400-7CB2-4974-AB48-8A7CED8C6E4A}"/>
              </a:ext>
            </a:extLst>
          </p:cNvPr>
          <p:cNvSpPr txBox="1">
            <a:spLocks noChangeArrowheads="1"/>
          </p:cNvSpPr>
          <p:nvPr/>
        </p:nvSpPr>
        <p:spPr bwMode="auto">
          <a:xfrm>
            <a:off x="7375526" y="1600200"/>
            <a:ext cx="456986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(a) Silica tetrahedron; (b) silica sheet; (c) alumina octahedron; (d) octahedral (gibbsite) sheet; (e) elemental silica-gibbsite sheet; (after Grim, 1959)</a:t>
            </a:r>
          </a:p>
        </p:txBody>
      </p:sp>
    </p:spTree>
    <p:extLst>
      <p:ext uri="{BB962C8B-B14F-4D97-AF65-F5344CB8AC3E}">
        <p14:creationId xmlns:p14="http://schemas.microsoft.com/office/powerpoint/2010/main" val="174142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a:extLst>
              <a:ext uri="{FF2B5EF4-FFF2-40B4-BE49-F238E27FC236}">
                <a16:creationId xmlns:a16="http://schemas.microsoft.com/office/drawing/2014/main" id="{11F8CD2E-D953-4C35-976D-46D8501B1BD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DCBDCC59-EE16-4B5A-B6A5-3F94F90C1FA4}" type="slidenum">
              <a:rPr kumimoji="1" lang="en-US" altLang="en-US" sz="1400">
                <a:solidFill>
                  <a:srgbClr val="000000"/>
                </a:solidFill>
              </a:rPr>
              <a:pPr eaLnBrk="0" fontAlgn="base" hangingPunct="0">
                <a:spcBef>
                  <a:spcPct val="0"/>
                </a:spcBef>
                <a:spcAft>
                  <a:spcPct val="0"/>
                </a:spcAft>
                <a:buClrTx/>
                <a:buFontTx/>
                <a:buChar char="•"/>
              </a:pPr>
              <a:t>29</a:t>
            </a:fld>
            <a:endParaRPr kumimoji="1" lang="en-US" altLang="en-US" sz="1400">
              <a:solidFill>
                <a:srgbClr val="000000"/>
              </a:solidFill>
            </a:endParaRPr>
          </a:p>
        </p:txBody>
      </p:sp>
      <p:sp>
        <p:nvSpPr>
          <p:cNvPr id="19459" name="Rectangle 2">
            <a:extLst>
              <a:ext uri="{FF2B5EF4-FFF2-40B4-BE49-F238E27FC236}">
                <a16:creationId xmlns:a16="http://schemas.microsoft.com/office/drawing/2014/main" id="{22523E47-90BA-41CD-BFC1-E6A957275257}"/>
              </a:ext>
            </a:extLst>
          </p:cNvPr>
          <p:cNvSpPr>
            <a:spLocks noGrp="1" noChangeArrowheads="1"/>
          </p:cNvSpPr>
          <p:nvPr>
            <p:ph type="title"/>
          </p:nvPr>
        </p:nvSpPr>
        <p:spPr/>
        <p:txBody>
          <a:bodyPr/>
          <a:lstStyle/>
          <a:p>
            <a:pPr eaLnBrk="1" hangingPunct="1"/>
            <a:r>
              <a:rPr lang="en-US" altLang="en-US"/>
              <a:t>1.2 Basic Unit-Summary</a:t>
            </a:r>
          </a:p>
        </p:txBody>
      </p:sp>
      <p:pic>
        <p:nvPicPr>
          <p:cNvPr id="19460" name="Picture 4" descr="C:\Wang-HKUST\course-CIVIL270\Picture-clay\basic-unit.jpg">
            <a:extLst>
              <a:ext uri="{FF2B5EF4-FFF2-40B4-BE49-F238E27FC236}">
                <a16:creationId xmlns:a16="http://schemas.microsoft.com/office/drawing/2014/main" id="{5BCB59C4-A83C-4F24-9B93-5AD89DCB5010}"/>
              </a:ext>
            </a:extLst>
          </p:cNvPr>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1584326" y="1817689"/>
            <a:ext cx="9001125"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 Box 5">
            <a:extLst>
              <a:ext uri="{FF2B5EF4-FFF2-40B4-BE49-F238E27FC236}">
                <a16:creationId xmlns:a16="http://schemas.microsoft.com/office/drawing/2014/main" id="{4482DC04-1850-49D2-ABF1-3A5750BCB73B}"/>
              </a:ext>
            </a:extLst>
          </p:cNvPr>
          <p:cNvSpPr txBox="1">
            <a:spLocks noChangeArrowheads="1"/>
          </p:cNvSpPr>
          <p:nvPr/>
        </p:nvSpPr>
        <p:spPr bwMode="auto">
          <a:xfrm>
            <a:off x="9129713" y="4094164"/>
            <a:ext cx="1206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Mitchell, 1993</a:t>
            </a:r>
          </a:p>
        </p:txBody>
      </p:sp>
    </p:spTree>
    <p:extLst>
      <p:ext uri="{BB962C8B-B14F-4D97-AF65-F5344CB8AC3E}">
        <p14:creationId xmlns:p14="http://schemas.microsoft.com/office/powerpoint/2010/main" val="4052186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3F0A8BA2-D9B2-418C-9F7D-91EA9ED16BB6}"/>
              </a:ext>
            </a:extLst>
          </p:cNvPr>
          <p:cNvSpPr>
            <a:spLocks noGrp="1" noChangeArrowheads="1"/>
          </p:cNvSpPr>
          <p:nvPr>
            <p:ph type="title"/>
          </p:nvPr>
        </p:nvSpPr>
        <p:spPr/>
        <p:txBody>
          <a:bodyPr/>
          <a:lstStyle/>
          <a:p>
            <a:r>
              <a:rPr lang="en-US" altLang="en-US" sz="2400" b="1"/>
              <a:t>SOIL PROFILE</a:t>
            </a:r>
          </a:p>
        </p:txBody>
      </p:sp>
      <p:sp>
        <p:nvSpPr>
          <p:cNvPr id="5" name="Date Placeholder 3">
            <a:extLst>
              <a:ext uri="{FF2B5EF4-FFF2-40B4-BE49-F238E27FC236}">
                <a16:creationId xmlns:a16="http://schemas.microsoft.com/office/drawing/2014/main" id="{BF494B0F-93ED-4827-BF14-EE40F513FBA7}"/>
              </a:ext>
            </a:extLst>
          </p:cNvPr>
          <p:cNvSpPr>
            <a:spLocks noGrp="1"/>
          </p:cNvSpPr>
          <p:nvPr>
            <p:ph type="dt" sz="half" idx="4294967295"/>
          </p:nvPr>
        </p:nvSpPr>
        <p:spPr>
          <a:xfrm>
            <a:off x="0" y="6481763"/>
            <a:ext cx="2844800" cy="476250"/>
          </a:xfrm>
          <a:prstGeom prst="rect">
            <a:avLst/>
          </a:prstGeom>
        </p:spPr>
        <p:txBody>
          <a:bodyPr/>
          <a:lstStyle/>
          <a:p>
            <a:pPr fontAlgn="base">
              <a:spcBef>
                <a:spcPct val="0"/>
              </a:spcBef>
              <a:spcAft>
                <a:spcPct val="0"/>
              </a:spcAft>
            </a:pPr>
            <a:r>
              <a:rPr lang="en-US" altLang="en-US">
                <a:solidFill>
                  <a:srgbClr val="000000"/>
                </a:solidFill>
              </a:rPr>
              <a:t>Bina Nusantara</a:t>
            </a:r>
          </a:p>
        </p:txBody>
      </p:sp>
      <p:pic>
        <p:nvPicPr>
          <p:cNvPr id="139268" name="Picture 4" descr="horizons">
            <a:extLst>
              <a:ext uri="{FF2B5EF4-FFF2-40B4-BE49-F238E27FC236}">
                <a16:creationId xmlns:a16="http://schemas.microsoft.com/office/drawing/2014/main" id="{3C33C561-B48C-444C-8245-C397B0726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3838" y="1916114"/>
            <a:ext cx="3543300" cy="4465637"/>
          </a:xfrm>
          <a:prstGeom prst="rect">
            <a:avLst/>
          </a:prstGeom>
          <a:noFill/>
          <a:extLst>
            <a:ext uri="{909E8E84-426E-40DD-AFC4-6F175D3DCCD1}">
              <a14:hiddenFill xmlns:a14="http://schemas.microsoft.com/office/drawing/2010/main">
                <a:solidFill>
                  <a:srgbClr val="FFFFFF"/>
                </a:solidFill>
              </a14:hiddenFill>
            </a:ext>
          </a:extLst>
        </p:spPr>
      </p:pic>
      <p:pic>
        <p:nvPicPr>
          <p:cNvPr id="139269" name="Picture 5" descr="soil_profile">
            <a:extLst>
              <a:ext uri="{FF2B5EF4-FFF2-40B4-BE49-F238E27FC236}">
                <a16:creationId xmlns:a16="http://schemas.microsoft.com/office/drawing/2014/main" id="{1923BC8B-BFF9-4425-9814-1E89D06113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2349501"/>
            <a:ext cx="2971800" cy="3959225"/>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a:extLst>
              <a:ext uri="{FF2B5EF4-FFF2-40B4-BE49-F238E27FC236}">
                <a16:creationId xmlns:a16="http://schemas.microsoft.com/office/drawing/2014/main" id="{6CFC7BEC-C0CF-47F0-AC8A-5856106767E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AE5C368C-CD38-4D35-ACD4-7ECD9E937B56}" type="slidenum">
              <a:rPr kumimoji="1" lang="en-US" altLang="en-US" sz="1400">
                <a:solidFill>
                  <a:srgbClr val="000000"/>
                </a:solidFill>
              </a:rPr>
              <a:pPr eaLnBrk="0" fontAlgn="base" hangingPunct="0">
                <a:spcBef>
                  <a:spcPct val="0"/>
                </a:spcBef>
                <a:spcAft>
                  <a:spcPct val="0"/>
                </a:spcAft>
                <a:buClrTx/>
                <a:buFontTx/>
                <a:buChar char="•"/>
              </a:pPr>
              <a:t>30</a:t>
            </a:fld>
            <a:endParaRPr kumimoji="1" lang="en-US" altLang="en-US" sz="1400">
              <a:solidFill>
                <a:srgbClr val="000000"/>
              </a:solidFill>
            </a:endParaRPr>
          </a:p>
        </p:txBody>
      </p:sp>
      <p:sp>
        <p:nvSpPr>
          <p:cNvPr id="20483" name="Rectangle 2">
            <a:extLst>
              <a:ext uri="{FF2B5EF4-FFF2-40B4-BE49-F238E27FC236}">
                <a16:creationId xmlns:a16="http://schemas.microsoft.com/office/drawing/2014/main" id="{BF1A0855-0A0D-4090-A976-9A1F6CB57D08}"/>
              </a:ext>
            </a:extLst>
          </p:cNvPr>
          <p:cNvSpPr>
            <a:spLocks noGrp="1" noChangeArrowheads="1"/>
          </p:cNvSpPr>
          <p:nvPr>
            <p:ph type="title"/>
          </p:nvPr>
        </p:nvSpPr>
        <p:spPr/>
        <p:txBody>
          <a:bodyPr/>
          <a:lstStyle/>
          <a:p>
            <a:pPr eaLnBrk="1" hangingPunct="1"/>
            <a:r>
              <a:rPr lang="en-US" altLang="en-US"/>
              <a:t>1.3 Synthesis</a:t>
            </a:r>
          </a:p>
        </p:txBody>
      </p:sp>
      <p:pic>
        <p:nvPicPr>
          <p:cNvPr id="20484" name="Picture 4" descr="C:\Wang-HKUST\course-CIVIL270\Picture-clay\synthesis.jpg">
            <a:extLst>
              <a:ext uri="{FF2B5EF4-FFF2-40B4-BE49-F238E27FC236}">
                <a16:creationId xmlns:a16="http://schemas.microsoft.com/office/drawing/2014/main" id="{51ABFD19-5F65-4AB2-91B6-98BDA15A94C5}"/>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2187575" y="1368425"/>
            <a:ext cx="7386638"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5">
            <a:extLst>
              <a:ext uri="{FF2B5EF4-FFF2-40B4-BE49-F238E27FC236}">
                <a16:creationId xmlns:a16="http://schemas.microsoft.com/office/drawing/2014/main" id="{F2A60A07-DEA9-4852-B297-4D9361E2C003}"/>
              </a:ext>
            </a:extLst>
          </p:cNvPr>
          <p:cNvSpPr txBox="1">
            <a:spLocks noChangeArrowheads="1"/>
          </p:cNvSpPr>
          <p:nvPr/>
        </p:nvSpPr>
        <p:spPr bwMode="auto">
          <a:xfrm>
            <a:off x="9364663" y="5538788"/>
            <a:ext cx="11604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Noncrystalline clay -allophane</a:t>
            </a:r>
          </a:p>
        </p:txBody>
      </p:sp>
      <p:sp>
        <p:nvSpPr>
          <p:cNvPr id="20486" name="Text Box 6">
            <a:extLst>
              <a:ext uri="{FF2B5EF4-FFF2-40B4-BE49-F238E27FC236}">
                <a16:creationId xmlns:a16="http://schemas.microsoft.com/office/drawing/2014/main" id="{BF477675-DBE2-4132-B6F2-2814BEE0B6E1}"/>
              </a:ext>
            </a:extLst>
          </p:cNvPr>
          <p:cNvSpPr txBox="1">
            <a:spLocks noChangeArrowheads="1"/>
          </p:cNvSpPr>
          <p:nvPr/>
        </p:nvSpPr>
        <p:spPr bwMode="auto">
          <a:xfrm>
            <a:off x="1654175" y="4979989"/>
            <a:ext cx="1206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Mitchell, 1993</a:t>
            </a:r>
          </a:p>
        </p:txBody>
      </p:sp>
    </p:spTree>
    <p:extLst>
      <p:ext uri="{BB962C8B-B14F-4D97-AF65-F5344CB8AC3E}">
        <p14:creationId xmlns:p14="http://schemas.microsoft.com/office/powerpoint/2010/main" val="2910465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a:extLst>
              <a:ext uri="{FF2B5EF4-FFF2-40B4-BE49-F238E27FC236}">
                <a16:creationId xmlns:a16="http://schemas.microsoft.com/office/drawing/2014/main" id="{4F23295D-A9C9-4AEF-ACA1-BBAB0C0D31B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200E47E-5684-4662-9D11-F374ED76F907}" type="slidenum">
              <a:rPr kumimoji="1" lang="en-US" altLang="en-US" sz="1400">
                <a:solidFill>
                  <a:srgbClr val="000000"/>
                </a:solidFill>
              </a:rPr>
              <a:pPr eaLnBrk="0" fontAlgn="base" hangingPunct="0">
                <a:spcBef>
                  <a:spcPct val="0"/>
                </a:spcBef>
                <a:spcAft>
                  <a:spcPct val="0"/>
                </a:spcAft>
                <a:buClrTx/>
                <a:buFontTx/>
                <a:buChar char="•"/>
              </a:pPr>
              <a:t>31</a:t>
            </a:fld>
            <a:endParaRPr kumimoji="1" lang="en-US" altLang="en-US" sz="1400">
              <a:solidFill>
                <a:srgbClr val="000000"/>
              </a:solidFill>
            </a:endParaRPr>
          </a:p>
        </p:txBody>
      </p:sp>
      <p:sp>
        <p:nvSpPr>
          <p:cNvPr id="22531" name="Rectangle 2">
            <a:extLst>
              <a:ext uri="{FF2B5EF4-FFF2-40B4-BE49-F238E27FC236}">
                <a16:creationId xmlns:a16="http://schemas.microsoft.com/office/drawing/2014/main" id="{5993242D-DFF4-403A-B8BC-4C044C1C9456}"/>
              </a:ext>
            </a:extLst>
          </p:cNvPr>
          <p:cNvSpPr>
            <a:spLocks noGrp="1" noChangeArrowheads="1"/>
          </p:cNvSpPr>
          <p:nvPr>
            <p:ph type="title"/>
          </p:nvPr>
        </p:nvSpPr>
        <p:spPr/>
        <p:txBody>
          <a:bodyPr/>
          <a:lstStyle/>
          <a:p>
            <a:pPr eaLnBrk="1" hangingPunct="1"/>
            <a:r>
              <a:rPr lang="en-US" altLang="en-US"/>
              <a:t>1.4 </a:t>
            </a:r>
            <a:r>
              <a:rPr lang="en-US" altLang="en-US">
                <a:solidFill>
                  <a:schemeClr val="tx1"/>
                </a:solidFill>
              </a:rPr>
              <a:t>1:1</a:t>
            </a:r>
            <a:r>
              <a:rPr lang="en-US" altLang="en-US"/>
              <a:t> Minerals-Kaolinite </a:t>
            </a:r>
          </a:p>
        </p:txBody>
      </p:sp>
      <p:pic>
        <p:nvPicPr>
          <p:cNvPr id="22532" name="Picture 3" descr="C:\Wang-HKUST\course-CIVIL270\Picture-clay\kaoline-1.JPG">
            <a:extLst>
              <a:ext uri="{FF2B5EF4-FFF2-40B4-BE49-F238E27FC236}">
                <a16:creationId xmlns:a16="http://schemas.microsoft.com/office/drawing/2014/main" id="{A2679EF7-F658-4D03-9C7F-E4F163E7E08C}"/>
              </a:ext>
            </a:extLst>
          </p:cNvPr>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2003425" y="1344614"/>
            <a:ext cx="3536950"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4" descr="C:\Wang-HKUST\course-CIVIL270\Picture-clay\kaoline-2.JPG">
            <a:extLst>
              <a:ext uri="{FF2B5EF4-FFF2-40B4-BE49-F238E27FC236}">
                <a16:creationId xmlns:a16="http://schemas.microsoft.com/office/drawing/2014/main" id="{29DFD99F-6C2B-4EB5-BAC0-F574A4F39698}"/>
              </a:ext>
            </a:extLst>
          </p:cNvPr>
          <p:cNvPicPr>
            <a:picLocks noChangeAspect="1" noChangeArrowheads="1"/>
          </p:cNvPicPr>
          <p:nvPr/>
        </p:nvPicPr>
        <p:blipFill>
          <a:blip r:embed="rId4" cstate="print">
            <a:lum bright="6000" contrast="6000"/>
            <a:extLst>
              <a:ext uri="{28A0092B-C50C-407E-A947-70E740481C1C}">
                <a14:useLocalDpi xmlns:a14="http://schemas.microsoft.com/office/drawing/2010/main" val="0"/>
              </a:ext>
            </a:extLst>
          </a:blip>
          <a:srcRect/>
          <a:stretch>
            <a:fillRect/>
          </a:stretch>
        </p:blipFill>
        <p:spPr bwMode="auto">
          <a:xfrm>
            <a:off x="7118350" y="1878013"/>
            <a:ext cx="2222500" cy="254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5">
            <a:extLst>
              <a:ext uri="{FF2B5EF4-FFF2-40B4-BE49-F238E27FC236}">
                <a16:creationId xmlns:a16="http://schemas.microsoft.com/office/drawing/2014/main" id="{F0173F23-511A-4A0E-A7D1-EA9912BD06DA}"/>
              </a:ext>
            </a:extLst>
          </p:cNvPr>
          <p:cNvSpPr txBox="1">
            <a:spLocks noChangeArrowheads="1"/>
          </p:cNvSpPr>
          <p:nvPr/>
        </p:nvSpPr>
        <p:spPr bwMode="auto">
          <a:xfrm>
            <a:off x="6646863" y="1427163"/>
            <a:ext cx="32940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dirty="0">
                <a:solidFill>
                  <a:srgbClr val="000000"/>
                </a:solidFill>
              </a:rPr>
              <a:t>Basal spacing is 7.2 </a:t>
            </a:r>
            <a:r>
              <a:rPr kumimoji="1" lang="en-US" altLang="en-US" sz="1800" dirty="0">
                <a:solidFill>
                  <a:srgbClr val="000000"/>
                </a:solidFill>
                <a:cs typeface="Times New Roman" panose="02020603050405020304" pitchFamily="18" charset="0"/>
              </a:rPr>
              <a:t>Å</a:t>
            </a:r>
            <a:endParaRPr kumimoji="1" lang="en-US" altLang="en-US" sz="1800" dirty="0">
              <a:solidFill>
                <a:srgbClr val="000000"/>
              </a:solidFill>
            </a:endParaRPr>
          </a:p>
        </p:txBody>
      </p:sp>
      <p:pic>
        <p:nvPicPr>
          <p:cNvPr id="22535" name="Picture 6" descr="C:\Wang-HKUST\course-CIVIL270\Picture-clay\kaolin-3.JPG">
            <a:extLst>
              <a:ext uri="{FF2B5EF4-FFF2-40B4-BE49-F238E27FC236}">
                <a16:creationId xmlns:a16="http://schemas.microsoft.com/office/drawing/2014/main" id="{48B3370B-FFED-4011-88C4-632FDFEE25B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0413" y="3943350"/>
            <a:ext cx="2430462"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Text Box 7">
            <a:extLst>
              <a:ext uri="{FF2B5EF4-FFF2-40B4-BE49-F238E27FC236}">
                <a16:creationId xmlns:a16="http://schemas.microsoft.com/office/drawing/2014/main" id="{C9C8C118-D5C3-4355-9134-965FE90496EA}"/>
              </a:ext>
            </a:extLst>
          </p:cNvPr>
          <p:cNvSpPr txBox="1">
            <a:spLocks noChangeArrowheads="1"/>
          </p:cNvSpPr>
          <p:nvPr/>
        </p:nvSpPr>
        <p:spPr bwMode="auto">
          <a:xfrm>
            <a:off x="6281739" y="4411664"/>
            <a:ext cx="412273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indent="-11588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dirty="0">
                <a:solidFill>
                  <a:srgbClr val="000000"/>
                </a:solidFill>
              </a:rPr>
              <a:t>Si</a:t>
            </a:r>
            <a:r>
              <a:rPr kumimoji="1" lang="en-US" altLang="en-US" sz="1800" baseline="-25000" dirty="0">
                <a:solidFill>
                  <a:srgbClr val="000000"/>
                </a:solidFill>
              </a:rPr>
              <a:t>4</a:t>
            </a:r>
            <a:r>
              <a:rPr kumimoji="1" lang="en-US" altLang="en-US" sz="1800" dirty="0">
                <a:solidFill>
                  <a:srgbClr val="000000"/>
                </a:solidFill>
              </a:rPr>
              <a:t>Al</a:t>
            </a:r>
            <a:r>
              <a:rPr kumimoji="1" lang="en-US" altLang="en-US" sz="1800" baseline="-25000" dirty="0">
                <a:solidFill>
                  <a:srgbClr val="000000"/>
                </a:solidFill>
              </a:rPr>
              <a:t>4</a:t>
            </a:r>
            <a:r>
              <a:rPr kumimoji="1" lang="en-US" altLang="en-US" sz="1800" dirty="0">
                <a:solidFill>
                  <a:srgbClr val="000000"/>
                </a:solidFill>
              </a:rPr>
              <a:t>O</a:t>
            </a:r>
            <a:r>
              <a:rPr kumimoji="1" lang="en-US" altLang="en-US" sz="1800" baseline="-25000" dirty="0">
                <a:solidFill>
                  <a:srgbClr val="000000"/>
                </a:solidFill>
              </a:rPr>
              <a:t>10</a:t>
            </a:r>
            <a:r>
              <a:rPr kumimoji="1" lang="en-US" altLang="en-US" sz="1800" dirty="0">
                <a:solidFill>
                  <a:srgbClr val="000000"/>
                </a:solidFill>
              </a:rPr>
              <a:t>(OH)</a:t>
            </a:r>
            <a:r>
              <a:rPr kumimoji="1" lang="en-US" altLang="en-US" sz="1800" baseline="-25000" dirty="0">
                <a:solidFill>
                  <a:srgbClr val="000000"/>
                </a:solidFill>
              </a:rPr>
              <a:t>8</a:t>
            </a:r>
            <a:r>
              <a:rPr kumimoji="1" lang="en-US" altLang="en-US" sz="1800" dirty="0">
                <a:solidFill>
                  <a:srgbClr val="000000"/>
                </a:solidFill>
              </a:rPr>
              <a:t>. Platy shape</a:t>
            </a:r>
            <a:endParaRPr kumimoji="1" lang="en-US" altLang="en-US" sz="1800" baseline="-25000" dirty="0">
              <a:solidFill>
                <a:srgbClr val="000000"/>
              </a:solidFill>
            </a:endParaRPr>
          </a:p>
          <a:p>
            <a:pPr fontAlgn="base">
              <a:spcBef>
                <a:spcPct val="50000"/>
              </a:spcBef>
              <a:spcAft>
                <a:spcPct val="0"/>
              </a:spcAft>
              <a:buClrTx/>
              <a:buFontTx/>
              <a:buChar char="•"/>
            </a:pPr>
            <a:r>
              <a:rPr kumimoji="1" lang="en-US" altLang="en-US" sz="1800" dirty="0">
                <a:solidFill>
                  <a:srgbClr val="000000"/>
                </a:solidFill>
              </a:rPr>
              <a:t>The bonding between layers are van der Waals forces and hydrogen bonds (strong bonding).</a:t>
            </a:r>
          </a:p>
          <a:p>
            <a:pPr fontAlgn="base">
              <a:spcBef>
                <a:spcPct val="50000"/>
              </a:spcBef>
              <a:spcAft>
                <a:spcPct val="0"/>
              </a:spcAft>
              <a:buClrTx/>
              <a:buFontTx/>
              <a:buChar char="•"/>
            </a:pPr>
            <a:r>
              <a:rPr kumimoji="1" lang="en-US" altLang="en-US" sz="1800" dirty="0">
                <a:solidFill>
                  <a:srgbClr val="000000"/>
                </a:solidFill>
              </a:rPr>
              <a:t>There is no interlayer swelling</a:t>
            </a:r>
          </a:p>
        </p:txBody>
      </p:sp>
      <p:sp>
        <p:nvSpPr>
          <p:cNvPr id="22537" name="Rectangle 8">
            <a:extLst>
              <a:ext uri="{FF2B5EF4-FFF2-40B4-BE49-F238E27FC236}">
                <a16:creationId xmlns:a16="http://schemas.microsoft.com/office/drawing/2014/main" id="{4EC7A812-0F16-45BC-8713-9E10E5D8AA2C}"/>
              </a:ext>
            </a:extLst>
          </p:cNvPr>
          <p:cNvSpPr>
            <a:spLocks noChangeArrowheads="1"/>
          </p:cNvSpPr>
          <p:nvPr/>
        </p:nvSpPr>
        <p:spPr bwMode="auto">
          <a:xfrm>
            <a:off x="7154863" y="2235201"/>
            <a:ext cx="1465262" cy="479425"/>
          </a:xfrm>
          <a:prstGeom prst="rect">
            <a:avLst/>
          </a:prstGeom>
          <a:noFill/>
          <a:ln w="15875">
            <a:solidFill>
              <a:schemeClr val="accent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22538" name="Text Box 9">
            <a:extLst>
              <a:ext uri="{FF2B5EF4-FFF2-40B4-BE49-F238E27FC236}">
                <a16:creationId xmlns:a16="http://schemas.microsoft.com/office/drawing/2014/main" id="{561FADF7-CF6F-4268-99AB-0D2330902916}"/>
              </a:ext>
            </a:extLst>
          </p:cNvPr>
          <p:cNvSpPr txBox="1">
            <a:spLocks noChangeArrowheads="1"/>
          </p:cNvSpPr>
          <p:nvPr/>
        </p:nvSpPr>
        <p:spPr bwMode="auto">
          <a:xfrm>
            <a:off x="8639175" y="2251076"/>
            <a:ext cx="7254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layer</a:t>
            </a:r>
          </a:p>
        </p:txBody>
      </p:sp>
      <p:sp>
        <p:nvSpPr>
          <p:cNvPr id="22539" name="Text Box 10">
            <a:extLst>
              <a:ext uri="{FF2B5EF4-FFF2-40B4-BE49-F238E27FC236}">
                <a16:creationId xmlns:a16="http://schemas.microsoft.com/office/drawing/2014/main" id="{B8D32BF6-C0EE-441E-BF8C-C5C87C845D81}"/>
              </a:ext>
            </a:extLst>
          </p:cNvPr>
          <p:cNvSpPr txBox="1">
            <a:spLocks noChangeArrowheads="1"/>
          </p:cNvSpPr>
          <p:nvPr/>
        </p:nvSpPr>
        <p:spPr bwMode="auto">
          <a:xfrm>
            <a:off x="4454525" y="6051551"/>
            <a:ext cx="142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000">
                <a:solidFill>
                  <a:srgbClr val="000000"/>
                </a:solidFill>
              </a:rPr>
              <a:t>Trovey, 1971 ( from Mitchell, 1993)</a:t>
            </a:r>
          </a:p>
        </p:txBody>
      </p:sp>
      <p:sp>
        <p:nvSpPr>
          <p:cNvPr id="22540" name="Line 11">
            <a:extLst>
              <a:ext uri="{FF2B5EF4-FFF2-40B4-BE49-F238E27FC236}">
                <a16:creationId xmlns:a16="http://schemas.microsoft.com/office/drawing/2014/main" id="{9CFF3BE4-9EDE-4DE9-90B1-FC3896D50FA5}"/>
              </a:ext>
            </a:extLst>
          </p:cNvPr>
          <p:cNvSpPr>
            <a:spLocks noChangeShapeType="1"/>
          </p:cNvSpPr>
          <p:nvPr/>
        </p:nvSpPr>
        <p:spPr bwMode="auto">
          <a:xfrm>
            <a:off x="2032001" y="6575425"/>
            <a:ext cx="2424113"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22541" name="Text Box 12">
            <a:extLst>
              <a:ext uri="{FF2B5EF4-FFF2-40B4-BE49-F238E27FC236}">
                <a16:creationId xmlns:a16="http://schemas.microsoft.com/office/drawing/2014/main" id="{3C0F2750-396F-4998-91A6-C55356AE1CCB}"/>
              </a:ext>
            </a:extLst>
          </p:cNvPr>
          <p:cNvSpPr txBox="1">
            <a:spLocks noChangeArrowheads="1"/>
          </p:cNvSpPr>
          <p:nvPr/>
        </p:nvSpPr>
        <p:spPr bwMode="auto">
          <a:xfrm>
            <a:off x="2827339" y="6519863"/>
            <a:ext cx="1247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17 </a:t>
            </a:r>
            <a:r>
              <a:rPr kumimoji="1" lang="en-US" altLang="en-US" sz="1600">
                <a:solidFill>
                  <a:srgbClr val="000000"/>
                </a:solidFill>
                <a:sym typeface="Symbol" panose="05050102010706020507" pitchFamily="18" charset="2"/>
              </a:rPr>
              <a:t>m</a:t>
            </a:r>
            <a:endParaRPr kumimoji="1" lang="en-US" altLang="en-US" sz="1600">
              <a:solidFill>
                <a:srgbClr val="000000"/>
              </a:solidFill>
            </a:endParaRPr>
          </a:p>
        </p:txBody>
      </p:sp>
      <p:sp>
        <p:nvSpPr>
          <p:cNvPr id="22542" name="Line 13">
            <a:extLst>
              <a:ext uri="{FF2B5EF4-FFF2-40B4-BE49-F238E27FC236}">
                <a16:creationId xmlns:a16="http://schemas.microsoft.com/office/drawing/2014/main" id="{3A08406C-C9BF-4277-BF16-8ACED5C2D07C}"/>
              </a:ext>
            </a:extLst>
          </p:cNvPr>
          <p:cNvSpPr>
            <a:spLocks noChangeShapeType="1"/>
          </p:cNvSpPr>
          <p:nvPr/>
        </p:nvSpPr>
        <p:spPr bwMode="auto">
          <a:xfrm>
            <a:off x="8709025" y="2757488"/>
            <a:ext cx="0" cy="45085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Tree>
    <p:extLst>
      <p:ext uri="{BB962C8B-B14F-4D97-AF65-F5344CB8AC3E}">
        <p14:creationId xmlns:p14="http://schemas.microsoft.com/office/powerpoint/2010/main" val="2899642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a:extLst>
              <a:ext uri="{FF2B5EF4-FFF2-40B4-BE49-F238E27FC236}">
                <a16:creationId xmlns:a16="http://schemas.microsoft.com/office/drawing/2014/main" id="{9F7EC8B4-5B19-4BF9-A369-A05D9064E30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38D3244-D638-4BBB-BF57-A6A63D9C09ED}" type="slidenum">
              <a:rPr kumimoji="1" lang="en-US" altLang="en-US" sz="1400">
                <a:solidFill>
                  <a:srgbClr val="000000"/>
                </a:solidFill>
              </a:rPr>
              <a:pPr eaLnBrk="0" fontAlgn="base" hangingPunct="0">
                <a:spcBef>
                  <a:spcPct val="0"/>
                </a:spcBef>
                <a:spcAft>
                  <a:spcPct val="0"/>
                </a:spcAft>
                <a:buClrTx/>
                <a:buFontTx/>
                <a:buChar char="•"/>
              </a:pPr>
              <a:t>32</a:t>
            </a:fld>
            <a:endParaRPr kumimoji="1" lang="en-US" altLang="en-US" sz="1400">
              <a:solidFill>
                <a:srgbClr val="000000"/>
              </a:solidFill>
            </a:endParaRPr>
          </a:p>
        </p:txBody>
      </p:sp>
      <p:sp>
        <p:nvSpPr>
          <p:cNvPr id="24579" name="Rectangle 2">
            <a:extLst>
              <a:ext uri="{FF2B5EF4-FFF2-40B4-BE49-F238E27FC236}">
                <a16:creationId xmlns:a16="http://schemas.microsoft.com/office/drawing/2014/main" id="{B623CA7A-72AB-4A2A-B0EA-6486A140735E}"/>
              </a:ext>
            </a:extLst>
          </p:cNvPr>
          <p:cNvSpPr>
            <a:spLocks noGrp="1" noChangeArrowheads="1"/>
          </p:cNvSpPr>
          <p:nvPr>
            <p:ph type="title"/>
          </p:nvPr>
        </p:nvSpPr>
        <p:spPr/>
        <p:txBody>
          <a:bodyPr/>
          <a:lstStyle/>
          <a:p>
            <a:pPr eaLnBrk="1" hangingPunct="1"/>
            <a:r>
              <a:rPr lang="en-US" altLang="en-US"/>
              <a:t>1.4 1:1 Minerals-Halloysite</a:t>
            </a:r>
          </a:p>
        </p:txBody>
      </p:sp>
      <p:pic>
        <p:nvPicPr>
          <p:cNvPr id="24580" name="Picture 4" descr="C:\Wang-HKUST\course-CIVIL270\Picture-clay\halloysite.JPG">
            <a:extLst>
              <a:ext uri="{FF2B5EF4-FFF2-40B4-BE49-F238E27FC236}">
                <a16:creationId xmlns:a16="http://schemas.microsoft.com/office/drawing/2014/main" id="{61E17717-B3D2-483B-9405-4D996D62FF2A}"/>
              </a:ext>
            </a:extLst>
          </p:cNvPr>
          <p:cNvPicPr>
            <a:picLocks noChangeAspect="1" noChangeArrowheads="1"/>
          </p:cNvPicPr>
          <p:nvPr/>
        </p:nvPicPr>
        <p:blipFill>
          <a:blip r:embed="rId3" cstate="print">
            <a:lum bright="6000" contrast="12000"/>
            <a:extLst>
              <a:ext uri="{28A0092B-C50C-407E-A947-70E740481C1C}">
                <a14:useLocalDpi xmlns:a14="http://schemas.microsoft.com/office/drawing/2010/main" val="0"/>
              </a:ext>
            </a:extLst>
          </a:blip>
          <a:srcRect/>
          <a:stretch>
            <a:fillRect/>
          </a:stretch>
        </p:blipFill>
        <p:spPr bwMode="auto">
          <a:xfrm>
            <a:off x="1722439" y="1550989"/>
            <a:ext cx="4670425"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C:\Wang-HKUST\course-CIVIL270\Picture-clay\Halloysite-sem.jpg">
            <a:extLst>
              <a:ext uri="{FF2B5EF4-FFF2-40B4-BE49-F238E27FC236}">
                <a16:creationId xmlns:a16="http://schemas.microsoft.com/office/drawing/2014/main" id="{4990DB54-9BA9-4EDD-8DE9-40D42E55DC2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46300" y="3513139"/>
            <a:ext cx="2476500" cy="263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 Box 6">
            <a:extLst>
              <a:ext uri="{FF2B5EF4-FFF2-40B4-BE49-F238E27FC236}">
                <a16:creationId xmlns:a16="http://schemas.microsoft.com/office/drawing/2014/main" id="{5CFF19D3-2F1A-4A10-B591-410C03E6624A}"/>
              </a:ext>
            </a:extLst>
          </p:cNvPr>
          <p:cNvSpPr txBox="1">
            <a:spLocks noChangeArrowheads="1"/>
          </p:cNvSpPr>
          <p:nvPr/>
        </p:nvSpPr>
        <p:spPr bwMode="auto">
          <a:xfrm>
            <a:off x="6354764" y="1411288"/>
            <a:ext cx="4122737"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indent="-11588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1800">
                <a:solidFill>
                  <a:srgbClr val="000000"/>
                </a:solidFill>
              </a:rPr>
              <a:t>Si</a:t>
            </a:r>
            <a:r>
              <a:rPr kumimoji="1" lang="en-US" altLang="en-US" sz="1800" baseline="-25000">
                <a:solidFill>
                  <a:srgbClr val="000000"/>
                </a:solidFill>
              </a:rPr>
              <a:t>4</a:t>
            </a:r>
            <a:r>
              <a:rPr kumimoji="1" lang="en-US" altLang="en-US" sz="1800">
                <a:solidFill>
                  <a:srgbClr val="000000"/>
                </a:solidFill>
              </a:rPr>
              <a:t>Al</a:t>
            </a:r>
            <a:r>
              <a:rPr kumimoji="1" lang="en-US" altLang="en-US" sz="1800" baseline="-25000">
                <a:solidFill>
                  <a:srgbClr val="000000"/>
                </a:solidFill>
              </a:rPr>
              <a:t>4</a:t>
            </a:r>
            <a:r>
              <a:rPr kumimoji="1" lang="en-US" altLang="en-US" sz="1800">
                <a:solidFill>
                  <a:srgbClr val="000000"/>
                </a:solidFill>
              </a:rPr>
              <a:t>O</a:t>
            </a:r>
            <a:r>
              <a:rPr kumimoji="1" lang="en-US" altLang="en-US" sz="1800" baseline="-25000">
                <a:solidFill>
                  <a:srgbClr val="000000"/>
                </a:solidFill>
              </a:rPr>
              <a:t>10</a:t>
            </a:r>
            <a:r>
              <a:rPr kumimoji="1" lang="en-US" altLang="en-US" sz="1800">
                <a:solidFill>
                  <a:srgbClr val="000000"/>
                </a:solidFill>
              </a:rPr>
              <a:t>(OH)</a:t>
            </a:r>
            <a:r>
              <a:rPr kumimoji="1" lang="en-US" altLang="en-US" sz="1800" baseline="-25000">
                <a:solidFill>
                  <a:srgbClr val="000000"/>
                </a:solidFill>
              </a:rPr>
              <a:t>8</a:t>
            </a:r>
            <a:r>
              <a:rPr kumimoji="1" lang="en-US" altLang="en-US" sz="1800">
                <a:solidFill>
                  <a:srgbClr val="000000"/>
                </a:solidFill>
                <a:cs typeface="Times New Roman" panose="02020603050405020304" pitchFamily="18" charset="0"/>
              </a:rPr>
              <a:t>·</a:t>
            </a:r>
            <a:r>
              <a:rPr kumimoji="1" lang="en-US" altLang="en-US" sz="1800">
                <a:solidFill>
                  <a:srgbClr val="3333CC"/>
                </a:solidFill>
                <a:cs typeface="Times New Roman" panose="02020603050405020304" pitchFamily="18" charset="0"/>
              </a:rPr>
              <a:t>4H</a:t>
            </a:r>
            <a:r>
              <a:rPr kumimoji="1" lang="en-US" altLang="en-US" sz="1800" baseline="-25000">
                <a:solidFill>
                  <a:srgbClr val="3333CC"/>
                </a:solidFill>
                <a:cs typeface="Times New Roman" panose="02020603050405020304" pitchFamily="18" charset="0"/>
              </a:rPr>
              <a:t>2</a:t>
            </a:r>
            <a:r>
              <a:rPr kumimoji="1" lang="en-US" altLang="en-US" sz="1800">
                <a:solidFill>
                  <a:srgbClr val="3333CC"/>
                </a:solidFill>
                <a:cs typeface="Times New Roman" panose="02020603050405020304" pitchFamily="18" charset="0"/>
              </a:rPr>
              <a:t>O</a:t>
            </a:r>
          </a:p>
          <a:p>
            <a:pPr algn="just" fontAlgn="base">
              <a:spcBef>
                <a:spcPct val="50000"/>
              </a:spcBef>
              <a:spcAft>
                <a:spcPct val="0"/>
              </a:spcAft>
              <a:buClrTx/>
              <a:buFontTx/>
              <a:buChar char="•"/>
            </a:pPr>
            <a:r>
              <a:rPr kumimoji="1" lang="en-US" altLang="en-US" sz="1800">
                <a:solidFill>
                  <a:srgbClr val="000000"/>
                </a:solidFill>
              </a:rPr>
              <a:t>A single layer of water between unit layers.</a:t>
            </a:r>
          </a:p>
          <a:p>
            <a:pPr algn="just" fontAlgn="base">
              <a:spcBef>
                <a:spcPct val="50000"/>
              </a:spcBef>
              <a:spcAft>
                <a:spcPct val="0"/>
              </a:spcAft>
              <a:buClrTx/>
              <a:buFontTx/>
              <a:buChar char="•"/>
            </a:pPr>
            <a:r>
              <a:rPr kumimoji="1" lang="en-US" altLang="en-US" sz="1800">
                <a:solidFill>
                  <a:srgbClr val="000000"/>
                </a:solidFill>
              </a:rPr>
              <a:t>The basal spacing is 10.1 </a:t>
            </a:r>
            <a:r>
              <a:rPr kumimoji="1" lang="en-US" altLang="en-US" sz="1800">
                <a:solidFill>
                  <a:srgbClr val="000000"/>
                </a:solidFill>
                <a:cs typeface="Times New Roman" panose="02020603050405020304" pitchFamily="18" charset="0"/>
              </a:rPr>
              <a:t>Å for hydrated halloysite and 7.2 Å for dehydrated halloysite.</a:t>
            </a:r>
            <a:endParaRPr kumimoji="1" lang="en-US" altLang="en-US" sz="1800">
              <a:solidFill>
                <a:srgbClr val="000000"/>
              </a:solidFill>
            </a:endParaRPr>
          </a:p>
          <a:p>
            <a:pPr algn="just" fontAlgn="base">
              <a:spcBef>
                <a:spcPct val="50000"/>
              </a:spcBef>
              <a:spcAft>
                <a:spcPct val="0"/>
              </a:spcAft>
              <a:buClrTx/>
              <a:buFontTx/>
              <a:buChar char="•"/>
            </a:pPr>
            <a:r>
              <a:rPr kumimoji="1" lang="en-US" altLang="en-US" sz="1800">
                <a:solidFill>
                  <a:srgbClr val="000000"/>
                </a:solidFill>
              </a:rPr>
              <a:t>If the temperature is over 50 </a:t>
            </a:r>
            <a:r>
              <a:rPr kumimoji="1" lang="en-US" altLang="en-US" sz="1800">
                <a:solidFill>
                  <a:srgbClr val="000000"/>
                </a:solidFill>
                <a:cs typeface="Times New Roman" panose="02020603050405020304" pitchFamily="18" charset="0"/>
              </a:rPr>
              <a:t>°</a:t>
            </a:r>
            <a:r>
              <a:rPr kumimoji="1" lang="en-US" altLang="en-US" sz="1800">
                <a:solidFill>
                  <a:srgbClr val="000000"/>
                </a:solidFill>
              </a:rPr>
              <a:t>C or the relative humidity is lower than 50%, the hydrated halloysite will lose its interlayer water </a:t>
            </a:r>
            <a:r>
              <a:rPr kumimoji="1" lang="en-US" altLang="en-US" sz="1200">
                <a:solidFill>
                  <a:srgbClr val="000000"/>
                </a:solidFill>
              </a:rPr>
              <a:t>(Irfan, 1966)</a:t>
            </a:r>
            <a:r>
              <a:rPr kumimoji="1" lang="en-US" altLang="en-US" sz="1800">
                <a:solidFill>
                  <a:srgbClr val="000000"/>
                </a:solidFill>
              </a:rPr>
              <a:t>. Note that this process is </a:t>
            </a:r>
            <a:r>
              <a:rPr kumimoji="1" lang="en-US" altLang="en-US" sz="1800" b="1">
                <a:solidFill>
                  <a:srgbClr val="3333CC"/>
                </a:solidFill>
              </a:rPr>
              <a:t>irreversible</a:t>
            </a:r>
            <a:r>
              <a:rPr kumimoji="1" lang="en-US" altLang="en-US" sz="1800">
                <a:solidFill>
                  <a:srgbClr val="000000"/>
                </a:solidFill>
              </a:rPr>
              <a:t> and will affect the results of soil classifications (GSD and Atterberg limits) and compaction tests.</a:t>
            </a:r>
          </a:p>
          <a:p>
            <a:pPr algn="just" fontAlgn="base">
              <a:spcBef>
                <a:spcPct val="50000"/>
              </a:spcBef>
              <a:spcAft>
                <a:spcPct val="0"/>
              </a:spcAft>
              <a:buClrTx/>
              <a:buFontTx/>
              <a:buChar char="•"/>
            </a:pPr>
            <a:r>
              <a:rPr kumimoji="1" lang="en-US" altLang="en-US" sz="1800">
                <a:solidFill>
                  <a:srgbClr val="000000"/>
                </a:solidFill>
              </a:rPr>
              <a:t>There is no interlayer swelling.</a:t>
            </a:r>
          </a:p>
          <a:p>
            <a:pPr algn="just" fontAlgn="base">
              <a:spcBef>
                <a:spcPct val="50000"/>
              </a:spcBef>
              <a:spcAft>
                <a:spcPct val="0"/>
              </a:spcAft>
              <a:buClrTx/>
              <a:buFontTx/>
              <a:buChar char="•"/>
            </a:pPr>
            <a:r>
              <a:rPr kumimoji="1" lang="en-US" altLang="en-US" sz="1800">
                <a:solidFill>
                  <a:srgbClr val="000000"/>
                </a:solidFill>
              </a:rPr>
              <a:t>Tubular shape while it is hydrated.</a:t>
            </a:r>
          </a:p>
        </p:txBody>
      </p:sp>
      <p:sp>
        <p:nvSpPr>
          <p:cNvPr id="24583" name="Text Box 7">
            <a:extLst>
              <a:ext uri="{FF2B5EF4-FFF2-40B4-BE49-F238E27FC236}">
                <a16:creationId xmlns:a16="http://schemas.microsoft.com/office/drawing/2014/main" id="{111052D6-A14F-4C6D-BB02-C4F341DA5E90}"/>
              </a:ext>
            </a:extLst>
          </p:cNvPr>
          <p:cNvSpPr txBox="1">
            <a:spLocks noChangeArrowheads="1"/>
          </p:cNvSpPr>
          <p:nvPr/>
        </p:nvSpPr>
        <p:spPr bwMode="auto">
          <a:xfrm>
            <a:off x="4605338" y="5738814"/>
            <a:ext cx="142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000">
                <a:solidFill>
                  <a:srgbClr val="000000"/>
                </a:solidFill>
              </a:rPr>
              <a:t>Trovey, 1971 ( from Mitchell, 1993)</a:t>
            </a:r>
          </a:p>
        </p:txBody>
      </p:sp>
      <p:sp>
        <p:nvSpPr>
          <p:cNvPr id="24584" name="Line 8">
            <a:extLst>
              <a:ext uri="{FF2B5EF4-FFF2-40B4-BE49-F238E27FC236}">
                <a16:creationId xmlns:a16="http://schemas.microsoft.com/office/drawing/2014/main" id="{5A3D2CBC-EFFB-4CE4-932E-B8F816C41A41}"/>
              </a:ext>
            </a:extLst>
          </p:cNvPr>
          <p:cNvSpPr>
            <a:spLocks noChangeShapeType="1"/>
          </p:cNvSpPr>
          <p:nvPr/>
        </p:nvSpPr>
        <p:spPr bwMode="auto">
          <a:xfrm>
            <a:off x="2154239" y="6219825"/>
            <a:ext cx="2511425"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24585" name="Text Box 9">
            <a:extLst>
              <a:ext uri="{FF2B5EF4-FFF2-40B4-BE49-F238E27FC236}">
                <a16:creationId xmlns:a16="http://schemas.microsoft.com/office/drawing/2014/main" id="{2C21B016-EED1-4304-BE39-7DA3A18EC825}"/>
              </a:ext>
            </a:extLst>
          </p:cNvPr>
          <p:cNvSpPr txBox="1">
            <a:spLocks noChangeArrowheads="1"/>
          </p:cNvSpPr>
          <p:nvPr/>
        </p:nvSpPr>
        <p:spPr bwMode="auto">
          <a:xfrm>
            <a:off x="2978151" y="6207125"/>
            <a:ext cx="1247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2 </a:t>
            </a:r>
            <a:r>
              <a:rPr kumimoji="1" lang="en-US" altLang="en-US" sz="1600">
                <a:solidFill>
                  <a:srgbClr val="000000"/>
                </a:solidFill>
                <a:sym typeface="Symbol" panose="05050102010706020507" pitchFamily="18" charset="2"/>
              </a:rPr>
              <a:t>m</a:t>
            </a:r>
            <a:endParaRPr kumimoji="1" lang="en-US" altLang="en-US" sz="1600">
              <a:solidFill>
                <a:srgbClr val="000000"/>
              </a:solidFill>
            </a:endParaRPr>
          </a:p>
        </p:txBody>
      </p:sp>
    </p:spTree>
    <p:extLst>
      <p:ext uri="{BB962C8B-B14F-4D97-AF65-F5344CB8AC3E}">
        <p14:creationId xmlns:p14="http://schemas.microsoft.com/office/powerpoint/2010/main" val="1068372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a:extLst>
              <a:ext uri="{FF2B5EF4-FFF2-40B4-BE49-F238E27FC236}">
                <a16:creationId xmlns:a16="http://schemas.microsoft.com/office/drawing/2014/main" id="{9E331224-DCE5-46EC-AEE2-5827DEC96EB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0110E59-CCD8-4991-A286-A1D15925C810}" type="slidenum">
              <a:rPr kumimoji="1" lang="en-US" altLang="en-US" sz="1400">
                <a:solidFill>
                  <a:srgbClr val="000000"/>
                </a:solidFill>
              </a:rPr>
              <a:pPr eaLnBrk="0" fontAlgn="base" hangingPunct="0">
                <a:spcBef>
                  <a:spcPct val="0"/>
                </a:spcBef>
                <a:spcAft>
                  <a:spcPct val="0"/>
                </a:spcAft>
                <a:buClrTx/>
                <a:buFontTx/>
                <a:buChar char="•"/>
              </a:pPr>
              <a:t>33</a:t>
            </a:fld>
            <a:endParaRPr kumimoji="1" lang="en-US" altLang="en-US" sz="1400">
              <a:solidFill>
                <a:srgbClr val="000000"/>
              </a:solidFill>
            </a:endParaRPr>
          </a:p>
        </p:txBody>
      </p:sp>
      <p:sp>
        <p:nvSpPr>
          <p:cNvPr id="26627" name="Rectangle 2">
            <a:extLst>
              <a:ext uri="{FF2B5EF4-FFF2-40B4-BE49-F238E27FC236}">
                <a16:creationId xmlns:a16="http://schemas.microsoft.com/office/drawing/2014/main" id="{0784CA5F-1281-4EFF-89AA-2DB5242882F8}"/>
              </a:ext>
            </a:extLst>
          </p:cNvPr>
          <p:cNvSpPr>
            <a:spLocks noGrp="1" noChangeArrowheads="1"/>
          </p:cNvSpPr>
          <p:nvPr>
            <p:ph type="title"/>
          </p:nvPr>
        </p:nvSpPr>
        <p:spPr/>
        <p:txBody>
          <a:bodyPr/>
          <a:lstStyle/>
          <a:p>
            <a:pPr eaLnBrk="1" hangingPunct="1"/>
            <a:r>
              <a:rPr lang="en-US" altLang="en-US"/>
              <a:t>1.5 2:1 Minerals-Montmorillonite</a:t>
            </a:r>
          </a:p>
        </p:txBody>
      </p:sp>
      <p:pic>
        <p:nvPicPr>
          <p:cNvPr id="26628" name="Picture 6" descr="C:\Wang-HKUST\course-CIVIL270\Picture-clay\monmo-2-modified.JPG">
            <a:extLst>
              <a:ext uri="{FF2B5EF4-FFF2-40B4-BE49-F238E27FC236}">
                <a16:creationId xmlns:a16="http://schemas.microsoft.com/office/drawing/2014/main" id="{11DFFD15-6279-432E-9B06-3D4A001E3A76}"/>
              </a:ext>
            </a:extLst>
          </p:cNvPr>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1803401" y="1306514"/>
            <a:ext cx="2911475"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5" descr="C:\Wang-HKUST\course-CIVIL270\Picture-clay\montmorilonite-modified.JPG">
            <a:extLst>
              <a:ext uri="{FF2B5EF4-FFF2-40B4-BE49-F238E27FC236}">
                <a16:creationId xmlns:a16="http://schemas.microsoft.com/office/drawing/2014/main" id="{E4CED4CA-BF4F-418F-B2E5-38B786E61DAB}"/>
              </a:ext>
            </a:extLst>
          </p:cNvPr>
          <p:cNvPicPr>
            <a:picLocks noChangeAspect="1" noChangeArrowheads="1"/>
          </p:cNvPicPr>
          <p:nvPr/>
        </p:nvPicPr>
        <p:blipFill>
          <a:blip r:embed="rId4" cstate="print">
            <a:lum bright="6000"/>
            <a:extLst>
              <a:ext uri="{28A0092B-C50C-407E-A947-70E740481C1C}">
                <a14:useLocalDpi xmlns:a14="http://schemas.microsoft.com/office/drawing/2010/main" val="0"/>
              </a:ext>
            </a:extLst>
          </a:blip>
          <a:srcRect/>
          <a:stretch>
            <a:fillRect/>
          </a:stretch>
        </p:blipFill>
        <p:spPr bwMode="auto">
          <a:xfrm>
            <a:off x="4475164" y="2557463"/>
            <a:ext cx="2166937" cy="265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Text Box 7">
            <a:extLst>
              <a:ext uri="{FF2B5EF4-FFF2-40B4-BE49-F238E27FC236}">
                <a16:creationId xmlns:a16="http://schemas.microsoft.com/office/drawing/2014/main" id="{968DCE6F-165C-4CFB-8953-F80798757728}"/>
              </a:ext>
            </a:extLst>
          </p:cNvPr>
          <p:cNvSpPr txBox="1">
            <a:spLocks noChangeArrowheads="1"/>
          </p:cNvSpPr>
          <p:nvPr/>
        </p:nvSpPr>
        <p:spPr bwMode="auto">
          <a:xfrm>
            <a:off x="2351088" y="3279775"/>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n</a:t>
            </a:r>
            <a:r>
              <a:rPr kumimoji="1" lang="en-US" altLang="en-US" sz="2400">
                <a:solidFill>
                  <a:srgbClr val="000000"/>
                </a:solidFill>
                <a:cs typeface="Times New Roman" panose="02020603050405020304" pitchFamily="18" charset="0"/>
              </a:rPr>
              <a:t>·H</a:t>
            </a:r>
            <a:r>
              <a:rPr kumimoji="1" lang="en-US" altLang="en-US" sz="2400" baseline="-25000">
                <a:solidFill>
                  <a:srgbClr val="000000"/>
                </a:solidFill>
                <a:cs typeface="Times New Roman" panose="02020603050405020304" pitchFamily="18" charset="0"/>
              </a:rPr>
              <a:t>2</a:t>
            </a:r>
            <a:r>
              <a:rPr kumimoji="1" lang="en-US" altLang="en-US" sz="2400">
                <a:solidFill>
                  <a:srgbClr val="000000"/>
                </a:solidFill>
                <a:cs typeface="Times New Roman" panose="02020603050405020304" pitchFamily="18" charset="0"/>
              </a:rPr>
              <a:t>O+cations</a:t>
            </a:r>
            <a:endParaRPr kumimoji="1" lang="en-US" altLang="en-US" sz="2400">
              <a:solidFill>
                <a:srgbClr val="000000"/>
              </a:solidFill>
            </a:endParaRPr>
          </a:p>
        </p:txBody>
      </p:sp>
      <p:pic>
        <p:nvPicPr>
          <p:cNvPr id="26631" name="Picture 8" descr="C:\Wang-HKUST\course-CIVIL270\Picture-clay\mont-3.JPG">
            <a:extLst>
              <a:ext uri="{FF2B5EF4-FFF2-40B4-BE49-F238E27FC236}">
                <a16:creationId xmlns:a16="http://schemas.microsoft.com/office/drawing/2014/main" id="{3BFDDBFF-4D7F-454D-AEA5-A81F055FE2A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16125" y="4986339"/>
            <a:ext cx="2439988"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Text Box 12">
            <a:extLst>
              <a:ext uri="{FF2B5EF4-FFF2-40B4-BE49-F238E27FC236}">
                <a16:creationId xmlns:a16="http://schemas.microsoft.com/office/drawing/2014/main" id="{9609FD75-6665-462B-B72A-99B5B6E9478B}"/>
              </a:ext>
            </a:extLst>
          </p:cNvPr>
          <p:cNvSpPr txBox="1">
            <a:spLocks noChangeArrowheads="1"/>
          </p:cNvSpPr>
          <p:nvPr/>
        </p:nvSpPr>
        <p:spPr bwMode="auto">
          <a:xfrm>
            <a:off x="2938464" y="6480176"/>
            <a:ext cx="6381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5 </a:t>
            </a:r>
            <a:r>
              <a:rPr kumimoji="1" lang="en-US" altLang="en-US" sz="1600">
                <a:solidFill>
                  <a:srgbClr val="000000"/>
                </a:solidFill>
                <a:sym typeface="Symbol" panose="05050102010706020507" pitchFamily="18" charset="2"/>
              </a:rPr>
              <a:t>m</a:t>
            </a:r>
            <a:endParaRPr kumimoji="1" lang="en-US" altLang="en-US" sz="1600">
              <a:solidFill>
                <a:srgbClr val="000000"/>
              </a:solidFill>
            </a:endParaRPr>
          </a:p>
        </p:txBody>
      </p:sp>
      <p:sp>
        <p:nvSpPr>
          <p:cNvPr id="26633" name="Line 13">
            <a:extLst>
              <a:ext uri="{FF2B5EF4-FFF2-40B4-BE49-F238E27FC236}">
                <a16:creationId xmlns:a16="http://schemas.microsoft.com/office/drawing/2014/main" id="{AEE14B63-50D3-4FF8-8A50-AE80C413E23A}"/>
              </a:ext>
            </a:extLst>
          </p:cNvPr>
          <p:cNvSpPr>
            <a:spLocks noChangeShapeType="1"/>
          </p:cNvSpPr>
          <p:nvPr/>
        </p:nvSpPr>
        <p:spPr bwMode="auto">
          <a:xfrm>
            <a:off x="2022475" y="6554788"/>
            <a:ext cx="2230438"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26634" name="Text Box 14">
            <a:extLst>
              <a:ext uri="{FF2B5EF4-FFF2-40B4-BE49-F238E27FC236}">
                <a16:creationId xmlns:a16="http://schemas.microsoft.com/office/drawing/2014/main" id="{31718122-7B24-42AD-A690-374C7A2B8DFC}"/>
              </a:ext>
            </a:extLst>
          </p:cNvPr>
          <p:cNvSpPr txBox="1">
            <a:spLocks noChangeArrowheads="1"/>
          </p:cNvSpPr>
          <p:nvPr/>
        </p:nvSpPr>
        <p:spPr bwMode="auto">
          <a:xfrm>
            <a:off x="6924676" y="1306514"/>
            <a:ext cx="3775075" cy="488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indent="-11588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lnSpc>
                <a:spcPct val="90000"/>
              </a:lnSpc>
              <a:spcBef>
                <a:spcPct val="50000"/>
              </a:spcBef>
              <a:spcAft>
                <a:spcPct val="0"/>
              </a:spcAft>
              <a:buClrTx/>
              <a:buFontTx/>
              <a:buChar char="•"/>
            </a:pPr>
            <a:r>
              <a:rPr kumimoji="1" lang="en-US" altLang="en-US" sz="1800" dirty="0">
                <a:solidFill>
                  <a:srgbClr val="000000"/>
                </a:solidFill>
              </a:rPr>
              <a:t>Si</a:t>
            </a:r>
            <a:r>
              <a:rPr kumimoji="1" lang="en-US" altLang="en-US" sz="1800" baseline="-25000" dirty="0">
                <a:solidFill>
                  <a:srgbClr val="000000"/>
                </a:solidFill>
              </a:rPr>
              <a:t>8</a:t>
            </a:r>
            <a:r>
              <a:rPr kumimoji="1" lang="en-US" altLang="en-US" sz="1800" dirty="0">
                <a:solidFill>
                  <a:srgbClr val="000000"/>
                </a:solidFill>
              </a:rPr>
              <a:t>Al</a:t>
            </a:r>
            <a:r>
              <a:rPr kumimoji="1" lang="en-US" altLang="en-US" sz="1800" baseline="-25000" dirty="0">
                <a:solidFill>
                  <a:srgbClr val="000000"/>
                </a:solidFill>
              </a:rPr>
              <a:t>4</a:t>
            </a:r>
            <a:r>
              <a:rPr kumimoji="1" lang="en-US" altLang="en-US" sz="1800" dirty="0">
                <a:solidFill>
                  <a:srgbClr val="000000"/>
                </a:solidFill>
              </a:rPr>
              <a:t>O</a:t>
            </a:r>
            <a:r>
              <a:rPr kumimoji="1" lang="en-US" altLang="en-US" sz="1800" baseline="-25000" dirty="0">
                <a:solidFill>
                  <a:srgbClr val="000000"/>
                </a:solidFill>
              </a:rPr>
              <a:t>20</a:t>
            </a:r>
            <a:r>
              <a:rPr kumimoji="1" lang="en-US" altLang="en-US" sz="1800" dirty="0">
                <a:solidFill>
                  <a:srgbClr val="000000"/>
                </a:solidFill>
              </a:rPr>
              <a:t>(OH)</a:t>
            </a:r>
            <a:r>
              <a:rPr kumimoji="1" lang="en-US" altLang="en-US" sz="1800" baseline="-25000" dirty="0">
                <a:solidFill>
                  <a:srgbClr val="000000"/>
                </a:solidFill>
              </a:rPr>
              <a:t>4</a:t>
            </a:r>
            <a:r>
              <a:rPr kumimoji="1" lang="en-US" altLang="en-US" sz="1800" dirty="0">
                <a:solidFill>
                  <a:srgbClr val="000000"/>
                </a:solidFill>
                <a:cs typeface="Times New Roman" panose="02020603050405020304" pitchFamily="18" charset="0"/>
              </a:rPr>
              <a:t>·nH</a:t>
            </a:r>
            <a:r>
              <a:rPr kumimoji="1" lang="en-US" altLang="en-US" sz="1800" baseline="-25000" dirty="0">
                <a:solidFill>
                  <a:srgbClr val="000000"/>
                </a:solidFill>
                <a:cs typeface="Times New Roman" panose="02020603050405020304" pitchFamily="18" charset="0"/>
              </a:rPr>
              <a:t>2</a:t>
            </a:r>
            <a:r>
              <a:rPr kumimoji="1" lang="en-US" altLang="en-US" sz="1800" dirty="0">
                <a:solidFill>
                  <a:srgbClr val="000000"/>
                </a:solidFill>
                <a:cs typeface="Times New Roman" panose="02020603050405020304" pitchFamily="18" charset="0"/>
              </a:rPr>
              <a:t>O (Theoretical unsubstituted). Film-like shape.</a:t>
            </a:r>
          </a:p>
          <a:p>
            <a:pPr algn="just" fontAlgn="base">
              <a:lnSpc>
                <a:spcPct val="90000"/>
              </a:lnSpc>
              <a:spcBef>
                <a:spcPct val="50000"/>
              </a:spcBef>
              <a:spcAft>
                <a:spcPct val="0"/>
              </a:spcAft>
              <a:buClrTx/>
              <a:buFontTx/>
              <a:buChar char="•"/>
            </a:pPr>
            <a:r>
              <a:rPr kumimoji="1" lang="en-US" altLang="en-US" sz="1800" dirty="0">
                <a:solidFill>
                  <a:srgbClr val="000000"/>
                </a:solidFill>
              </a:rPr>
              <a:t>There is extensive </a:t>
            </a:r>
            <a:r>
              <a:rPr kumimoji="1" lang="en-US" altLang="en-US" sz="1800" dirty="0" err="1">
                <a:solidFill>
                  <a:srgbClr val="000000"/>
                </a:solidFill>
              </a:rPr>
              <a:t>isomorphous</a:t>
            </a:r>
            <a:r>
              <a:rPr kumimoji="1" lang="en-US" altLang="en-US" sz="1800" dirty="0">
                <a:solidFill>
                  <a:srgbClr val="000000"/>
                </a:solidFill>
              </a:rPr>
              <a:t> substitution for silicon and aluminum by other cations, which results in charge deficiencies of clay particles.</a:t>
            </a:r>
          </a:p>
          <a:p>
            <a:pPr algn="just" fontAlgn="base">
              <a:lnSpc>
                <a:spcPct val="90000"/>
              </a:lnSpc>
              <a:spcBef>
                <a:spcPct val="50000"/>
              </a:spcBef>
              <a:spcAft>
                <a:spcPct val="0"/>
              </a:spcAft>
              <a:buClrTx/>
              <a:buFontTx/>
              <a:buChar char="•"/>
            </a:pPr>
            <a:r>
              <a:rPr kumimoji="1" lang="en-US" altLang="en-US" sz="1800" dirty="0">
                <a:solidFill>
                  <a:srgbClr val="000000"/>
                </a:solidFill>
              </a:rPr>
              <a:t>n</a:t>
            </a:r>
            <a:r>
              <a:rPr kumimoji="1" lang="en-US" altLang="en-US" sz="1800" dirty="0">
                <a:solidFill>
                  <a:srgbClr val="000000"/>
                </a:solidFill>
                <a:cs typeface="Times New Roman" panose="02020603050405020304" pitchFamily="18" charset="0"/>
              </a:rPr>
              <a:t>·</a:t>
            </a:r>
            <a:r>
              <a:rPr kumimoji="1" lang="en-US" altLang="en-US" sz="1800" dirty="0">
                <a:solidFill>
                  <a:srgbClr val="000000"/>
                </a:solidFill>
              </a:rPr>
              <a:t>H</a:t>
            </a:r>
            <a:r>
              <a:rPr kumimoji="1" lang="en-US" altLang="en-US" sz="1800" baseline="-25000" dirty="0">
                <a:solidFill>
                  <a:srgbClr val="000000"/>
                </a:solidFill>
              </a:rPr>
              <a:t>2</a:t>
            </a:r>
            <a:r>
              <a:rPr kumimoji="1" lang="en-US" altLang="en-US" sz="1800" dirty="0">
                <a:solidFill>
                  <a:srgbClr val="000000"/>
                </a:solidFill>
              </a:rPr>
              <a:t>O and cations exist between unit layers, and the basal spacing is from 9.6 </a:t>
            </a:r>
            <a:r>
              <a:rPr kumimoji="1" lang="en-US" altLang="en-US" sz="1800" dirty="0">
                <a:solidFill>
                  <a:srgbClr val="000000"/>
                </a:solidFill>
                <a:cs typeface="Times New Roman" panose="02020603050405020304" pitchFamily="18" charset="0"/>
              </a:rPr>
              <a:t>Å to </a:t>
            </a:r>
            <a:r>
              <a:rPr kumimoji="1" lang="en-US" altLang="en-US" sz="1800" dirty="0">
                <a:solidFill>
                  <a:srgbClr val="000000"/>
                </a:solidFill>
                <a:cs typeface="Times New Roman" panose="02020603050405020304" pitchFamily="18" charset="0"/>
                <a:sym typeface="Symbol" panose="05050102010706020507" pitchFamily="18" charset="2"/>
              </a:rPr>
              <a:t> (after swelling)</a:t>
            </a:r>
            <a:r>
              <a:rPr kumimoji="1" lang="en-US" altLang="en-US" sz="1800" dirty="0">
                <a:solidFill>
                  <a:srgbClr val="000000"/>
                </a:solidFill>
              </a:rPr>
              <a:t>.</a:t>
            </a:r>
          </a:p>
          <a:p>
            <a:pPr algn="just" fontAlgn="base">
              <a:lnSpc>
                <a:spcPct val="90000"/>
              </a:lnSpc>
              <a:spcBef>
                <a:spcPct val="50000"/>
              </a:spcBef>
              <a:spcAft>
                <a:spcPct val="0"/>
              </a:spcAft>
              <a:buClrTx/>
              <a:buFontTx/>
              <a:buChar char="•"/>
            </a:pPr>
            <a:r>
              <a:rPr kumimoji="1" lang="en-US" altLang="en-US" sz="1800" dirty="0">
                <a:solidFill>
                  <a:srgbClr val="000000"/>
                </a:solidFill>
              </a:rPr>
              <a:t>The interlayer bonding is by van der Waals forces and by cations which balance charge deficiencies (weak bonding).  </a:t>
            </a:r>
          </a:p>
          <a:p>
            <a:pPr algn="just" fontAlgn="base">
              <a:lnSpc>
                <a:spcPct val="90000"/>
              </a:lnSpc>
              <a:spcBef>
                <a:spcPct val="50000"/>
              </a:spcBef>
              <a:spcAft>
                <a:spcPct val="0"/>
              </a:spcAft>
              <a:buClrTx/>
              <a:buFontTx/>
              <a:buChar char="•"/>
            </a:pPr>
            <a:r>
              <a:rPr kumimoji="1" lang="en-US" altLang="en-US" sz="1800" dirty="0">
                <a:solidFill>
                  <a:srgbClr val="000000"/>
                </a:solidFill>
              </a:rPr>
              <a:t>There exists interlayer swelling, which is very important to engineering practice (</a:t>
            </a:r>
            <a:r>
              <a:rPr kumimoji="1" lang="en-US" altLang="en-US" sz="1800" b="1" dirty="0">
                <a:solidFill>
                  <a:srgbClr val="3333CC"/>
                </a:solidFill>
              </a:rPr>
              <a:t>expansive clay</a:t>
            </a:r>
            <a:r>
              <a:rPr kumimoji="1" lang="en-US" altLang="en-US" sz="1800" dirty="0">
                <a:solidFill>
                  <a:srgbClr val="000000"/>
                </a:solidFill>
              </a:rPr>
              <a:t>).</a:t>
            </a:r>
          </a:p>
        </p:txBody>
      </p:sp>
      <p:sp>
        <p:nvSpPr>
          <p:cNvPr id="26635" name="Text Box 15">
            <a:extLst>
              <a:ext uri="{FF2B5EF4-FFF2-40B4-BE49-F238E27FC236}">
                <a16:creationId xmlns:a16="http://schemas.microsoft.com/office/drawing/2014/main" id="{414DFDB7-F039-4F2B-A848-71EA774E8A7D}"/>
              </a:ext>
            </a:extLst>
          </p:cNvPr>
          <p:cNvSpPr txBox="1">
            <a:spLocks noChangeArrowheads="1"/>
          </p:cNvSpPr>
          <p:nvPr/>
        </p:nvSpPr>
        <p:spPr bwMode="auto">
          <a:xfrm>
            <a:off x="4368800" y="6488114"/>
            <a:ext cx="2222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(Holtz and Kovacs, 1981)</a:t>
            </a:r>
          </a:p>
        </p:txBody>
      </p:sp>
    </p:spTree>
    <p:extLst>
      <p:ext uri="{BB962C8B-B14F-4D97-AF65-F5344CB8AC3E}">
        <p14:creationId xmlns:p14="http://schemas.microsoft.com/office/powerpoint/2010/main" val="40093206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Group 4">
            <a:extLst>
              <a:ext uri="{FF2B5EF4-FFF2-40B4-BE49-F238E27FC236}">
                <a16:creationId xmlns:a16="http://schemas.microsoft.com/office/drawing/2014/main" id="{751F34F5-DB05-440A-AB51-DC730152FBE0}"/>
              </a:ext>
            </a:extLst>
          </p:cNvPr>
          <p:cNvGrpSpPr>
            <a:grpSpLocks/>
          </p:cNvGrpSpPr>
          <p:nvPr/>
        </p:nvGrpSpPr>
        <p:grpSpPr bwMode="auto">
          <a:xfrm>
            <a:off x="1676401" y="152401"/>
            <a:ext cx="6183313" cy="6100763"/>
            <a:chOff x="192" y="96"/>
            <a:chExt cx="3895" cy="3843"/>
          </a:xfrm>
        </p:grpSpPr>
        <p:pic>
          <p:nvPicPr>
            <p:cNvPr id="37892" name="Picture 2" descr="D:\DAS Linktool\Images-Location\CH-02\PrinGeoEng5e_Ch02-09.jpg">
              <a:extLst>
                <a:ext uri="{FF2B5EF4-FFF2-40B4-BE49-F238E27FC236}">
                  <a16:creationId xmlns:a16="http://schemas.microsoft.com/office/drawing/2014/main" id="{EFB239BA-7373-4B05-8D40-693759F28F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249"/>
              <a:ext cx="3799" cy="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 Box 3">
              <a:extLst>
                <a:ext uri="{FF2B5EF4-FFF2-40B4-BE49-F238E27FC236}">
                  <a16:creationId xmlns:a16="http://schemas.microsoft.com/office/drawing/2014/main" id="{FB98410C-DE8D-4431-B090-33230C1488A0}"/>
                </a:ext>
              </a:extLst>
            </p:cNvPr>
            <p:cNvSpPr txBox="1">
              <a:spLocks noChangeArrowheads="1"/>
            </p:cNvSpPr>
            <p:nvPr/>
          </p:nvSpPr>
          <p:spPr bwMode="auto">
            <a:xfrm rot="-5400000">
              <a:off x="-1070" y="1358"/>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37891" name="Text Box 5">
            <a:extLst>
              <a:ext uri="{FF2B5EF4-FFF2-40B4-BE49-F238E27FC236}">
                <a16:creationId xmlns:a16="http://schemas.microsoft.com/office/drawing/2014/main" id="{B7098E7C-2973-4776-83ED-9A2F8AB107BD}"/>
              </a:ext>
            </a:extLst>
          </p:cNvPr>
          <p:cNvSpPr txBox="1">
            <a:spLocks noChangeArrowheads="1"/>
          </p:cNvSpPr>
          <p:nvPr/>
        </p:nvSpPr>
        <p:spPr bwMode="auto">
          <a:xfrm>
            <a:off x="8001001" y="3416300"/>
            <a:ext cx="364513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Atomic structure of montmorillonite (after Grim 1959</a:t>
            </a:r>
          </a:p>
        </p:txBody>
      </p:sp>
    </p:spTree>
    <p:extLst>
      <p:ext uri="{BB962C8B-B14F-4D97-AF65-F5344CB8AC3E}">
        <p14:creationId xmlns:p14="http://schemas.microsoft.com/office/powerpoint/2010/main" val="11744184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5">
            <a:extLst>
              <a:ext uri="{FF2B5EF4-FFF2-40B4-BE49-F238E27FC236}">
                <a16:creationId xmlns:a16="http://schemas.microsoft.com/office/drawing/2014/main" id="{364F2BB9-D069-4161-91A8-6A8EC6CBA8B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909FF8D9-C7FF-4864-886A-D2A403BD89D6}" type="slidenum">
              <a:rPr kumimoji="1" lang="en-US" altLang="en-US" sz="1400">
                <a:solidFill>
                  <a:srgbClr val="000000"/>
                </a:solidFill>
              </a:rPr>
              <a:pPr eaLnBrk="0" fontAlgn="base" hangingPunct="0">
                <a:spcBef>
                  <a:spcPct val="0"/>
                </a:spcBef>
                <a:spcAft>
                  <a:spcPct val="0"/>
                </a:spcAft>
                <a:buClrTx/>
                <a:buFontTx/>
                <a:buChar char="•"/>
              </a:pPr>
              <a:t>35</a:t>
            </a:fld>
            <a:endParaRPr kumimoji="1" lang="en-US" altLang="en-US" sz="1400">
              <a:solidFill>
                <a:srgbClr val="000000"/>
              </a:solidFill>
            </a:endParaRPr>
          </a:p>
        </p:txBody>
      </p:sp>
      <p:sp>
        <p:nvSpPr>
          <p:cNvPr id="28675" name="Rectangle 2">
            <a:extLst>
              <a:ext uri="{FF2B5EF4-FFF2-40B4-BE49-F238E27FC236}">
                <a16:creationId xmlns:a16="http://schemas.microsoft.com/office/drawing/2014/main" id="{3AC12725-04AE-4537-997E-8DCCD185D987}"/>
              </a:ext>
            </a:extLst>
          </p:cNvPr>
          <p:cNvSpPr>
            <a:spLocks noGrp="1" noChangeArrowheads="1"/>
          </p:cNvSpPr>
          <p:nvPr>
            <p:ph type="title"/>
          </p:nvPr>
        </p:nvSpPr>
        <p:spPr>
          <a:xfrm>
            <a:off x="2209800" y="304800"/>
            <a:ext cx="8077200" cy="914400"/>
          </a:xfrm>
        </p:spPr>
        <p:txBody>
          <a:bodyPr/>
          <a:lstStyle/>
          <a:p>
            <a:pPr eaLnBrk="1" hangingPunct="1"/>
            <a:r>
              <a:rPr lang="en-US" altLang="en-US"/>
              <a:t>1.5 2:1 Minerals-Illite </a:t>
            </a:r>
            <a:r>
              <a:rPr lang="en-US" altLang="en-US" sz="3200"/>
              <a:t>(mica-like minerals)</a:t>
            </a:r>
          </a:p>
        </p:txBody>
      </p:sp>
      <p:pic>
        <p:nvPicPr>
          <p:cNvPr id="28676" name="Picture 4" descr="C:\Wang-HKUST\course-CIVIL270\Picture-clay\illite-modified.JPG">
            <a:extLst>
              <a:ext uri="{FF2B5EF4-FFF2-40B4-BE49-F238E27FC236}">
                <a16:creationId xmlns:a16="http://schemas.microsoft.com/office/drawing/2014/main" id="{F41918F1-3839-46E7-87C3-D5B2EB569D9D}"/>
              </a:ext>
            </a:extLst>
          </p:cNvPr>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3378201" y="1593851"/>
            <a:ext cx="1820863" cy="328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5">
            <a:extLst>
              <a:ext uri="{FF2B5EF4-FFF2-40B4-BE49-F238E27FC236}">
                <a16:creationId xmlns:a16="http://schemas.microsoft.com/office/drawing/2014/main" id="{487D493C-A3D2-489A-B951-F7DB667862EB}"/>
              </a:ext>
            </a:extLst>
          </p:cNvPr>
          <p:cNvSpPr txBox="1">
            <a:spLocks noChangeArrowheads="1"/>
          </p:cNvSpPr>
          <p:nvPr/>
        </p:nvSpPr>
        <p:spPr bwMode="auto">
          <a:xfrm>
            <a:off x="1901825" y="2571750"/>
            <a:ext cx="1525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potassium</a:t>
            </a:r>
          </a:p>
        </p:txBody>
      </p:sp>
      <p:sp>
        <p:nvSpPr>
          <p:cNvPr id="28678" name="Text Box 7">
            <a:extLst>
              <a:ext uri="{FF2B5EF4-FFF2-40B4-BE49-F238E27FC236}">
                <a16:creationId xmlns:a16="http://schemas.microsoft.com/office/drawing/2014/main" id="{73F5F049-4910-4B4D-906D-884205AE187E}"/>
              </a:ext>
            </a:extLst>
          </p:cNvPr>
          <p:cNvSpPr txBox="1">
            <a:spLocks noChangeArrowheads="1"/>
          </p:cNvSpPr>
          <p:nvPr/>
        </p:nvSpPr>
        <p:spPr bwMode="auto">
          <a:xfrm>
            <a:off x="5729289" y="1282700"/>
            <a:ext cx="4675187" cy="513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indent="-11588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lnSpc>
                <a:spcPct val="90000"/>
              </a:lnSpc>
              <a:spcBef>
                <a:spcPct val="50000"/>
              </a:spcBef>
              <a:spcAft>
                <a:spcPct val="0"/>
              </a:spcAft>
              <a:buClrTx/>
              <a:buFontTx/>
              <a:buChar char="•"/>
            </a:pPr>
            <a:r>
              <a:rPr kumimoji="1" lang="en-US" altLang="en-US" sz="1800" dirty="0">
                <a:solidFill>
                  <a:srgbClr val="000000"/>
                </a:solidFill>
              </a:rPr>
              <a:t>Si</a:t>
            </a:r>
            <a:r>
              <a:rPr kumimoji="1" lang="en-US" altLang="en-US" sz="1800" baseline="-25000" dirty="0">
                <a:solidFill>
                  <a:srgbClr val="000000"/>
                </a:solidFill>
              </a:rPr>
              <a:t>8</a:t>
            </a:r>
            <a:r>
              <a:rPr kumimoji="1" lang="en-US" altLang="en-US" sz="1800" dirty="0">
                <a:solidFill>
                  <a:srgbClr val="000000"/>
                </a:solidFill>
              </a:rPr>
              <a:t>(</a:t>
            </a:r>
            <a:r>
              <a:rPr kumimoji="1" lang="en-US" altLang="en-US" sz="1800" dirty="0" err="1">
                <a:solidFill>
                  <a:srgbClr val="000000"/>
                </a:solidFill>
              </a:rPr>
              <a:t>Al,Mg</a:t>
            </a:r>
            <a:r>
              <a:rPr kumimoji="1" lang="en-US" altLang="en-US" sz="1800" dirty="0">
                <a:solidFill>
                  <a:srgbClr val="000000"/>
                </a:solidFill>
              </a:rPr>
              <a:t>, Fe)</a:t>
            </a:r>
            <a:r>
              <a:rPr kumimoji="1" lang="en-US" altLang="en-US" sz="1800" baseline="-25000" dirty="0">
                <a:solidFill>
                  <a:srgbClr val="000000"/>
                </a:solidFill>
              </a:rPr>
              <a:t>4~6</a:t>
            </a:r>
            <a:r>
              <a:rPr kumimoji="1" lang="en-US" altLang="en-US" sz="1800" dirty="0">
                <a:solidFill>
                  <a:srgbClr val="000000"/>
                </a:solidFill>
              </a:rPr>
              <a:t>O</a:t>
            </a:r>
            <a:r>
              <a:rPr kumimoji="1" lang="en-US" altLang="en-US" sz="1800" baseline="-25000" dirty="0">
                <a:solidFill>
                  <a:srgbClr val="000000"/>
                </a:solidFill>
              </a:rPr>
              <a:t>20</a:t>
            </a:r>
            <a:r>
              <a:rPr kumimoji="1" lang="en-US" altLang="en-US" sz="1800" dirty="0">
                <a:solidFill>
                  <a:srgbClr val="000000"/>
                </a:solidFill>
              </a:rPr>
              <a:t>(OH)</a:t>
            </a:r>
            <a:r>
              <a:rPr kumimoji="1" lang="en-US" altLang="en-US" sz="1800" baseline="-25000" dirty="0">
                <a:solidFill>
                  <a:srgbClr val="000000"/>
                </a:solidFill>
              </a:rPr>
              <a:t>4</a:t>
            </a:r>
            <a:r>
              <a:rPr kumimoji="1" lang="en-US" altLang="en-US" sz="1800" dirty="0">
                <a:solidFill>
                  <a:srgbClr val="000000"/>
                </a:solidFill>
                <a:cs typeface="Times New Roman" panose="02020603050405020304" pitchFamily="18" charset="0"/>
              </a:rPr>
              <a:t>·(K,H</a:t>
            </a:r>
            <a:r>
              <a:rPr kumimoji="1" lang="en-US" altLang="en-US" sz="1800" baseline="-25000" dirty="0">
                <a:solidFill>
                  <a:srgbClr val="000000"/>
                </a:solidFill>
                <a:cs typeface="Times New Roman" panose="02020603050405020304" pitchFamily="18" charset="0"/>
              </a:rPr>
              <a:t>2</a:t>
            </a:r>
            <a:r>
              <a:rPr kumimoji="1" lang="en-US" altLang="en-US" sz="1800" dirty="0">
                <a:solidFill>
                  <a:srgbClr val="000000"/>
                </a:solidFill>
                <a:cs typeface="Times New Roman" panose="02020603050405020304" pitchFamily="18" charset="0"/>
              </a:rPr>
              <a:t>O)</a:t>
            </a:r>
            <a:r>
              <a:rPr kumimoji="1" lang="en-US" altLang="en-US" sz="1800" baseline="-25000" dirty="0">
                <a:solidFill>
                  <a:srgbClr val="000000"/>
                </a:solidFill>
                <a:cs typeface="Times New Roman" panose="02020603050405020304" pitchFamily="18" charset="0"/>
              </a:rPr>
              <a:t>2</a:t>
            </a:r>
            <a:r>
              <a:rPr kumimoji="1" lang="en-US" altLang="en-US" sz="1800" dirty="0">
                <a:solidFill>
                  <a:srgbClr val="000000"/>
                </a:solidFill>
                <a:cs typeface="Times New Roman" panose="02020603050405020304" pitchFamily="18" charset="0"/>
              </a:rPr>
              <a:t>. Flaky shape.</a:t>
            </a:r>
          </a:p>
          <a:p>
            <a:pPr algn="just" fontAlgn="base">
              <a:lnSpc>
                <a:spcPct val="90000"/>
              </a:lnSpc>
              <a:spcBef>
                <a:spcPct val="50000"/>
              </a:spcBef>
              <a:spcAft>
                <a:spcPct val="0"/>
              </a:spcAft>
              <a:buClrTx/>
              <a:buFontTx/>
              <a:buChar char="•"/>
            </a:pPr>
            <a:r>
              <a:rPr kumimoji="1" lang="en-US" altLang="en-US" sz="1800" dirty="0">
                <a:solidFill>
                  <a:srgbClr val="000000"/>
                </a:solidFill>
                <a:cs typeface="Times New Roman" panose="02020603050405020304" pitchFamily="18" charset="0"/>
              </a:rPr>
              <a:t>The basic structure is very similar to the mica, so it is sometimes referred to as hydrous mica. </a:t>
            </a:r>
            <a:r>
              <a:rPr kumimoji="1" lang="en-US" altLang="en-US" sz="1800" dirty="0" err="1">
                <a:solidFill>
                  <a:srgbClr val="000000"/>
                </a:solidFill>
                <a:cs typeface="Times New Roman" panose="02020603050405020304" pitchFamily="18" charset="0"/>
              </a:rPr>
              <a:t>Illite</a:t>
            </a:r>
            <a:r>
              <a:rPr kumimoji="1" lang="en-US" altLang="en-US" sz="1800" dirty="0">
                <a:solidFill>
                  <a:srgbClr val="000000"/>
                </a:solidFill>
                <a:cs typeface="Times New Roman" panose="02020603050405020304" pitchFamily="18" charset="0"/>
              </a:rPr>
              <a:t> is the chief constituent in many shales. </a:t>
            </a:r>
          </a:p>
          <a:p>
            <a:pPr algn="just" fontAlgn="base">
              <a:lnSpc>
                <a:spcPct val="90000"/>
              </a:lnSpc>
              <a:spcBef>
                <a:spcPct val="50000"/>
              </a:spcBef>
              <a:spcAft>
                <a:spcPct val="0"/>
              </a:spcAft>
              <a:buClrTx/>
              <a:buFontTx/>
              <a:buChar char="•"/>
            </a:pPr>
            <a:r>
              <a:rPr kumimoji="1" lang="en-US" altLang="en-US" sz="1800" dirty="0">
                <a:solidFill>
                  <a:srgbClr val="000000"/>
                </a:solidFill>
              </a:rPr>
              <a:t>Some of the Si</a:t>
            </a:r>
            <a:r>
              <a:rPr kumimoji="1" lang="en-US" altLang="en-US" sz="1800" baseline="30000" dirty="0">
                <a:solidFill>
                  <a:srgbClr val="000000"/>
                </a:solidFill>
              </a:rPr>
              <a:t>4+</a:t>
            </a:r>
            <a:r>
              <a:rPr kumimoji="1" lang="en-US" altLang="en-US" sz="1800" dirty="0">
                <a:solidFill>
                  <a:srgbClr val="000000"/>
                </a:solidFill>
              </a:rPr>
              <a:t> in the tetrahedral sheet are replaced by the Al</a:t>
            </a:r>
            <a:r>
              <a:rPr kumimoji="1" lang="en-US" altLang="en-US" sz="1800" baseline="30000" dirty="0">
                <a:solidFill>
                  <a:srgbClr val="000000"/>
                </a:solidFill>
              </a:rPr>
              <a:t>3+</a:t>
            </a:r>
            <a:r>
              <a:rPr kumimoji="1" lang="en-US" altLang="en-US" sz="1800" dirty="0">
                <a:solidFill>
                  <a:srgbClr val="000000"/>
                </a:solidFill>
              </a:rPr>
              <a:t>, and some of the Al</a:t>
            </a:r>
            <a:r>
              <a:rPr kumimoji="1" lang="en-US" altLang="en-US" sz="1800" baseline="30000" dirty="0">
                <a:solidFill>
                  <a:srgbClr val="000000"/>
                </a:solidFill>
              </a:rPr>
              <a:t>3+</a:t>
            </a:r>
            <a:r>
              <a:rPr kumimoji="1" lang="en-US" altLang="en-US" sz="1800" dirty="0">
                <a:solidFill>
                  <a:srgbClr val="000000"/>
                </a:solidFill>
              </a:rPr>
              <a:t> in the octahedral sheet are substituted by the Mg</a:t>
            </a:r>
            <a:r>
              <a:rPr kumimoji="1" lang="en-US" altLang="en-US" sz="1800" baseline="30000" dirty="0">
                <a:solidFill>
                  <a:srgbClr val="000000"/>
                </a:solidFill>
              </a:rPr>
              <a:t>2+</a:t>
            </a:r>
            <a:r>
              <a:rPr kumimoji="1" lang="en-US" altLang="en-US" sz="1800" dirty="0">
                <a:solidFill>
                  <a:srgbClr val="000000"/>
                </a:solidFill>
              </a:rPr>
              <a:t> or Fe</a:t>
            </a:r>
            <a:r>
              <a:rPr kumimoji="1" lang="en-US" altLang="en-US" sz="1800" baseline="30000" dirty="0">
                <a:solidFill>
                  <a:srgbClr val="000000"/>
                </a:solidFill>
              </a:rPr>
              <a:t>3+</a:t>
            </a:r>
            <a:r>
              <a:rPr kumimoji="1" lang="en-US" altLang="en-US" sz="1800" dirty="0">
                <a:solidFill>
                  <a:srgbClr val="000000"/>
                </a:solidFill>
              </a:rPr>
              <a:t>. Those are the origins of charge deficiencies.</a:t>
            </a:r>
          </a:p>
          <a:p>
            <a:pPr algn="just" fontAlgn="base">
              <a:lnSpc>
                <a:spcPct val="90000"/>
              </a:lnSpc>
              <a:spcBef>
                <a:spcPct val="50000"/>
              </a:spcBef>
              <a:spcAft>
                <a:spcPct val="0"/>
              </a:spcAft>
              <a:buClrTx/>
              <a:buFontTx/>
              <a:buChar char="•"/>
            </a:pPr>
            <a:r>
              <a:rPr kumimoji="1" lang="en-US" altLang="en-US" sz="1800" dirty="0">
                <a:solidFill>
                  <a:srgbClr val="000000"/>
                </a:solidFill>
              </a:rPr>
              <a:t>The charge deficiency is balanced by the potassium ion between layers. Note that the potassium atom can exactly fit into the hexagonal hole in the tetrahedral sheet and form a strong interlayer bonding.</a:t>
            </a:r>
          </a:p>
          <a:p>
            <a:pPr algn="just" fontAlgn="base">
              <a:lnSpc>
                <a:spcPct val="90000"/>
              </a:lnSpc>
              <a:spcBef>
                <a:spcPct val="50000"/>
              </a:spcBef>
              <a:spcAft>
                <a:spcPct val="0"/>
              </a:spcAft>
              <a:buClrTx/>
              <a:buFontTx/>
              <a:buChar char="•"/>
            </a:pPr>
            <a:r>
              <a:rPr kumimoji="1" lang="en-US" altLang="en-US" sz="1800" dirty="0">
                <a:solidFill>
                  <a:srgbClr val="000000"/>
                </a:solidFill>
              </a:rPr>
              <a:t>The basal spacing is fixed at 10 </a:t>
            </a:r>
            <a:r>
              <a:rPr kumimoji="1" lang="en-US" altLang="en-US" sz="1800" dirty="0">
                <a:solidFill>
                  <a:srgbClr val="000000"/>
                </a:solidFill>
                <a:cs typeface="Times New Roman" panose="02020603050405020304" pitchFamily="18" charset="0"/>
              </a:rPr>
              <a:t>Å in the presence of polar liquids </a:t>
            </a:r>
            <a:r>
              <a:rPr kumimoji="1" lang="en-US" altLang="en-US" sz="1800" dirty="0">
                <a:solidFill>
                  <a:srgbClr val="000000"/>
                </a:solidFill>
              </a:rPr>
              <a:t>(no interlayer swelling)</a:t>
            </a:r>
            <a:endParaRPr kumimoji="1" lang="en-US" altLang="en-US" sz="1800" dirty="0">
              <a:solidFill>
                <a:srgbClr val="000000"/>
              </a:solidFill>
              <a:cs typeface="Times New Roman" panose="02020603050405020304" pitchFamily="18" charset="0"/>
            </a:endParaRPr>
          </a:p>
        </p:txBody>
      </p:sp>
      <p:sp>
        <p:nvSpPr>
          <p:cNvPr id="28679" name="Text Box 8">
            <a:extLst>
              <a:ext uri="{FF2B5EF4-FFF2-40B4-BE49-F238E27FC236}">
                <a16:creationId xmlns:a16="http://schemas.microsoft.com/office/drawing/2014/main" id="{89ACC033-585F-459F-AB48-C89CF790CE6F}"/>
              </a:ext>
            </a:extLst>
          </p:cNvPr>
          <p:cNvSpPr txBox="1">
            <a:spLocks noChangeArrowheads="1"/>
          </p:cNvSpPr>
          <p:nvPr/>
        </p:nvSpPr>
        <p:spPr bwMode="auto">
          <a:xfrm>
            <a:off x="1272778" y="6345239"/>
            <a:ext cx="1190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7.5 </a:t>
            </a:r>
            <a:r>
              <a:rPr kumimoji="1" lang="en-US" altLang="en-US" sz="1600">
                <a:solidFill>
                  <a:srgbClr val="000000"/>
                </a:solidFill>
                <a:sym typeface="Symbol" panose="05050102010706020507" pitchFamily="18" charset="2"/>
              </a:rPr>
              <a:t>m</a:t>
            </a:r>
            <a:endParaRPr kumimoji="1" lang="en-US" altLang="en-US" sz="1600">
              <a:solidFill>
                <a:srgbClr val="000000"/>
              </a:solidFill>
            </a:endParaRPr>
          </a:p>
        </p:txBody>
      </p:sp>
      <p:sp>
        <p:nvSpPr>
          <p:cNvPr id="28680" name="Line 9">
            <a:extLst>
              <a:ext uri="{FF2B5EF4-FFF2-40B4-BE49-F238E27FC236}">
                <a16:creationId xmlns:a16="http://schemas.microsoft.com/office/drawing/2014/main" id="{F0574435-F85A-4AB6-B0BF-5851F34C2B95}"/>
              </a:ext>
            </a:extLst>
          </p:cNvPr>
          <p:cNvSpPr>
            <a:spLocks noChangeShapeType="1"/>
          </p:cNvSpPr>
          <p:nvPr/>
        </p:nvSpPr>
        <p:spPr bwMode="auto">
          <a:xfrm>
            <a:off x="424657" y="6353693"/>
            <a:ext cx="2360612"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pic>
        <p:nvPicPr>
          <p:cNvPr id="28681" name="Picture 10" descr="C:\Wang-HKUST\course-CIVIL270\Picture-clay\illite-sem-mitchell.jpg">
            <a:extLst>
              <a:ext uri="{FF2B5EF4-FFF2-40B4-BE49-F238E27FC236}">
                <a16:creationId xmlns:a16="http://schemas.microsoft.com/office/drawing/2014/main" id="{4F8E3B24-B499-44A0-8DF0-C8966DF51B1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4019" y="4006849"/>
            <a:ext cx="238125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Text Box 12">
            <a:extLst>
              <a:ext uri="{FF2B5EF4-FFF2-40B4-BE49-F238E27FC236}">
                <a16:creationId xmlns:a16="http://schemas.microsoft.com/office/drawing/2014/main" id="{4063F7AE-C4E9-46A9-8DCF-32E3C00FDBD7}"/>
              </a:ext>
            </a:extLst>
          </p:cNvPr>
          <p:cNvSpPr txBox="1">
            <a:spLocks noChangeArrowheads="1"/>
          </p:cNvSpPr>
          <p:nvPr/>
        </p:nvSpPr>
        <p:spPr bwMode="auto">
          <a:xfrm>
            <a:off x="4000501" y="2647950"/>
            <a:ext cx="542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dirty="0">
                <a:solidFill>
                  <a:srgbClr val="000000"/>
                </a:solidFill>
              </a:rPr>
              <a:t>K</a:t>
            </a:r>
          </a:p>
        </p:txBody>
      </p:sp>
    </p:spTree>
    <p:extLst>
      <p:ext uri="{BB962C8B-B14F-4D97-AF65-F5344CB8AC3E}">
        <p14:creationId xmlns:p14="http://schemas.microsoft.com/office/powerpoint/2010/main" val="1028965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4">
            <a:extLst>
              <a:ext uri="{FF2B5EF4-FFF2-40B4-BE49-F238E27FC236}">
                <a16:creationId xmlns:a16="http://schemas.microsoft.com/office/drawing/2014/main" id="{001472A6-A62A-46F2-92B2-2BC076EBB5C2}"/>
              </a:ext>
            </a:extLst>
          </p:cNvPr>
          <p:cNvGrpSpPr>
            <a:grpSpLocks/>
          </p:cNvGrpSpPr>
          <p:nvPr/>
        </p:nvGrpSpPr>
        <p:grpSpPr bwMode="auto">
          <a:xfrm>
            <a:off x="1873250" y="304801"/>
            <a:ext cx="6197600" cy="5724525"/>
            <a:chOff x="220" y="192"/>
            <a:chExt cx="3904" cy="3606"/>
          </a:xfrm>
        </p:grpSpPr>
        <p:pic>
          <p:nvPicPr>
            <p:cNvPr id="35844" name="Picture 2" descr="D:\DAS Linktool\Images-Location\CH-02\PrinGeoEng5e_Ch02-08.jpg">
              <a:extLst>
                <a:ext uri="{FF2B5EF4-FFF2-40B4-BE49-F238E27FC236}">
                  <a16:creationId xmlns:a16="http://schemas.microsoft.com/office/drawing/2014/main" id="{958291FC-8138-407A-B2FA-D32AA35A7F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346"/>
              <a:ext cx="3836" cy="3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 Box 3">
              <a:extLst>
                <a:ext uri="{FF2B5EF4-FFF2-40B4-BE49-F238E27FC236}">
                  <a16:creationId xmlns:a16="http://schemas.microsoft.com/office/drawing/2014/main" id="{4B2C79A0-F349-4C57-8083-0F3F2A3CD246}"/>
                </a:ext>
              </a:extLst>
            </p:cNvPr>
            <p:cNvSpPr txBox="1">
              <a:spLocks noChangeArrowheads="1"/>
            </p:cNvSpPr>
            <p:nvPr/>
          </p:nvSpPr>
          <p:spPr bwMode="auto">
            <a:xfrm rot="-5400000">
              <a:off x="-1042" y="1454"/>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35843" name="Text Box 5">
            <a:extLst>
              <a:ext uri="{FF2B5EF4-FFF2-40B4-BE49-F238E27FC236}">
                <a16:creationId xmlns:a16="http://schemas.microsoft.com/office/drawing/2014/main" id="{E089AC67-9F8B-422D-A205-DAF567E0C041}"/>
              </a:ext>
            </a:extLst>
          </p:cNvPr>
          <p:cNvSpPr txBox="1">
            <a:spLocks noChangeArrowheads="1"/>
          </p:cNvSpPr>
          <p:nvPr/>
        </p:nvSpPr>
        <p:spPr bwMode="auto">
          <a:xfrm>
            <a:off x="8213726" y="3013076"/>
            <a:ext cx="3149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Atomic structure of </a:t>
            </a:r>
            <a:r>
              <a:rPr kumimoji="1" lang="en-US" altLang="en-US" sz="2400" b="1" dirty="0" err="1">
                <a:solidFill>
                  <a:srgbClr val="000000"/>
                </a:solidFill>
              </a:rPr>
              <a:t>illite</a:t>
            </a:r>
            <a:endParaRPr kumimoji="1" lang="en-US" altLang="en-US" sz="2400" b="1" dirty="0">
              <a:solidFill>
                <a:srgbClr val="000000"/>
              </a:solidFill>
            </a:endParaRPr>
          </a:p>
        </p:txBody>
      </p:sp>
    </p:spTree>
    <p:extLst>
      <p:ext uri="{BB962C8B-B14F-4D97-AF65-F5344CB8AC3E}">
        <p14:creationId xmlns:p14="http://schemas.microsoft.com/office/powerpoint/2010/main" val="42712714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a:extLst>
              <a:ext uri="{FF2B5EF4-FFF2-40B4-BE49-F238E27FC236}">
                <a16:creationId xmlns:a16="http://schemas.microsoft.com/office/drawing/2014/main" id="{C0BE5153-3D6C-46B3-B2CF-1B167637654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7248A2E9-687B-4DFD-98DE-C2D3F025C3F7}" type="slidenum">
              <a:rPr kumimoji="1" lang="en-US" altLang="en-US" sz="1400">
                <a:solidFill>
                  <a:srgbClr val="000000"/>
                </a:solidFill>
              </a:rPr>
              <a:pPr eaLnBrk="0" fontAlgn="base" hangingPunct="0">
                <a:spcBef>
                  <a:spcPct val="0"/>
                </a:spcBef>
                <a:spcAft>
                  <a:spcPct val="0"/>
                </a:spcAft>
                <a:buClrTx/>
                <a:buFontTx/>
                <a:buChar char="•"/>
              </a:pPr>
              <a:t>37</a:t>
            </a:fld>
            <a:endParaRPr kumimoji="1" lang="en-US" altLang="en-US" sz="1400">
              <a:solidFill>
                <a:srgbClr val="000000"/>
              </a:solidFill>
            </a:endParaRPr>
          </a:p>
        </p:txBody>
      </p:sp>
      <p:sp>
        <p:nvSpPr>
          <p:cNvPr id="30723" name="Rectangle 2">
            <a:extLst>
              <a:ext uri="{FF2B5EF4-FFF2-40B4-BE49-F238E27FC236}">
                <a16:creationId xmlns:a16="http://schemas.microsoft.com/office/drawing/2014/main" id="{CDD11B28-AF40-45A9-A5F7-C8F1EA23BB11}"/>
              </a:ext>
            </a:extLst>
          </p:cNvPr>
          <p:cNvSpPr>
            <a:spLocks noGrp="1" noChangeArrowheads="1"/>
          </p:cNvSpPr>
          <p:nvPr>
            <p:ph type="title"/>
          </p:nvPr>
        </p:nvSpPr>
        <p:spPr>
          <a:xfrm>
            <a:off x="2209800" y="304800"/>
            <a:ext cx="7931150" cy="914400"/>
          </a:xfrm>
        </p:spPr>
        <p:txBody>
          <a:bodyPr/>
          <a:lstStyle/>
          <a:p>
            <a:pPr eaLnBrk="1" hangingPunct="1"/>
            <a:r>
              <a:rPr lang="en-US" altLang="en-US" sz="3200"/>
              <a:t>1.5 2:1 Minerals-Vermiculite </a:t>
            </a:r>
            <a:r>
              <a:rPr lang="en-US" altLang="en-US" sz="2800"/>
              <a:t>(micalike minerals)</a:t>
            </a:r>
          </a:p>
        </p:txBody>
      </p:sp>
      <p:pic>
        <p:nvPicPr>
          <p:cNvPr id="30724" name="Picture 4" descr="C:\Wang-HKUST\course-CIVIL270\Picture-clay\vermiculite-modified.JPG">
            <a:extLst>
              <a:ext uri="{FF2B5EF4-FFF2-40B4-BE49-F238E27FC236}">
                <a16:creationId xmlns:a16="http://schemas.microsoft.com/office/drawing/2014/main" id="{D7F23BC3-6D82-4071-BC41-D4A50CF7B333}"/>
              </a:ext>
            </a:extLst>
          </p:cNvPr>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1774826" y="1571625"/>
            <a:ext cx="4989513"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 Box 5">
            <a:extLst>
              <a:ext uri="{FF2B5EF4-FFF2-40B4-BE49-F238E27FC236}">
                <a16:creationId xmlns:a16="http://schemas.microsoft.com/office/drawing/2014/main" id="{EA460348-2288-4577-8A1D-A3AE1FAF118E}"/>
              </a:ext>
            </a:extLst>
          </p:cNvPr>
          <p:cNvSpPr txBox="1">
            <a:spLocks noChangeArrowheads="1"/>
          </p:cNvSpPr>
          <p:nvPr/>
        </p:nvSpPr>
        <p:spPr bwMode="auto">
          <a:xfrm>
            <a:off x="6692901" y="1411288"/>
            <a:ext cx="3717925" cy="248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indent="-11588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lnSpc>
                <a:spcPct val="90000"/>
              </a:lnSpc>
              <a:spcBef>
                <a:spcPct val="50000"/>
              </a:spcBef>
              <a:spcAft>
                <a:spcPct val="0"/>
              </a:spcAft>
              <a:buClrTx/>
              <a:buFontTx/>
              <a:buChar char="•"/>
            </a:pPr>
            <a:r>
              <a:rPr kumimoji="1" lang="en-US" altLang="en-US" sz="1800">
                <a:solidFill>
                  <a:srgbClr val="000000"/>
                </a:solidFill>
                <a:cs typeface="Times New Roman" panose="02020603050405020304" pitchFamily="18" charset="0"/>
              </a:rPr>
              <a:t>The octahedral sheet is brucite.</a:t>
            </a:r>
          </a:p>
          <a:p>
            <a:pPr algn="just" fontAlgn="base">
              <a:lnSpc>
                <a:spcPct val="90000"/>
              </a:lnSpc>
              <a:spcBef>
                <a:spcPct val="50000"/>
              </a:spcBef>
              <a:spcAft>
                <a:spcPct val="0"/>
              </a:spcAft>
              <a:buClrTx/>
              <a:buFontTx/>
              <a:buChar char="•"/>
            </a:pPr>
            <a:r>
              <a:rPr kumimoji="1" lang="en-US" altLang="en-US" sz="1800">
                <a:solidFill>
                  <a:srgbClr val="000000"/>
                </a:solidFill>
              </a:rPr>
              <a:t>The basal spacing is from 10 </a:t>
            </a:r>
            <a:r>
              <a:rPr kumimoji="1" lang="en-US" altLang="en-US" sz="1800">
                <a:solidFill>
                  <a:srgbClr val="000000"/>
                </a:solidFill>
                <a:cs typeface="Times New Roman" panose="02020603050405020304" pitchFamily="18" charset="0"/>
              </a:rPr>
              <a:t>Å to 14 Å.</a:t>
            </a:r>
          </a:p>
          <a:p>
            <a:pPr algn="just" fontAlgn="base">
              <a:lnSpc>
                <a:spcPct val="90000"/>
              </a:lnSpc>
              <a:spcBef>
                <a:spcPct val="50000"/>
              </a:spcBef>
              <a:spcAft>
                <a:spcPct val="0"/>
              </a:spcAft>
              <a:buClrTx/>
              <a:buFontTx/>
              <a:buChar char="•"/>
            </a:pPr>
            <a:r>
              <a:rPr kumimoji="1" lang="en-US" altLang="en-US" sz="1800">
                <a:solidFill>
                  <a:srgbClr val="000000"/>
                </a:solidFill>
                <a:cs typeface="Times New Roman" panose="02020603050405020304" pitchFamily="18" charset="0"/>
              </a:rPr>
              <a:t>It contains exchangeable cations such as Ca</a:t>
            </a:r>
            <a:r>
              <a:rPr kumimoji="1" lang="en-US" altLang="en-US" sz="1800" baseline="30000">
                <a:solidFill>
                  <a:srgbClr val="000000"/>
                </a:solidFill>
                <a:cs typeface="Times New Roman" panose="02020603050405020304" pitchFamily="18" charset="0"/>
              </a:rPr>
              <a:t>2+</a:t>
            </a:r>
            <a:r>
              <a:rPr kumimoji="1" lang="en-US" altLang="en-US" sz="1800">
                <a:solidFill>
                  <a:srgbClr val="000000"/>
                </a:solidFill>
                <a:cs typeface="Times New Roman" panose="02020603050405020304" pitchFamily="18" charset="0"/>
              </a:rPr>
              <a:t> and Mg</a:t>
            </a:r>
            <a:r>
              <a:rPr kumimoji="1" lang="en-US" altLang="en-US" sz="1800" baseline="30000">
                <a:solidFill>
                  <a:srgbClr val="000000"/>
                </a:solidFill>
                <a:cs typeface="Times New Roman" panose="02020603050405020304" pitchFamily="18" charset="0"/>
              </a:rPr>
              <a:t>2+</a:t>
            </a:r>
            <a:r>
              <a:rPr kumimoji="1" lang="en-US" altLang="en-US" sz="1800">
                <a:solidFill>
                  <a:srgbClr val="000000"/>
                </a:solidFill>
                <a:cs typeface="Times New Roman" panose="02020603050405020304" pitchFamily="18" charset="0"/>
              </a:rPr>
              <a:t> and two layers of water within interlayers.</a:t>
            </a:r>
          </a:p>
          <a:p>
            <a:pPr algn="just" fontAlgn="base">
              <a:lnSpc>
                <a:spcPct val="90000"/>
              </a:lnSpc>
              <a:spcBef>
                <a:spcPct val="50000"/>
              </a:spcBef>
              <a:spcAft>
                <a:spcPct val="0"/>
              </a:spcAft>
              <a:buClrTx/>
              <a:buFontTx/>
              <a:buChar char="•"/>
            </a:pPr>
            <a:r>
              <a:rPr kumimoji="1" lang="en-US" altLang="en-US" sz="1800">
                <a:solidFill>
                  <a:srgbClr val="000000"/>
                </a:solidFill>
                <a:cs typeface="Times New Roman" panose="02020603050405020304" pitchFamily="18" charset="0"/>
              </a:rPr>
              <a:t>It can be an excellent insulation material after dehydrated.</a:t>
            </a:r>
          </a:p>
        </p:txBody>
      </p:sp>
      <p:sp>
        <p:nvSpPr>
          <p:cNvPr id="30726" name="Text Box 6">
            <a:extLst>
              <a:ext uri="{FF2B5EF4-FFF2-40B4-BE49-F238E27FC236}">
                <a16:creationId xmlns:a16="http://schemas.microsoft.com/office/drawing/2014/main" id="{08B64F72-EBED-4552-BFAF-01D30DE8C60A}"/>
              </a:ext>
            </a:extLst>
          </p:cNvPr>
          <p:cNvSpPr txBox="1">
            <a:spLocks noChangeArrowheads="1"/>
          </p:cNvSpPr>
          <p:nvPr/>
        </p:nvSpPr>
        <p:spPr bwMode="auto">
          <a:xfrm>
            <a:off x="2085976" y="4267200"/>
            <a:ext cx="957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Illite</a:t>
            </a:r>
          </a:p>
        </p:txBody>
      </p:sp>
      <p:sp>
        <p:nvSpPr>
          <p:cNvPr id="30727" name="Text Box 7">
            <a:extLst>
              <a:ext uri="{FF2B5EF4-FFF2-40B4-BE49-F238E27FC236}">
                <a16:creationId xmlns:a16="http://schemas.microsoft.com/office/drawing/2014/main" id="{8AC19024-0177-4A1B-8FF6-078F85687C69}"/>
              </a:ext>
            </a:extLst>
          </p:cNvPr>
          <p:cNvSpPr txBox="1">
            <a:spLocks noChangeArrowheads="1"/>
          </p:cNvSpPr>
          <p:nvPr/>
        </p:nvSpPr>
        <p:spPr bwMode="auto">
          <a:xfrm>
            <a:off x="4524376" y="4275138"/>
            <a:ext cx="1725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Vermiculite</a:t>
            </a:r>
          </a:p>
        </p:txBody>
      </p:sp>
    </p:spTree>
    <p:extLst>
      <p:ext uri="{BB962C8B-B14F-4D97-AF65-F5344CB8AC3E}">
        <p14:creationId xmlns:p14="http://schemas.microsoft.com/office/powerpoint/2010/main" val="2279555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4">
            <a:extLst>
              <a:ext uri="{FF2B5EF4-FFF2-40B4-BE49-F238E27FC236}">
                <a16:creationId xmlns:a16="http://schemas.microsoft.com/office/drawing/2014/main" id="{C301C6B9-45E2-4CD6-AE86-B7F29CD41003}"/>
              </a:ext>
            </a:extLst>
          </p:cNvPr>
          <p:cNvGrpSpPr>
            <a:grpSpLocks/>
          </p:cNvGrpSpPr>
          <p:nvPr/>
        </p:nvGrpSpPr>
        <p:grpSpPr bwMode="auto">
          <a:xfrm>
            <a:off x="1752600" y="152400"/>
            <a:ext cx="8534400" cy="4876800"/>
            <a:chOff x="144" y="288"/>
            <a:chExt cx="5376" cy="3072"/>
          </a:xfrm>
        </p:grpSpPr>
        <p:pic>
          <p:nvPicPr>
            <p:cNvPr id="32772" name="Picture 2" descr="D:\DAS Linktool\Images-Location\CH-02\PrinGeoEng5e_Ch02-06.jpg">
              <a:extLst>
                <a:ext uri="{FF2B5EF4-FFF2-40B4-BE49-F238E27FC236}">
                  <a16:creationId xmlns:a16="http://schemas.microsoft.com/office/drawing/2014/main" id="{3A32F5BA-3FBC-4017-BEDF-24AFFCFD68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 y="384"/>
              <a:ext cx="5280"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 Box 3">
              <a:extLst>
                <a:ext uri="{FF2B5EF4-FFF2-40B4-BE49-F238E27FC236}">
                  <a16:creationId xmlns:a16="http://schemas.microsoft.com/office/drawing/2014/main" id="{E1EDED62-45D7-44FB-8441-83A0B94981E5}"/>
                </a:ext>
              </a:extLst>
            </p:cNvPr>
            <p:cNvSpPr txBox="1">
              <a:spLocks noChangeArrowheads="1"/>
            </p:cNvSpPr>
            <p:nvPr/>
          </p:nvSpPr>
          <p:spPr bwMode="auto">
            <a:xfrm rot="-5400000">
              <a:off x="-1118" y="1550"/>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32771" name="Text Box 5">
            <a:extLst>
              <a:ext uri="{FF2B5EF4-FFF2-40B4-BE49-F238E27FC236}">
                <a16:creationId xmlns:a16="http://schemas.microsoft.com/office/drawing/2014/main" id="{ED7D0EE8-D154-446A-9B76-F8D3EF1A555C}"/>
              </a:ext>
            </a:extLst>
          </p:cNvPr>
          <p:cNvSpPr txBox="1">
            <a:spLocks noChangeArrowheads="1"/>
          </p:cNvSpPr>
          <p:nvPr/>
        </p:nvSpPr>
        <p:spPr bwMode="auto">
          <a:xfrm>
            <a:off x="2362200" y="5257801"/>
            <a:ext cx="7620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Diagram of the structures of (a) kaolinite; (b) </a:t>
            </a:r>
            <a:r>
              <a:rPr kumimoji="1" lang="en-US" altLang="en-US" sz="2400" b="1" dirty="0" err="1">
                <a:solidFill>
                  <a:srgbClr val="000000"/>
                </a:solidFill>
              </a:rPr>
              <a:t>illite</a:t>
            </a:r>
            <a:r>
              <a:rPr kumimoji="1" lang="en-US" altLang="en-US" sz="2400" b="1" dirty="0">
                <a:solidFill>
                  <a:srgbClr val="000000"/>
                </a:solidFill>
              </a:rPr>
              <a:t>; (c) montmorillonite</a:t>
            </a:r>
          </a:p>
        </p:txBody>
      </p:sp>
    </p:spTree>
    <p:extLst>
      <p:ext uri="{BB962C8B-B14F-4D97-AF65-F5344CB8AC3E}">
        <p14:creationId xmlns:p14="http://schemas.microsoft.com/office/powerpoint/2010/main" val="27544916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5">
            <a:extLst>
              <a:ext uri="{FF2B5EF4-FFF2-40B4-BE49-F238E27FC236}">
                <a16:creationId xmlns:a16="http://schemas.microsoft.com/office/drawing/2014/main" id="{00394CF9-CEE6-41FD-9D3B-D7867B483A5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49E3055C-72CA-4F95-914A-213941B5353F}" type="slidenum">
              <a:rPr kumimoji="1" lang="en-US" altLang="en-US" sz="1400">
                <a:solidFill>
                  <a:srgbClr val="000000"/>
                </a:solidFill>
              </a:rPr>
              <a:pPr eaLnBrk="0" fontAlgn="base" hangingPunct="0">
                <a:spcBef>
                  <a:spcPct val="0"/>
                </a:spcBef>
                <a:spcAft>
                  <a:spcPct val="0"/>
                </a:spcAft>
                <a:buClrTx/>
                <a:buFontTx/>
                <a:buChar char="•"/>
              </a:pPr>
              <a:t>39</a:t>
            </a:fld>
            <a:endParaRPr kumimoji="1" lang="en-US" altLang="en-US" sz="1400">
              <a:solidFill>
                <a:srgbClr val="000000"/>
              </a:solidFill>
            </a:endParaRPr>
          </a:p>
        </p:txBody>
      </p:sp>
      <p:sp>
        <p:nvSpPr>
          <p:cNvPr id="40963" name="Rectangle 2">
            <a:extLst>
              <a:ext uri="{FF2B5EF4-FFF2-40B4-BE49-F238E27FC236}">
                <a16:creationId xmlns:a16="http://schemas.microsoft.com/office/drawing/2014/main" id="{990A6EFC-3CD4-4AB9-9053-78D4FE684CE9}"/>
              </a:ext>
            </a:extLst>
          </p:cNvPr>
          <p:cNvSpPr>
            <a:spLocks noGrp="1" noChangeArrowheads="1"/>
          </p:cNvSpPr>
          <p:nvPr>
            <p:ph type="title"/>
          </p:nvPr>
        </p:nvSpPr>
        <p:spPr/>
        <p:txBody>
          <a:bodyPr/>
          <a:lstStyle/>
          <a:p>
            <a:pPr eaLnBrk="1" hangingPunct="1"/>
            <a:r>
              <a:rPr lang="en-US" altLang="en-US" dirty="0"/>
              <a:t>1.8 Mixed Layer Clays</a:t>
            </a:r>
          </a:p>
        </p:txBody>
      </p:sp>
      <p:sp>
        <p:nvSpPr>
          <p:cNvPr id="40964" name="Rectangle 3">
            <a:extLst>
              <a:ext uri="{FF2B5EF4-FFF2-40B4-BE49-F238E27FC236}">
                <a16:creationId xmlns:a16="http://schemas.microsoft.com/office/drawing/2014/main" id="{A79721B7-B551-4EDC-B08D-376D306520D0}"/>
              </a:ext>
            </a:extLst>
          </p:cNvPr>
          <p:cNvSpPr>
            <a:spLocks noGrp="1" noChangeArrowheads="1"/>
          </p:cNvSpPr>
          <p:nvPr>
            <p:ph type="body" idx="1"/>
          </p:nvPr>
        </p:nvSpPr>
        <p:spPr/>
        <p:txBody>
          <a:bodyPr/>
          <a:lstStyle/>
          <a:p>
            <a:pPr marL="346075" indent="-346075" algn="just">
              <a:buFontTx/>
              <a:buChar char="•"/>
            </a:pPr>
            <a:r>
              <a:rPr lang="en-US" altLang="en-US" sz="2000" dirty="0"/>
              <a:t>Different types of clay minerals have similar structures (tetrahedral and octahedral sheets) so that interstratification of layers of different clay minerals can be observed.  </a:t>
            </a:r>
          </a:p>
          <a:p>
            <a:pPr marL="346075" indent="-346075" algn="just">
              <a:buFontTx/>
              <a:buChar char="•"/>
            </a:pPr>
            <a:endParaRPr lang="en-US" altLang="en-US" sz="2000" dirty="0"/>
          </a:p>
          <a:p>
            <a:pPr marL="346075" indent="-346075" algn="just">
              <a:buFontTx/>
              <a:buChar char="•"/>
            </a:pPr>
            <a:r>
              <a:rPr lang="en-US" altLang="en-US" sz="2000" dirty="0"/>
              <a:t>In general, the </a:t>
            </a:r>
            <a:r>
              <a:rPr lang="en-US" altLang="en-US" sz="2000" b="1" dirty="0"/>
              <a:t>mixed layer clays </a:t>
            </a:r>
            <a:r>
              <a:rPr lang="en-US" altLang="en-US" sz="2000" dirty="0"/>
              <a:t>are composed of  interstratification of expanded water-bearing layers and non-water-bearing layers. </a:t>
            </a:r>
            <a:r>
              <a:rPr lang="en-US" altLang="en-US" sz="2000" dirty="0">
                <a:solidFill>
                  <a:schemeClr val="accent2"/>
                </a:solidFill>
              </a:rPr>
              <a:t>Montmorillonite-</a:t>
            </a:r>
            <a:r>
              <a:rPr lang="en-US" altLang="en-US" sz="2000" dirty="0" err="1">
                <a:solidFill>
                  <a:schemeClr val="accent2"/>
                </a:solidFill>
              </a:rPr>
              <a:t>illite</a:t>
            </a:r>
            <a:r>
              <a:rPr lang="en-US" altLang="en-US" sz="2000" dirty="0"/>
              <a:t> is most common, and </a:t>
            </a:r>
            <a:r>
              <a:rPr lang="en-US" altLang="en-US" sz="2000" dirty="0">
                <a:solidFill>
                  <a:schemeClr val="accent2"/>
                </a:solidFill>
              </a:rPr>
              <a:t>chlorite-vermiculite</a:t>
            </a:r>
            <a:r>
              <a:rPr lang="en-US" altLang="en-US" sz="2000" dirty="0"/>
              <a:t> and </a:t>
            </a:r>
            <a:r>
              <a:rPr lang="en-US" altLang="en-US" sz="2000" dirty="0">
                <a:solidFill>
                  <a:schemeClr val="accent2"/>
                </a:solidFill>
              </a:rPr>
              <a:t>chlorite-montmorillonite</a:t>
            </a:r>
            <a:r>
              <a:rPr lang="en-US" altLang="en-US" sz="2000" dirty="0"/>
              <a:t> are often found.</a:t>
            </a:r>
          </a:p>
        </p:txBody>
      </p:sp>
      <p:sp>
        <p:nvSpPr>
          <p:cNvPr id="40965" name="Text Box 4">
            <a:extLst>
              <a:ext uri="{FF2B5EF4-FFF2-40B4-BE49-F238E27FC236}">
                <a16:creationId xmlns:a16="http://schemas.microsoft.com/office/drawing/2014/main" id="{B57F4708-8E8E-4A1C-B2A0-B3330D0C0D2D}"/>
              </a:ext>
            </a:extLst>
          </p:cNvPr>
          <p:cNvSpPr txBox="1">
            <a:spLocks noChangeArrowheads="1"/>
          </p:cNvSpPr>
          <p:nvPr/>
        </p:nvSpPr>
        <p:spPr bwMode="auto">
          <a:xfrm>
            <a:off x="8156576" y="4238626"/>
            <a:ext cx="1235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(Mitchell, 1993)</a:t>
            </a:r>
          </a:p>
        </p:txBody>
      </p:sp>
    </p:spTree>
    <p:extLst>
      <p:ext uri="{BB962C8B-B14F-4D97-AF65-F5344CB8AC3E}">
        <p14:creationId xmlns:p14="http://schemas.microsoft.com/office/powerpoint/2010/main" val="2469422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91142" name="Rectangle 6">
            <a:extLst>
              <a:ext uri="{FF2B5EF4-FFF2-40B4-BE49-F238E27FC236}">
                <a16:creationId xmlns:a16="http://schemas.microsoft.com/office/drawing/2014/main" id="{044F99A6-F44B-4030-83A5-B5837E62330A}"/>
              </a:ext>
            </a:extLst>
          </p:cNvPr>
          <p:cNvSpPr>
            <a:spLocks noGrp="1" noChangeArrowheads="1"/>
          </p:cNvSpPr>
          <p:nvPr>
            <p:ph type="title"/>
          </p:nvPr>
        </p:nvSpPr>
        <p:spPr>
          <a:xfrm>
            <a:off x="1981200" y="1041401"/>
            <a:ext cx="8229600" cy="803275"/>
          </a:xfrm>
          <a:noFill/>
          <a:ln/>
        </p:spPr>
        <p:txBody>
          <a:bodyPr/>
          <a:lstStyle/>
          <a:p>
            <a:r>
              <a:rPr lang="en-US" altLang="en-US" b="1"/>
              <a:t>SOIL TYPES</a:t>
            </a:r>
          </a:p>
        </p:txBody>
      </p:sp>
      <p:sp>
        <p:nvSpPr>
          <p:cNvPr id="91138" name="Rectangle 2">
            <a:extLst>
              <a:ext uri="{FF2B5EF4-FFF2-40B4-BE49-F238E27FC236}">
                <a16:creationId xmlns:a16="http://schemas.microsoft.com/office/drawing/2014/main" id="{4C1BAC17-C4BC-42BE-A63C-95BA74A9B393}"/>
              </a:ext>
            </a:extLst>
          </p:cNvPr>
          <p:cNvSpPr>
            <a:spLocks noGrp="1" noChangeArrowheads="1"/>
          </p:cNvSpPr>
          <p:nvPr>
            <p:ph type="body" sz="half" idx="1"/>
          </p:nvPr>
        </p:nvSpPr>
        <p:spPr>
          <a:xfrm>
            <a:off x="1783448" y="1734977"/>
            <a:ext cx="7528332" cy="4438650"/>
          </a:xfrm>
        </p:spPr>
        <p:txBody>
          <a:bodyPr/>
          <a:lstStyle/>
          <a:p>
            <a:pPr>
              <a:buFontTx/>
              <a:buNone/>
            </a:pPr>
            <a:r>
              <a:rPr lang="en-US" altLang="en-US" sz="2200" dirty="0"/>
              <a:t>SOIL TYPES</a:t>
            </a:r>
          </a:p>
          <a:p>
            <a:pPr lvl="1"/>
            <a:r>
              <a:rPr lang="en-US" altLang="en-US" sz="2200" dirty="0"/>
              <a:t>RESIDUAL SOIL</a:t>
            </a:r>
          </a:p>
          <a:p>
            <a:pPr lvl="1"/>
            <a:r>
              <a:rPr lang="en-US" altLang="en-US" sz="2200" dirty="0"/>
              <a:t>SEDIMENT SOIL</a:t>
            </a:r>
          </a:p>
          <a:p>
            <a:pPr lvl="2"/>
            <a:r>
              <a:rPr lang="en-US" altLang="en-US" sz="2200" dirty="0"/>
              <a:t>ALLUVIUM SOIL</a:t>
            </a:r>
          </a:p>
          <a:p>
            <a:pPr lvl="2"/>
            <a:r>
              <a:rPr lang="en-US" altLang="en-US" sz="2200" dirty="0"/>
              <a:t>LACUSTRINE SOIL</a:t>
            </a:r>
          </a:p>
          <a:p>
            <a:pPr lvl="2"/>
            <a:r>
              <a:rPr lang="en-US" altLang="en-US" sz="2200" dirty="0"/>
              <a:t>MARINE SOIL</a:t>
            </a:r>
          </a:p>
          <a:p>
            <a:pPr lvl="1"/>
            <a:r>
              <a:rPr lang="en-US" altLang="en-US" sz="2200" dirty="0"/>
              <a:t>PARTICULAR SOIL (Problematic Soils)</a:t>
            </a:r>
          </a:p>
          <a:p>
            <a:pPr lvl="2"/>
            <a:r>
              <a:rPr lang="en-US" altLang="en-US" sz="2200" dirty="0"/>
              <a:t>EXPANSIVE SOIL</a:t>
            </a:r>
          </a:p>
          <a:p>
            <a:pPr lvl="2"/>
            <a:r>
              <a:rPr lang="en-US" altLang="en-US" sz="2200" dirty="0"/>
              <a:t>ORGANIC SOIL</a:t>
            </a:r>
          </a:p>
          <a:p>
            <a:pPr lvl="2"/>
            <a:r>
              <a:rPr lang="en-US" altLang="en-US" sz="2200" dirty="0"/>
              <a:t>COLLAPSIBLE SOIL</a:t>
            </a:r>
          </a:p>
          <a:p>
            <a:pPr lvl="2"/>
            <a:r>
              <a:rPr lang="en-US" altLang="en-US" sz="2200" dirty="0"/>
              <a:t>QUICK CLAY</a:t>
            </a:r>
          </a:p>
          <a:p>
            <a:pPr lvl="2"/>
            <a:r>
              <a:rPr lang="en-US" altLang="en-US" sz="2200" dirty="0"/>
              <a:t>LIQUEFIABLE SOILS</a:t>
            </a:r>
          </a:p>
        </p:txBody>
      </p:sp>
      <p:sp>
        <p:nvSpPr>
          <p:cNvPr id="4" name="Date Placeholder 4">
            <a:extLst>
              <a:ext uri="{FF2B5EF4-FFF2-40B4-BE49-F238E27FC236}">
                <a16:creationId xmlns:a16="http://schemas.microsoft.com/office/drawing/2014/main" id="{34259DD2-2F57-47C7-B967-2C5E66846C19}"/>
              </a:ext>
            </a:extLst>
          </p:cNvPr>
          <p:cNvSpPr>
            <a:spLocks noGrp="1"/>
          </p:cNvSpPr>
          <p:nvPr>
            <p:ph type="dt" sz="half" idx="10"/>
          </p:nvPr>
        </p:nvSpPr>
        <p:spPr/>
        <p:txBody>
          <a:bodyPr/>
          <a:lstStyle/>
          <a:p>
            <a:pPr fontAlgn="base">
              <a:spcBef>
                <a:spcPct val="0"/>
              </a:spcBef>
              <a:spcAft>
                <a:spcPct val="0"/>
              </a:spcAft>
            </a:pPr>
            <a:r>
              <a:rPr lang="en-US" altLang="en-US">
                <a:solidFill>
                  <a:srgbClr val="000000"/>
                </a:solidFill>
              </a:rPr>
              <a:t>Bina Nusantara</a:t>
            </a:r>
          </a:p>
        </p:txBody>
      </p:sp>
    </p:spTree>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a:extLst>
              <a:ext uri="{FF2B5EF4-FFF2-40B4-BE49-F238E27FC236}">
                <a16:creationId xmlns:a16="http://schemas.microsoft.com/office/drawing/2014/main" id="{63337288-BBD9-4A90-8DC7-74C3584CD25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4C285FFB-A1F6-46DD-8021-AC56E23DAAAE}" type="slidenum">
              <a:rPr kumimoji="1" lang="en-US" altLang="en-US" sz="1400">
                <a:solidFill>
                  <a:srgbClr val="000000"/>
                </a:solidFill>
              </a:rPr>
              <a:pPr eaLnBrk="0" fontAlgn="base" hangingPunct="0">
                <a:spcBef>
                  <a:spcPct val="0"/>
                </a:spcBef>
                <a:spcAft>
                  <a:spcPct val="0"/>
                </a:spcAft>
                <a:buClrTx/>
                <a:buFontTx/>
                <a:buChar char="•"/>
              </a:pPr>
              <a:t>40</a:t>
            </a:fld>
            <a:endParaRPr kumimoji="1" lang="en-US" altLang="en-US" sz="1400">
              <a:solidFill>
                <a:srgbClr val="000000"/>
              </a:solidFill>
            </a:endParaRPr>
          </a:p>
        </p:txBody>
      </p:sp>
      <p:sp>
        <p:nvSpPr>
          <p:cNvPr id="45059" name="Rectangle 2">
            <a:extLst>
              <a:ext uri="{FF2B5EF4-FFF2-40B4-BE49-F238E27FC236}">
                <a16:creationId xmlns:a16="http://schemas.microsoft.com/office/drawing/2014/main" id="{C6C23226-5276-499D-8B30-663A9E86BFEE}"/>
              </a:ext>
            </a:extLst>
          </p:cNvPr>
          <p:cNvSpPr>
            <a:spLocks noGrp="1" noChangeArrowheads="1"/>
          </p:cNvSpPr>
          <p:nvPr>
            <p:ph type="ctrTitle"/>
          </p:nvPr>
        </p:nvSpPr>
        <p:spPr>
          <a:xfrm>
            <a:off x="2209800" y="2286000"/>
            <a:ext cx="7772400" cy="1143000"/>
          </a:xfrm>
        </p:spPr>
        <p:txBody>
          <a:bodyPr/>
          <a:lstStyle/>
          <a:p>
            <a:pPr algn="ctr" eaLnBrk="1" hangingPunct="1"/>
            <a:r>
              <a:rPr lang="en-US" altLang="en-US"/>
              <a:t>2. Identification of Clay Minerals</a:t>
            </a:r>
          </a:p>
        </p:txBody>
      </p:sp>
    </p:spTree>
    <p:extLst>
      <p:ext uri="{BB962C8B-B14F-4D97-AF65-F5344CB8AC3E}">
        <p14:creationId xmlns:p14="http://schemas.microsoft.com/office/powerpoint/2010/main" val="2864007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5">
            <a:extLst>
              <a:ext uri="{FF2B5EF4-FFF2-40B4-BE49-F238E27FC236}">
                <a16:creationId xmlns:a16="http://schemas.microsoft.com/office/drawing/2014/main" id="{3F725DFD-4749-4907-8F48-00BC40E8282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71CDF23-BBDD-4401-A943-A7F542B1AD15}" type="slidenum">
              <a:rPr kumimoji="1" lang="en-US" altLang="en-US" sz="1400">
                <a:solidFill>
                  <a:srgbClr val="000000"/>
                </a:solidFill>
              </a:rPr>
              <a:pPr eaLnBrk="0" fontAlgn="base" hangingPunct="0">
                <a:spcBef>
                  <a:spcPct val="0"/>
                </a:spcBef>
                <a:spcAft>
                  <a:spcPct val="0"/>
                </a:spcAft>
                <a:buClrTx/>
                <a:buFontTx/>
                <a:buChar char="•"/>
              </a:pPr>
              <a:t>41</a:t>
            </a:fld>
            <a:endParaRPr kumimoji="1" lang="en-US" altLang="en-US" sz="1400">
              <a:solidFill>
                <a:srgbClr val="000000"/>
              </a:solidFill>
            </a:endParaRPr>
          </a:p>
        </p:txBody>
      </p:sp>
      <p:sp>
        <p:nvSpPr>
          <p:cNvPr id="46083" name="Rectangle 2">
            <a:extLst>
              <a:ext uri="{FF2B5EF4-FFF2-40B4-BE49-F238E27FC236}">
                <a16:creationId xmlns:a16="http://schemas.microsoft.com/office/drawing/2014/main" id="{179E26D5-FD52-43C9-837C-2712493DEBC4}"/>
              </a:ext>
            </a:extLst>
          </p:cNvPr>
          <p:cNvSpPr>
            <a:spLocks noGrp="1" noChangeArrowheads="1"/>
          </p:cNvSpPr>
          <p:nvPr>
            <p:ph type="title"/>
          </p:nvPr>
        </p:nvSpPr>
        <p:spPr/>
        <p:txBody>
          <a:bodyPr/>
          <a:lstStyle/>
          <a:p>
            <a:pPr eaLnBrk="1" hangingPunct="1"/>
            <a:r>
              <a:rPr lang="en-US" altLang="en-US"/>
              <a:t>2.1 X-ray diffraction</a:t>
            </a:r>
          </a:p>
        </p:txBody>
      </p:sp>
      <p:sp>
        <p:nvSpPr>
          <p:cNvPr id="46084" name="Rectangle 3">
            <a:extLst>
              <a:ext uri="{FF2B5EF4-FFF2-40B4-BE49-F238E27FC236}">
                <a16:creationId xmlns:a16="http://schemas.microsoft.com/office/drawing/2014/main" id="{3A07DBB6-0499-4155-B8DB-B71C614F001E}"/>
              </a:ext>
            </a:extLst>
          </p:cNvPr>
          <p:cNvSpPr>
            <a:spLocks noGrp="1" noChangeArrowheads="1"/>
          </p:cNvSpPr>
          <p:nvPr>
            <p:ph type="body" idx="1"/>
          </p:nvPr>
        </p:nvSpPr>
        <p:spPr>
          <a:xfrm>
            <a:off x="2224088" y="1339850"/>
            <a:ext cx="7772400" cy="5029200"/>
          </a:xfrm>
        </p:spPr>
        <p:txBody>
          <a:bodyPr/>
          <a:lstStyle/>
          <a:p>
            <a:pPr>
              <a:buFontTx/>
              <a:buAutoNum type="arabicPeriod"/>
            </a:pPr>
            <a:endParaRPr lang="en-US" altLang="en-US"/>
          </a:p>
          <a:p>
            <a:pPr>
              <a:buFontTx/>
              <a:buAutoNum type="arabicPeriod"/>
            </a:pPr>
            <a:endParaRPr lang="en-US" altLang="en-US"/>
          </a:p>
          <a:p>
            <a:pPr>
              <a:buFontTx/>
              <a:buAutoNum type="arabicPeriod"/>
            </a:pPr>
            <a:endParaRPr lang="en-US" altLang="en-US"/>
          </a:p>
          <a:p>
            <a:pPr>
              <a:buFontTx/>
              <a:buAutoNum type="arabicPeriod"/>
            </a:pPr>
            <a:endParaRPr lang="en-US" altLang="en-US"/>
          </a:p>
          <a:p>
            <a:pPr>
              <a:buFontTx/>
              <a:buAutoNum type="arabicPeriod"/>
            </a:pPr>
            <a:endParaRPr lang="en-US" altLang="en-US"/>
          </a:p>
          <a:p>
            <a:pPr>
              <a:buFontTx/>
              <a:buAutoNum type="arabicPeriod"/>
            </a:pPr>
            <a:endParaRPr lang="en-US" altLang="en-US"/>
          </a:p>
          <a:p>
            <a:pPr>
              <a:buFontTx/>
              <a:buAutoNum type="arabicPeriod"/>
            </a:pPr>
            <a:endParaRPr lang="en-US" altLang="en-US"/>
          </a:p>
          <a:p>
            <a:pPr>
              <a:buFontTx/>
              <a:buAutoNum type="arabicPeriod"/>
            </a:pPr>
            <a:endParaRPr lang="en-US" altLang="en-US"/>
          </a:p>
        </p:txBody>
      </p:sp>
      <p:pic>
        <p:nvPicPr>
          <p:cNvPr id="46085" name="Picture 4" descr="C:\Wang-HKUST\course-CIVIL270\Picture-clay\x-ray diffraction.jpg">
            <a:extLst>
              <a:ext uri="{FF2B5EF4-FFF2-40B4-BE49-F238E27FC236}">
                <a16:creationId xmlns:a16="http://schemas.microsoft.com/office/drawing/2014/main" id="{167E7C97-FD02-4430-B1FC-D8EBF84F1734}"/>
              </a:ext>
            </a:extLst>
          </p:cNvPr>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2530475" y="1312863"/>
            <a:ext cx="774065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6" name="Text Box 5">
            <a:extLst>
              <a:ext uri="{FF2B5EF4-FFF2-40B4-BE49-F238E27FC236}">
                <a16:creationId xmlns:a16="http://schemas.microsoft.com/office/drawing/2014/main" id="{D34B53C7-F74F-4864-AE0F-F29D51E5360D}"/>
              </a:ext>
            </a:extLst>
          </p:cNvPr>
          <p:cNvSpPr txBox="1">
            <a:spLocks noChangeArrowheads="1"/>
          </p:cNvSpPr>
          <p:nvPr/>
        </p:nvSpPr>
        <p:spPr bwMode="auto">
          <a:xfrm>
            <a:off x="1916114" y="3889376"/>
            <a:ext cx="8258175"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The distance of atomic planes d  can be determined based on the Bragg’s equation.</a:t>
            </a:r>
          </a:p>
          <a:p>
            <a:pPr fontAlgn="base">
              <a:spcBef>
                <a:spcPct val="50000"/>
              </a:spcBef>
              <a:spcAft>
                <a:spcPct val="0"/>
              </a:spcAft>
              <a:buClrTx/>
              <a:buFontTx/>
              <a:buChar char="•"/>
            </a:pPr>
            <a:r>
              <a:rPr kumimoji="1" lang="en-US" altLang="en-US" sz="1800">
                <a:solidFill>
                  <a:srgbClr val="000000"/>
                </a:solidFill>
              </a:rPr>
              <a:t>   BC+CD = n</a:t>
            </a:r>
            <a:r>
              <a:rPr kumimoji="1" lang="en-US" altLang="en-US" sz="1800">
                <a:solidFill>
                  <a:srgbClr val="000000"/>
                </a:solidFill>
                <a:sym typeface="Symbol" panose="05050102010706020507" pitchFamily="18" charset="2"/>
              </a:rPr>
              <a:t>, </a:t>
            </a:r>
            <a:r>
              <a:rPr kumimoji="1" lang="en-US" altLang="en-US" sz="1800">
                <a:solidFill>
                  <a:srgbClr val="000000"/>
                </a:solidFill>
              </a:rPr>
              <a:t>n</a:t>
            </a:r>
            <a:r>
              <a:rPr kumimoji="1" lang="en-US" altLang="en-US" sz="1800">
                <a:solidFill>
                  <a:srgbClr val="000000"/>
                </a:solidFill>
                <a:sym typeface="Symbol" panose="05050102010706020507" pitchFamily="18" charset="2"/>
              </a:rPr>
              <a:t> = 2d</a:t>
            </a:r>
            <a:r>
              <a:rPr kumimoji="1" lang="en-US" altLang="en-US" sz="1800">
                <a:solidFill>
                  <a:srgbClr val="000000"/>
                </a:solidFill>
                <a:cs typeface="Times New Roman" panose="02020603050405020304" pitchFamily="18" charset="0"/>
                <a:sym typeface="Symbol" panose="05050102010706020507" pitchFamily="18" charset="2"/>
              </a:rPr>
              <a:t>·</a:t>
            </a:r>
            <a:r>
              <a:rPr kumimoji="1" lang="en-US" altLang="en-US" sz="1800">
                <a:solidFill>
                  <a:srgbClr val="000000"/>
                </a:solidFill>
                <a:sym typeface="Symbol" panose="05050102010706020507" pitchFamily="18" charset="2"/>
              </a:rPr>
              <a:t>sin, d = </a:t>
            </a:r>
            <a:r>
              <a:rPr kumimoji="1" lang="en-US" altLang="en-US" sz="1800">
                <a:solidFill>
                  <a:srgbClr val="000000"/>
                </a:solidFill>
              </a:rPr>
              <a:t>n</a:t>
            </a:r>
            <a:r>
              <a:rPr kumimoji="1" lang="en-US" altLang="en-US" sz="1800">
                <a:solidFill>
                  <a:srgbClr val="000000"/>
                </a:solidFill>
                <a:sym typeface="Symbol" panose="05050102010706020507" pitchFamily="18" charset="2"/>
              </a:rPr>
              <a:t>/2 sin</a:t>
            </a:r>
          </a:p>
          <a:p>
            <a:pPr fontAlgn="base">
              <a:spcBef>
                <a:spcPct val="50000"/>
              </a:spcBef>
              <a:spcAft>
                <a:spcPct val="0"/>
              </a:spcAft>
              <a:buClrTx/>
              <a:buFontTx/>
              <a:buChar char="•"/>
            </a:pPr>
            <a:r>
              <a:rPr kumimoji="1" lang="en-US" altLang="en-US" sz="1800">
                <a:solidFill>
                  <a:srgbClr val="000000"/>
                </a:solidFill>
                <a:sym typeface="Symbol" panose="05050102010706020507" pitchFamily="18" charset="2"/>
              </a:rPr>
              <a:t>   where n is an integer and  is the wavelength. </a:t>
            </a:r>
            <a:endParaRPr kumimoji="1" lang="en-US" altLang="en-US" sz="1800">
              <a:solidFill>
                <a:srgbClr val="000000"/>
              </a:solidFill>
            </a:endParaRPr>
          </a:p>
          <a:p>
            <a:pPr fontAlgn="base">
              <a:spcBef>
                <a:spcPct val="50000"/>
              </a:spcBef>
              <a:spcAft>
                <a:spcPct val="0"/>
              </a:spcAft>
              <a:buClrTx/>
              <a:buFontTx/>
              <a:buChar char="•"/>
            </a:pPr>
            <a:r>
              <a:rPr kumimoji="1" lang="en-US" altLang="en-US" sz="2000">
                <a:solidFill>
                  <a:srgbClr val="000000"/>
                </a:solidFill>
              </a:rPr>
              <a:t>Different clays minerals have various basal spacing (atomic planes). For example, the basing spacing of kaolinite is 7.2 </a:t>
            </a:r>
            <a:r>
              <a:rPr kumimoji="1" lang="en-US" altLang="en-US" sz="2000">
                <a:solidFill>
                  <a:srgbClr val="000000"/>
                </a:solidFill>
                <a:cs typeface="Times New Roman" panose="02020603050405020304" pitchFamily="18" charset="0"/>
              </a:rPr>
              <a:t>Å.</a:t>
            </a:r>
            <a:endParaRPr kumimoji="1" lang="en-US" altLang="en-US" sz="2000">
              <a:solidFill>
                <a:srgbClr val="000000"/>
              </a:solidFill>
            </a:endParaRPr>
          </a:p>
        </p:txBody>
      </p:sp>
      <p:sp>
        <p:nvSpPr>
          <p:cNvPr id="46087" name="Line 6">
            <a:extLst>
              <a:ext uri="{FF2B5EF4-FFF2-40B4-BE49-F238E27FC236}">
                <a16:creationId xmlns:a16="http://schemas.microsoft.com/office/drawing/2014/main" id="{FE87A2FE-A4DE-40A1-8885-BD07594A40C2}"/>
              </a:ext>
            </a:extLst>
          </p:cNvPr>
          <p:cNvSpPr>
            <a:spLocks noChangeShapeType="1"/>
          </p:cNvSpPr>
          <p:nvPr/>
        </p:nvSpPr>
        <p:spPr bwMode="auto">
          <a:xfrm>
            <a:off x="5443538" y="3238501"/>
            <a:ext cx="158750" cy="92075"/>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46088" name="Line 7">
            <a:extLst>
              <a:ext uri="{FF2B5EF4-FFF2-40B4-BE49-F238E27FC236}">
                <a16:creationId xmlns:a16="http://schemas.microsoft.com/office/drawing/2014/main" id="{1339DE99-F76A-492C-B446-FF8F56751259}"/>
              </a:ext>
            </a:extLst>
          </p:cNvPr>
          <p:cNvSpPr>
            <a:spLocks noChangeShapeType="1"/>
          </p:cNvSpPr>
          <p:nvPr/>
        </p:nvSpPr>
        <p:spPr bwMode="auto">
          <a:xfrm flipV="1">
            <a:off x="5611814" y="3216276"/>
            <a:ext cx="185737" cy="106363"/>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46089" name="Text Box 8">
            <a:extLst>
              <a:ext uri="{FF2B5EF4-FFF2-40B4-BE49-F238E27FC236}">
                <a16:creationId xmlns:a16="http://schemas.microsoft.com/office/drawing/2014/main" id="{D9160213-E41D-460D-A448-B681FCDB0182}"/>
              </a:ext>
            </a:extLst>
          </p:cNvPr>
          <p:cNvSpPr txBox="1">
            <a:spLocks noChangeArrowheads="1"/>
          </p:cNvSpPr>
          <p:nvPr/>
        </p:nvSpPr>
        <p:spPr bwMode="auto">
          <a:xfrm>
            <a:off x="2147889" y="3454400"/>
            <a:ext cx="12477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Mitchell, 1993</a:t>
            </a:r>
          </a:p>
        </p:txBody>
      </p:sp>
    </p:spTree>
    <p:extLst>
      <p:ext uri="{BB962C8B-B14F-4D97-AF65-F5344CB8AC3E}">
        <p14:creationId xmlns:p14="http://schemas.microsoft.com/office/powerpoint/2010/main" val="37041430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a:extLst>
              <a:ext uri="{FF2B5EF4-FFF2-40B4-BE49-F238E27FC236}">
                <a16:creationId xmlns:a16="http://schemas.microsoft.com/office/drawing/2014/main" id="{E5166F0C-FAFA-4B42-B3A6-BD7C8DB4129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7814821-DE60-4AA0-94B4-C5C63603A760}" type="slidenum">
              <a:rPr kumimoji="1" lang="en-US" altLang="en-US" sz="1400">
                <a:solidFill>
                  <a:srgbClr val="000000"/>
                </a:solidFill>
              </a:rPr>
              <a:pPr eaLnBrk="0" fontAlgn="base" hangingPunct="0">
                <a:spcBef>
                  <a:spcPct val="0"/>
                </a:spcBef>
                <a:spcAft>
                  <a:spcPct val="0"/>
                </a:spcAft>
                <a:buClrTx/>
                <a:buFontTx/>
                <a:buChar char="•"/>
              </a:pPr>
              <a:t>42</a:t>
            </a:fld>
            <a:endParaRPr kumimoji="1" lang="en-US" altLang="en-US" sz="1400">
              <a:solidFill>
                <a:srgbClr val="000000"/>
              </a:solidFill>
            </a:endParaRPr>
          </a:p>
        </p:txBody>
      </p:sp>
      <p:pic>
        <p:nvPicPr>
          <p:cNvPr id="51203" name="Picture 4" descr="C:\Wang-HKUST\course-CIVIL270\Picture-clay\plasticity-chart.jpg">
            <a:extLst>
              <a:ext uri="{FF2B5EF4-FFF2-40B4-BE49-F238E27FC236}">
                <a16:creationId xmlns:a16="http://schemas.microsoft.com/office/drawing/2014/main" id="{1ECBAC5B-7FB9-4023-9503-81F31D750B75}"/>
              </a:ext>
            </a:extLst>
          </p:cNvPr>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4659313" y="2197101"/>
            <a:ext cx="5789612"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Rectangle 2">
            <a:extLst>
              <a:ext uri="{FF2B5EF4-FFF2-40B4-BE49-F238E27FC236}">
                <a16:creationId xmlns:a16="http://schemas.microsoft.com/office/drawing/2014/main" id="{900FF78F-5B8D-49DB-902D-022E7C36A664}"/>
              </a:ext>
            </a:extLst>
          </p:cNvPr>
          <p:cNvSpPr>
            <a:spLocks noGrp="1" noChangeArrowheads="1"/>
          </p:cNvSpPr>
          <p:nvPr>
            <p:ph type="title"/>
          </p:nvPr>
        </p:nvSpPr>
        <p:spPr/>
        <p:txBody>
          <a:bodyPr/>
          <a:lstStyle/>
          <a:p>
            <a:pPr eaLnBrk="1" hangingPunct="1"/>
            <a:r>
              <a:rPr lang="en-US" altLang="en-US"/>
              <a:t>2.3 Other Methods</a:t>
            </a:r>
          </a:p>
        </p:txBody>
      </p:sp>
      <p:sp>
        <p:nvSpPr>
          <p:cNvPr id="51205" name="Rectangle 3">
            <a:extLst>
              <a:ext uri="{FF2B5EF4-FFF2-40B4-BE49-F238E27FC236}">
                <a16:creationId xmlns:a16="http://schemas.microsoft.com/office/drawing/2014/main" id="{17589158-7CBD-47ED-95A0-D49F1C278B12}"/>
              </a:ext>
            </a:extLst>
          </p:cNvPr>
          <p:cNvSpPr>
            <a:spLocks noGrp="1" noChangeArrowheads="1"/>
          </p:cNvSpPr>
          <p:nvPr>
            <p:ph type="body" idx="1"/>
          </p:nvPr>
        </p:nvSpPr>
        <p:spPr>
          <a:xfrm>
            <a:off x="2209800" y="1354138"/>
            <a:ext cx="7772400" cy="5029200"/>
          </a:xfrm>
        </p:spPr>
        <p:txBody>
          <a:bodyPr/>
          <a:lstStyle/>
          <a:p>
            <a:pPr>
              <a:buFontTx/>
              <a:buAutoNum type="arabicPeriod"/>
            </a:pPr>
            <a:r>
              <a:rPr lang="en-US" altLang="en-US"/>
              <a:t>Electron microscopy</a:t>
            </a:r>
          </a:p>
          <a:p>
            <a:pPr>
              <a:buFontTx/>
              <a:buAutoNum type="arabicPeriod"/>
            </a:pPr>
            <a:r>
              <a:rPr lang="en-US" altLang="en-US"/>
              <a:t>Specific surface (S</a:t>
            </a:r>
            <a:r>
              <a:rPr lang="en-US" altLang="en-US" baseline="-25000"/>
              <a:t>s</a:t>
            </a:r>
            <a:r>
              <a:rPr lang="en-US" altLang="en-US"/>
              <a:t>)</a:t>
            </a:r>
          </a:p>
          <a:p>
            <a:pPr>
              <a:buFontTx/>
              <a:buAutoNum type="arabicPeriod"/>
            </a:pPr>
            <a:r>
              <a:rPr lang="en-US" altLang="en-US"/>
              <a:t>Cation exchange capacity (cec)</a:t>
            </a:r>
          </a:p>
          <a:p>
            <a:pPr>
              <a:buFontTx/>
              <a:buAutoNum type="arabicPeriod"/>
            </a:pPr>
            <a:r>
              <a:rPr lang="en-US" altLang="en-US"/>
              <a:t>Plasticity chart</a:t>
            </a:r>
          </a:p>
          <a:p>
            <a:pPr>
              <a:buFontTx/>
              <a:buAutoNum type="arabicPeriod"/>
            </a:pPr>
            <a:endParaRPr lang="en-US" altLang="en-US"/>
          </a:p>
        </p:txBody>
      </p:sp>
    </p:spTree>
    <p:extLst>
      <p:ext uri="{BB962C8B-B14F-4D97-AF65-F5344CB8AC3E}">
        <p14:creationId xmlns:p14="http://schemas.microsoft.com/office/powerpoint/2010/main" val="10205542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5">
            <a:extLst>
              <a:ext uri="{FF2B5EF4-FFF2-40B4-BE49-F238E27FC236}">
                <a16:creationId xmlns:a16="http://schemas.microsoft.com/office/drawing/2014/main" id="{94D95DAB-DC31-4AF8-BE26-5C40453E138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10274A5B-9F24-454B-85F0-22B6542DE4BD}" type="slidenum">
              <a:rPr kumimoji="1" lang="en-US" altLang="en-US" sz="1400">
                <a:solidFill>
                  <a:srgbClr val="000000"/>
                </a:solidFill>
              </a:rPr>
              <a:pPr eaLnBrk="0" fontAlgn="base" hangingPunct="0">
                <a:spcBef>
                  <a:spcPct val="0"/>
                </a:spcBef>
                <a:spcAft>
                  <a:spcPct val="0"/>
                </a:spcAft>
                <a:buClrTx/>
                <a:buFontTx/>
                <a:buChar char="•"/>
              </a:pPr>
              <a:t>43</a:t>
            </a:fld>
            <a:endParaRPr kumimoji="1" lang="en-US" altLang="en-US" sz="1400">
              <a:solidFill>
                <a:srgbClr val="000000"/>
              </a:solidFill>
            </a:endParaRPr>
          </a:p>
        </p:txBody>
      </p:sp>
      <p:sp>
        <p:nvSpPr>
          <p:cNvPr id="52227" name="Rectangle 2">
            <a:extLst>
              <a:ext uri="{FF2B5EF4-FFF2-40B4-BE49-F238E27FC236}">
                <a16:creationId xmlns:a16="http://schemas.microsoft.com/office/drawing/2014/main" id="{E4ACAC0D-CCB8-4246-A1E1-2DD04F37C646}"/>
              </a:ext>
            </a:extLst>
          </p:cNvPr>
          <p:cNvSpPr>
            <a:spLocks noGrp="1" noChangeArrowheads="1"/>
          </p:cNvSpPr>
          <p:nvPr>
            <p:ph type="title"/>
          </p:nvPr>
        </p:nvSpPr>
        <p:spPr/>
        <p:txBody>
          <a:bodyPr/>
          <a:lstStyle/>
          <a:p>
            <a:pPr eaLnBrk="1" hangingPunct="1"/>
            <a:r>
              <a:rPr lang="en-US" altLang="en-US"/>
              <a:t>2.3 Other Methods (Cont.)</a:t>
            </a:r>
          </a:p>
        </p:txBody>
      </p:sp>
      <p:sp>
        <p:nvSpPr>
          <p:cNvPr id="52228" name="Rectangle 3">
            <a:extLst>
              <a:ext uri="{FF2B5EF4-FFF2-40B4-BE49-F238E27FC236}">
                <a16:creationId xmlns:a16="http://schemas.microsoft.com/office/drawing/2014/main" id="{82E08277-35C6-47AB-B5C7-2A63B43FD6C4}"/>
              </a:ext>
            </a:extLst>
          </p:cNvPr>
          <p:cNvSpPr>
            <a:spLocks noGrp="1" noChangeArrowheads="1"/>
          </p:cNvSpPr>
          <p:nvPr>
            <p:ph type="body" idx="1"/>
          </p:nvPr>
        </p:nvSpPr>
        <p:spPr/>
        <p:txBody>
          <a:bodyPr/>
          <a:lstStyle/>
          <a:p>
            <a:r>
              <a:rPr lang="en-US" altLang="en-US"/>
              <a:t>5. </a:t>
            </a:r>
            <a:r>
              <a:rPr lang="en-US" altLang="zh-TW">
                <a:ea typeface="FZKai-Z03" pitchFamily="65" charset="-128"/>
              </a:rPr>
              <a:t>Potassium determination</a:t>
            </a:r>
            <a:endParaRPr lang="en-US" altLang="zh-TW">
              <a:ea typeface="新細明體" panose="02020500000000000000" pitchFamily="18" charset="-120"/>
            </a:endParaRPr>
          </a:p>
          <a:p>
            <a:r>
              <a:rPr lang="en-US" altLang="zh-TW" sz="2400">
                <a:ea typeface="新細明體" panose="02020500000000000000" pitchFamily="18" charset="-120"/>
              </a:rPr>
              <a:t>	Well-organized 10Å illite layers contain 9% ~ 10 % K</a:t>
            </a:r>
            <a:r>
              <a:rPr lang="en-US" altLang="zh-TW" sz="2400" baseline="-25000">
                <a:ea typeface="新細明體" panose="02020500000000000000" pitchFamily="18" charset="-120"/>
              </a:rPr>
              <a:t>2</a:t>
            </a:r>
            <a:r>
              <a:rPr lang="en-US" altLang="zh-TW" sz="2400">
                <a:ea typeface="新細明體" panose="02020500000000000000" pitchFamily="18" charset="-120"/>
              </a:rPr>
              <a:t>O.</a:t>
            </a:r>
          </a:p>
          <a:p>
            <a:endParaRPr lang="en-US" altLang="zh-TW">
              <a:ea typeface="FZKai-Z03" pitchFamily="65" charset="-128"/>
            </a:endParaRPr>
          </a:p>
          <a:p>
            <a:r>
              <a:rPr lang="en-US" altLang="zh-TW">
                <a:ea typeface="FZKai-Z03" pitchFamily="65" charset="-128"/>
              </a:rPr>
              <a:t>6. Thermogravimetric analysis</a:t>
            </a:r>
            <a:endParaRPr lang="en-US" altLang="zh-TW">
              <a:ea typeface="新細明體" panose="02020500000000000000" pitchFamily="18" charset="-120"/>
            </a:endParaRPr>
          </a:p>
          <a:p>
            <a:pPr marL="647700" lvl="1" indent="-190500">
              <a:buNone/>
            </a:pPr>
            <a:r>
              <a:rPr lang="en-US" altLang="zh-TW">
                <a:ea typeface="新細明體" panose="02020500000000000000" pitchFamily="18" charset="-120"/>
              </a:rPr>
              <a:t>	It is based on changes in weight caused by loss of water or CO2 or gain in oxygen.</a:t>
            </a:r>
          </a:p>
          <a:p>
            <a:pPr marL="647700" lvl="1" indent="-190500">
              <a:buNone/>
            </a:pPr>
            <a:endParaRPr lang="en-US" altLang="zh-TW">
              <a:ea typeface="新細明體" panose="02020500000000000000" pitchFamily="18" charset="-120"/>
            </a:endParaRPr>
          </a:p>
          <a:p>
            <a:pPr marL="647700" lvl="1" indent="-190500">
              <a:buNone/>
            </a:pPr>
            <a:r>
              <a:rPr lang="en-US" altLang="zh-TW">
                <a:ea typeface="新細明體" panose="02020500000000000000" pitchFamily="18" charset="-120"/>
              </a:rPr>
              <a:t>	</a:t>
            </a:r>
            <a:r>
              <a:rPr lang="en-US" altLang="zh-TW" i="1">
                <a:ea typeface="新細明體" panose="02020500000000000000" pitchFamily="18" charset="-120"/>
              </a:rPr>
              <a:t>Sometimes, you cannot identify clay minerals only based on one method.</a:t>
            </a:r>
          </a:p>
          <a:p>
            <a:pPr marL="647700" lvl="1" indent="-190500">
              <a:buNone/>
            </a:pPr>
            <a:endParaRPr lang="en-US" altLang="en-US" i="1"/>
          </a:p>
        </p:txBody>
      </p:sp>
    </p:spTree>
    <p:extLst>
      <p:ext uri="{BB962C8B-B14F-4D97-AF65-F5344CB8AC3E}">
        <p14:creationId xmlns:p14="http://schemas.microsoft.com/office/powerpoint/2010/main" val="19913639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5">
            <a:extLst>
              <a:ext uri="{FF2B5EF4-FFF2-40B4-BE49-F238E27FC236}">
                <a16:creationId xmlns:a16="http://schemas.microsoft.com/office/drawing/2014/main" id="{FC86AA3F-B909-49D2-ADB7-7B2114F074BE}"/>
              </a:ext>
            </a:extLst>
          </p:cNvPr>
          <p:cNvSpPr txBox="1">
            <a:spLocks noChangeArrowheads="1"/>
          </p:cNvSpPr>
          <p:nvPr/>
        </p:nvSpPr>
        <p:spPr bwMode="auto">
          <a:xfrm>
            <a:off x="7832726" y="2152650"/>
            <a:ext cx="26066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Scanning electron micrograph of a kaolinite specimen (courtesy of U.S. Geological Survey)</a:t>
            </a:r>
          </a:p>
        </p:txBody>
      </p:sp>
      <p:pic>
        <p:nvPicPr>
          <p:cNvPr id="13315" name="Picture 6" descr="D:\DAS Linktool\Images-Location\CH-02\PrinGeoEng5e_Ch02-07.jpg">
            <a:extLst>
              <a:ext uri="{FF2B5EF4-FFF2-40B4-BE49-F238E27FC236}">
                <a16:creationId xmlns:a16="http://schemas.microsoft.com/office/drawing/2014/main" id="{E20C9004-5FE5-4D86-A595-972C83B077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609600"/>
            <a:ext cx="5214938"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85528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5">
            <a:extLst>
              <a:ext uri="{FF2B5EF4-FFF2-40B4-BE49-F238E27FC236}">
                <a16:creationId xmlns:a16="http://schemas.microsoft.com/office/drawing/2014/main" id="{2ED8B5C7-9C2A-4C01-8F32-96D65107037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7AF0BA99-8F06-46CA-8E76-625368CF26AA}" type="slidenum">
              <a:rPr kumimoji="1" lang="en-US" altLang="en-US" sz="1400">
                <a:solidFill>
                  <a:srgbClr val="000000"/>
                </a:solidFill>
              </a:rPr>
              <a:pPr eaLnBrk="0" fontAlgn="base" hangingPunct="0">
                <a:spcBef>
                  <a:spcPct val="0"/>
                </a:spcBef>
                <a:spcAft>
                  <a:spcPct val="0"/>
                </a:spcAft>
                <a:buClrTx/>
                <a:buFontTx/>
                <a:buChar char="•"/>
              </a:pPr>
              <a:t>45</a:t>
            </a:fld>
            <a:endParaRPr kumimoji="1" lang="en-US" altLang="en-US" sz="1400">
              <a:solidFill>
                <a:srgbClr val="000000"/>
              </a:solidFill>
            </a:endParaRPr>
          </a:p>
        </p:txBody>
      </p:sp>
      <p:sp>
        <p:nvSpPr>
          <p:cNvPr id="53251" name="Rectangle 2">
            <a:extLst>
              <a:ext uri="{FF2B5EF4-FFF2-40B4-BE49-F238E27FC236}">
                <a16:creationId xmlns:a16="http://schemas.microsoft.com/office/drawing/2014/main" id="{3C74C94A-9997-4DCC-B80F-5C4CC61D70AD}"/>
              </a:ext>
            </a:extLst>
          </p:cNvPr>
          <p:cNvSpPr>
            <a:spLocks noGrp="1" noChangeArrowheads="1"/>
          </p:cNvSpPr>
          <p:nvPr>
            <p:ph type="ctrTitle"/>
          </p:nvPr>
        </p:nvSpPr>
        <p:spPr>
          <a:xfrm>
            <a:off x="2209800" y="2286000"/>
            <a:ext cx="7772400" cy="1143000"/>
          </a:xfrm>
        </p:spPr>
        <p:txBody>
          <a:bodyPr/>
          <a:lstStyle/>
          <a:p>
            <a:pPr algn="ctr" eaLnBrk="1" hangingPunct="1"/>
            <a:r>
              <a:rPr lang="en-US" altLang="en-US"/>
              <a:t>3. Specific Surface (S</a:t>
            </a:r>
            <a:r>
              <a:rPr lang="en-US" altLang="en-US" baseline="-25000"/>
              <a:t>s</a:t>
            </a:r>
            <a:r>
              <a:rPr lang="en-US" altLang="en-US"/>
              <a:t>)</a:t>
            </a:r>
          </a:p>
        </p:txBody>
      </p:sp>
    </p:spTree>
    <p:extLst>
      <p:ext uri="{BB962C8B-B14F-4D97-AF65-F5344CB8AC3E}">
        <p14:creationId xmlns:p14="http://schemas.microsoft.com/office/powerpoint/2010/main" val="3644633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5">
            <a:extLst>
              <a:ext uri="{FF2B5EF4-FFF2-40B4-BE49-F238E27FC236}">
                <a16:creationId xmlns:a16="http://schemas.microsoft.com/office/drawing/2014/main" id="{A341C022-E969-4D6C-9CFD-C8FDB87A493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6F972C21-BC8C-4F75-95D4-D07850887A1A}" type="slidenum">
              <a:rPr kumimoji="1" lang="en-US" altLang="en-US" sz="1400">
                <a:solidFill>
                  <a:srgbClr val="000000"/>
                </a:solidFill>
              </a:rPr>
              <a:pPr eaLnBrk="0" fontAlgn="base" hangingPunct="0">
                <a:spcBef>
                  <a:spcPct val="0"/>
                </a:spcBef>
                <a:spcAft>
                  <a:spcPct val="0"/>
                </a:spcAft>
                <a:buClrTx/>
                <a:buFontTx/>
                <a:buChar char="•"/>
              </a:pPr>
              <a:t>46</a:t>
            </a:fld>
            <a:endParaRPr kumimoji="1" lang="en-US" altLang="en-US" sz="1400">
              <a:solidFill>
                <a:srgbClr val="000000"/>
              </a:solidFill>
            </a:endParaRPr>
          </a:p>
        </p:txBody>
      </p:sp>
      <p:sp>
        <p:nvSpPr>
          <p:cNvPr id="54275" name="Rectangle 2">
            <a:extLst>
              <a:ext uri="{FF2B5EF4-FFF2-40B4-BE49-F238E27FC236}">
                <a16:creationId xmlns:a16="http://schemas.microsoft.com/office/drawing/2014/main" id="{C9387240-6C11-4E02-925C-B8DC469EDCC4}"/>
              </a:ext>
            </a:extLst>
          </p:cNvPr>
          <p:cNvSpPr>
            <a:spLocks noGrp="1" noChangeArrowheads="1"/>
          </p:cNvSpPr>
          <p:nvPr>
            <p:ph type="title"/>
          </p:nvPr>
        </p:nvSpPr>
        <p:spPr/>
        <p:txBody>
          <a:bodyPr/>
          <a:lstStyle/>
          <a:p>
            <a:pPr eaLnBrk="1" hangingPunct="1"/>
            <a:r>
              <a:rPr lang="en-US" altLang="en-US"/>
              <a:t>3.1 Definition</a:t>
            </a:r>
          </a:p>
        </p:txBody>
      </p:sp>
      <p:graphicFrame>
        <p:nvGraphicFramePr>
          <p:cNvPr id="54276" name="Object 4">
            <a:extLst>
              <a:ext uri="{FF2B5EF4-FFF2-40B4-BE49-F238E27FC236}">
                <a16:creationId xmlns:a16="http://schemas.microsoft.com/office/drawing/2014/main" id="{553A79F9-E307-4BE2-A299-5A9AC888C8FF}"/>
              </a:ext>
            </a:extLst>
          </p:cNvPr>
          <p:cNvGraphicFramePr>
            <a:graphicFrameLocks noChangeAspect="1"/>
          </p:cNvGraphicFramePr>
          <p:nvPr/>
        </p:nvGraphicFramePr>
        <p:xfrm>
          <a:off x="2611439" y="1365251"/>
          <a:ext cx="4213225" cy="1743075"/>
        </p:xfrm>
        <a:graphic>
          <a:graphicData uri="http://schemas.openxmlformats.org/presentationml/2006/ole">
            <mc:AlternateContent xmlns:mc="http://schemas.openxmlformats.org/markup-compatibility/2006">
              <mc:Choice xmlns:v="urn:schemas-microsoft-com:vml" Requires="v">
                <p:oleObj name="Equation" r:id="rId3" imgW="2120900" imgH="876300" progId="Equation.3">
                  <p:embed/>
                </p:oleObj>
              </mc:Choice>
              <mc:Fallback>
                <p:oleObj name="Equation" r:id="rId3" imgW="2120900" imgH="876300" progId="Equation.3">
                  <p:embed/>
                  <p:pic>
                    <p:nvPicPr>
                      <p:cNvPr id="54276" name="Object 4">
                        <a:extLst>
                          <a:ext uri="{FF2B5EF4-FFF2-40B4-BE49-F238E27FC236}">
                            <a16:creationId xmlns:a16="http://schemas.microsoft.com/office/drawing/2014/main" id="{553A79F9-E307-4BE2-A299-5A9AC888C8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1439" y="1365251"/>
                        <a:ext cx="4213225" cy="174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277" name="Rectangle 5">
            <a:extLst>
              <a:ext uri="{FF2B5EF4-FFF2-40B4-BE49-F238E27FC236}">
                <a16:creationId xmlns:a16="http://schemas.microsoft.com/office/drawing/2014/main" id="{73393949-2A3F-40A9-ACA7-810CBA8552F7}"/>
              </a:ext>
            </a:extLst>
          </p:cNvPr>
          <p:cNvSpPr>
            <a:spLocks noChangeArrowheads="1"/>
          </p:cNvSpPr>
          <p:nvPr/>
        </p:nvSpPr>
        <p:spPr bwMode="auto">
          <a:xfrm>
            <a:off x="2238375" y="4256089"/>
            <a:ext cx="827088" cy="827087"/>
          </a:xfrm>
          <a:prstGeom prst="rect">
            <a:avLst/>
          </a:prstGeom>
          <a:gradFill rotWithShape="0">
            <a:gsLst>
              <a:gs pos="0">
                <a:schemeClr val="bg1"/>
              </a:gs>
              <a:gs pos="100000">
                <a:schemeClr val="hlink"/>
              </a:gs>
            </a:gsLst>
            <a:path path="shape">
              <a:fillToRect l="50000" t="50000" r="50000" b="50000"/>
            </a:path>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bg1"/>
            </a:contourClr>
          </a:sp3d>
        </p:spPr>
        <p:txBody>
          <a:bodyPr wrap="none" anchor="ctr">
            <a:flatTx/>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aphicFrame>
        <p:nvGraphicFramePr>
          <p:cNvPr id="54278" name="Object 6">
            <a:extLst>
              <a:ext uri="{FF2B5EF4-FFF2-40B4-BE49-F238E27FC236}">
                <a16:creationId xmlns:a16="http://schemas.microsoft.com/office/drawing/2014/main" id="{B58C270F-A0C5-4E62-82AA-435264C844E8}"/>
              </a:ext>
            </a:extLst>
          </p:cNvPr>
          <p:cNvGraphicFramePr>
            <a:graphicFrameLocks noChangeAspect="1"/>
          </p:cNvGraphicFramePr>
          <p:nvPr>
            <p:extLst>
              <p:ext uri="{D42A27DB-BD31-4B8C-83A1-F6EECF244321}">
                <p14:modId xmlns:p14="http://schemas.microsoft.com/office/powerpoint/2010/main" val="3695486380"/>
              </p:ext>
            </p:extLst>
          </p:nvPr>
        </p:nvGraphicFramePr>
        <p:xfrm>
          <a:off x="3416300" y="3744913"/>
          <a:ext cx="4292600" cy="2341562"/>
        </p:xfrm>
        <a:graphic>
          <a:graphicData uri="http://schemas.openxmlformats.org/presentationml/2006/ole">
            <mc:AlternateContent xmlns:mc="http://schemas.openxmlformats.org/markup-compatibility/2006">
              <mc:Choice xmlns:v="urn:schemas-microsoft-com:vml" Requires="v">
                <p:oleObj name="Equation" r:id="rId5" imgW="2565360" imgH="1396800" progId="Equation.3">
                  <p:embed/>
                </p:oleObj>
              </mc:Choice>
              <mc:Fallback>
                <p:oleObj name="Equation" r:id="rId5" imgW="2565360" imgH="1396800" progId="Equation.3">
                  <p:embed/>
                  <p:pic>
                    <p:nvPicPr>
                      <p:cNvPr id="54278" name="Object 6">
                        <a:extLst>
                          <a:ext uri="{FF2B5EF4-FFF2-40B4-BE49-F238E27FC236}">
                            <a16:creationId xmlns:a16="http://schemas.microsoft.com/office/drawing/2014/main" id="{B58C270F-A0C5-4E62-82AA-435264C844E8}"/>
                          </a:ext>
                        </a:extLst>
                      </p:cNvPr>
                      <p:cNvPicPr>
                        <a:picLocks noChangeAspect="1" noChangeArrowheads="1"/>
                      </p:cNvPicPr>
                      <p:nvPr/>
                    </p:nvPicPr>
                    <p:blipFill>
                      <a:blip r:embed="rId6"/>
                      <a:srcRect/>
                      <a:stretch>
                        <a:fillRect/>
                      </a:stretch>
                    </p:blipFill>
                    <p:spPr bwMode="auto">
                      <a:xfrm>
                        <a:off x="3416300" y="3744913"/>
                        <a:ext cx="4292600" cy="234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279" name="Text Box 7">
            <a:extLst>
              <a:ext uri="{FF2B5EF4-FFF2-40B4-BE49-F238E27FC236}">
                <a16:creationId xmlns:a16="http://schemas.microsoft.com/office/drawing/2014/main" id="{D919E205-858A-44D7-80FA-CAF061709C25}"/>
              </a:ext>
            </a:extLst>
          </p:cNvPr>
          <p:cNvSpPr txBox="1">
            <a:spLocks noChangeArrowheads="1"/>
          </p:cNvSpPr>
          <p:nvPr/>
        </p:nvSpPr>
        <p:spPr bwMode="auto">
          <a:xfrm>
            <a:off x="2119313" y="3455988"/>
            <a:ext cx="233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3333CC"/>
                </a:solidFill>
              </a:rPr>
              <a:t>Example:</a:t>
            </a:r>
          </a:p>
        </p:txBody>
      </p:sp>
      <p:sp>
        <p:nvSpPr>
          <p:cNvPr id="54280" name="Text Box 8">
            <a:extLst>
              <a:ext uri="{FF2B5EF4-FFF2-40B4-BE49-F238E27FC236}">
                <a16:creationId xmlns:a16="http://schemas.microsoft.com/office/drawing/2014/main" id="{580CCEF2-5390-4912-8ED7-FA3151B78EF0}"/>
              </a:ext>
            </a:extLst>
          </p:cNvPr>
          <p:cNvSpPr txBox="1">
            <a:spLocks noChangeArrowheads="1"/>
          </p:cNvSpPr>
          <p:nvPr/>
        </p:nvSpPr>
        <p:spPr bwMode="auto">
          <a:xfrm>
            <a:off x="5994401" y="2395538"/>
            <a:ext cx="33829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Surface related forces: van der Waals forces, capillary forces, etc.</a:t>
            </a:r>
          </a:p>
        </p:txBody>
      </p:sp>
      <p:sp>
        <p:nvSpPr>
          <p:cNvPr id="54281" name="Rectangle 9">
            <a:extLst>
              <a:ext uri="{FF2B5EF4-FFF2-40B4-BE49-F238E27FC236}">
                <a16:creationId xmlns:a16="http://schemas.microsoft.com/office/drawing/2014/main" id="{74AEB744-8320-43FD-B9E5-0554ECBE07B1}"/>
              </a:ext>
            </a:extLst>
          </p:cNvPr>
          <p:cNvSpPr>
            <a:spLocks noChangeArrowheads="1"/>
          </p:cNvSpPr>
          <p:nvPr/>
        </p:nvSpPr>
        <p:spPr bwMode="auto">
          <a:xfrm>
            <a:off x="2598738" y="2235200"/>
            <a:ext cx="2641600" cy="82708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4282" name="Rectangle 10">
            <a:extLst>
              <a:ext uri="{FF2B5EF4-FFF2-40B4-BE49-F238E27FC236}">
                <a16:creationId xmlns:a16="http://schemas.microsoft.com/office/drawing/2014/main" id="{357246A2-1230-4F78-B7C5-777D3235726C}"/>
              </a:ext>
            </a:extLst>
          </p:cNvPr>
          <p:cNvSpPr>
            <a:spLocks noChangeArrowheads="1"/>
          </p:cNvSpPr>
          <p:nvPr/>
        </p:nvSpPr>
        <p:spPr bwMode="auto">
          <a:xfrm>
            <a:off x="2390776" y="5757864"/>
            <a:ext cx="390525" cy="390525"/>
          </a:xfrm>
          <a:prstGeom prst="rect">
            <a:avLst/>
          </a:prstGeom>
          <a:gradFill rotWithShape="0">
            <a:gsLst>
              <a:gs pos="0">
                <a:schemeClr val="bg1"/>
              </a:gs>
              <a:gs pos="100000">
                <a:schemeClr val="hlink"/>
              </a:gs>
            </a:gsLst>
            <a:path path="shape">
              <a:fillToRect l="50000" t="50000" r="50000" b="50000"/>
            </a:path>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bg1"/>
            </a:contourClr>
          </a:sp3d>
        </p:spPr>
        <p:txBody>
          <a:bodyPr wrap="none" anchor="ctr">
            <a:flatTx/>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4283" name="Line 12">
            <a:extLst>
              <a:ext uri="{FF2B5EF4-FFF2-40B4-BE49-F238E27FC236}">
                <a16:creationId xmlns:a16="http://schemas.microsoft.com/office/drawing/2014/main" id="{94AA061E-DF70-4850-80AC-2873E5ED1325}"/>
              </a:ext>
            </a:extLst>
          </p:cNvPr>
          <p:cNvSpPr>
            <a:spLocks noChangeShapeType="1"/>
          </p:cNvSpPr>
          <p:nvPr/>
        </p:nvSpPr>
        <p:spPr bwMode="auto">
          <a:xfrm>
            <a:off x="7983538" y="4137026"/>
            <a:ext cx="0" cy="1958975"/>
          </a:xfrm>
          <a:prstGeom prst="line">
            <a:avLst/>
          </a:prstGeom>
          <a:noFill/>
          <a:ln w="9525">
            <a:solidFill>
              <a:srgbClr val="FF0000"/>
            </a:solidFill>
            <a:round/>
            <a:headEnd/>
            <a:tailEnd type="stealth"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54284" name="Text Box 13">
            <a:extLst>
              <a:ext uri="{FF2B5EF4-FFF2-40B4-BE49-F238E27FC236}">
                <a16:creationId xmlns:a16="http://schemas.microsoft.com/office/drawing/2014/main" id="{0A6401EB-521D-44DB-9310-AE10ABBB9CB2}"/>
              </a:ext>
            </a:extLst>
          </p:cNvPr>
          <p:cNvSpPr txBox="1">
            <a:spLocks noChangeArrowheads="1"/>
          </p:cNvSpPr>
          <p:nvPr/>
        </p:nvSpPr>
        <p:spPr bwMode="auto">
          <a:xfrm>
            <a:off x="8235951" y="4435476"/>
            <a:ext cx="1846263"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S</a:t>
            </a:r>
            <a:r>
              <a:rPr kumimoji="1" lang="en-US" altLang="en-US" sz="2000" baseline="-25000">
                <a:solidFill>
                  <a:srgbClr val="000000"/>
                </a:solidFill>
              </a:rPr>
              <a:t>s</a:t>
            </a:r>
            <a:r>
              <a:rPr kumimoji="1" lang="en-US" altLang="en-US" sz="2000">
                <a:solidFill>
                  <a:srgbClr val="000000"/>
                </a:solidFill>
              </a:rPr>
              <a:t> is inversely proportional to the particle size</a:t>
            </a:r>
            <a:endParaRPr kumimoji="1" lang="en-US" altLang="en-US" sz="2000" baseline="-25000">
              <a:solidFill>
                <a:srgbClr val="000000"/>
              </a:solidFill>
            </a:endParaRPr>
          </a:p>
        </p:txBody>
      </p:sp>
      <p:sp>
        <p:nvSpPr>
          <p:cNvPr id="54285" name="Line 14">
            <a:extLst>
              <a:ext uri="{FF2B5EF4-FFF2-40B4-BE49-F238E27FC236}">
                <a16:creationId xmlns:a16="http://schemas.microsoft.com/office/drawing/2014/main" id="{3ECE05CA-90C7-4B35-A48B-0C3F0E0DBDF9}"/>
              </a:ext>
            </a:extLst>
          </p:cNvPr>
          <p:cNvSpPr>
            <a:spLocks noChangeShapeType="1"/>
          </p:cNvSpPr>
          <p:nvPr/>
        </p:nvSpPr>
        <p:spPr bwMode="auto">
          <a:xfrm>
            <a:off x="6705601" y="2003425"/>
            <a:ext cx="6524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54286" name="Text Box 15">
            <a:extLst>
              <a:ext uri="{FF2B5EF4-FFF2-40B4-BE49-F238E27FC236}">
                <a16:creationId xmlns:a16="http://schemas.microsoft.com/office/drawing/2014/main" id="{5C727C26-1BFF-41C2-8824-1D4A8B501C7B}"/>
              </a:ext>
            </a:extLst>
          </p:cNvPr>
          <p:cNvSpPr txBox="1">
            <a:spLocks noChangeArrowheads="1"/>
          </p:cNvSpPr>
          <p:nvPr/>
        </p:nvSpPr>
        <p:spPr bwMode="auto">
          <a:xfrm>
            <a:off x="7313612" y="1846264"/>
            <a:ext cx="20208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dirty="0">
                <a:solidFill>
                  <a:srgbClr val="000000"/>
                </a:solidFill>
              </a:rPr>
              <a:t>Preferred</a:t>
            </a:r>
          </a:p>
        </p:txBody>
      </p:sp>
    </p:spTree>
    <p:extLst>
      <p:ext uri="{BB962C8B-B14F-4D97-AF65-F5344CB8AC3E}">
        <p14:creationId xmlns:p14="http://schemas.microsoft.com/office/powerpoint/2010/main" val="31177550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6">
            <a:extLst>
              <a:ext uri="{FF2B5EF4-FFF2-40B4-BE49-F238E27FC236}">
                <a16:creationId xmlns:a16="http://schemas.microsoft.com/office/drawing/2014/main" id="{EBE9D5E2-65DB-452A-8073-E573FF83872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D5473DFD-C1A0-4BA6-A6B6-047B400F732B}" type="slidenum">
              <a:rPr kumimoji="1" lang="en-US" altLang="en-US" sz="1400">
                <a:solidFill>
                  <a:srgbClr val="000000"/>
                </a:solidFill>
              </a:rPr>
              <a:pPr eaLnBrk="0" fontAlgn="base" hangingPunct="0">
                <a:spcBef>
                  <a:spcPct val="0"/>
                </a:spcBef>
                <a:spcAft>
                  <a:spcPct val="0"/>
                </a:spcAft>
                <a:buClrTx/>
                <a:buFontTx/>
                <a:buChar char="•"/>
              </a:pPr>
              <a:t>47</a:t>
            </a:fld>
            <a:endParaRPr kumimoji="1" lang="en-US" altLang="en-US" sz="1400">
              <a:solidFill>
                <a:srgbClr val="000000"/>
              </a:solidFill>
            </a:endParaRPr>
          </a:p>
        </p:txBody>
      </p:sp>
      <p:sp>
        <p:nvSpPr>
          <p:cNvPr id="56323" name="Rectangle 2">
            <a:extLst>
              <a:ext uri="{FF2B5EF4-FFF2-40B4-BE49-F238E27FC236}">
                <a16:creationId xmlns:a16="http://schemas.microsoft.com/office/drawing/2014/main" id="{4AA319B6-C981-4BA0-B381-C9EFEA77F926}"/>
              </a:ext>
            </a:extLst>
          </p:cNvPr>
          <p:cNvSpPr>
            <a:spLocks noGrp="1" noChangeArrowheads="1"/>
          </p:cNvSpPr>
          <p:nvPr>
            <p:ph type="title"/>
          </p:nvPr>
        </p:nvSpPr>
        <p:spPr/>
        <p:txBody>
          <a:bodyPr/>
          <a:lstStyle/>
          <a:p>
            <a:pPr eaLnBrk="1" hangingPunct="1"/>
            <a:r>
              <a:rPr lang="en-US" altLang="en-US"/>
              <a:t>3.2 Typical Values</a:t>
            </a:r>
          </a:p>
        </p:txBody>
      </p:sp>
      <p:sp>
        <p:nvSpPr>
          <p:cNvPr id="56324" name="Rectangle 8">
            <a:extLst>
              <a:ext uri="{FF2B5EF4-FFF2-40B4-BE49-F238E27FC236}">
                <a16:creationId xmlns:a16="http://schemas.microsoft.com/office/drawing/2014/main" id="{CED1E523-D958-46AE-ADBD-A3F94BAE93C6}"/>
              </a:ext>
            </a:extLst>
          </p:cNvPr>
          <p:cNvSpPr>
            <a:spLocks noChangeArrowheads="1"/>
          </p:cNvSpPr>
          <p:nvPr/>
        </p:nvSpPr>
        <p:spPr bwMode="auto">
          <a:xfrm>
            <a:off x="2671763" y="2046289"/>
            <a:ext cx="900112" cy="60325"/>
          </a:xfrm>
          <a:prstGeom prst="rect">
            <a:avLst/>
          </a:prstGeom>
          <a:gradFill rotWithShape="0">
            <a:gsLst>
              <a:gs pos="0">
                <a:schemeClr val="bg1"/>
              </a:gs>
              <a:gs pos="100000">
                <a:schemeClr val="accent2"/>
              </a:gs>
            </a:gsLst>
            <a:path path="shape">
              <a:fillToRect l="50000" t="50000" r="50000" b="50000"/>
            </a:path>
          </a:gra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6325" name="Rectangle 9">
            <a:extLst>
              <a:ext uri="{FF2B5EF4-FFF2-40B4-BE49-F238E27FC236}">
                <a16:creationId xmlns:a16="http://schemas.microsoft.com/office/drawing/2014/main" id="{ED88DDE1-CCB2-49B3-87E2-6504C2F37585}"/>
              </a:ext>
            </a:extLst>
          </p:cNvPr>
          <p:cNvSpPr>
            <a:spLocks noChangeArrowheads="1"/>
          </p:cNvSpPr>
          <p:nvPr/>
        </p:nvSpPr>
        <p:spPr bwMode="auto">
          <a:xfrm>
            <a:off x="2505076" y="4697413"/>
            <a:ext cx="1350963" cy="190500"/>
          </a:xfrm>
          <a:prstGeom prst="rect">
            <a:avLst/>
          </a:prstGeom>
          <a:gradFill rotWithShape="0">
            <a:gsLst>
              <a:gs pos="0">
                <a:schemeClr val="bg1"/>
              </a:gs>
              <a:gs pos="100000">
                <a:schemeClr val="accent2"/>
              </a:gs>
            </a:gsLst>
            <a:path path="shape">
              <a:fillToRect l="50000" t="50000" r="50000" b="50000"/>
            </a:path>
          </a:gra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6326" name="Rectangle 10">
            <a:extLst>
              <a:ext uri="{FF2B5EF4-FFF2-40B4-BE49-F238E27FC236}">
                <a16:creationId xmlns:a16="http://schemas.microsoft.com/office/drawing/2014/main" id="{DA6A2ADF-A8B6-404F-A0B3-0E8C669D965C}"/>
              </a:ext>
            </a:extLst>
          </p:cNvPr>
          <p:cNvSpPr>
            <a:spLocks noChangeArrowheads="1"/>
          </p:cNvSpPr>
          <p:nvPr/>
        </p:nvSpPr>
        <p:spPr bwMode="auto">
          <a:xfrm>
            <a:off x="2366963" y="5680076"/>
            <a:ext cx="1655762" cy="785813"/>
          </a:xfrm>
          <a:prstGeom prst="rect">
            <a:avLst/>
          </a:prstGeom>
          <a:gradFill rotWithShape="0">
            <a:gsLst>
              <a:gs pos="0">
                <a:schemeClr val="bg1"/>
              </a:gs>
              <a:gs pos="100000">
                <a:schemeClr val="accent2"/>
              </a:gs>
            </a:gsLst>
            <a:path path="shape">
              <a:fillToRect l="50000" t="50000" r="50000" b="50000"/>
            </a:path>
          </a:gra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6327" name="Text Box 11">
            <a:extLst>
              <a:ext uri="{FF2B5EF4-FFF2-40B4-BE49-F238E27FC236}">
                <a16:creationId xmlns:a16="http://schemas.microsoft.com/office/drawing/2014/main" id="{8A2DB3D0-1175-4D4D-A3AF-CE135299B977}"/>
              </a:ext>
            </a:extLst>
          </p:cNvPr>
          <p:cNvSpPr txBox="1">
            <a:spLocks noChangeArrowheads="1"/>
          </p:cNvSpPr>
          <p:nvPr/>
        </p:nvSpPr>
        <p:spPr bwMode="auto">
          <a:xfrm>
            <a:off x="2351088" y="1597025"/>
            <a:ext cx="2424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Montmorillonite</a:t>
            </a:r>
          </a:p>
        </p:txBody>
      </p:sp>
      <p:sp>
        <p:nvSpPr>
          <p:cNvPr id="56328" name="Text Box 12">
            <a:extLst>
              <a:ext uri="{FF2B5EF4-FFF2-40B4-BE49-F238E27FC236}">
                <a16:creationId xmlns:a16="http://schemas.microsoft.com/office/drawing/2014/main" id="{ECCBC6DB-63BC-48E9-9A10-04C25429FE2D}"/>
              </a:ext>
            </a:extLst>
          </p:cNvPr>
          <p:cNvSpPr txBox="1">
            <a:spLocks noChangeArrowheads="1"/>
          </p:cNvSpPr>
          <p:nvPr/>
        </p:nvSpPr>
        <p:spPr bwMode="auto">
          <a:xfrm>
            <a:off x="2705100" y="4221163"/>
            <a:ext cx="928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Illite</a:t>
            </a:r>
          </a:p>
        </p:txBody>
      </p:sp>
      <p:sp>
        <p:nvSpPr>
          <p:cNvPr id="56329" name="Text Box 13">
            <a:extLst>
              <a:ext uri="{FF2B5EF4-FFF2-40B4-BE49-F238E27FC236}">
                <a16:creationId xmlns:a16="http://schemas.microsoft.com/office/drawing/2014/main" id="{80EA614E-1AE3-4644-933F-C2DDEEB5E9E6}"/>
              </a:ext>
            </a:extLst>
          </p:cNvPr>
          <p:cNvSpPr txBox="1">
            <a:spLocks noChangeArrowheads="1"/>
          </p:cNvSpPr>
          <p:nvPr/>
        </p:nvSpPr>
        <p:spPr bwMode="auto">
          <a:xfrm>
            <a:off x="2422525" y="5186363"/>
            <a:ext cx="1639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Kaolinite</a:t>
            </a:r>
          </a:p>
        </p:txBody>
      </p:sp>
      <p:sp>
        <p:nvSpPr>
          <p:cNvPr id="56330" name="Text Box 14">
            <a:extLst>
              <a:ext uri="{FF2B5EF4-FFF2-40B4-BE49-F238E27FC236}">
                <a16:creationId xmlns:a16="http://schemas.microsoft.com/office/drawing/2014/main" id="{0D48735A-32B3-4E29-AB81-71E0ADC9EA15}"/>
              </a:ext>
            </a:extLst>
          </p:cNvPr>
          <p:cNvSpPr txBox="1">
            <a:spLocks noChangeArrowheads="1"/>
          </p:cNvSpPr>
          <p:nvPr/>
        </p:nvSpPr>
        <p:spPr bwMode="auto">
          <a:xfrm>
            <a:off x="4645026" y="1436689"/>
            <a:ext cx="60229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50-120 m</a:t>
            </a:r>
            <a:r>
              <a:rPr kumimoji="1" lang="en-US" altLang="en-US" sz="2400" baseline="30000" dirty="0">
                <a:solidFill>
                  <a:srgbClr val="000000"/>
                </a:solidFill>
              </a:rPr>
              <a:t>2</a:t>
            </a:r>
            <a:r>
              <a:rPr kumimoji="1" lang="en-US" altLang="en-US" sz="2400" dirty="0">
                <a:solidFill>
                  <a:srgbClr val="000000"/>
                </a:solidFill>
              </a:rPr>
              <a:t>/g </a:t>
            </a:r>
            <a:r>
              <a:rPr kumimoji="1" lang="en-US" altLang="en-US" sz="1800" dirty="0">
                <a:solidFill>
                  <a:srgbClr val="000000"/>
                </a:solidFill>
              </a:rPr>
              <a:t>(external surface)</a:t>
            </a:r>
          </a:p>
          <a:p>
            <a:pPr fontAlgn="base">
              <a:spcBef>
                <a:spcPct val="50000"/>
              </a:spcBef>
              <a:spcAft>
                <a:spcPct val="0"/>
              </a:spcAft>
              <a:buClrTx/>
              <a:buFontTx/>
              <a:buChar char="•"/>
            </a:pPr>
            <a:r>
              <a:rPr kumimoji="1" lang="en-US" altLang="en-US" sz="2400" dirty="0">
                <a:solidFill>
                  <a:srgbClr val="000000"/>
                </a:solidFill>
              </a:rPr>
              <a:t>700-840 m</a:t>
            </a:r>
            <a:r>
              <a:rPr kumimoji="1" lang="en-US" altLang="en-US" sz="2400" baseline="30000" dirty="0">
                <a:solidFill>
                  <a:srgbClr val="000000"/>
                </a:solidFill>
              </a:rPr>
              <a:t>2</a:t>
            </a:r>
            <a:r>
              <a:rPr kumimoji="1" lang="en-US" altLang="en-US" sz="2400" dirty="0">
                <a:solidFill>
                  <a:srgbClr val="000000"/>
                </a:solidFill>
              </a:rPr>
              <a:t>/g </a:t>
            </a:r>
            <a:r>
              <a:rPr kumimoji="1" lang="en-US" altLang="en-US" sz="1800" dirty="0">
                <a:solidFill>
                  <a:srgbClr val="000000"/>
                </a:solidFill>
              </a:rPr>
              <a:t>(including the interlayer surface)</a:t>
            </a:r>
          </a:p>
        </p:txBody>
      </p:sp>
      <p:sp>
        <p:nvSpPr>
          <p:cNvPr id="56331" name="Text Box 15">
            <a:extLst>
              <a:ext uri="{FF2B5EF4-FFF2-40B4-BE49-F238E27FC236}">
                <a16:creationId xmlns:a16="http://schemas.microsoft.com/office/drawing/2014/main" id="{EA1A6915-8D78-4778-8AD5-A0CEF358B074}"/>
              </a:ext>
            </a:extLst>
          </p:cNvPr>
          <p:cNvSpPr txBox="1">
            <a:spLocks noChangeArrowheads="1"/>
          </p:cNvSpPr>
          <p:nvPr/>
        </p:nvSpPr>
        <p:spPr bwMode="auto">
          <a:xfrm>
            <a:off x="4667251" y="4552950"/>
            <a:ext cx="206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65-100 m</a:t>
            </a:r>
            <a:r>
              <a:rPr kumimoji="1" lang="en-US" altLang="en-US" sz="2400" baseline="30000">
                <a:solidFill>
                  <a:srgbClr val="000000"/>
                </a:solidFill>
              </a:rPr>
              <a:t>2</a:t>
            </a:r>
            <a:r>
              <a:rPr kumimoji="1" lang="en-US" altLang="en-US" sz="2400">
                <a:solidFill>
                  <a:srgbClr val="000000"/>
                </a:solidFill>
              </a:rPr>
              <a:t>/gm</a:t>
            </a:r>
          </a:p>
        </p:txBody>
      </p:sp>
      <p:sp>
        <p:nvSpPr>
          <p:cNvPr id="56332" name="Text Box 16">
            <a:extLst>
              <a:ext uri="{FF2B5EF4-FFF2-40B4-BE49-F238E27FC236}">
                <a16:creationId xmlns:a16="http://schemas.microsoft.com/office/drawing/2014/main" id="{21A6977B-BC53-42A4-B0A6-25289D5E421B}"/>
              </a:ext>
            </a:extLst>
          </p:cNvPr>
          <p:cNvSpPr txBox="1">
            <a:spLocks noChangeArrowheads="1"/>
          </p:cNvSpPr>
          <p:nvPr/>
        </p:nvSpPr>
        <p:spPr bwMode="auto">
          <a:xfrm>
            <a:off x="4678363" y="5832476"/>
            <a:ext cx="18145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10-20 m</a:t>
            </a:r>
            <a:r>
              <a:rPr kumimoji="1" lang="en-US" altLang="en-US" sz="2400" baseline="30000">
                <a:solidFill>
                  <a:srgbClr val="000000"/>
                </a:solidFill>
              </a:rPr>
              <a:t>2</a:t>
            </a:r>
            <a:r>
              <a:rPr kumimoji="1" lang="en-US" altLang="en-US" sz="2400">
                <a:solidFill>
                  <a:srgbClr val="000000"/>
                </a:solidFill>
              </a:rPr>
              <a:t>/gm</a:t>
            </a:r>
          </a:p>
        </p:txBody>
      </p:sp>
      <p:pic>
        <p:nvPicPr>
          <p:cNvPr id="56333" name="Picture 17" descr="C:\Wang-HKUST\course-CIVIL270\Picture-clay\mont-Ss.JPG">
            <a:extLst>
              <a:ext uri="{FF2B5EF4-FFF2-40B4-BE49-F238E27FC236}">
                <a16:creationId xmlns:a16="http://schemas.microsoft.com/office/drawing/2014/main" id="{4D8B867B-DE83-43AF-897E-65FFBB71A93E}"/>
              </a:ext>
            </a:extLst>
          </p:cNvPr>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2636838" y="2366964"/>
            <a:ext cx="1435100"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Rectangle 18">
            <a:extLst>
              <a:ext uri="{FF2B5EF4-FFF2-40B4-BE49-F238E27FC236}">
                <a16:creationId xmlns:a16="http://schemas.microsoft.com/office/drawing/2014/main" id="{2CB63FFF-35B0-4D8F-A466-E88A6E8BE40B}"/>
              </a:ext>
            </a:extLst>
          </p:cNvPr>
          <p:cNvSpPr>
            <a:spLocks noChangeArrowheads="1"/>
          </p:cNvSpPr>
          <p:nvPr/>
        </p:nvSpPr>
        <p:spPr bwMode="auto">
          <a:xfrm>
            <a:off x="2481264" y="2220913"/>
            <a:ext cx="1743075" cy="1814512"/>
          </a:xfrm>
          <a:prstGeom prst="rect">
            <a:avLst/>
          </a:prstGeom>
          <a:noFill/>
          <a:ln w="9525">
            <a:solidFill>
              <a:schemeClr val="accent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6335" name="Rectangle 19">
            <a:extLst>
              <a:ext uri="{FF2B5EF4-FFF2-40B4-BE49-F238E27FC236}">
                <a16:creationId xmlns:a16="http://schemas.microsoft.com/office/drawing/2014/main" id="{909EA206-2B45-480E-863D-300387BF450F}"/>
              </a:ext>
            </a:extLst>
          </p:cNvPr>
          <p:cNvSpPr>
            <a:spLocks noChangeArrowheads="1"/>
          </p:cNvSpPr>
          <p:nvPr/>
        </p:nvSpPr>
        <p:spPr bwMode="auto">
          <a:xfrm>
            <a:off x="2582863" y="2960689"/>
            <a:ext cx="1524000" cy="276225"/>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56336" name="Line 22">
            <a:extLst>
              <a:ext uri="{FF2B5EF4-FFF2-40B4-BE49-F238E27FC236}">
                <a16:creationId xmlns:a16="http://schemas.microsoft.com/office/drawing/2014/main" id="{1676BCAF-AA96-4BC0-9EE4-EDE8B3838EAD}"/>
              </a:ext>
            </a:extLst>
          </p:cNvPr>
          <p:cNvSpPr>
            <a:spLocks noChangeShapeType="1"/>
          </p:cNvSpPr>
          <p:nvPr/>
        </p:nvSpPr>
        <p:spPr bwMode="auto">
          <a:xfrm>
            <a:off x="4106863" y="3106738"/>
            <a:ext cx="609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56337" name="Text Box 23">
            <a:extLst>
              <a:ext uri="{FF2B5EF4-FFF2-40B4-BE49-F238E27FC236}">
                <a16:creationId xmlns:a16="http://schemas.microsoft.com/office/drawing/2014/main" id="{6BCB713F-2BFD-4D30-9698-749A7C36B184}"/>
              </a:ext>
            </a:extLst>
          </p:cNvPr>
          <p:cNvSpPr txBox="1">
            <a:spLocks noChangeArrowheads="1"/>
          </p:cNvSpPr>
          <p:nvPr/>
        </p:nvSpPr>
        <p:spPr bwMode="auto">
          <a:xfrm>
            <a:off x="4760914" y="2903538"/>
            <a:ext cx="2409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Interlayer surface</a:t>
            </a:r>
          </a:p>
        </p:txBody>
      </p:sp>
    </p:spTree>
    <p:extLst>
      <p:ext uri="{BB962C8B-B14F-4D97-AF65-F5344CB8AC3E}">
        <p14:creationId xmlns:p14="http://schemas.microsoft.com/office/powerpoint/2010/main" val="23891496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5">
            <a:extLst>
              <a:ext uri="{FF2B5EF4-FFF2-40B4-BE49-F238E27FC236}">
                <a16:creationId xmlns:a16="http://schemas.microsoft.com/office/drawing/2014/main" id="{4D333455-0D76-4F12-A324-A606D2045FD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F1AFFD6A-F86E-4060-AD52-9CDDDED3C90D}" type="slidenum">
              <a:rPr kumimoji="1" lang="en-US" altLang="en-US" sz="1400">
                <a:solidFill>
                  <a:srgbClr val="000000"/>
                </a:solidFill>
              </a:rPr>
              <a:pPr eaLnBrk="0" fontAlgn="base" hangingPunct="0">
                <a:spcBef>
                  <a:spcPct val="0"/>
                </a:spcBef>
                <a:spcAft>
                  <a:spcPct val="0"/>
                </a:spcAft>
                <a:buClrTx/>
                <a:buFontTx/>
                <a:buChar char="•"/>
              </a:pPr>
              <a:t>48</a:t>
            </a:fld>
            <a:endParaRPr kumimoji="1" lang="en-US" altLang="en-US" sz="1400">
              <a:solidFill>
                <a:srgbClr val="000000"/>
              </a:solidFill>
            </a:endParaRPr>
          </a:p>
        </p:txBody>
      </p:sp>
      <p:sp>
        <p:nvSpPr>
          <p:cNvPr id="58371" name="Rectangle 1026">
            <a:extLst>
              <a:ext uri="{FF2B5EF4-FFF2-40B4-BE49-F238E27FC236}">
                <a16:creationId xmlns:a16="http://schemas.microsoft.com/office/drawing/2014/main" id="{CB61D31A-B298-462D-B0F7-6501FAB8F308}"/>
              </a:ext>
            </a:extLst>
          </p:cNvPr>
          <p:cNvSpPr>
            <a:spLocks noGrp="1" noChangeArrowheads="1"/>
          </p:cNvSpPr>
          <p:nvPr>
            <p:ph type="ctrTitle"/>
          </p:nvPr>
        </p:nvSpPr>
        <p:spPr>
          <a:xfrm>
            <a:off x="2209800" y="2286000"/>
            <a:ext cx="7772400" cy="1143000"/>
          </a:xfrm>
        </p:spPr>
        <p:txBody>
          <a:bodyPr/>
          <a:lstStyle/>
          <a:p>
            <a:pPr algn="ctr" eaLnBrk="1" hangingPunct="1"/>
            <a:r>
              <a:rPr lang="en-US" altLang="en-US"/>
              <a:t>4. Interaction of Water and Clay Minerals</a:t>
            </a:r>
          </a:p>
        </p:txBody>
      </p:sp>
    </p:spTree>
    <p:extLst>
      <p:ext uri="{BB962C8B-B14F-4D97-AF65-F5344CB8AC3E}">
        <p14:creationId xmlns:p14="http://schemas.microsoft.com/office/powerpoint/2010/main" val="41753559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5">
            <a:extLst>
              <a:ext uri="{FF2B5EF4-FFF2-40B4-BE49-F238E27FC236}">
                <a16:creationId xmlns:a16="http://schemas.microsoft.com/office/drawing/2014/main" id="{3AD7DED9-88E6-41BF-B3C2-B7CA92B215D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2CD7388-595E-4666-B162-6E2AC4395D22}" type="slidenum">
              <a:rPr kumimoji="1" lang="en-US" altLang="en-US" sz="1400">
                <a:solidFill>
                  <a:srgbClr val="000000"/>
                </a:solidFill>
              </a:rPr>
              <a:pPr eaLnBrk="0" fontAlgn="base" hangingPunct="0">
                <a:spcBef>
                  <a:spcPct val="0"/>
                </a:spcBef>
                <a:spcAft>
                  <a:spcPct val="0"/>
                </a:spcAft>
                <a:buClrTx/>
                <a:buFontTx/>
                <a:buChar char="•"/>
              </a:pPr>
              <a:t>49</a:t>
            </a:fld>
            <a:endParaRPr kumimoji="1" lang="en-US" altLang="en-US" sz="1400">
              <a:solidFill>
                <a:srgbClr val="000000"/>
              </a:solidFill>
            </a:endParaRPr>
          </a:p>
        </p:txBody>
      </p:sp>
      <p:sp>
        <p:nvSpPr>
          <p:cNvPr id="59395" name="Rectangle 2">
            <a:extLst>
              <a:ext uri="{FF2B5EF4-FFF2-40B4-BE49-F238E27FC236}">
                <a16:creationId xmlns:a16="http://schemas.microsoft.com/office/drawing/2014/main" id="{C4292FE9-0AE1-4777-A3DA-6679E4AFE2FE}"/>
              </a:ext>
            </a:extLst>
          </p:cNvPr>
          <p:cNvSpPr>
            <a:spLocks noGrp="1" noChangeArrowheads="1"/>
          </p:cNvSpPr>
          <p:nvPr>
            <p:ph type="title"/>
          </p:nvPr>
        </p:nvSpPr>
        <p:spPr/>
        <p:txBody>
          <a:bodyPr/>
          <a:lstStyle/>
          <a:p>
            <a:pPr eaLnBrk="1" hangingPunct="1"/>
            <a:r>
              <a:rPr lang="en-US" altLang="en-US"/>
              <a:t>4.1 Origins of Charge Deficiencies</a:t>
            </a:r>
          </a:p>
        </p:txBody>
      </p:sp>
      <p:sp>
        <p:nvSpPr>
          <p:cNvPr id="59396" name="Rectangle 3">
            <a:extLst>
              <a:ext uri="{FF2B5EF4-FFF2-40B4-BE49-F238E27FC236}">
                <a16:creationId xmlns:a16="http://schemas.microsoft.com/office/drawing/2014/main" id="{EBD3849B-A0B7-4862-9DED-F58AE7F06652}"/>
              </a:ext>
            </a:extLst>
          </p:cNvPr>
          <p:cNvSpPr>
            <a:spLocks noGrp="1" noChangeArrowheads="1"/>
          </p:cNvSpPr>
          <p:nvPr>
            <p:ph type="body" idx="1"/>
          </p:nvPr>
        </p:nvSpPr>
        <p:spPr/>
        <p:txBody>
          <a:bodyPr/>
          <a:lstStyle/>
          <a:p>
            <a:pPr marL="404813" indent="-404813">
              <a:buFontTx/>
              <a:buAutoNum type="arabicPeriod"/>
            </a:pPr>
            <a:r>
              <a:rPr lang="en-US" altLang="en-US" b="1">
                <a:solidFill>
                  <a:schemeClr val="accent2"/>
                </a:solidFill>
              </a:rPr>
              <a:t>Imperfections in the crystal lattice -Isomorphous substitution</a:t>
            </a:r>
            <a:r>
              <a:rPr lang="en-US" altLang="en-US"/>
              <a:t>.</a:t>
            </a:r>
          </a:p>
          <a:p>
            <a:pPr marL="692150" lvl="1" indent="-173038" algn="just">
              <a:buFontTx/>
              <a:buChar char="•"/>
            </a:pPr>
            <a:r>
              <a:rPr lang="en-US" altLang="en-US" sz="2000"/>
              <a:t>The cations in the octahedral or tetrahedral sheet can be replaced by different kinds of cations without change in crystal structure (similar physical size of cations).</a:t>
            </a:r>
          </a:p>
          <a:p>
            <a:pPr marL="692150" lvl="1" indent="-173038" algn="just">
              <a:buNone/>
            </a:pPr>
            <a:r>
              <a:rPr lang="en-US" altLang="en-US" sz="2000"/>
              <a:t>   </a:t>
            </a:r>
            <a:r>
              <a:rPr lang="en-US" altLang="en-US" sz="2000" i="1"/>
              <a:t>For example</a:t>
            </a:r>
            <a:r>
              <a:rPr lang="en-US" altLang="en-US" sz="2000"/>
              <a:t>,</a:t>
            </a:r>
          </a:p>
          <a:p>
            <a:pPr marL="692150" lvl="1" indent="-173038" algn="just">
              <a:buNone/>
            </a:pPr>
            <a:r>
              <a:rPr lang="en-US" altLang="en-US" sz="2000"/>
              <a:t>   Al</a:t>
            </a:r>
            <a:r>
              <a:rPr lang="en-US" altLang="en-US" sz="2000" baseline="30000"/>
              <a:t>3+</a:t>
            </a:r>
            <a:r>
              <a:rPr lang="en-US" altLang="en-US" sz="2000"/>
              <a:t> in place of Si</a:t>
            </a:r>
            <a:r>
              <a:rPr lang="en-US" altLang="en-US" sz="2000" baseline="30000"/>
              <a:t>4+</a:t>
            </a:r>
            <a:r>
              <a:rPr lang="en-US" altLang="en-US" sz="2000"/>
              <a:t>   (Tetrahedral sheet)</a:t>
            </a:r>
          </a:p>
          <a:p>
            <a:pPr marL="692150" lvl="1" indent="-173038" algn="just">
              <a:buNone/>
            </a:pPr>
            <a:r>
              <a:rPr lang="en-US" altLang="en-US" sz="2000"/>
              <a:t>   Mg</a:t>
            </a:r>
            <a:r>
              <a:rPr lang="en-US" altLang="en-US" sz="2000" baseline="30000"/>
              <a:t>2+</a:t>
            </a:r>
            <a:r>
              <a:rPr lang="en-US" altLang="en-US" sz="2000"/>
              <a:t> instead of Al</a:t>
            </a:r>
            <a:r>
              <a:rPr lang="en-US" altLang="en-US" sz="2000" baseline="30000"/>
              <a:t>3+</a:t>
            </a:r>
            <a:r>
              <a:rPr lang="en-US" altLang="en-US" sz="2000"/>
              <a:t>(Octahedral sheet)</a:t>
            </a:r>
          </a:p>
          <a:p>
            <a:pPr marL="692150" lvl="1" indent="-173038" algn="just">
              <a:buNone/>
            </a:pPr>
            <a:r>
              <a:rPr lang="en-US" altLang="en-US" sz="2000">
                <a:solidFill>
                  <a:srgbClr val="FF0000"/>
                </a:solidFill>
                <a:sym typeface="Symbol" panose="05050102010706020507" pitchFamily="18" charset="2"/>
              </a:rPr>
              <a:t>unbalanced charges (charge deficiencies)</a:t>
            </a:r>
            <a:endParaRPr lang="en-US" altLang="en-US" sz="2000">
              <a:solidFill>
                <a:srgbClr val="FF0000"/>
              </a:solidFill>
            </a:endParaRPr>
          </a:p>
          <a:p>
            <a:pPr marL="692150" lvl="1" indent="-173038" algn="just">
              <a:buFontTx/>
              <a:buChar char="•"/>
            </a:pPr>
            <a:endParaRPr lang="en-US" altLang="en-US" sz="2000"/>
          </a:p>
          <a:p>
            <a:pPr marL="692150" lvl="1" indent="-173038" algn="just">
              <a:buFontTx/>
              <a:buChar char="•"/>
            </a:pPr>
            <a:r>
              <a:rPr lang="en-US" altLang="en-US" sz="2000"/>
              <a:t>This is the main source of charge deficiencies for montmorillonite.</a:t>
            </a:r>
          </a:p>
          <a:p>
            <a:pPr marL="692150" lvl="1" indent="-173038" algn="just">
              <a:buFontTx/>
              <a:buChar char="•"/>
            </a:pPr>
            <a:r>
              <a:rPr lang="en-US" altLang="en-US" sz="2000"/>
              <a:t>Only minor isomorphous substitution takes place in kaolinite.</a:t>
            </a:r>
          </a:p>
        </p:txBody>
      </p:sp>
    </p:spTree>
    <p:extLst>
      <p:ext uri="{BB962C8B-B14F-4D97-AF65-F5344CB8AC3E}">
        <p14:creationId xmlns:p14="http://schemas.microsoft.com/office/powerpoint/2010/main" val="3236756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9B3E6B9D-8512-4AB2-976E-637F3324A2EE}"/>
              </a:ext>
            </a:extLst>
          </p:cNvPr>
          <p:cNvSpPr>
            <a:spLocks noGrp="1" noChangeArrowheads="1"/>
          </p:cNvSpPr>
          <p:nvPr>
            <p:ph type="body" sz="half" idx="1"/>
          </p:nvPr>
        </p:nvSpPr>
        <p:spPr>
          <a:xfrm>
            <a:off x="1958975" y="2133600"/>
            <a:ext cx="8458200" cy="3962400"/>
          </a:xfrm>
        </p:spPr>
        <p:txBody>
          <a:bodyPr/>
          <a:lstStyle/>
          <a:p>
            <a:r>
              <a:rPr lang="en-US" altLang="en-US" sz="2800"/>
              <a:t>PARTICLE BONDING</a:t>
            </a:r>
          </a:p>
          <a:p>
            <a:pPr marL="933450" lvl="2" indent="-19050">
              <a:buNone/>
            </a:pPr>
            <a:r>
              <a:rPr lang="en-US" altLang="en-US" sz="2000"/>
              <a:t>THE PARTICLE BONDING IS VERY WEAK SO RELATIVELY EASY TO GOING TO CHANGE AND HAVE NON-LINEAR BEHAVIOUR AND CHARACTERISTIC</a:t>
            </a:r>
          </a:p>
          <a:p>
            <a:pPr lvl="1">
              <a:buFontTx/>
              <a:buNone/>
            </a:pPr>
            <a:r>
              <a:rPr lang="en-US" altLang="en-US" sz="2400"/>
              <a:t>		</a:t>
            </a:r>
          </a:p>
          <a:p>
            <a:r>
              <a:rPr lang="en-US" altLang="en-US" sz="2800"/>
              <a:t>SHAPE, SIZE AND STRUCTURE OF SOIL PARTICLE</a:t>
            </a:r>
          </a:p>
        </p:txBody>
      </p:sp>
      <p:sp>
        <p:nvSpPr>
          <p:cNvPr id="6" name="Date Placeholder 4">
            <a:extLst>
              <a:ext uri="{FF2B5EF4-FFF2-40B4-BE49-F238E27FC236}">
                <a16:creationId xmlns:a16="http://schemas.microsoft.com/office/drawing/2014/main" id="{3AEDE795-4CFF-4F4F-B899-077DDE311476}"/>
              </a:ext>
            </a:extLst>
          </p:cNvPr>
          <p:cNvSpPr>
            <a:spLocks noGrp="1"/>
          </p:cNvSpPr>
          <p:nvPr>
            <p:ph type="dt" sz="half" idx="10"/>
          </p:nvPr>
        </p:nvSpPr>
        <p:spPr/>
        <p:txBody>
          <a:bodyPr/>
          <a:lstStyle/>
          <a:p>
            <a:pPr fontAlgn="base">
              <a:spcBef>
                <a:spcPct val="0"/>
              </a:spcBef>
              <a:spcAft>
                <a:spcPct val="0"/>
              </a:spcAft>
            </a:pPr>
            <a:r>
              <a:rPr lang="en-US" altLang="en-US">
                <a:solidFill>
                  <a:srgbClr val="000000"/>
                </a:solidFill>
              </a:rPr>
              <a:t>Bina Nusantara</a:t>
            </a:r>
          </a:p>
        </p:txBody>
      </p:sp>
      <p:sp>
        <p:nvSpPr>
          <p:cNvPr id="92163" name="Text Box 3">
            <a:extLst>
              <a:ext uri="{FF2B5EF4-FFF2-40B4-BE49-F238E27FC236}">
                <a16:creationId xmlns:a16="http://schemas.microsoft.com/office/drawing/2014/main" id="{950631A2-0B08-4E7B-86A9-AE9497A351C6}"/>
              </a:ext>
            </a:extLst>
          </p:cNvPr>
          <p:cNvSpPr txBox="1">
            <a:spLocks noChangeArrowheads="1"/>
          </p:cNvSpPr>
          <p:nvPr/>
        </p:nvSpPr>
        <p:spPr bwMode="auto">
          <a:xfrm>
            <a:off x="5591175" y="5084763"/>
            <a:ext cx="2998788" cy="101441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Tx/>
              <a:buChar char="•"/>
            </a:pPr>
            <a:r>
              <a:rPr lang="en-US" altLang="en-US" sz="2400">
                <a:solidFill>
                  <a:srgbClr val="FF3300"/>
                </a:solidFill>
                <a:latin typeface="Times New Roman" panose="02020603050405020304" pitchFamily="18" charset="0"/>
              </a:rPr>
              <a:t> Cohesive Soil</a:t>
            </a:r>
          </a:p>
          <a:p>
            <a:pPr fontAlgn="base">
              <a:spcBef>
                <a:spcPct val="50000"/>
              </a:spcBef>
              <a:spcAft>
                <a:spcPct val="0"/>
              </a:spcAft>
              <a:buFontTx/>
              <a:buChar char="•"/>
            </a:pPr>
            <a:r>
              <a:rPr lang="en-US" altLang="en-US" sz="2400">
                <a:solidFill>
                  <a:srgbClr val="FF3300"/>
                </a:solidFill>
                <a:latin typeface="Times New Roman" panose="02020603050405020304" pitchFamily="18" charset="0"/>
              </a:rPr>
              <a:t> Non-cohesive Soil</a:t>
            </a:r>
          </a:p>
        </p:txBody>
      </p:sp>
      <p:sp>
        <p:nvSpPr>
          <p:cNvPr id="92164" name="AutoShape 4">
            <a:extLst>
              <a:ext uri="{FF2B5EF4-FFF2-40B4-BE49-F238E27FC236}">
                <a16:creationId xmlns:a16="http://schemas.microsoft.com/office/drawing/2014/main" id="{D34E2FFE-831A-46C8-BDF7-1A90C62D5A3D}"/>
              </a:ext>
            </a:extLst>
          </p:cNvPr>
          <p:cNvSpPr>
            <a:spLocks noChangeArrowheads="1"/>
          </p:cNvSpPr>
          <p:nvPr/>
        </p:nvSpPr>
        <p:spPr bwMode="auto">
          <a:xfrm>
            <a:off x="3554413" y="5084764"/>
            <a:ext cx="1858962" cy="928687"/>
          </a:xfrm>
          <a:prstGeom prst="rightArrow">
            <a:avLst>
              <a:gd name="adj1" fmla="val 50000"/>
              <a:gd name="adj2" fmla="val 5004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2165" name="Rectangle 5">
            <a:extLst>
              <a:ext uri="{FF2B5EF4-FFF2-40B4-BE49-F238E27FC236}">
                <a16:creationId xmlns:a16="http://schemas.microsoft.com/office/drawing/2014/main" id="{E05AEB69-4B0B-4295-AA2A-4282DE043032}"/>
              </a:ext>
            </a:extLst>
          </p:cNvPr>
          <p:cNvSpPr>
            <a:spLocks noChangeArrowheads="1"/>
          </p:cNvSpPr>
          <p:nvPr/>
        </p:nvSpPr>
        <p:spPr bwMode="auto">
          <a:xfrm>
            <a:off x="3494088" y="1174750"/>
            <a:ext cx="5175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3200" b="1">
                <a:solidFill>
                  <a:srgbClr val="000000"/>
                </a:solidFill>
                <a:latin typeface="Arial" panose="020B0604020202020204" pitchFamily="34" charset="0"/>
              </a:rPr>
              <a:t>BASIC CHARACTERISTIC</a:t>
            </a:r>
          </a:p>
        </p:txBody>
      </p:sp>
    </p:spTree>
  </p:cSld>
  <p:clrMapOvr>
    <a:overrideClrMapping bg1="lt1" tx1="dk1" bg2="lt2" tx2="dk2" accent1="accent1" accent2="accent2" accent3="accent3" accent4="accent4" accent5="accent5" accent6="accent6" hlink="hlink" folHlink="folHlink"/>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5">
            <a:extLst>
              <a:ext uri="{FF2B5EF4-FFF2-40B4-BE49-F238E27FC236}">
                <a16:creationId xmlns:a16="http://schemas.microsoft.com/office/drawing/2014/main" id="{CFED5F91-0792-4148-83BF-17C1F71352D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4EA193F8-7E9C-4555-AFFF-26217B8311C5}" type="slidenum">
              <a:rPr kumimoji="1" lang="en-US" altLang="en-US" sz="1400">
                <a:solidFill>
                  <a:srgbClr val="000000"/>
                </a:solidFill>
              </a:rPr>
              <a:pPr eaLnBrk="0" fontAlgn="base" hangingPunct="0">
                <a:spcBef>
                  <a:spcPct val="0"/>
                </a:spcBef>
                <a:spcAft>
                  <a:spcPct val="0"/>
                </a:spcAft>
                <a:buClrTx/>
                <a:buFontTx/>
                <a:buChar char="•"/>
              </a:pPr>
              <a:t>50</a:t>
            </a:fld>
            <a:endParaRPr kumimoji="1" lang="en-US" altLang="en-US" sz="1400">
              <a:solidFill>
                <a:srgbClr val="000000"/>
              </a:solidFill>
            </a:endParaRPr>
          </a:p>
        </p:txBody>
      </p:sp>
      <p:sp>
        <p:nvSpPr>
          <p:cNvPr id="61443" name="Rectangle 2">
            <a:extLst>
              <a:ext uri="{FF2B5EF4-FFF2-40B4-BE49-F238E27FC236}">
                <a16:creationId xmlns:a16="http://schemas.microsoft.com/office/drawing/2014/main" id="{5B110156-A600-4BCE-AF4E-BEA6FCFCC9DE}"/>
              </a:ext>
            </a:extLst>
          </p:cNvPr>
          <p:cNvSpPr>
            <a:spLocks noGrp="1" noChangeArrowheads="1"/>
          </p:cNvSpPr>
          <p:nvPr>
            <p:ph type="title"/>
          </p:nvPr>
        </p:nvSpPr>
        <p:spPr>
          <a:xfrm>
            <a:off x="2209801" y="304800"/>
            <a:ext cx="8018463" cy="914400"/>
          </a:xfrm>
        </p:spPr>
        <p:txBody>
          <a:bodyPr/>
          <a:lstStyle/>
          <a:p>
            <a:pPr eaLnBrk="1" hangingPunct="1"/>
            <a:r>
              <a:rPr lang="en-US" altLang="en-US"/>
              <a:t>4.2 Origins of Charge Deficiencies </a:t>
            </a:r>
            <a:r>
              <a:rPr lang="en-US" altLang="en-US" sz="3200"/>
              <a:t>(Cont.)</a:t>
            </a:r>
          </a:p>
        </p:txBody>
      </p:sp>
      <p:sp>
        <p:nvSpPr>
          <p:cNvPr id="61444" name="Rectangle 3">
            <a:extLst>
              <a:ext uri="{FF2B5EF4-FFF2-40B4-BE49-F238E27FC236}">
                <a16:creationId xmlns:a16="http://schemas.microsoft.com/office/drawing/2014/main" id="{C1B083EB-DB63-4984-94D5-856D51819BA9}"/>
              </a:ext>
            </a:extLst>
          </p:cNvPr>
          <p:cNvSpPr>
            <a:spLocks noGrp="1" noChangeArrowheads="1"/>
          </p:cNvSpPr>
          <p:nvPr>
            <p:ph type="body" idx="1"/>
          </p:nvPr>
        </p:nvSpPr>
        <p:spPr/>
        <p:txBody>
          <a:bodyPr/>
          <a:lstStyle/>
          <a:p>
            <a:pPr>
              <a:buFontTx/>
              <a:buAutoNum type="arabicPeriod"/>
            </a:pPr>
            <a:endParaRPr lang="en-US" altLang="en-US"/>
          </a:p>
          <a:p>
            <a:pPr>
              <a:buFontTx/>
              <a:buAutoNum type="arabicPeriod"/>
            </a:pPr>
            <a:endParaRPr lang="en-US" altLang="en-US"/>
          </a:p>
          <a:p>
            <a:pPr>
              <a:buFontTx/>
              <a:buAutoNum type="arabicPeriod"/>
            </a:pPr>
            <a:endParaRPr lang="en-US" altLang="en-US"/>
          </a:p>
          <a:p>
            <a:pPr>
              <a:buFontTx/>
              <a:buAutoNum type="arabicPeriod"/>
            </a:pPr>
            <a:endParaRPr lang="en-US" altLang="en-US"/>
          </a:p>
          <a:p>
            <a:endParaRPr lang="en-US" altLang="en-US"/>
          </a:p>
        </p:txBody>
      </p:sp>
      <p:pic>
        <p:nvPicPr>
          <p:cNvPr id="61445" name="Picture 4" descr="C:\Wang-HKUST\course-CIVIL270\Picture-clay\kaoline-1.JPG">
            <a:extLst>
              <a:ext uri="{FF2B5EF4-FFF2-40B4-BE49-F238E27FC236}">
                <a16:creationId xmlns:a16="http://schemas.microsoft.com/office/drawing/2014/main" id="{8090F493-40F2-4E00-B193-D598B52DD632}"/>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1885950" y="2506663"/>
            <a:ext cx="4451350"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6" name="Text Box 5">
            <a:extLst>
              <a:ext uri="{FF2B5EF4-FFF2-40B4-BE49-F238E27FC236}">
                <a16:creationId xmlns:a16="http://schemas.microsoft.com/office/drawing/2014/main" id="{24F6C7E9-7C1B-4867-86F6-9182E29484CD}"/>
              </a:ext>
            </a:extLst>
          </p:cNvPr>
          <p:cNvSpPr txBox="1">
            <a:spLocks noChangeArrowheads="1"/>
          </p:cNvSpPr>
          <p:nvPr/>
        </p:nvSpPr>
        <p:spPr bwMode="auto">
          <a:xfrm>
            <a:off x="2568575" y="1466850"/>
            <a:ext cx="58054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tx2"/>
              </a:buClr>
              <a:defRPr sz="2800">
                <a:solidFill>
                  <a:schemeClr val="tx1"/>
                </a:solidFill>
                <a:latin typeface="Times New Roman" panose="02020603050405020304" pitchFamily="18" charset="0"/>
              </a:defRPr>
            </a:lvl1pPr>
            <a:lvl2pPr marL="914400" indent="-45720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Aft>
                <a:spcPct val="0"/>
              </a:spcAft>
              <a:buClr>
                <a:srgbClr val="000000"/>
              </a:buClr>
              <a:buFontTx/>
              <a:buChar char="•"/>
            </a:pPr>
            <a:r>
              <a:rPr kumimoji="1" lang="en-US" altLang="en-US" b="1">
                <a:solidFill>
                  <a:srgbClr val="000000"/>
                </a:solidFill>
              </a:rPr>
              <a:t>2</a:t>
            </a:r>
            <a:r>
              <a:rPr kumimoji="1" lang="en-US" altLang="en-US" b="1">
                <a:solidFill>
                  <a:srgbClr val="3333CC"/>
                </a:solidFill>
              </a:rPr>
              <a:t>.</a:t>
            </a:r>
            <a:r>
              <a:rPr kumimoji="1" lang="en-US" altLang="en-US">
                <a:solidFill>
                  <a:srgbClr val="000000"/>
                </a:solidFill>
              </a:rPr>
              <a:t> </a:t>
            </a:r>
            <a:r>
              <a:rPr kumimoji="1" lang="en-US" altLang="en-US" b="1">
                <a:solidFill>
                  <a:srgbClr val="3333CC"/>
                </a:solidFill>
              </a:rPr>
              <a:t>Imperfections in the crystal lattice - The broken edge</a:t>
            </a:r>
          </a:p>
          <a:p>
            <a:pPr lvl="1" eaLnBrk="0" fontAlgn="base" hangingPunct="0">
              <a:spcAft>
                <a:spcPct val="0"/>
              </a:spcAft>
              <a:buClr>
                <a:srgbClr val="000000"/>
              </a:buClr>
              <a:buFontTx/>
              <a:buChar char="•"/>
            </a:pPr>
            <a:endParaRPr kumimoji="1" lang="en-US" altLang="en-US">
              <a:solidFill>
                <a:srgbClr val="000000"/>
              </a:solidFill>
            </a:endParaRPr>
          </a:p>
        </p:txBody>
      </p:sp>
      <p:sp>
        <p:nvSpPr>
          <p:cNvPr id="61447" name="Text Box 6">
            <a:extLst>
              <a:ext uri="{FF2B5EF4-FFF2-40B4-BE49-F238E27FC236}">
                <a16:creationId xmlns:a16="http://schemas.microsoft.com/office/drawing/2014/main" id="{10D223E2-F3C6-41C4-B670-16BBFA58831D}"/>
              </a:ext>
            </a:extLst>
          </p:cNvPr>
          <p:cNvSpPr txBox="1">
            <a:spLocks noChangeArrowheads="1"/>
          </p:cNvSpPr>
          <p:nvPr/>
        </p:nvSpPr>
        <p:spPr bwMode="auto">
          <a:xfrm>
            <a:off x="6632575" y="2743201"/>
            <a:ext cx="34988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The broken edge can be positively or negatively charged.</a:t>
            </a:r>
          </a:p>
        </p:txBody>
      </p:sp>
    </p:spTree>
    <p:extLst>
      <p:ext uri="{BB962C8B-B14F-4D97-AF65-F5344CB8AC3E}">
        <p14:creationId xmlns:p14="http://schemas.microsoft.com/office/powerpoint/2010/main" val="8081236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5">
            <a:extLst>
              <a:ext uri="{FF2B5EF4-FFF2-40B4-BE49-F238E27FC236}">
                <a16:creationId xmlns:a16="http://schemas.microsoft.com/office/drawing/2014/main" id="{DE0D84FE-B29E-4B5D-88E8-835D090D4F3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611A4672-7313-4D00-86B1-D75180147113}" type="slidenum">
              <a:rPr kumimoji="1" lang="en-US" altLang="en-US" sz="1400">
                <a:solidFill>
                  <a:srgbClr val="000000"/>
                </a:solidFill>
              </a:rPr>
              <a:pPr eaLnBrk="0" fontAlgn="base" hangingPunct="0">
                <a:spcBef>
                  <a:spcPct val="0"/>
                </a:spcBef>
                <a:spcAft>
                  <a:spcPct val="0"/>
                </a:spcAft>
                <a:buClrTx/>
                <a:buFontTx/>
                <a:buChar char="•"/>
              </a:pPr>
              <a:t>51</a:t>
            </a:fld>
            <a:endParaRPr kumimoji="1" lang="en-US" altLang="en-US" sz="1400">
              <a:solidFill>
                <a:srgbClr val="000000"/>
              </a:solidFill>
            </a:endParaRPr>
          </a:p>
        </p:txBody>
      </p:sp>
      <p:sp>
        <p:nvSpPr>
          <p:cNvPr id="62467" name="Rectangle 2">
            <a:extLst>
              <a:ext uri="{FF2B5EF4-FFF2-40B4-BE49-F238E27FC236}">
                <a16:creationId xmlns:a16="http://schemas.microsoft.com/office/drawing/2014/main" id="{67484D22-9533-4B94-A932-E28C7FFEE1E0}"/>
              </a:ext>
            </a:extLst>
          </p:cNvPr>
          <p:cNvSpPr>
            <a:spLocks noGrp="1" noChangeArrowheads="1"/>
          </p:cNvSpPr>
          <p:nvPr>
            <p:ph type="title"/>
          </p:nvPr>
        </p:nvSpPr>
        <p:spPr>
          <a:xfrm>
            <a:off x="2209800" y="304800"/>
            <a:ext cx="8121650" cy="914400"/>
          </a:xfrm>
        </p:spPr>
        <p:txBody>
          <a:bodyPr/>
          <a:lstStyle/>
          <a:p>
            <a:pPr eaLnBrk="1" hangingPunct="1"/>
            <a:r>
              <a:rPr lang="en-US" altLang="en-US"/>
              <a:t>4.2 Origins of Charge Deficiencies </a:t>
            </a:r>
            <a:r>
              <a:rPr lang="en-US" altLang="en-US" sz="3200"/>
              <a:t>(Cont.)</a:t>
            </a:r>
          </a:p>
        </p:txBody>
      </p:sp>
      <p:sp>
        <p:nvSpPr>
          <p:cNvPr id="62468" name="Text Box 4">
            <a:extLst>
              <a:ext uri="{FF2B5EF4-FFF2-40B4-BE49-F238E27FC236}">
                <a16:creationId xmlns:a16="http://schemas.microsoft.com/office/drawing/2014/main" id="{FFA70346-3118-4F7F-BCD1-99E442659AD4}"/>
              </a:ext>
            </a:extLst>
          </p:cNvPr>
          <p:cNvSpPr txBox="1">
            <a:spLocks noChangeArrowheads="1"/>
          </p:cNvSpPr>
          <p:nvPr/>
        </p:nvSpPr>
        <p:spPr bwMode="auto">
          <a:xfrm>
            <a:off x="2568576" y="1466851"/>
            <a:ext cx="75485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Aft>
                <a:spcPct val="0"/>
              </a:spcAft>
              <a:buClr>
                <a:srgbClr val="000000"/>
              </a:buClr>
              <a:buFontTx/>
              <a:buChar char="•"/>
            </a:pPr>
            <a:r>
              <a:rPr kumimoji="1" lang="en-US" altLang="en-US" b="1">
                <a:solidFill>
                  <a:srgbClr val="000000"/>
                </a:solidFill>
              </a:rPr>
              <a:t>3</a:t>
            </a:r>
            <a:r>
              <a:rPr kumimoji="1" lang="en-US" altLang="en-US" b="1">
                <a:solidFill>
                  <a:srgbClr val="3333CC"/>
                </a:solidFill>
              </a:rPr>
              <a:t>. Proton equilibria (pH-dependent charges)</a:t>
            </a:r>
            <a:endParaRPr kumimoji="1" lang="en-US" altLang="en-US" sz="2400" b="1">
              <a:solidFill>
                <a:srgbClr val="3333CC"/>
              </a:solidFill>
            </a:endParaRPr>
          </a:p>
        </p:txBody>
      </p:sp>
      <p:graphicFrame>
        <p:nvGraphicFramePr>
          <p:cNvPr id="62469" name="Object 5">
            <a:extLst>
              <a:ext uri="{FF2B5EF4-FFF2-40B4-BE49-F238E27FC236}">
                <a16:creationId xmlns:a16="http://schemas.microsoft.com/office/drawing/2014/main" id="{803253CB-1483-4745-8360-BB43999E276C}"/>
              </a:ext>
            </a:extLst>
          </p:cNvPr>
          <p:cNvGraphicFramePr>
            <a:graphicFrameLocks noChangeAspect="1"/>
          </p:cNvGraphicFramePr>
          <p:nvPr/>
        </p:nvGraphicFramePr>
        <p:xfrm>
          <a:off x="2865439" y="2087563"/>
          <a:ext cx="5997575" cy="938212"/>
        </p:xfrm>
        <a:graphic>
          <a:graphicData uri="http://schemas.openxmlformats.org/presentationml/2006/ole">
            <mc:AlternateContent xmlns:mc="http://schemas.openxmlformats.org/markup-compatibility/2006">
              <mc:Choice xmlns:v="urn:schemas-microsoft-com:vml" Requires="v">
                <p:oleObj name="Equation" r:id="rId2" imgW="3086100" imgH="482600" progId="Equation.3">
                  <p:embed/>
                </p:oleObj>
              </mc:Choice>
              <mc:Fallback>
                <p:oleObj name="Equation" r:id="rId2" imgW="3086100" imgH="482600" progId="Equation.3">
                  <p:embed/>
                  <p:pic>
                    <p:nvPicPr>
                      <p:cNvPr id="62469" name="Object 5">
                        <a:extLst>
                          <a:ext uri="{FF2B5EF4-FFF2-40B4-BE49-F238E27FC236}">
                            <a16:creationId xmlns:a16="http://schemas.microsoft.com/office/drawing/2014/main" id="{803253CB-1483-4745-8360-BB43999E27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439" y="2087563"/>
                        <a:ext cx="5997575" cy="938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470" name="Text Box 6">
            <a:extLst>
              <a:ext uri="{FF2B5EF4-FFF2-40B4-BE49-F238E27FC236}">
                <a16:creationId xmlns:a16="http://schemas.microsoft.com/office/drawing/2014/main" id="{46F86234-5774-49FF-8CD9-70D5FC2CB5EF}"/>
              </a:ext>
            </a:extLst>
          </p:cNvPr>
          <p:cNvSpPr txBox="1">
            <a:spLocks noChangeArrowheads="1"/>
          </p:cNvSpPr>
          <p:nvPr/>
        </p:nvSpPr>
        <p:spPr bwMode="auto">
          <a:xfrm>
            <a:off x="5908676" y="3525839"/>
            <a:ext cx="394811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2000">
                <a:solidFill>
                  <a:srgbClr val="000000"/>
                </a:solidFill>
              </a:rPr>
              <a:t>Kaolinite particles are positively charged on their edges when in a low pH environment, but negatively charged in a high pH (basic) environment.</a:t>
            </a:r>
          </a:p>
        </p:txBody>
      </p:sp>
      <p:grpSp>
        <p:nvGrpSpPr>
          <p:cNvPr id="62471" name="Group 25">
            <a:extLst>
              <a:ext uri="{FF2B5EF4-FFF2-40B4-BE49-F238E27FC236}">
                <a16:creationId xmlns:a16="http://schemas.microsoft.com/office/drawing/2014/main" id="{23C7A88E-CB28-4AD2-87D3-2FEBB1A2F089}"/>
              </a:ext>
            </a:extLst>
          </p:cNvPr>
          <p:cNvGrpSpPr>
            <a:grpSpLocks/>
          </p:cNvGrpSpPr>
          <p:nvPr/>
        </p:nvGrpSpPr>
        <p:grpSpPr bwMode="auto">
          <a:xfrm>
            <a:off x="1857376" y="3395664"/>
            <a:ext cx="3522437" cy="1984375"/>
            <a:chOff x="210" y="1950"/>
            <a:chExt cx="1734" cy="1250"/>
          </a:xfrm>
        </p:grpSpPr>
        <p:sp>
          <p:nvSpPr>
            <p:cNvPr id="62472" name="Text Box 7">
              <a:extLst>
                <a:ext uri="{FF2B5EF4-FFF2-40B4-BE49-F238E27FC236}">
                  <a16:creationId xmlns:a16="http://schemas.microsoft.com/office/drawing/2014/main" id="{9214B71E-CD49-448A-AF78-198C6296BF6D}"/>
                </a:ext>
              </a:extLst>
            </p:cNvPr>
            <p:cNvSpPr txBox="1">
              <a:spLocks noChangeArrowheads="1"/>
            </p:cNvSpPr>
            <p:nvPr/>
          </p:nvSpPr>
          <p:spPr bwMode="auto">
            <a:xfrm>
              <a:off x="978" y="2103"/>
              <a:ext cx="3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3333CC"/>
                  </a:solidFill>
                </a:rPr>
                <a:t>M</a:t>
              </a:r>
            </a:p>
          </p:txBody>
        </p:sp>
        <p:sp>
          <p:nvSpPr>
            <p:cNvPr id="62473" name="Text Box 8">
              <a:extLst>
                <a:ext uri="{FF2B5EF4-FFF2-40B4-BE49-F238E27FC236}">
                  <a16:creationId xmlns:a16="http://schemas.microsoft.com/office/drawing/2014/main" id="{2B708AE2-76C2-4301-9672-A1CB532301B5}"/>
                </a:ext>
              </a:extLst>
            </p:cNvPr>
            <p:cNvSpPr txBox="1">
              <a:spLocks noChangeArrowheads="1"/>
            </p:cNvSpPr>
            <p:nvPr/>
          </p:nvSpPr>
          <p:spPr bwMode="auto">
            <a:xfrm>
              <a:off x="978" y="2536"/>
              <a:ext cx="3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3333CC"/>
                  </a:solidFill>
                </a:rPr>
                <a:t>M</a:t>
              </a:r>
            </a:p>
          </p:txBody>
        </p:sp>
        <p:sp>
          <p:nvSpPr>
            <p:cNvPr id="62474" name="Text Box 9">
              <a:extLst>
                <a:ext uri="{FF2B5EF4-FFF2-40B4-BE49-F238E27FC236}">
                  <a16:creationId xmlns:a16="http://schemas.microsoft.com/office/drawing/2014/main" id="{04985F48-B548-4A0D-94D1-A743C5D59E35}"/>
                </a:ext>
              </a:extLst>
            </p:cNvPr>
            <p:cNvSpPr txBox="1">
              <a:spLocks noChangeArrowheads="1"/>
            </p:cNvSpPr>
            <p:nvPr/>
          </p:nvSpPr>
          <p:spPr bwMode="auto">
            <a:xfrm>
              <a:off x="978" y="2910"/>
              <a:ext cx="3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3333CC"/>
                  </a:solidFill>
                </a:rPr>
                <a:t>M</a:t>
              </a:r>
            </a:p>
          </p:txBody>
        </p:sp>
        <p:sp>
          <p:nvSpPr>
            <p:cNvPr id="62475" name="Text Box 10">
              <a:extLst>
                <a:ext uri="{FF2B5EF4-FFF2-40B4-BE49-F238E27FC236}">
                  <a16:creationId xmlns:a16="http://schemas.microsoft.com/office/drawing/2014/main" id="{2BCBACED-68DC-43D5-AA68-A5D11D0288F4}"/>
                </a:ext>
              </a:extLst>
            </p:cNvPr>
            <p:cNvSpPr txBox="1">
              <a:spLocks noChangeArrowheads="1"/>
            </p:cNvSpPr>
            <p:nvPr/>
          </p:nvSpPr>
          <p:spPr bwMode="auto">
            <a:xfrm>
              <a:off x="1255" y="2105"/>
              <a:ext cx="25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O</a:t>
              </a:r>
            </a:p>
          </p:txBody>
        </p:sp>
        <p:sp>
          <p:nvSpPr>
            <p:cNvPr id="62476" name="Text Box 11">
              <a:extLst>
                <a:ext uri="{FF2B5EF4-FFF2-40B4-BE49-F238E27FC236}">
                  <a16:creationId xmlns:a16="http://schemas.microsoft.com/office/drawing/2014/main" id="{D25EE8BE-C887-454D-ACF8-E90125CC55B7}"/>
                </a:ext>
              </a:extLst>
            </p:cNvPr>
            <p:cNvSpPr txBox="1">
              <a:spLocks noChangeArrowheads="1"/>
            </p:cNvSpPr>
            <p:nvPr/>
          </p:nvSpPr>
          <p:spPr bwMode="auto">
            <a:xfrm>
              <a:off x="1257" y="2912"/>
              <a:ext cx="3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O</a:t>
              </a:r>
              <a:r>
                <a:rPr kumimoji="1" lang="en-US" altLang="en-US" sz="2400" baseline="30000">
                  <a:solidFill>
                    <a:srgbClr val="000000"/>
                  </a:solidFill>
                </a:rPr>
                <a:t>-</a:t>
              </a:r>
            </a:p>
          </p:txBody>
        </p:sp>
        <p:sp>
          <p:nvSpPr>
            <p:cNvPr id="62477" name="Text Box 12">
              <a:extLst>
                <a:ext uri="{FF2B5EF4-FFF2-40B4-BE49-F238E27FC236}">
                  <a16:creationId xmlns:a16="http://schemas.microsoft.com/office/drawing/2014/main" id="{00B04C9A-9167-4C26-A0F3-5B689520F356}"/>
                </a:ext>
              </a:extLst>
            </p:cNvPr>
            <p:cNvSpPr txBox="1">
              <a:spLocks noChangeArrowheads="1"/>
            </p:cNvSpPr>
            <p:nvPr/>
          </p:nvSpPr>
          <p:spPr bwMode="auto">
            <a:xfrm>
              <a:off x="1258" y="2549"/>
              <a:ext cx="25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O</a:t>
              </a:r>
            </a:p>
          </p:txBody>
        </p:sp>
        <p:sp>
          <p:nvSpPr>
            <p:cNvPr id="62478" name="Text Box 13">
              <a:extLst>
                <a:ext uri="{FF2B5EF4-FFF2-40B4-BE49-F238E27FC236}">
                  <a16:creationId xmlns:a16="http://schemas.microsoft.com/office/drawing/2014/main" id="{A4BC3EC9-BD23-42F5-A4B8-44EEA7AE9D2E}"/>
                </a:ext>
              </a:extLst>
            </p:cNvPr>
            <p:cNvSpPr txBox="1">
              <a:spLocks noChangeArrowheads="1"/>
            </p:cNvSpPr>
            <p:nvPr/>
          </p:nvSpPr>
          <p:spPr bwMode="auto">
            <a:xfrm>
              <a:off x="1542" y="2225"/>
              <a:ext cx="40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H</a:t>
              </a:r>
              <a:r>
                <a:rPr kumimoji="1" lang="en-US" altLang="en-US" sz="2400" baseline="30000">
                  <a:solidFill>
                    <a:srgbClr val="000000"/>
                  </a:solidFill>
                </a:rPr>
                <a:t>+</a:t>
              </a:r>
            </a:p>
          </p:txBody>
        </p:sp>
        <p:sp>
          <p:nvSpPr>
            <p:cNvPr id="62479" name="Text Box 14">
              <a:extLst>
                <a:ext uri="{FF2B5EF4-FFF2-40B4-BE49-F238E27FC236}">
                  <a16:creationId xmlns:a16="http://schemas.microsoft.com/office/drawing/2014/main" id="{C7EDF122-225F-466D-B818-46706FE01770}"/>
                </a:ext>
              </a:extLst>
            </p:cNvPr>
            <p:cNvSpPr txBox="1">
              <a:spLocks noChangeArrowheads="1"/>
            </p:cNvSpPr>
            <p:nvPr/>
          </p:nvSpPr>
          <p:spPr bwMode="auto">
            <a:xfrm>
              <a:off x="1545" y="1950"/>
              <a:ext cx="25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H</a:t>
              </a:r>
            </a:p>
          </p:txBody>
        </p:sp>
        <p:sp>
          <p:nvSpPr>
            <p:cNvPr id="62480" name="Text Box 16">
              <a:extLst>
                <a:ext uri="{FF2B5EF4-FFF2-40B4-BE49-F238E27FC236}">
                  <a16:creationId xmlns:a16="http://schemas.microsoft.com/office/drawing/2014/main" id="{7DA6CF68-A7F4-4D86-AD91-36BD0C6E68B6}"/>
                </a:ext>
              </a:extLst>
            </p:cNvPr>
            <p:cNvSpPr txBox="1">
              <a:spLocks noChangeArrowheads="1"/>
            </p:cNvSpPr>
            <p:nvPr/>
          </p:nvSpPr>
          <p:spPr bwMode="auto">
            <a:xfrm>
              <a:off x="1544" y="2559"/>
              <a:ext cx="25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H</a:t>
              </a:r>
            </a:p>
          </p:txBody>
        </p:sp>
        <p:sp>
          <p:nvSpPr>
            <p:cNvPr id="62481" name="Line 17">
              <a:extLst>
                <a:ext uri="{FF2B5EF4-FFF2-40B4-BE49-F238E27FC236}">
                  <a16:creationId xmlns:a16="http://schemas.microsoft.com/office/drawing/2014/main" id="{FAA7933E-28FF-468E-B270-F22CE51DF7E4}"/>
                </a:ext>
              </a:extLst>
            </p:cNvPr>
            <p:cNvSpPr>
              <a:spLocks noChangeShapeType="1"/>
            </p:cNvSpPr>
            <p:nvPr/>
          </p:nvSpPr>
          <p:spPr bwMode="auto">
            <a:xfrm>
              <a:off x="1216" y="2240"/>
              <a:ext cx="8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2482" name="Line 18">
              <a:extLst>
                <a:ext uri="{FF2B5EF4-FFF2-40B4-BE49-F238E27FC236}">
                  <a16:creationId xmlns:a16="http://schemas.microsoft.com/office/drawing/2014/main" id="{744D8606-3CC0-4A11-ADFB-B10651DEF6C2}"/>
                </a:ext>
              </a:extLst>
            </p:cNvPr>
            <p:cNvSpPr>
              <a:spLocks noChangeShapeType="1"/>
            </p:cNvSpPr>
            <p:nvPr/>
          </p:nvSpPr>
          <p:spPr bwMode="auto">
            <a:xfrm>
              <a:off x="1221" y="2691"/>
              <a:ext cx="8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2483" name="Line 19">
              <a:extLst>
                <a:ext uri="{FF2B5EF4-FFF2-40B4-BE49-F238E27FC236}">
                  <a16:creationId xmlns:a16="http://schemas.microsoft.com/office/drawing/2014/main" id="{1ECDD239-CC91-473C-9068-8DBC4A6A212F}"/>
                </a:ext>
              </a:extLst>
            </p:cNvPr>
            <p:cNvSpPr>
              <a:spLocks noChangeShapeType="1"/>
            </p:cNvSpPr>
            <p:nvPr/>
          </p:nvSpPr>
          <p:spPr bwMode="auto">
            <a:xfrm>
              <a:off x="1213" y="3074"/>
              <a:ext cx="8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2484" name="Line 20">
              <a:extLst>
                <a:ext uri="{FF2B5EF4-FFF2-40B4-BE49-F238E27FC236}">
                  <a16:creationId xmlns:a16="http://schemas.microsoft.com/office/drawing/2014/main" id="{D63DE7EB-B520-4C0F-A231-F5255D1E3799}"/>
                </a:ext>
              </a:extLst>
            </p:cNvPr>
            <p:cNvSpPr>
              <a:spLocks noChangeShapeType="1"/>
            </p:cNvSpPr>
            <p:nvPr/>
          </p:nvSpPr>
          <p:spPr bwMode="auto">
            <a:xfrm>
              <a:off x="1488" y="2697"/>
              <a:ext cx="82" cy="0"/>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2485" name="Line 21">
              <a:extLst>
                <a:ext uri="{FF2B5EF4-FFF2-40B4-BE49-F238E27FC236}">
                  <a16:creationId xmlns:a16="http://schemas.microsoft.com/office/drawing/2014/main" id="{B99CD9AE-CC72-466F-8309-A4FC32CEA07F}"/>
                </a:ext>
              </a:extLst>
            </p:cNvPr>
            <p:cNvSpPr>
              <a:spLocks noChangeShapeType="1"/>
            </p:cNvSpPr>
            <p:nvPr/>
          </p:nvSpPr>
          <p:spPr bwMode="auto">
            <a:xfrm flipV="1">
              <a:off x="1463" y="2102"/>
              <a:ext cx="113" cy="65"/>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2486" name="Line 23">
              <a:extLst>
                <a:ext uri="{FF2B5EF4-FFF2-40B4-BE49-F238E27FC236}">
                  <a16:creationId xmlns:a16="http://schemas.microsoft.com/office/drawing/2014/main" id="{BA2E7D02-476F-47EF-9B94-85CA636DB6DF}"/>
                </a:ext>
              </a:extLst>
            </p:cNvPr>
            <p:cNvSpPr>
              <a:spLocks noChangeShapeType="1"/>
            </p:cNvSpPr>
            <p:nvPr/>
          </p:nvSpPr>
          <p:spPr bwMode="auto">
            <a:xfrm>
              <a:off x="1454" y="2304"/>
              <a:ext cx="91" cy="53"/>
            </a:xfrm>
            <a:prstGeom prst="line">
              <a:avLst/>
            </a:prstGeom>
            <a:noFill/>
            <a:ln w="1587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2487" name="Text Box 24">
              <a:extLst>
                <a:ext uri="{FF2B5EF4-FFF2-40B4-BE49-F238E27FC236}">
                  <a16:creationId xmlns:a16="http://schemas.microsoft.com/office/drawing/2014/main" id="{8DA4AC29-3359-4AE5-A872-542EF5C6985C}"/>
                </a:ext>
              </a:extLst>
            </p:cNvPr>
            <p:cNvSpPr txBox="1">
              <a:spLocks noChangeArrowheads="1"/>
            </p:cNvSpPr>
            <p:nvPr/>
          </p:nvSpPr>
          <p:spPr bwMode="auto">
            <a:xfrm>
              <a:off x="210" y="2642"/>
              <a:ext cx="878"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3333CC"/>
                  </a:solidFill>
                </a:rPr>
                <a:t>M: metal</a:t>
              </a:r>
            </a:p>
          </p:txBody>
        </p:sp>
      </p:grpSp>
    </p:spTree>
    <p:extLst>
      <p:ext uri="{BB962C8B-B14F-4D97-AF65-F5344CB8AC3E}">
        <p14:creationId xmlns:p14="http://schemas.microsoft.com/office/powerpoint/2010/main" val="38664830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Number Placeholder 5">
            <a:extLst>
              <a:ext uri="{FF2B5EF4-FFF2-40B4-BE49-F238E27FC236}">
                <a16:creationId xmlns:a16="http://schemas.microsoft.com/office/drawing/2014/main" id="{061966FD-0E40-4A06-B742-49BF2D3CB63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3BF64D4E-3E22-4A4A-8EEF-71D2817C345D}" type="slidenum">
              <a:rPr kumimoji="1" lang="en-US" altLang="en-US" sz="1400">
                <a:solidFill>
                  <a:srgbClr val="000000"/>
                </a:solidFill>
              </a:rPr>
              <a:pPr eaLnBrk="0" fontAlgn="base" hangingPunct="0">
                <a:spcBef>
                  <a:spcPct val="0"/>
                </a:spcBef>
                <a:spcAft>
                  <a:spcPct val="0"/>
                </a:spcAft>
                <a:buClrTx/>
                <a:buFontTx/>
                <a:buChar char="•"/>
              </a:pPr>
              <a:t>52</a:t>
            </a:fld>
            <a:endParaRPr kumimoji="1" lang="en-US" altLang="en-US" sz="1400">
              <a:solidFill>
                <a:srgbClr val="000000"/>
              </a:solidFill>
            </a:endParaRPr>
          </a:p>
        </p:txBody>
      </p:sp>
      <p:sp>
        <p:nvSpPr>
          <p:cNvPr id="63491" name="Rectangle 2">
            <a:extLst>
              <a:ext uri="{FF2B5EF4-FFF2-40B4-BE49-F238E27FC236}">
                <a16:creationId xmlns:a16="http://schemas.microsoft.com/office/drawing/2014/main" id="{36B2681F-927D-45C9-BBEB-B9673929455E}"/>
              </a:ext>
            </a:extLst>
          </p:cNvPr>
          <p:cNvSpPr>
            <a:spLocks noGrp="1" noChangeArrowheads="1"/>
          </p:cNvSpPr>
          <p:nvPr>
            <p:ph type="title"/>
          </p:nvPr>
        </p:nvSpPr>
        <p:spPr>
          <a:xfrm>
            <a:off x="2209800" y="304800"/>
            <a:ext cx="8458200" cy="914400"/>
          </a:xfrm>
        </p:spPr>
        <p:txBody>
          <a:bodyPr/>
          <a:lstStyle/>
          <a:p>
            <a:pPr eaLnBrk="1" hangingPunct="1"/>
            <a:r>
              <a:rPr lang="en-US" altLang="en-US"/>
              <a:t>4.2 Origins of Charge Deficiencies </a:t>
            </a:r>
            <a:r>
              <a:rPr lang="en-US" altLang="en-US" sz="3200"/>
              <a:t>(Cont.)</a:t>
            </a:r>
            <a:endParaRPr lang="en-US" altLang="en-US"/>
          </a:p>
        </p:txBody>
      </p:sp>
      <p:sp>
        <p:nvSpPr>
          <p:cNvPr id="63492" name="Rectangle 3">
            <a:extLst>
              <a:ext uri="{FF2B5EF4-FFF2-40B4-BE49-F238E27FC236}">
                <a16:creationId xmlns:a16="http://schemas.microsoft.com/office/drawing/2014/main" id="{55AEEA75-1461-4668-90C1-4A8376A31611}"/>
              </a:ext>
            </a:extLst>
          </p:cNvPr>
          <p:cNvSpPr>
            <a:spLocks noGrp="1" noChangeArrowheads="1"/>
          </p:cNvSpPr>
          <p:nvPr>
            <p:ph type="body" idx="1"/>
          </p:nvPr>
        </p:nvSpPr>
        <p:spPr>
          <a:xfrm>
            <a:off x="2209800" y="1382713"/>
            <a:ext cx="7772400" cy="5029200"/>
          </a:xfrm>
        </p:spPr>
        <p:txBody>
          <a:bodyPr/>
          <a:lstStyle/>
          <a:p>
            <a:pPr marL="346075" indent="-346075"/>
            <a:r>
              <a:rPr lang="en-US" altLang="en-US" b="1"/>
              <a:t>4</a:t>
            </a:r>
            <a:r>
              <a:rPr lang="en-US" altLang="en-US" b="1">
                <a:solidFill>
                  <a:schemeClr val="accent2"/>
                </a:solidFill>
              </a:rPr>
              <a:t>. A</a:t>
            </a:r>
            <a:r>
              <a:rPr lang="en-US" altLang="zh-TW" b="1">
                <a:solidFill>
                  <a:schemeClr val="accent2"/>
                </a:solidFill>
                <a:ea typeface="新細明體" panose="02020500000000000000" pitchFamily="18" charset="-120"/>
              </a:rPr>
              <a:t>dsorbed ion charge (inner sphere complex charge and outer sphere complex charge)</a:t>
            </a:r>
            <a:r>
              <a:rPr lang="en-US" altLang="zh-TW">
                <a:ea typeface="新細明體" panose="02020500000000000000" pitchFamily="18" charset="-120"/>
              </a:rPr>
              <a:t> </a:t>
            </a:r>
          </a:p>
          <a:p>
            <a:pPr marL="346075" indent="-346075"/>
            <a:endParaRPr lang="en-US" altLang="zh-TW">
              <a:ea typeface="新細明體" panose="02020500000000000000" pitchFamily="18" charset="-120"/>
            </a:endParaRPr>
          </a:p>
          <a:p>
            <a:pPr marL="346075" indent="-346075"/>
            <a:endParaRPr lang="en-US" altLang="zh-TW">
              <a:ea typeface="新細明體" panose="02020500000000000000" pitchFamily="18" charset="-120"/>
            </a:endParaRPr>
          </a:p>
          <a:p>
            <a:pPr marL="346075" indent="-346075"/>
            <a:endParaRPr lang="en-US" altLang="zh-TW">
              <a:ea typeface="新細明體" panose="02020500000000000000" pitchFamily="18" charset="-120"/>
            </a:endParaRPr>
          </a:p>
          <a:p>
            <a:pPr marL="346075" indent="-346075"/>
            <a:endParaRPr lang="en-US" altLang="zh-TW">
              <a:ea typeface="新細明體" panose="02020500000000000000" pitchFamily="18" charset="-120"/>
            </a:endParaRPr>
          </a:p>
          <a:p>
            <a:pPr marL="346075" indent="-346075"/>
            <a:endParaRPr lang="en-US" altLang="zh-TW">
              <a:ea typeface="新細明體" panose="02020500000000000000" pitchFamily="18" charset="-120"/>
            </a:endParaRPr>
          </a:p>
          <a:p>
            <a:pPr marL="577850" lvl="1" indent="-1588">
              <a:buNone/>
            </a:pPr>
            <a:endParaRPr lang="en-US" altLang="en-US" sz="2000">
              <a:ea typeface="新細明體" panose="02020500000000000000" pitchFamily="18" charset="-120"/>
            </a:endParaRPr>
          </a:p>
          <a:p>
            <a:pPr marL="577850" lvl="1" indent="-1588">
              <a:buNone/>
            </a:pPr>
            <a:r>
              <a:rPr lang="en-US" altLang="en-US" sz="2000">
                <a:ea typeface="新細明體" panose="02020500000000000000" pitchFamily="18" charset="-120"/>
              </a:rPr>
              <a:t>Ions of outer sphere complexes do not lose their hydration spheres. The inner complexes have direct electrostatic bonding between the central atoms.</a:t>
            </a:r>
            <a:r>
              <a:rPr lang="en-US" altLang="en-US" sz="2000"/>
              <a:t> </a:t>
            </a:r>
          </a:p>
        </p:txBody>
      </p:sp>
      <p:pic>
        <p:nvPicPr>
          <p:cNvPr id="63493" name="Picture 4" descr="C:\Wang-HKUST\Course\course-CIVL607C\picture\chapter3\surface-complex-1.JPG">
            <a:extLst>
              <a:ext uri="{FF2B5EF4-FFF2-40B4-BE49-F238E27FC236}">
                <a16:creationId xmlns:a16="http://schemas.microsoft.com/office/drawing/2014/main" id="{FCA6FC61-D886-4F6D-81F9-F1D0AF8930E1}"/>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4340225" y="2249488"/>
            <a:ext cx="3576638"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01939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5">
            <a:extLst>
              <a:ext uri="{FF2B5EF4-FFF2-40B4-BE49-F238E27FC236}">
                <a16:creationId xmlns:a16="http://schemas.microsoft.com/office/drawing/2014/main" id="{48C2D7C5-187F-4675-9B8F-9D5B637369E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12087ADE-D17B-4CD2-B981-CF6D47455FA6}" type="slidenum">
              <a:rPr kumimoji="1" lang="en-US" altLang="en-US" sz="1400">
                <a:solidFill>
                  <a:srgbClr val="000000"/>
                </a:solidFill>
              </a:rPr>
              <a:pPr eaLnBrk="0" fontAlgn="base" hangingPunct="0">
                <a:spcBef>
                  <a:spcPct val="0"/>
                </a:spcBef>
                <a:spcAft>
                  <a:spcPct val="0"/>
                </a:spcAft>
                <a:buClrTx/>
                <a:buFontTx/>
                <a:buChar char="•"/>
              </a:pPr>
              <a:t>53</a:t>
            </a:fld>
            <a:endParaRPr kumimoji="1" lang="en-US" altLang="en-US" sz="1400">
              <a:solidFill>
                <a:srgbClr val="000000"/>
              </a:solidFill>
            </a:endParaRPr>
          </a:p>
        </p:txBody>
      </p:sp>
      <p:sp>
        <p:nvSpPr>
          <p:cNvPr id="64515" name="Rectangle 2">
            <a:extLst>
              <a:ext uri="{FF2B5EF4-FFF2-40B4-BE49-F238E27FC236}">
                <a16:creationId xmlns:a16="http://schemas.microsoft.com/office/drawing/2014/main" id="{713C9A49-CCC2-40D4-87A4-91B97F1DF5EA}"/>
              </a:ext>
            </a:extLst>
          </p:cNvPr>
          <p:cNvSpPr>
            <a:spLocks noGrp="1" noChangeArrowheads="1"/>
          </p:cNvSpPr>
          <p:nvPr>
            <p:ph type="title"/>
          </p:nvPr>
        </p:nvSpPr>
        <p:spPr/>
        <p:txBody>
          <a:bodyPr/>
          <a:lstStyle/>
          <a:p>
            <a:pPr eaLnBrk="1" hangingPunct="1"/>
            <a:r>
              <a:rPr lang="en-US" altLang="en-US"/>
              <a:t>4.3 “Charged” Clay Particles </a:t>
            </a:r>
          </a:p>
        </p:txBody>
      </p:sp>
      <p:sp>
        <p:nvSpPr>
          <p:cNvPr id="64516" name="Text Box 32">
            <a:extLst>
              <a:ext uri="{FF2B5EF4-FFF2-40B4-BE49-F238E27FC236}">
                <a16:creationId xmlns:a16="http://schemas.microsoft.com/office/drawing/2014/main" id="{17BB54D5-2F9C-427F-9369-2DCB58441BDE}"/>
              </a:ext>
            </a:extLst>
          </p:cNvPr>
          <p:cNvSpPr txBox="1">
            <a:spLocks noChangeArrowheads="1"/>
          </p:cNvSpPr>
          <p:nvPr/>
        </p:nvSpPr>
        <p:spPr bwMode="auto">
          <a:xfrm>
            <a:off x="6791326" y="1436689"/>
            <a:ext cx="3876675"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External or interlayer surfaces are negatively charged in general.</a:t>
            </a:r>
          </a:p>
          <a:p>
            <a:pPr fontAlgn="base">
              <a:spcBef>
                <a:spcPct val="50000"/>
              </a:spcBef>
              <a:spcAft>
                <a:spcPct val="0"/>
              </a:spcAft>
              <a:buClrTx/>
              <a:buFontTx/>
              <a:buChar char="•"/>
            </a:pPr>
            <a:r>
              <a:rPr kumimoji="1" lang="en-US" altLang="en-US" sz="2000">
                <a:solidFill>
                  <a:srgbClr val="000000"/>
                </a:solidFill>
              </a:rPr>
              <a:t>The edges can be positively or negatively charged.</a:t>
            </a:r>
          </a:p>
          <a:p>
            <a:pPr fontAlgn="base">
              <a:spcBef>
                <a:spcPct val="50000"/>
              </a:spcBef>
              <a:spcAft>
                <a:spcPct val="0"/>
              </a:spcAft>
              <a:buClrTx/>
              <a:buFontTx/>
              <a:buChar char="•"/>
            </a:pPr>
            <a:r>
              <a:rPr kumimoji="1" lang="en-US" altLang="en-US" sz="2000">
                <a:solidFill>
                  <a:srgbClr val="000000"/>
                </a:solidFill>
              </a:rPr>
              <a:t>Different cations balance charge deficiencies.</a:t>
            </a:r>
          </a:p>
        </p:txBody>
      </p:sp>
      <p:grpSp>
        <p:nvGrpSpPr>
          <p:cNvPr id="64517" name="Group 43">
            <a:extLst>
              <a:ext uri="{FF2B5EF4-FFF2-40B4-BE49-F238E27FC236}">
                <a16:creationId xmlns:a16="http://schemas.microsoft.com/office/drawing/2014/main" id="{4F582736-521D-4B20-BF28-A1B8B9B7A838}"/>
              </a:ext>
            </a:extLst>
          </p:cNvPr>
          <p:cNvGrpSpPr>
            <a:grpSpLocks/>
          </p:cNvGrpSpPr>
          <p:nvPr/>
        </p:nvGrpSpPr>
        <p:grpSpPr bwMode="auto">
          <a:xfrm>
            <a:off x="5062538" y="1544639"/>
            <a:ext cx="2692400" cy="4702175"/>
            <a:chOff x="1278" y="1120"/>
            <a:chExt cx="1696" cy="2962"/>
          </a:xfrm>
        </p:grpSpPr>
        <p:sp>
          <p:nvSpPr>
            <p:cNvPr id="64520" name="Rectangle 4">
              <a:extLst>
                <a:ext uri="{FF2B5EF4-FFF2-40B4-BE49-F238E27FC236}">
                  <a16:creationId xmlns:a16="http://schemas.microsoft.com/office/drawing/2014/main" id="{5BD5B1E6-68D3-4371-AFD6-05AB458C8DFC}"/>
                </a:ext>
              </a:extLst>
            </p:cNvPr>
            <p:cNvSpPr>
              <a:spLocks noChangeArrowheads="1"/>
            </p:cNvSpPr>
            <p:nvPr/>
          </p:nvSpPr>
          <p:spPr bwMode="auto">
            <a:xfrm>
              <a:off x="1381" y="1161"/>
              <a:ext cx="685" cy="2661"/>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4521" name="Oval 6">
              <a:extLst>
                <a:ext uri="{FF2B5EF4-FFF2-40B4-BE49-F238E27FC236}">
                  <a16:creationId xmlns:a16="http://schemas.microsoft.com/office/drawing/2014/main" id="{DB429142-358A-4395-B774-F16A2F776710}"/>
                </a:ext>
              </a:extLst>
            </p:cNvPr>
            <p:cNvSpPr>
              <a:spLocks noChangeArrowheads="1"/>
            </p:cNvSpPr>
            <p:nvPr/>
          </p:nvSpPr>
          <p:spPr bwMode="auto">
            <a:xfrm>
              <a:off x="2076" y="1892"/>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64522" name="Group 19">
              <a:extLst>
                <a:ext uri="{FF2B5EF4-FFF2-40B4-BE49-F238E27FC236}">
                  <a16:creationId xmlns:a16="http://schemas.microsoft.com/office/drawing/2014/main" id="{17854B29-8954-48CA-8AAE-3B83A7DADEFC}"/>
                </a:ext>
              </a:extLst>
            </p:cNvPr>
            <p:cNvGrpSpPr>
              <a:grpSpLocks/>
            </p:cNvGrpSpPr>
            <p:nvPr/>
          </p:nvGrpSpPr>
          <p:grpSpPr bwMode="auto">
            <a:xfrm>
              <a:off x="1990" y="1271"/>
              <a:ext cx="15" cy="2399"/>
              <a:chOff x="1990" y="1271"/>
              <a:chExt cx="15" cy="2399"/>
            </a:xfrm>
          </p:grpSpPr>
          <p:sp>
            <p:nvSpPr>
              <p:cNvPr id="64543" name="Line 7">
                <a:extLst>
                  <a:ext uri="{FF2B5EF4-FFF2-40B4-BE49-F238E27FC236}">
                    <a16:creationId xmlns:a16="http://schemas.microsoft.com/office/drawing/2014/main" id="{9E16200F-5D6F-4BF0-B696-6C8AC8D94563}"/>
                  </a:ext>
                </a:extLst>
              </p:cNvPr>
              <p:cNvSpPr>
                <a:spLocks noChangeShapeType="1"/>
              </p:cNvSpPr>
              <p:nvPr/>
            </p:nvSpPr>
            <p:spPr bwMode="auto">
              <a:xfrm>
                <a:off x="1993" y="1271"/>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4" name="Line 8">
                <a:extLst>
                  <a:ext uri="{FF2B5EF4-FFF2-40B4-BE49-F238E27FC236}">
                    <a16:creationId xmlns:a16="http://schemas.microsoft.com/office/drawing/2014/main" id="{43451490-258F-44CD-B4DF-E00DCB969935}"/>
                  </a:ext>
                </a:extLst>
              </p:cNvPr>
              <p:cNvSpPr>
                <a:spLocks noChangeShapeType="1"/>
              </p:cNvSpPr>
              <p:nvPr/>
            </p:nvSpPr>
            <p:spPr bwMode="auto">
              <a:xfrm>
                <a:off x="1990" y="1502"/>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5" name="Line 9">
                <a:extLst>
                  <a:ext uri="{FF2B5EF4-FFF2-40B4-BE49-F238E27FC236}">
                    <a16:creationId xmlns:a16="http://schemas.microsoft.com/office/drawing/2014/main" id="{3BD8A19B-6C16-4E56-A78F-6EE66C05A15F}"/>
                  </a:ext>
                </a:extLst>
              </p:cNvPr>
              <p:cNvSpPr>
                <a:spLocks noChangeShapeType="1"/>
              </p:cNvSpPr>
              <p:nvPr/>
            </p:nvSpPr>
            <p:spPr bwMode="auto">
              <a:xfrm>
                <a:off x="1996" y="1734"/>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6" name="Line 10">
                <a:extLst>
                  <a:ext uri="{FF2B5EF4-FFF2-40B4-BE49-F238E27FC236}">
                    <a16:creationId xmlns:a16="http://schemas.microsoft.com/office/drawing/2014/main" id="{C17D528E-AF8E-47A4-9E91-913853E7AAD3}"/>
                  </a:ext>
                </a:extLst>
              </p:cNvPr>
              <p:cNvSpPr>
                <a:spLocks noChangeShapeType="1"/>
              </p:cNvSpPr>
              <p:nvPr/>
            </p:nvSpPr>
            <p:spPr bwMode="auto">
              <a:xfrm>
                <a:off x="2001" y="1958"/>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7" name="Line 11">
                <a:extLst>
                  <a:ext uri="{FF2B5EF4-FFF2-40B4-BE49-F238E27FC236}">
                    <a16:creationId xmlns:a16="http://schemas.microsoft.com/office/drawing/2014/main" id="{24832F55-5E94-41CB-8D17-5A0F660CCDB5}"/>
                  </a:ext>
                </a:extLst>
              </p:cNvPr>
              <p:cNvSpPr>
                <a:spLocks noChangeShapeType="1"/>
              </p:cNvSpPr>
              <p:nvPr/>
            </p:nvSpPr>
            <p:spPr bwMode="auto">
              <a:xfrm>
                <a:off x="1999" y="2185"/>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8" name="Line 12">
                <a:extLst>
                  <a:ext uri="{FF2B5EF4-FFF2-40B4-BE49-F238E27FC236}">
                    <a16:creationId xmlns:a16="http://schemas.microsoft.com/office/drawing/2014/main" id="{5643744E-47C2-49CA-8D48-42F1B3F61161}"/>
                  </a:ext>
                </a:extLst>
              </p:cNvPr>
              <p:cNvSpPr>
                <a:spLocks noChangeShapeType="1"/>
              </p:cNvSpPr>
              <p:nvPr/>
            </p:nvSpPr>
            <p:spPr bwMode="auto">
              <a:xfrm>
                <a:off x="2001" y="2415"/>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9" name="Line 13">
                <a:extLst>
                  <a:ext uri="{FF2B5EF4-FFF2-40B4-BE49-F238E27FC236}">
                    <a16:creationId xmlns:a16="http://schemas.microsoft.com/office/drawing/2014/main" id="{E51F320F-9848-4125-A809-817F4BCAA793}"/>
                  </a:ext>
                </a:extLst>
              </p:cNvPr>
              <p:cNvSpPr>
                <a:spLocks noChangeShapeType="1"/>
              </p:cNvSpPr>
              <p:nvPr/>
            </p:nvSpPr>
            <p:spPr bwMode="auto">
              <a:xfrm>
                <a:off x="2005" y="2629"/>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50" name="Line 14">
                <a:extLst>
                  <a:ext uri="{FF2B5EF4-FFF2-40B4-BE49-F238E27FC236}">
                    <a16:creationId xmlns:a16="http://schemas.microsoft.com/office/drawing/2014/main" id="{3553F1F8-5D8A-4F3D-9D28-DF6BC74EB975}"/>
                  </a:ext>
                </a:extLst>
              </p:cNvPr>
              <p:cNvSpPr>
                <a:spLocks noChangeShapeType="1"/>
              </p:cNvSpPr>
              <p:nvPr/>
            </p:nvSpPr>
            <p:spPr bwMode="auto">
              <a:xfrm>
                <a:off x="2001" y="2881"/>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51" name="Line 15">
                <a:extLst>
                  <a:ext uri="{FF2B5EF4-FFF2-40B4-BE49-F238E27FC236}">
                    <a16:creationId xmlns:a16="http://schemas.microsoft.com/office/drawing/2014/main" id="{B6F6C0B1-B55A-4C4B-B4C0-EB80F7C16875}"/>
                  </a:ext>
                </a:extLst>
              </p:cNvPr>
              <p:cNvSpPr>
                <a:spLocks noChangeShapeType="1"/>
              </p:cNvSpPr>
              <p:nvPr/>
            </p:nvSpPr>
            <p:spPr bwMode="auto">
              <a:xfrm>
                <a:off x="1996" y="3077"/>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52" name="Line 17">
                <a:extLst>
                  <a:ext uri="{FF2B5EF4-FFF2-40B4-BE49-F238E27FC236}">
                    <a16:creationId xmlns:a16="http://schemas.microsoft.com/office/drawing/2014/main" id="{858B1B14-680E-4504-89C3-1B5BFCCD9ACC}"/>
                  </a:ext>
                </a:extLst>
              </p:cNvPr>
              <p:cNvSpPr>
                <a:spLocks noChangeShapeType="1"/>
              </p:cNvSpPr>
              <p:nvPr/>
            </p:nvSpPr>
            <p:spPr bwMode="auto">
              <a:xfrm>
                <a:off x="1993" y="3290"/>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53" name="Line 18">
                <a:extLst>
                  <a:ext uri="{FF2B5EF4-FFF2-40B4-BE49-F238E27FC236}">
                    <a16:creationId xmlns:a16="http://schemas.microsoft.com/office/drawing/2014/main" id="{04F35BBB-9958-4BD4-BAF7-FD2A44990EDD}"/>
                  </a:ext>
                </a:extLst>
              </p:cNvPr>
              <p:cNvSpPr>
                <a:spLocks noChangeShapeType="1"/>
              </p:cNvSpPr>
              <p:nvPr/>
            </p:nvSpPr>
            <p:spPr bwMode="auto">
              <a:xfrm>
                <a:off x="1993" y="3524"/>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nvGrpSpPr>
            <p:cNvPr id="64523" name="Group 20">
              <a:extLst>
                <a:ext uri="{FF2B5EF4-FFF2-40B4-BE49-F238E27FC236}">
                  <a16:creationId xmlns:a16="http://schemas.microsoft.com/office/drawing/2014/main" id="{70C8CCAC-370B-4879-B4C9-5910FBF877A8}"/>
                </a:ext>
              </a:extLst>
            </p:cNvPr>
            <p:cNvGrpSpPr>
              <a:grpSpLocks/>
            </p:cNvGrpSpPr>
            <p:nvPr/>
          </p:nvGrpSpPr>
          <p:grpSpPr bwMode="auto">
            <a:xfrm>
              <a:off x="1438" y="1277"/>
              <a:ext cx="15" cy="2399"/>
              <a:chOff x="1990" y="1271"/>
              <a:chExt cx="15" cy="2399"/>
            </a:xfrm>
          </p:grpSpPr>
          <p:sp>
            <p:nvSpPr>
              <p:cNvPr id="64532" name="Line 21">
                <a:extLst>
                  <a:ext uri="{FF2B5EF4-FFF2-40B4-BE49-F238E27FC236}">
                    <a16:creationId xmlns:a16="http://schemas.microsoft.com/office/drawing/2014/main" id="{2570B5D2-EACA-4F5C-8F4B-E8AE522A126F}"/>
                  </a:ext>
                </a:extLst>
              </p:cNvPr>
              <p:cNvSpPr>
                <a:spLocks noChangeShapeType="1"/>
              </p:cNvSpPr>
              <p:nvPr/>
            </p:nvSpPr>
            <p:spPr bwMode="auto">
              <a:xfrm>
                <a:off x="1993" y="1271"/>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3" name="Line 22">
                <a:extLst>
                  <a:ext uri="{FF2B5EF4-FFF2-40B4-BE49-F238E27FC236}">
                    <a16:creationId xmlns:a16="http://schemas.microsoft.com/office/drawing/2014/main" id="{5DB1BCCB-1834-4310-B90B-3CD4DBC51EF1}"/>
                  </a:ext>
                </a:extLst>
              </p:cNvPr>
              <p:cNvSpPr>
                <a:spLocks noChangeShapeType="1"/>
              </p:cNvSpPr>
              <p:nvPr/>
            </p:nvSpPr>
            <p:spPr bwMode="auto">
              <a:xfrm>
                <a:off x="1990" y="1502"/>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4" name="Line 23">
                <a:extLst>
                  <a:ext uri="{FF2B5EF4-FFF2-40B4-BE49-F238E27FC236}">
                    <a16:creationId xmlns:a16="http://schemas.microsoft.com/office/drawing/2014/main" id="{DA6AB155-7C17-4134-884D-C6A70CE7E0DB}"/>
                  </a:ext>
                </a:extLst>
              </p:cNvPr>
              <p:cNvSpPr>
                <a:spLocks noChangeShapeType="1"/>
              </p:cNvSpPr>
              <p:nvPr/>
            </p:nvSpPr>
            <p:spPr bwMode="auto">
              <a:xfrm>
                <a:off x="1996" y="1734"/>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5" name="Line 24">
                <a:extLst>
                  <a:ext uri="{FF2B5EF4-FFF2-40B4-BE49-F238E27FC236}">
                    <a16:creationId xmlns:a16="http://schemas.microsoft.com/office/drawing/2014/main" id="{B28CCF80-1655-4FA0-A0D9-9253D5EA2716}"/>
                  </a:ext>
                </a:extLst>
              </p:cNvPr>
              <p:cNvSpPr>
                <a:spLocks noChangeShapeType="1"/>
              </p:cNvSpPr>
              <p:nvPr/>
            </p:nvSpPr>
            <p:spPr bwMode="auto">
              <a:xfrm>
                <a:off x="2001" y="1958"/>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6" name="Line 25">
                <a:extLst>
                  <a:ext uri="{FF2B5EF4-FFF2-40B4-BE49-F238E27FC236}">
                    <a16:creationId xmlns:a16="http://schemas.microsoft.com/office/drawing/2014/main" id="{003EBE7B-4AF8-4326-8493-819B9D5272BB}"/>
                  </a:ext>
                </a:extLst>
              </p:cNvPr>
              <p:cNvSpPr>
                <a:spLocks noChangeShapeType="1"/>
              </p:cNvSpPr>
              <p:nvPr/>
            </p:nvSpPr>
            <p:spPr bwMode="auto">
              <a:xfrm>
                <a:off x="1999" y="2185"/>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7" name="Line 26">
                <a:extLst>
                  <a:ext uri="{FF2B5EF4-FFF2-40B4-BE49-F238E27FC236}">
                    <a16:creationId xmlns:a16="http://schemas.microsoft.com/office/drawing/2014/main" id="{F456C5E4-9C76-4099-B6C1-F25C61E379B5}"/>
                  </a:ext>
                </a:extLst>
              </p:cNvPr>
              <p:cNvSpPr>
                <a:spLocks noChangeShapeType="1"/>
              </p:cNvSpPr>
              <p:nvPr/>
            </p:nvSpPr>
            <p:spPr bwMode="auto">
              <a:xfrm>
                <a:off x="2001" y="2415"/>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8" name="Line 27">
                <a:extLst>
                  <a:ext uri="{FF2B5EF4-FFF2-40B4-BE49-F238E27FC236}">
                    <a16:creationId xmlns:a16="http://schemas.microsoft.com/office/drawing/2014/main" id="{5275C14B-6F7E-453F-B52C-42BB969E66A3}"/>
                  </a:ext>
                </a:extLst>
              </p:cNvPr>
              <p:cNvSpPr>
                <a:spLocks noChangeShapeType="1"/>
              </p:cNvSpPr>
              <p:nvPr/>
            </p:nvSpPr>
            <p:spPr bwMode="auto">
              <a:xfrm>
                <a:off x="2005" y="2629"/>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39" name="Line 28">
                <a:extLst>
                  <a:ext uri="{FF2B5EF4-FFF2-40B4-BE49-F238E27FC236}">
                    <a16:creationId xmlns:a16="http://schemas.microsoft.com/office/drawing/2014/main" id="{B0334D83-7976-4992-8483-B678796B0B1C}"/>
                  </a:ext>
                </a:extLst>
              </p:cNvPr>
              <p:cNvSpPr>
                <a:spLocks noChangeShapeType="1"/>
              </p:cNvSpPr>
              <p:nvPr/>
            </p:nvSpPr>
            <p:spPr bwMode="auto">
              <a:xfrm>
                <a:off x="2001" y="2881"/>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0" name="Line 29">
                <a:extLst>
                  <a:ext uri="{FF2B5EF4-FFF2-40B4-BE49-F238E27FC236}">
                    <a16:creationId xmlns:a16="http://schemas.microsoft.com/office/drawing/2014/main" id="{7DAC2978-C977-4F2F-BE18-39E6350D30F9}"/>
                  </a:ext>
                </a:extLst>
              </p:cNvPr>
              <p:cNvSpPr>
                <a:spLocks noChangeShapeType="1"/>
              </p:cNvSpPr>
              <p:nvPr/>
            </p:nvSpPr>
            <p:spPr bwMode="auto">
              <a:xfrm>
                <a:off x="1996" y="3077"/>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1" name="Line 30">
                <a:extLst>
                  <a:ext uri="{FF2B5EF4-FFF2-40B4-BE49-F238E27FC236}">
                    <a16:creationId xmlns:a16="http://schemas.microsoft.com/office/drawing/2014/main" id="{C877527D-8DD1-4BED-8B60-71D91F9FCF3C}"/>
                  </a:ext>
                </a:extLst>
              </p:cNvPr>
              <p:cNvSpPr>
                <a:spLocks noChangeShapeType="1"/>
              </p:cNvSpPr>
              <p:nvPr/>
            </p:nvSpPr>
            <p:spPr bwMode="auto">
              <a:xfrm>
                <a:off x="1993" y="3290"/>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4542" name="Line 31">
                <a:extLst>
                  <a:ext uri="{FF2B5EF4-FFF2-40B4-BE49-F238E27FC236}">
                    <a16:creationId xmlns:a16="http://schemas.microsoft.com/office/drawing/2014/main" id="{41192004-15D7-4B79-A7A5-95AC9D3174EF}"/>
                  </a:ext>
                </a:extLst>
              </p:cNvPr>
              <p:cNvSpPr>
                <a:spLocks noChangeShapeType="1"/>
              </p:cNvSpPr>
              <p:nvPr/>
            </p:nvSpPr>
            <p:spPr bwMode="auto">
              <a:xfrm>
                <a:off x="1993" y="3524"/>
                <a:ext cx="0" cy="14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64524" name="Oval 33">
              <a:extLst>
                <a:ext uri="{FF2B5EF4-FFF2-40B4-BE49-F238E27FC236}">
                  <a16:creationId xmlns:a16="http://schemas.microsoft.com/office/drawing/2014/main" id="{5784ACCD-4387-497F-AA63-E12166CB8843}"/>
                </a:ext>
              </a:extLst>
            </p:cNvPr>
            <p:cNvSpPr>
              <a:spLocks noChangeArrowheads="1"/>
            </p:cNvSpPr>
            <p:nvPr/>
          </p:nvSpPr>
          <p:spPr bwMode="auto">
            <a:xfrm>
              <a:off x="2071" y="2199"/>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4525" name="Oval 34">
              <a:extLst>
                <a:ext uri="{FF2B5EF4-FFF2-40B4-BE49-F238E27FC236}">
                  <a16:creationId xmlns:a16="http://schemas.microsoft.com/office/drawing/2014/main" id="{93DE2F05-C1C1-4DFC-AC88-F242778437DB}"/>
                </a:ext>
              </a:extLst>
            </p:cNvPr>
            <p:cNvSpPr>
              <a:spLocks noChangeArrowheads="1"/>
            </p:cNvSpPr>
            <p:nvPr/>
          </p:nvSpPr>
          <p:spPr bwMode="auto">
            <a:xfrm>
              <a:off x="2066" y="3026"/>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4526" name="Oval 35">
              <a:extLst>
                <a:ext uri="{FF2B5EF4-FFF2-40B4-BE49-F238E27FC236}">
                  <a16:creationId xmlns:a16="http://schemas.microsoft.com/office/drawing/2014/main" id="{EEF55277-9E0F-4963-9D01-E65D0FC37192}"/>
                </a:ext>
              </a:extLst>
            </p:cNvPr>
            <p:cNvSpPr>
              <a:spLocks noChangeArrowheads="1"/>
            </p:cNvSpPr>
            <p:nvPr/>
          </p:nvSpPr>
          <p:spPr bwMode="auto">
            <a:xfrm>
              <a:off x="2071" y="1559"/>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4527" name="Oval 36">
              <a:extLst>
                <a:ext uri="{FF2B5EF4-FFF2-40B4-BE49-F238E27FC236}">
                  <a16:creationId xmlns:a16="http://schemas.microsoft.com/office/drawing/2014/main" id="{24EF858A-DFF8-426C-AD1C-D85B201C8279}"/>
                </a:ext>
              </a:extLst>
            </p:cNvPr>
            <p:cNvSpPr>
              <a:spLocks noChangeArrowheads="1"/>
            </p:cNvSpPr>
            <p:nvPr/>
          </p:nvSpPr>
          <p:spPr bwMode="auto">
            <a:xfrm>
              <a:off x="2075" y="2496"/>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4528" name="Text Box 37">
              <a:extLst>
                <a:ext uri="{FF2B5EF4-FFF2-40B4-BE49-F238E27FC236}">
                  <a16:creationId xmlns:a16="http://schemas.microsoft.com/office/drawing/2014/main" id="{AF2B5109-E745-40BE-8B28-8CACB12E2F07}"/>
                </a:ext>
              </a:extLst>
            </p:cNvPr>
            <p:cNvSpPr txBox="1">
              <a:spLocks noChangeArrowheads="1"/>
            </p:cNvSpPr>
            <p:nvPr/>
          </p:nvSpPr>
          <p:spPr bwMode="auto">
            <a:xfrm>
              <a:off x="1278" y="3832"/>
              <a:ext cx="11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Dry condition</a:t>
              </a:r>
            </a:p>
          </p:txBody>
        </p:sp>
        <p:sp>
          <p:nvSpPr>
            <p:cNvPr id="64529" name="Text Box 39">
              <a:extLst>
                <a:ext uri="{FF2B5EF4-FFF2-40B4-BE49-F238E27FC236}">
                  <a16:creationId xmlns:a16="http://schemas.microsoft.com/office/drawing/2014/main" id="{C4997B4F-5408-4EEE-B13D-15E6E860A4DF}"/>
                </a:ext>
              </a:extLst>
            </p:cNvPr>
            <p:cNvSpPr txBox="1">
              <a:spLocks noChangeArrowheads="1"/>
            </p:cNvSpPr>
            <p:nvPr/>
          </p:nvSpPr>
          <p:spPr bwMode="auto">
            <a:xfrm>
              <a:off x="1491" y="3577"/>
              <a:ext cx="72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 or +</a:t>
              </a:r>
            </a:p>
          </p:txBody>
        </p:sp>
        <p:sp>
          <p:nvSpPr>
            <p:cNvPr id="64530" name="Rectangle 40">
              <a:extLst>
                <a:ext uri="{FF2B5EF4-FFF2-40B4-BE49-F238E27FC236}">
                  <a16:creationId xmlns:a16="http://schemas.microsoft.com/office/drawing/2014/main" id="{403EF2D2-E4E5-4159-9C47-359EAFDC3B6C}"/>
                </a:ext>
              </a:extLst>
            </p:cNvPr>
            <p:cNvSpPr>
              <a:spLocks noChangeArrowheads="1"/>
            </p:cNvSpPr>
            <p:nvPr/>
          </p:nvSpPr>
          <p:spPr bwMode="auto">
            <a:xfrm>
              <a:off x="1484" y="1120"/>
              <a:ext cx="61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a:solidFill>
                    <a:srgbClr val="000000"/>
                  </a:solidFill>
                </a:rPr>
                <a:t>- or +</a:t>
              </a:r>
            </a:p>
          </p:txBody>
        </p:sp>
        <p:sp>
          <p:nvSpPr>
            <p:cNvPr id="64531" name="Text Box 42">
              <a:extLst>
                <a:ext uri="{FF2B5EF4-FFF2-40B4-BE49-F238E27FC236}">
                  <a16:creationId xmlns:a16="http://schemas.microsoft.com/office/drawing/2014/main" id="{C79A4D2D-D77C-4B20-8D0B-FEA27EED5058}"/>
                </a:ext>
              </a:extLst>
            </p:cNvPr>
            <p:cNvSpPr txBox="1">
              <a:spLocks noChangeArrowheads="1"/>
            </p:cNvSpPr>
            <p:nvPr/>
          </p:nvSpPr>
          <p:spPr bwMode="auto">
            <a:xfrm>
              <a:off x="2280" y="2999"/>
              <a:ext cx="69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Cation</a:t>
              </a:r>
            </a:p>
          </p:txBody>
        </p:sp>
      </p:grpSp>
      <p:pic>
        <p:nvPicPr>
          <p:cNvPr id="64518" name="Picture 44" descr="C:\Wang-HKUST\course-CIVIL270\Picture-clay\van-olphan-kaolinite-gold.jpg">
            <a:extLst>
              <a:ext uri="{FF2B5EF4-FFF2-40B4-BE49-F238E27FC236}">
                <a16:creationId xmlns:a16="http://schemas.microsoft.com/office/drawing/2014/main" id="{D875CA84-3B46-4C99-B750-6E997AFE56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6314" y="1754188"/>
            <a:ext cx="2746375"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9" name="Text Box 45">
            <a:extLst>
              <a:ext uri="{FF2B5EF4-FFF2-40B4-BE49-F238E27FC236}">
                <a16:creationId xmlns:a16="http://schemas.microsoft.com/office/drawing/2014/main" id="{4A5D518C-5C4C-4100-8C9D-A910E4CEFB78}"/>
              </a:ext>
            </a:extLst>
          </p:cNvPr>
          <p:cNvSpPr txBox="1">
            <a:spLocks noChangeArrowheads="1"/>
          </p:cNvSpPr>
          <p:nvPr/>
        </p:nvSpPr>
        <p:spPr bwMode="auto">
          <a:xfrm>
            <a:off x="914400" y="5776913"/>
            <a:ext cx="38909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dirty="0">
                <a:solidFill>
                  <a:srgbClr val="000000"/>
                </a:solidFill>
              </a:rPr>
              <a:t>Kaolinite and negative gold sol (gold colloid, </a:t>
            </a:r>
            <a:r>
              <a:rPr kumimoji="1" lang="en-US" altLang="en-US" sz="1800" dirty="0" err="1">
                <a:solidFill>
                  <a:srgbClr val="000000"/>
                </a:solidFill>
              </a:rPr>
              <a:t>nano</a:t>
            </a:r>
            <a:r>
              <a:rPr kumimoji="1" lang="en-US" altLang="en-US" sz="1800" dirty="0">
                <a:solidFill>
                  <a:srgbClr val="000000"/>
                </a:solidFill>
              </a:rPr>
              <a:t>-particle)</a:t>
            </a:r>
          </a:p>
          <a:p>
            <a:pPr fontAlgn="base">
              <a:spcBef>
                <a:spcPct val="50000"/>
              </a:spcBef>
              <a:spcAft>
                <a:spcPct val="0"/>
              </a:spcAft>
              <a:buClrTx/>
              <a:buFontTx/>
              <a:buChar char="•"/>
            </a:pPr>
            <a:r>
              <a:rPr kumimoji="1" lang="en-US" altLang="en-US" sz="1200" dirty="0">
                <a:solidFill>
                  <a:srgbClr val="000000"/>
                </a:solidFill>
              </a:rPr>
              <a:t>(van </a:t>
            </a:r>
            <a:r>
              <a:rPr kumimoji="1" lang="en-US" altLang="en-US" sz="1200" dirty="0" err="1">
                <a:solidFill>
                  <a:srgbClr val="000000"/>
                </a:solidFill>
              </a:rPr>
              <a:t>Olphen</a:t>
            </a:r>
            <a:r>
              <a:rPr kumimoji="1" lang="en-US" altLang="en-US" sz="1200" dirty="0">
                <a:solidFill>
                  <a:srgbClr val="000000"/>
                </a:solidFill>
              </a:rPr>
              <a:t>, 1991)</a:t>
            </a:r>
          </a:p>
        </p:txBody>
      </p:sp>
    </p:spTree>
    <p:extLst>
      <p:ext uri="{BB962C8B-B14F-4D97-AF65-F5344CB8AC3E}">
        <p14:creationId xmlns:p14="http://schemas.microsoft.com/office/powerpoint/2010/main" val="725728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Group 4">
            <a:extLst>
              <a:ext uri="{FF2B5EF4-FFF2-40B4-BE49-F238E27FC236}">
                <a16:creationId xmlns:a16="http://schemas.microsoft.com/office/drawing/2014/main" id="{8F571593-31F8-47C2-9416-8C5BDE81189A}"/>
              </a:ext>
            </a:extLst>
          </p:cNvPr>
          <p:cNvGrpSpPr>
            <a:grpSpLocks/>
          </p:cNvGrpSpPr>
          <p:nvPr/>
        </p:nvGrpSpPr>
        <p:grpSpPr bwMode="auto">
          <a:xfrm>
            <a:off x="2133600" y="381000"/>
            <a:ext cx="7772400" cy="4191000"/>
            <a:chOff x="288" y="768"/>
            <a:chExt cx="4896" cy="2640"/>
          </a:xfrm>
        </p:grpSpPr>
        <p:pic>
          <p:nvPicPr>
            <p:cNvPr id="68612" name="Picture 2" descr="D:\DAS Linktool\Images-Location\CH-02\PrinGeoEng5e_Ch02-11.jpg">
              <a:extLst>
                <a:ext uri="{FF2B5EF4-FFF2-40B4-BE49-F238E27FC236}">
                  <a16:creationId xmlns:a16="http://schemas.microsoft.com/office/drawing/2014/main" id="{5EFFFD7B-D026-45F6-A03C-9D1A800C95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 y="991"/>
              <a:ext cx="4752" cy="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3" name="Text Box 3">
              <a:extLst>
                <a:ext uri="{FF2B5EF4-FFF2-40B4-BE49-F238E27FC236}">
                  <a16:creationId xmlns:a16="http://schemas.microsoft.com/office/drawing/2014/main" id="{FD2A9682-A056-4C9B-BCE6-EA04F42307C4}"/>
                </a:ext>
              </a:extLst>
            </p:cNvPr>
            <p:cNvSpPr txBox="1">
              <a:spLocks noChangeArrowheads="1"/>
            </p:cNvSpPr>
            <p:nvPr/>
          </p:nvSpPr>
          <p:spPr bwMode="auto">
            <a:xfrm rot="-5400000">
              <a:off x="-974" y="2030"/>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68611" name="Text Box 5">
            <a:extLst>
              <a:ext uri="{FF2B5EF4-FFF2-40B4-BE49-F238E27FC236}">
                <a16:creationId xmlns:a16="http://schemas.microsoft.com/office/drawing/2014/main" id="{143B6C9A-3CE8-4C8A-92ED-BEA356238000}"/>
              </a:ext>
            </a:extLst>
          </p:cNvPr>
          <p:cNvSpPr txBox="1">
            <a:spLocks noChangeArrowheads="1"/>
          </p:cNvSpPr>
          <p:nvPr/>
        </p:nvSpPr>
        <p:spPr bwMode="auto">
          <a:xfrm>
            <a:off x="2133600" y="5375276"/>
            <a:ext cx="39453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Dipolar character of water</a:t>
            </a:r>
          </a:p>
        </p:txBody>
      </p:sp>
    </p:spTree>
    <p:extLst>
      <p:ext uri="{BB962C8B-B14F-4D97-AF65-F5344CB8AC3E}">
        <p14:creationId xmlns:p14="http://schemas.microsoft.com/office/powerpoint/2010/main" val="35493376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5">
            <a:extLst>
              <a:ext uri="{FF2B5EF4-FFF2-40B4-BE49-F238E27FC236}">
                <a16:creationId xmlns:a16="http://schemas.microsoft.com/office/drawing/2014/main" id="{0BA0CBAE-7952-4DF6-8F52-C7870A07DCA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6EB489D8-E543-431C-94E6-8E811C07FE5E}" type="slidenum">
              <a:rPr kumimoji="1" lang="en-US" altLang="en-US" sz="1400">
                <a:solidFill>
                  <a:srgbClr val="000000"/>
                </a:solidFill>
              </a:rPr>
              <a:pPr eaLnBrk="0" fontAlgn="base" hangingPunct="0">
                <a:spcBef>
                  <a:spcPct val="0"/>
                </a:spcBef>
                <a:spcAft>
                  <a:spcPct val="0"/>
                </a:spcAft>
                <a:buClrTx/>
                <a:buFontTx/>
                <a:buChar char="•"/>
              </a:pPr>
              <a:t>55</a:t>
            </a:fld>
            <a:endParaRPr kumimoji="1" lang="en-US" altLang="en-US" sz="1400">
              <a:solidFill>
                <a:srgbClr val="000000"/>
              </a:solidFill>
            </a:endParaRPr>
          </a:p>
        </p:txBody>
      </p:sp>
      <p:sp>
        <p:nvSpPr>
          <p:cNvPr id="66563" name="Rectangle 2">
            <a:extLst>
              <a:ext uri="{FF2B5EF4-FFF2-40B4-BE49-F238E27FC236}">
                <a16:creationId xmlns:a16="http://schemas.microsoft.com/office/drawing/2014/main" id="{4D8D1D32-5BB9-4834-976A-9B869CDC6766}"/>
              </a:ext>
            </a:extLst>
          </p:cNvPr>
          <p:cNvSpPr>
            <a:spLocks noGrp="1" noChangeArrowheads="1"/>
          </p:cNvSpPr>
          <p:nvPr>
            <p:ph type="title"/>
          </p:nvPr>
        </p:nvSpPr>
        <p:spPr/>
        <p:txBody>
          <a:bodyPr/>
          <a:lstStyle/>
          <a:p>
            <a:pPr eaLnBrk="1" hangingPunct="1"/>
            <a:r>
              <a:rPr lang="en-US" altLang="en-US"/>
              <a:t>4.4 Polar Water Molecules</a:t>
            </a:r>
          </a:p>
        </p:txBody>
      </p:sp>
      <p:grpSp>
        <p:nvGrpSpPr>
          <p:cNvPr id="2" name="Group 15">
            <a:extLst>
              <a:ext uri="{FF2B5EF4-FFF2-40B4-BE49-F238E27FC236}">
                <a16:creationId xmlns:a16="http://schemas.microsoft.com/office/drawing/2014/main" id="{BC9C3E25-0606-4D89-A1F2-A69735012F03}"/>
              </a:ext>
            </a:extLst>
          </p:cNvPr>
          <p:cNvGrpSpPr>
            <a:grpSpLocks/>
          </p:cNvGrpSpPr>
          <p:nvPr/>
        </p:nvGrpSpPr>
        <p:grpSpPr bwMode="auto">
          <a:xfrm>
            <a:off x="2481263" y="1450976"/>
            <a:ext cx="3067050" cy="2174875"/>
            <a:chOff x="603" y="914"/>
            <a:chExt cx="1932" cy="1370"/>
          </a:xfrm>
        </p:grpSpPr>
        <p:pic>
          <p:nvPicPr>
            <p:cNvPr id="66587" name="Picture 4" descr="C:\Wang-HKUST\course-CIVIL270\Picture-clay\water-1.jpg">
              <a:extLst>
                <a:ext uri="{FF2B5EF4-FFF2-40B4-BE49-F238E27FC236}">
                  <a16:creationId xmlns:a16="http://schemas.microsoft.com/office/drawing/2014/main" id="{4D107673-7FF5-4838-B0D8-BBF76B30B8C9}"/>
                </a:ext>
              </a:extLst>
            </p:cNvPr>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a:stretch>
              <a:fillRect/>
            </a:stretch>
          </p:blipFill>
          <p:spPr bwMode="auto">
            <a:xfrm>
              <a:off x="788" y="942"/>
              <a:ext cx="1747" cy="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8" name="Text Box 9">
              <a:extLst>
                <a:ext uri="{FF2B5EF4-FFF2-40B4-BE49-F238E27FC236}">
                  <a16:creationId xmlns:a16="http://schemas.microsoft.com/office/drawing/2014/main" id="{BBF69672-7C09-46A9-B367-E1BF27F87FC7}"/>
                </a:ext>
              </a:extLst>
            </p:cNvPr>
            <p:cNvSpPr txBox="1">
              <a:spLocks noChangeArrowheads="1"/>
            </p:cNvSpPr>
            <p:nvPr/>
          </p:nvSpPr>
          <p:spPr bwMode="auto">
            <a:xfrm>
              <a:off x="603" y="914"/>
              <a:ext cx="9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3333CC"/>
                  </a:solidFill>
                </a:rPr>
                <a:t>Structure</a:t>
              </a:r>
            </a:p>
          </p:txBody>
        </p:sp>
      </p:grpSp>
      <p:grpSp>
        <p:nvGrpSpPr>
          <p:cNvPr id="3" name="Group 14">
            <a:extLst>
              <a:ext uri="{FF2B5EF4-FFF2-40B4-BE49-F238E27FC236}">
                <a16:creationId xmlns:a16="http://schemas.microsoft.com/office/drawing/2014/main" id="{68BBF4AD-4A37-48D2-BF42-D8EE06653F3C}"/>
              </a:ext>
            </a:extLst>
          </p:cNvPr>
          <p:cNvGrpSpPr>
            <a:grpSpLocks/>
          </p:cNvGrpSpPr>
          <p:nvPr/>
        </p:nvGrpSpPr>
        <p:grpSpPr bwMode="auto">
          <a:xfrm>
            <a:off x="5854700" y="1474789"/>
            <a:ext cx="4764682" cy="2522537"/>
            <a:chOff x="2728" y="929"/>
            <a:chExt cx="2285" cy="1589"/>
          </a:xfrm>
        </p:grpSpPr>
        <p:pic>
          <p:nvPicPr>
            <p:cNvPr id="66582" name="Picture 7" descr="C:\Wang-HKUST\course-CIVIL270\Picture-clay\water-2-modified1.JPG">
              <a:extLst>
                <a:ext uri="{FF2B5EF4-FFF2-40B4-BE49-F238E27FC236}">
                  <a16:creationId xmlns:a16="http://schemas.microsoft.com/office/drawing/2014/main" id="{48207716-1573-4179-9B27-CFE0DC62E320}"/>
                </a:ext>
              </a:extLst>
            </p:cNvPr>
            <p:cNvPicPr>
              <a:picLocks noChangeAspect="1" noChangeArrowheads="1"/>
            </p:cNvPicPr>
            <p:nvPr/>
          </p:nvPicPr>
          <p:blipFill>
            <a:blip r:embed="rId4">
              <a:lum bright="6000" contrast="6000"/>
              <a:extLst>
                <a:ext uri="{28A0092B-C50C-407E-A947-70E740481C1C}">
                  <a14:useLocalDpi xmlns:a14="http://schemas.microsoft.com/office/drawing/2010/main" val="0"/>
                </a:ext>
              </a:extLst>
            </a:blip>
            <a:srcRect/>
            <a:stretch>
              <a:fillRect/>
            </a:stretch>
          </p:blipFill>
          <p:spPr bwMode="auto">
            <a:xfrm>
              <a:off x="3408" y="1034"/>
              <a:ext cx="1584" cy="1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3" name="Text Box 10">
              <a:extLst>
                <a:ext uri="{FF2B5EF4-FFF2-40B4-BE49-F238E27FC236}">
                  <a16:creationId xmlns:a16="http://schemas.microsoft.com/office/drawing/2014/main" id="{84CAF32F-5DB8-4B48-9B0D-190DB0E063C8}"/>
                </a:ext>
              </a:extLst>
            </p:cNvPr>
            <p:cNvSpPr txBox="1">
              <a:spLocks noChangeArrowheads="1"/>
            </p:cNvSpPr>
            <p:nvPr/>
          </p:nvSpPr>
          <p:spPr bwMode="auto">
            <a:xfrm>
              <a:off x="2728" y="929"/>
              <a:ext cx="136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3333CC"/>
                  </a:solidFill>
                </a:rPr>
                <a:t>Polar molecule</a:t>
              </a:r>
            </a:p>
          </p:txBody>
        </p:sp>
        <p:sp>
          <p:nvSpPr>
            <p:cNvPr id="66584" name="Text Box 11">
              <a:extLst>
                <a:ext uri="{FF2B5EF4-FFF2-40B4-BE49-F238E27FC236}">
                  <a16:creationId xmlns:a16="http://schemas.microsoft.com/office/drawing/2014/main" id="{0D7985F9-FDCE-4D4C-A997-DA20C7468D56}"/>
                </a:ext>
              </a:extLst>
            </p:cNvPr>
            <p:cNvSpPr txBox="1">
              <a:spLocks noChangeArrowheads="1"/>
            </p:cNvSpPr>
            <p:nvPr/>
          </p:nvSpPr>
          <p:spPr bwMode="auto">
            <a:xfrm>
              <a:off x="3566" y="2066"/>
              <a:ext cx="466"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H(+)</a:t>
              </a:r>
            </a:p>
          </p:txBody>
        </p:sp>
        <p:sp>
          <p:nvSpPr>
            <p:cNvPr id="66585" name="Text Box 12">
              <a:extLst>
                <a:ext uri="{FF2B5EF4-FFF2-40B4-BE49-F238E27FC236}">
                  <a16:creationId xmlns:a16="http://schemas.microsoft.com/office/drawing/2014/main" id="{342C6934-83A0-41E2-B10B-B45ED4BDCF9C}"/>
                </a:ext>
              </a:extLst>
            </p:cNvPr>
            <p:cNvSpPr txBox="1">
              <a:spLocks noChangeArrowheads="1"/>
            </p:cNvSpPr>
            <p:nvPr/>
          </p:nvSpPr>
          <p:spPr bwMode="auto">
            <a:xfrm>
              <a:off x="4547" y="2072"/>
              <a:ext cx="466"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H(+)</a:t>
              </a:r>
            </a:p>
          </p:txBody>
        </p:sp>
        <p:sp>
          <p:nvSpPr>
            <p:cNvPr id="66586" name="Text Box 13">
              <a:extLst>
                <a:ext uri="{FF2B5EF4-FFF2-40B4-BE49-F238E27FC236}">
                  <a16:creationId xmlns:a16="http://schemas.microsoft.com/office/drawing/2014/main" id="{6520FC2F-DFF5-4230-9981-00457D8F3B26}"/>
                </a:ext>
              </a:extLst>
            </p:cNvPr>
            <p:cNvSpPr txBox="1">
              <a:spLocks noChangeArrowheads="1"/>
            </p:cNvSpPr>
            <p:nvPr/>
          </p:nvSpPr>
          <p:spPr bwMode="auto">
            <a:xfrm>
              <a:off x="3994" y="998"/>
              <a:ext cx="46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O(-)</a:t>
              </a:r>
            </a:p>
          </p:txBody>
        </p:sp>
      </p:grpSp>
      <p:grpSp>
        <p:nvGrpSpPr>
          <p:cNvPr id="4" name="Group 32">
            <a:extLst>
              <a:ext uri="{FF2B5EF4-FFF2-40B4-BE49-F238E27FC236}">
                <a16:creationId xmlns:a16="http://schemas.microsoft.com/office/drawing/2014/main" id="{8AB2160F-727F-42FF-85FA-8819C2B79495}"/>
              </a:ext>
            </a:extLst>
          </p:cNvPr>
          <p:cNvGrpSpPr>
            <a:grpSpLocks/>
          </p:cNvGrpSpPr>
          <p:nvPr/>
        </p:nvGrpSpPr>
        <p:grpSpPr bwMode="auto">
          <a:xfrm>
            <a:off x="2032000" y="3714751"/>
            <a:ext cx="2381250" cy="2301875"/>
            <a:chOff x="320" y="2340"/>
            <a:chExt cx="1500" cy="1450"/>
          </a:xfrm>
        </p:grpSpPr>
        <p:sp>
          <p:nvSpPr>
            <p:cNvPr id="66572" name="Text Box 16">
              <a:extLst>
                <a:ext uri="{FF2B5EF4-FFF2-40B4-BE49-F238E27FC236}">
                  <a16:creationId xmlns:a16="http://schemas.microsoft.com/office/drawing/2014/main" id="{9AE59784-567A-4F8D-AAB9-BC882AEA9B0F}"/>
                </a:ext>
              </a:extLst>
            </p:cNvPr>
            <p:cNvSpPr txBox="1">
              <a:spLocks noChangeArrowheads="1"/>
            </p:cNvSpPr>
            <p:nvPr/>
          </p:nvSpPr>
          <p:spPr bwMode="auto">
            <a:xfrm>
              <a:off x="320" y="2340"/>
              <a:ext cx="139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3333CC"/>
                  </a:solidFill>
                </a:rPr>
                <a:t>Hydrogen bond</a:t>
              </a:r>
            </a:p>
          </p:txBody>
        </p:sp>
        <p:grpSp>
          <p:nvGrpSpPr>
            <p:cNvPr id="66573" name="Group 20">
              <a:extLst>
                <a:ext uri="{FF2B5EF4-FFF2-40B4-BE49-F238E27FC236}">
                  <a16:creationId xmlns:a16="http://schemas.microsoft.com/office/drawing/2014/main" id="{49C750F5-C1B6-4C77-9F9E-B63DF6DD3ED7}"/>
                </a:ext>
              </a:extLst>
            </p:cNvPr>
            <p:cNvGrpSpPr>
              <a:grpSpLocks/>
            </p:cNvGrpSpPr>
            <p:nvPr/>
          </p:nvGrpSpPr>
          <p:grpSpPr bwMode="auto">
            <a:xfrm>
              <a:off x="559" y="2583"/>
              <a:ext cx="626" cy="627"/>
              <a:chOff x="559" y="2583"/>
              <a:chExt cx="754" cy="755"/>
            </a:xfrm>
          </p:grpSpPr>
          <p:sp>
            <p:nvSpPr>
              <p:cNvPr id="66579" name="Oval 17">
                <a:extLst>
                  <a:ext uri="{FF2B5EF4-FFF2-40B4-BE49-F238E27FC236}">
                    <a16:creationId xmlns:a16="http://schemas.microsoft.com/office/drawing/2014/main" id="{FBFCE42D-6FEC-449B-B7B9-7AB7B7B0135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6580" name="Oval 18">
                <a:extLst>
                  <a:ext uri="{FF2B5EF4-FFF2-40B4-BE49-F238E27FC236}">
                    <a16:creationId xmlns:a16="http://schemas.microsoft.com/office/drawing/2014/main" id="{57135098-F93A-4AFE-BD18-B2D3EEAE669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6581" name="Oval 19">
                <a:extLst>
                  <a:ext uri="{FF2B5EF4-FFF2-40B4-BE49-F238E27FC236}">
                    <a16:creationId xmlns:a16="http://schemas.microsoft.com/office/drawing/2014/main" id="{DE570CF3-A804-4732-8A0E-77410C31020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66574" name="Line 25">
              <a:extLst>
                <a:ext uri="{FF2B5EF4-FFF2-40B4-BE49-F238E27FC236}">
                  <a16:creationId xmlns:a16="http://schemas.microsoft.com/office/drawing/2014/main" id="{B1B4D3B2-C998-427C-A326-FF38D3DB544C}"/>
                </a:ext>
              </a:extLst>
            </p:cNvPr>
            <p:cNvSpPr>
              <a:spLocks noChangeShapeType="1"/>
            </p:cNvSpPr>
            <p:nvPr/>
          </p:nvSpPr>
          <p:spPr bwMode="auto">
            <a:xfrm>
              <a:off x="1005" y="3190"/>
              <a:ext cx="201" cy="116"/>
            </a:xfrm>
            <a:prstGeom prst="line">
              <a:avLst/>
            </a:prstGeom>
            <a:noFill/>
            <a:ln w="28575">
              <a:solidFill>
                <a:schemeClr val="accent2"/>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nvGrpSpPr>
            <p:cNvPr id="66575" name="Group 26">
              <a:extLst>
                <a:ext uri="{FF2B5EF4-FFF2-40B4-BE49-F238E27FC236}">
                  <a16:creationId xmlns:a16="http://schemas.microsoft.com/office/drawing/2014/main" id="{A684549A-0B16-4B28-AA15-2EDDBC4485F9}"/>
                </a:ext>
              </a:extLst>
            </p:cNvPr>
            <p:cNvGrpSpPr>
              <a:grpSpLocks/>
            </p:cNvGrpSpPr>
            <p:nvPr/>
          </p:nvGrpSpPr>
          <p:grpSpPr bwMode="auto">
            <a:xfrm>
              <a:off x="1194" y="3163"/>
              <a:ext cx="626" cy="627"/>
              <a:chOff x="559" y="2583"/>
              <a:chExt cx="754" cy="755"/>
            </a:xfrm>
          </p:grpSpPr>
          <p:sp>
            <p:nvSpPr>
              <p:cNvPr id="66576" name="Oval 27">
                <a:extLst>
                  <a:ext uri="{FF2B5EF4-FFF2-40B4-BE49-F238E27FC236}">
                    <a16:creationId xmlns:a16="http://schemas.microsoft.com/office/drawing/2014/main" id="{B6F9483D-DD65-4CFC-8160-78F1B2C8B63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6577" name="Oval 28">
                <a:extLst>
                  <a:ext uri="{FF2B5EF4-FFF2-40B4-BE49-F238E27FC236}">
                    <a16:creationId xmlns:a16="http://schemas.microsoft.com/office/drawing/2014/main" id="{DA7C93C3-5C48-4600-928A-AE81C1E0C25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6578" name="Oval 29">
                <a:extLst>
                  <a:ext uri="{FF2B5EF4-FFF2-40B4-BE49-F238E27FC236}">
                    <a16:creationId xmlns:a16="http://schemas.microsoft.com/office/drawing/2014/main" id="{4DC884F7-BE3F-4FDA-AEC1-9B548A6332F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 name="Group 34">
            <a:extLst>
              <a:ext uri="{FF2B5EF4-FFF2-40B4-BE49-F238E27FC236}">
                <a16:creationId xmlns:a16="http://schemas.microsoft.com/office/drawing/2014/main" id="{A0541824-B488-4EC0-B616-0663419B1BFE}"/>
              </a:ext>
            </a:extLst>
          </p:cNvPr>
          <p:cNvGrpSpPr>
            <a:grpSpLocks/>
          </p:cNvGrpSpPr>
          <p:nvPr/>
        </p:nvGrpSpPr>
        <p:grpSpPr bwMode="auto">
          <a:xfrm>
            <a:off x="5907089" y="3741738"/>
            <a:ext cx="4224337" cy="2736850"/>
            <a:chOff x="2761" y="2357"/>
            <a:chExt cx="2661" cy="1724"/>
          </a:xfrm>
        </p:grpSpPr>
        <p:grpSp>
          <p:nvGrpSpPr>
            <p:cNvPr id="66568" name="Group 31">
              <a:extLst>
                <a:ext uri="{FF2B5EF4-FFF2-40B4-BE49-F238E27FC236}">
                  <a16:creationId xmlns:a16="http://schemas.microsoft.com/office/drawing/2014/main" id="{08746E56-420C-4A68-B94D-AE923A5370DA}"/>
                </a:ext>
              </a:extLst>
            </p:cNvPr>
            <p:cNvGrpSpPr>
              <a:grpSpLocks/>
            </p:cNvGrpSpPr>
            <p:nvPr/>
          </p:nvGrpSpPr>
          <p:grpSpPr bwMode="auto">
            <a:xfrm>
              <a:off x="2761" y="2357"/>
              <a:ext cx="2438" cy="1662"/>
              <a:chOff x="2761" y="2357"/>
              <a:chExt cx="2438" cy="1662"/>
            </a:xfrm>
          </p:grpSpPr>
          <p:pic>
            <p:nvPicPr>
              <p:cNvPr id="66570" name="Picture 8" descr="C:\Wang-HKUST\course-CIVIL270\Picture-clay\hydrated-ions.jpg">
                <a:extLst>
                  <a:ext uri="{FF2B5EF4-FFF2-40B4-BE49-F238E27FC236}">
                    <a16:creationId xmlns:a16="http://schemas.microsoft.com/office/drawing/2014/main" id="{419EECD7-29E3-4DBC-B8FD-21553641072F}"/>
                  </a:ext>
                </a:extLst>
              </p:cNvPr>
              <p:cNvPicPr>
                <a:picLocks noChangeAspect="1" noChangeArrowheads="1"/>
              </p:cNvPicPr>
              <p:nvPr/>
            </p:nvPicPr>
            <p:blipFill>
              <a:blip r:embed="rId5" cstate="print">
                <a:lum bright="18000"/>
                <a:extLst>
                  <a:ext uri="{28A0092B-C50C-407E-A947-70E740481C1C}">
                    <a14:useLocalDpi xmlns:a14="http://schemas.microsoft.com/office/drawing/2010/main" val="0"/>
                  </a:ext>
                </a:extLst>
              </a:blip>
              <a:srcRect/>
              <a:stretch>
                <a:fillRect/>
              </a:stretch>
            </p:blipFill>
            <p:spPr bwMode="auto">
              <a:xfrm>
                <a:off x="2821" y="2740"/>
                <a:ext cx="2378" cy="1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1" name="Text Box 30">
                <a:extLst>
                  <a:ext uri="{FF2B5EF4-FFF2-40B4-BE49-F238E27FC236}">
                    <a16:creationId xmlns:a16="http://schemas.microsoft.com/office/drawing/2014/main" id="{3DFC4CBA-CBC3-429F-B59B-DCFB2AA2DB5D}"/>
                  </a:ext>
                </a:extLst>
              </p:cNvPr>
              <p:cNvSpPr txBox="1">
                <a:spLocks noChangeArrowheads="1"/>
              </p:cNvSpPr>
              <p:nvPr/>
            </p:nvSpPr>
            <p:spPr bwMode="auto">
              <a:xfrm>
                <a:off x="2761" y="2357"/>
                <a:ext cx="179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3333CC"/>
                    </a:solidFill>
                  </a:rPr>
                  <a:t>Salts in aqueous solution</a:t>
                </a:r>
              </a:p>
            </p:txBody>
          </p:sp>
        </p:grpSp>
        <p:sp>
          <p:nvSpPr>
            <p:cNvPr id="66569" name="Text Box 33">
              <a:extLst>
                <a:ext uri="{FF2B5EF4-FFF2-40B4-BE49-F238E27FC236}">
                  <a16:creationId xmlns:a16="http://schemas.microsoft.com/office/drawing/2014/main" id="{FF3735D4-CDDF-4C0B-904C-36FE4EF0C79D}"/>
                </a:ext>
              </a:extLst>
            </p:cNvPr>
            <p:cNvSpPr txBox="1">
              <a:spLocks noChangeArrowheads="1"/>
            </p:cNvSpPr>
            <p:nvPr/>
          </p:nvSpPr>
          <p:spPr bwMode="auto">
            <a:xfrm>
              <a:off x="4151" y="3831"/>
              <a:ext cx="127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hydration</a:t>
              </a:r>
            </a:p>
          </p:txBody>
        </p:sp>
      </p:grpSp>
    </p:spTree>
    <p:extLst>
      <p:ext uri="{BB962C8B-B14F-4D97-AF65-F5344CB8AC3E}">
        <p14:creationId xmlns:p14="http://schemas.microsoft.com/office/powerpoint/2010/main" val="4245785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Group 4">
            <a:extLst>
              <a:ext uri="{FF2B5EF4-FFF2-40B4-BE49-F238E27FC236}">
                <a16:creationId xmlns:a16="http://schemas.microsoft.com/office/drawing/2014/main" id="{CA43660A-6869-4AFC-A1F8-31189D5C4726}"/>
              </a:ext>
            </a:extLst>
          </p:cNvPr>
          <p:cNvGrpSpPr>
            <a:grpSpLocks/>
          </p:cNvGrpSpPr>
          <p:nvPr/>
        </p:nvGrpSpPr>
        <p:grpSpPr bwMode="auto">
          <a:xfrm>
            <a:off x="1905001" y="381000"/>
            <a:ext cx="5407025" cy="5715000"/>
            <a:chOff x="288" y="240"/>
            <a:chExt cx="3406" cy="3600"/>
          </a:xfrm>
        </p:grpSpPr>
        <p:pic>
          <p:nvPicPr>
            <p:cNvPr id="65540" name="Picture 2" descr="D:\DAS Linktool\Images-Location\CH-02\PrinGeoEng5e_Ch02-12.jpg">
              <a:extLst>
                <a:ext uri="{FF2B5EF4-FFF2-40B4-BE49-F238E27FC236}">
                  <a16:creationId xmlns:a16="http://schemas.microsoft.com/office/drawing/2014/main" id="{487F9681-1F33-48AE-ACEE-E0730F309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 y="336"/>
              <a:ext cx="3265" cy="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Text Box 3">
              <a:extLst>
                <a:ext uri="{FF2B5EF4-FFF2-40B4-BE49-F238E27FC236}">
                  <a16:creationId xmlns:a16="http://schemas.microsoft.com/office/drawing/2014/main" id="{6390E3DE-2834-4B05-BED3-9B012226C945}"/>
                </a:ext>
              </a:extLst>
            </p:cNvPr>
            <p:cNvSpPr txBox="1">
              <a:spLocks noChangeArrowheads="1"/>
            </p:cNvSpPr>
            <p:nvPr/>
          </p:nvSpPr>
          <p:spPr bwMode="auto">
            <a:xfrm rot="-5400000">
              <a:off x="-974" y="1502"/>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65539" name="Text Box 5">
            <a:extLst>
              <a:ext uri="{FF2B5EF4-FFF2-40B4-BE49-F238E27FC236}">
                <a16:creationId xmlns:a16="http://schemas.microsoft.com/office/drawing/2014/main" id="{AC4DFBA6-F0BA-4DB2-8AF9-B19450B75E99}"/>
              </a:ext>
            </a:extLst>
          </p:cNvPr>
          <p:cNvSpPr txBox="1">
            <a:spLocks noChangeArrowheads="1"/>
          </p:cNvSpPr>
          <p:nvPr/>
        </p:nvSpPr>
        <p:spPr bwMode="auto">
          <a:xfrm>
            <a:off x="7451726" y="3857625"/>
            <a:ext cx="367070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Attraction of dipolar molecules in diffuse double layer</a:t>
            </a:r>
          </a:p>
        </p:txBody>
      </p:sp>
    </p:spTree>
    <p:extLst>
      <p:ext uri="{BB962C8B-B14F-4D97-AF65-F5344CB8AC3E}">
        <p14:creationId xmlns:p14="http://schemas.microsoft.com/office/powerpoint/2010/main" val="32133499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5">
            <a:extLst>
              <a:ext uri="{FF2B5EF4-FFF2-40B4-BE49-F238E27FC236}">
                <a16:creationId xmlns:a16="http://schemas.microsoft.com/office/drawing/2014/main" id="{4D26C65C-1303-4105-AD20-D5DE32DCF1A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32A13470-2614-41C6-8117-14C85543D525}" type="slidenum">
              <a:rPr kumimoji="1" lang="en-US" altLang="en-US" sz="1400">
                <a:solidFill>
                  <a:srgbClr val="000000"/>
                </a:solidFill>
              </a:rPr>
              <a:pPr eaLnBrk="0" fontAlgn="base" hangingPunct="0">
                <a:spcBef>
                  <a:spcPct val="0"/>
                </a:spcBef>
                <a:spcAft>
                  <a:spcPct val="0"/>
                </a:spcAft>
                <a:buClrTx/>
                <a:buFontTx/>
                <a:buChar char="•"/>
              </a:pPr>
              <a:t>57</a:t>
            </a:fld>
            <a:endParaRPr kumimoji="1" lang="en-US" altLang="en-US" sz="1400">
              <a:solidFill>
                <a:srgbClr val="000000"/>
              </a:solidFill>
            </a:endParaRPr>
          </a:p>
        </p:txBody>
      </p:sp>
      <p:sp>
        <p:nvSpPr>
          <p:cNvPr id="69635" name="Text Box 104">
            <a:extLst>
              <a:ext uri="{FF2B5EF4-FFF2-40B4-BE49-F238E27FC236}">
                <a16:creationId xmlns:a16="http://schemas.microsoft.com/office/drawing/2014/main" id="{ED2AB919-75D3-4F49-AABA-652D4D049EB4}"/>
              </a:ext>
            </a:extLst>
          </p:cNvPr>
          <p:cNvSpPr txBox="1">
            <a:spLocks noChangeArrowheads="1"/>
          </p:cNvSpPr>
          <p:nvPr/>
        </p:nvSpPr>
        <p:spPr bwMode="auto">
          <a:xfrm>
            <a:off x="5972176" y="3603626"/>
            <a:ext cx="21621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50000"/>
              </a:spcBef>
              <a:spcAft>
                <a:spcPct val="0"/>
              </a:spcAft>
              <a:buClrTx/>
              <a:buFontTx/>
              <a:buChar char="•"/>
            </a:pPr>
            <a:r>
              <a:rPr kumimoji="1" lang="en-US" altLang="en-US" sz="1600">
                <a:solidFill>
                  <a:srgbClr val="000000"/>
                </a:solidFill>
              </a:rPr>
              <a:t>Adsorbed layers</a:t>
            </a:r>
          </a:p>
          <a:p>
            <a:pPr algn="ctr" fontAlgn="base">
              <a:spcBef>
                <a:spcPct val="50000"/>
              </a:spcBef>
              <a:spcAft>
                <a:spcPct val="0"/>
              </a:spcAft>
              <a:buClrTx/>
              <a:buFontTx/>
              <a:buChar char="•"/>
            </a:pPr>
            <a:r>
              <a:rPr kumimoji="1" lang="en-US" altLang="en-US" sz="1600" b="1" i="1">
                <a:solidFill>
                  <a:srgbClr val="000000"/>
                </a:solidFill>
              </a:rPr>
              <a:t>3</a:t>
            </a:r>
            <a:r>
              <a:rPr kumimoji="1" lang="en-US" altLang="en-US" sz="1600">
                <a:solidFill>
                  <a:srgbClr val="000000"/>
                </a:solidFill>
              </a:rPr>
              <a:t> monolayers</a:t>
            </a:r>
          </a:p>
        </p:txBody>
      </p:sp>
      <p:sp>
        <p:nvSpPr>
          <p:cNvPr id="69636" name="Rectangle 2">
            <a:extLst>
              <a:ext uri="{FF2B5EF4-FFF2-40B4-BE49-F238E27FC236}">
                <a16:creationId xmlns:a16="http://schemas.microsoft.com/office/drawing/2014/main" id="{599AA40E-EC55-494B-94EE-294F84BF6B1E}"/>
              </a:ext>
            </a:extLst>
          </p:cNvPr>
          <p:cNvSpPr>
            <a:spLocks noGrp="1" noChangeArrowheads="1"/>
          </p:cNvSpPr>
          <p:nvPr>
            <p:ph type="title"/>
          </p:nvPr>
        </p:nvSpPr>
        <p:spPr/>
        <p:txBody>
          <a:bodyPr/>
          <a:lstStyle/>
          <a:p>
            <a:pPr eaLnBrk="1" hangingPunct="1"/>
            <a:r>
              <a:rPr lang="en-US" altLang="en-US"/>
              <a:t>4.5 Clay-Water Interaction</a:t>
            </a:r>
          </a:p>
        </p:txBody>
      </p:sp>
      <p:sp>
        <p:nvSpPr>
          <p:cNvPr id="69637" name="Text Box 7">
            <a:extLst>
              <a:ext uri="{FF2B5EF4-FFF2-40B4-BE49-F238E27FC236}">
                <a16:creationId xmlns:a16="http://schemas.microsoft.com/office/drawing/2014/main" id="{F57BD8CA-5502-42E5-9069-39D58A84FF40}"/>
              </a:ext>
            </a:extLst>
          </p:cNvPr>
          <p:cNvSpPr txBox="1">
            <a:spLocks noChangeArrowheads="1"/>
          </p:cNvSpPr>
          <p:nvPr/>
        </p:nvSpPr>
        <p:spPr bwMode="auto">
          <a:xfrm>
            <a:off x="2454276" y="1338263"/>
            <a:ext cx="34401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b="1">
                <a:solidFill>
                  <a:srgbClr val="3333CC"/>
                </a:solidFill>
              </a:rPr>
              <a:t>1. Hydrogen bond</a:t>
            </a:r>
          </a:p>
        </p:txBody>
      </p:sp>
      <p:pic>
        <p:nvPicPr>
          <p:cNvPr id="69638" name="Picture 8" descr="C:\Wang-HKUST\course-CIVIL270\Picture-clay\kaoline-1.JPG">
            <a:extLst>
              <a:ext uri="{FF2B5EF4-FFF2-40B4-BE49-F238E27FC236}">
                <a16:creationId xmlns:a16="http://schemas.microsoft.com/office/drawing/2014/main" id="{53B21944-98F0-4CD3-8FDA-24F2116C6525}"/>
              </a:ext>
            </a:extLst>
          </p:cNvPr>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1944688" y="1822450"/>
            <a:ext cx="3536950" cy="262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9" name="Text Box 9">
            <a:extLst>
              <a:ext uri="{FF2B5EF4-FFF2-40B4-BE49-F238E27FC236}">
                <a16:creationId xmlns:a16="http://schemas.microsoft.com/office/drawing/2014/main" id="{9A50042B-B35C-4907-80EE-8360BA927AB8}"/>
              </a:ext>
            </a:extLst>
          </p:cNvPr>
          <p:cNvSpPr txBox="1">
            <a:spLocks noChangeArrowheads="1"/>
          </p:cNvSpPr>
          <p:nvPr/>
        </p:nvSpPr>
        <p:spPr bwMode="auto">
          <a:xfrm>
            <a:off x="4508501" y="1928814"/>
            <a:ext cx="1235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Kaolinite</a:t>
            </a:r>
          </a:p>
        </p:txBody>
      </p:sp>
      <p:sp>
        <p:nvSpPr>
          <p:cNvPr id="69640" name="Oval 10">
            <a:extLst>
              <a:ext uri="{FF2B5EF4-FFF2-40B4-BE49-F238E27FC236}">
                <a16:creationId xmlns:a16="http://schemas.microsoft.com/office/drawing/2014/main" id="{207FFDA1-4512-4BDF-94BF-0CC6FB4A1348}"/>
              </a:ext>
            </a:extLst>
          </p:cNvPr>
          <p:cNvSpPr>
            <a:spLocks noChangeArrowheads="1"/>
          </p:cNvSpPr>
          <p:nvPr/>
        </p:nvSpPr>
        <p:spPr bwMode="auto">
          <a:xfrm>
            <a:off x="2846389" y="4276725"/>
            <a:ext cx="115887" cy="115888"/>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1" name="Oval 11">
            <a:extLst>
              <a:ext uri="{FF2B5EF4-FFF2-40B4-BE49-F238E27FC236}">
                <a16:creationId xmlns:a16="http://schemas.microsoft.com/office/drawing/2014/main" id="{585995D7-799C-464A-B93C-3F832129C701}"/>
              </a:ext>
            </a:extLst>
          </p:cNvPr>
          <p:cNvSpPr>
            <a:spLocks noChangeArrowheads="1"/>
          </p:cNvSpPr>
          <p:nvPr/>
        </p:nvSpPr>
        <p:spPr bwMode="auto">
          <a:xfrm>
            <a:off x="2063750" y="4176714"/>
            <a:ext cx="115888" cy="11588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2" name="Oval 12">
            <a:extLst>
              <a:ext uri="{FF2B5EF4-FFF2-40B4-BE49-F238E27FC236}">
                <a16:creationId xmlns:a16="http://schemas.microsoft.com/office/drawing/2014/main" id="{2C8FBB5C-CB88-4724-BFA3-F07A42459641}"/>
              </a:ext>
            </a:extLst>
          </p:cNvPr>
          <p:cNvSpPr>
            <a:spLocks noChangeArrowheads="1"/>
          </p:cNvSpPr>
          <p:nvPr/>
        </p:nvSpPr>
        <p:spPr bwMode="auto">
          <a:xfrm>
            <a:off x="3063875" y="4157664"/>
            <a:ext cx="115888" cy="11588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3" name="Oval 13">
            <a:extLst>
              <a:ext uri="{FF2B5EF4-FFF2-40B4-BE49-F238E27FC236}">
                <a16:creationId xmlns:a16="http://schemas.microsoft.com/office/drawing/2014/main" id="{910BFDBF-C329-441B-BBDC-D1FECD8864FD}"/>
              </a:ext>
            </a:extLst>
          </p:cNvPr>
          <p:cNvSpPr>
            <a:spLocks noChangeArrowheads="1"/>
          </p:cNvSpPr>
          <p:nvPr/>
        </p:nvSpPr>
        <p:spPr bwMode="auto">
          <a:xfrm>
            <a:off x="3844925" y="4262439"/>
            <a:ext cx="115888" cy="11588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4" name="Oval 14">
            <a:extLst>
              <a:ext uri="{FF2B5EF4-FFF2-40B4-BE49-F238E27FC236}">
                <a16:creationId xmlns:a16="http://schemas.microsoft.com/office/drawing/2014/main" id="{0C8BBFA1-12F4-4C1E-A857-58041BB16527}"/>
              </a:ext>
            </a:extLst>
          </p:cNvPr>
          <p:cNvSpPr>
            <a:spLocks noChangeArrowheads="1"/>
          </p:cNvSpPr>
          <p:nvPr/>
        </p:nvSpPr>
        <p:spPr bwMode="auto">
          <a:xfrm>
            <a:off x="4073525" y="4148139"/>
            <a:ext cx="115888" cy="11588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5" name="Oval 15">
            <a:extLst>
              <a:ext uri="{FF2B5EF4-FFF2-40B4-BE49-F238E27FC236}">
                <a16:creationId xmlns:a16="http://schemas.microsoft.com/office/drawing/2014/main" id="{CE24D05C-9915-41BF-B665-BD04AFE5FD68}"/>
              </a:ext>
            </a:extLst>
          </p:cNvPr>
          <p:cNvSpPr>
            <a:spLocks noChangeArrowheads="1"/>
          </p:cNvSpPr>
          <p:nvPr/>
        </p:nvSpPr>
        <p:spPr bwMode="auto">
          <a:xfrm>
            <a:off x="3444875" y="3509964"/>
            <a:ext cx="115888" cy="11588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6" name="Oval 16">
            <a:extLst>
              <a:ext uri="{FF2B5EF4-FFF2-40B4-BE49-F238E27FC236}">
                <a16:creationId xmlns:a16="http://schemas.microsoft.com/office/drawing/2014/main" id="{9166F75B-4ABB-40B6-A226-433CB3577F81}"/>
              </a:ext>
            </a:extLst>
          </p:cNvPr>
          <p:cNvSpPr>
            <a:spLocks noChangeArrowheads="1"/>
          </p:cNvSpPr>
          <p:nvPr/>
        </p:nvSpPr>
        <p:spPr bwMode="auto">
          <a:xfrm>
            <a:off x="4733925" y="3890964"/>
            <a:ext cx="115888" cy="11588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7" name="Oval 17">
            <a:extLst>
              <a:ext uri="{FF2B5EF4-FFF2-40B4-BE49-F238E27FC236}">
                <a16:creationId xmlns:a16="http://schemas.microsoft.com/office/drawing/2014/main" id="{511EE807-10FF-41C3-B345-D13D8BE246A8}"/>
              </a:ext>
            </a:extLst>
          </p:cNvPr>
          <p:cNvSpPr>
            <a:spLocks noChangeArrowheads="1"/>
          </p:cNvSpPr>
          <p:nvPr/>
        </p:nvSpPr>
        <p:spPr bwMode="auto">
          <a:xfrm>
            <a:off x="4092575" y="2719389"/>
            <a:ext cx="115888" cy="115887"/>
          </a:xfrm>
          <a:prstGeom prst="ellipse">
            <a:avLst/>
          </a:pr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8" name="Oval 18">
            <a:extLst>
              <a:ext uri="{FF2B5EF4-FFF2-40B4-BE49-F238E27FC236}">
                <a16:creationId xmlns:a16="http://schemas.microsoft.com/office/drawing/2014/main" id="{2E8FA9F4-4B04-4D42-A9D4-1E7AD3029EE5}"/>
              </a:ext>
            </a:extLst>
          </p:cNvPr>
          <p:cNvSpPr>
            <a:spLocks noChangeArrowheads="1"/>
          </p:cNvSpPr>
          <p:nvPr/>
        </p:nvSpPr>
        <p:spPr bwMode="auto">
          <a:xfrm>
            <a:off x="4387850" y="2814639"/>
            <a:ext cx="115888" cy="115887"/>
          </a:xfrm>
          <a:prstGeom prst="ellipse">
            <a:avLst/>
          </a:pr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49" name="Oval 19">
            <a:extLst>
              <a:ext uri="{FF2B5EF4-FFF2-40B4-BE49-F238E27FC236}">
                <a16:creationId xmlns:a16="http://schemas.microsoft.com/office/drawing/2014/main" id="{40895C5F-199A-4328-8FA7-3AFC35758ECD}"/>
              </a:ext>
            </a:extLst>
          </p:cNvPr>
          <p:cNvSpPr>
            <a:spLocks noChangeArrowheads="1"/>
          </p:cNvSpPr>
          <p:nvPr/>
        </p:nvSpPr>
        <p:spPr bwMode="auto">
          <a:xfrm>
            <a:off x="4683125" y="2919414"/>
            <a:ext cx="115888" cy="115887"/>
          </a:xfrm>
          <a:prstGeom prst="ellipse">
            <a:avLst/>
          </a:pr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50" name="Oval 20">
            <a:extLst>
              <a:ext uri="{FF2B5EF4-FFF2-40B4-BE49-F238E27FC236}">
                <a16:creationId xmlns:a16="http://schemas.microsoft.com/office/drawing/2014/main" id="{F50FCE2A-5895-4F31-BFF3-583B2EA9AE15}"/>
              </a:ext>
            </a:extLst>
          </p:cNvPr>
          <p:cNvSpPr>
            <a:spLocks noChangeArrowheads="1"/>
          </p:cNvSpPr>
          <p:nvPr/>
        </p:nvSpPr>
        <p:spPr bwMode="auto">
          <a:xfrm>
            <a:off x="5006975" y="2757489"/>
            <a:ext cx="115888" cy="115887"/>
          </a:xfrm>
          <a:prstGeom prst="ellipse">
            <a:avLst/>
          </a:pr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51" name="Oval 21">
            <a:extLst>
              <a:ext uri="{FF2B5EF4-FFF2-40B4-BE49-F238E27FC236}">
                <a16:creationId xmlns:a16="http://schemas.microsoft.com/office/drawing/2014/main" id="{26906FDF-53C8-4B94-9640-997D2EF04694}"/>
              </a:ext>
            </a:extLst>
          </p:cNvPr>
          <p:cNvSpPr>
            <a:spLocks noChangeArrowheads="1"/>
          </p:cNvSpPr>
          <p:nvPr/>
        </p:nvSpPr>
        <p:spPr bwMode="auto">
          <a:xfrm>
            <a:off x="4730750" y="3700464"/>
            <a:ext cx="115888" cy="115887"/>
          </a:xfrm>
          <a:prstGeom prst="ellipse">
            <a:avLst/>
          </a:pr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52" name="Line 22">
            <a:extLst>
              <a:ext uri="{FF2B5EF4-FFF2-40B4-BE49-F238E27FC236}">
                <a16:creationId xmlns:a16="http://schemas.microsoft.com/office/drawing/2014/main" id="{B46EC16C-0C56-4A73-BF15-42B502367C53}"/>
              </a:ext>
            </a:extLst>
          </p:cNvPr>
          <p:cNvSpPr>
            <a:spLocks noChangeShapeType="1"/>
          </p:cNvSpPr>
          <p:nvPr/>
        </p:nvSpPr>
        <p:spPr bwMode="auto">
          <a:xfrm>
            <a:off x="6135688" y="1538288"/>
            <a:ext cx="0" cy="165735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653" name="Oval 23">
            <a:extLst>
              <a:ext uri="{FF2B5EF4-FFF2-40B4-BE49-F238E27FC236}">
                <a16:creationId xmlns:a16="http://schemas.microsoft.com/office/drawing/2014/main" id="{9C9E92E7-BB22-4D65-8871-9FC46D890E92}"/>
              </a:ext>
            </a:extLst>
          </p:cNvPr>
          <p:cNvSpPr>
            <a:spLocks noChangeArrowheads="1"/>
          </p:cNvSpPr>
          <p:nvPr/>
        </p:nvSpPr>
        <p:spPr bwMode="auto">
          <a:xfrm>
            <a:off x="5878514" y="1682750"/>
            <a:ext cx="242887" cy="242888"/>
          </a:xfrm>
          <a:prstGeom prst="ellipse">
            <a:avLst/>
          </a:prstGeom>
          <a:gradFill rotWithShape="0">
            <a:gsLst>
              <a:gs pos="0">
                <a:schemeClr val="bg1"/>
              </a:gs>
              <a:gs pos="100000">
                <a:srgbClr val="FF0000"/>
              </a:gs>
            </a:gsLst>
            <a:path path="shape">
              <a:fillToRect l="50000" t="50000" r="50000" b="50000"/>
            </a:path>
          </a:gradFill>
          <a:ln w="22225">
            <a:solidFill>
              <a:srgbClr val="FF0000"/>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69654" name="Group 53">
            <a:extLst>
              <a:ext uri="{FF2B5EF4-FFF2-40B4-BE49-F238E27FC236}">
                <a16:creationId xmlns:a16="http://schemas.microsoft.com/office/drawing/2014/main" id="{ED5FA936-4BB1-4449-ADE8-D80F531860AE}"/>
              </a:ext>
            </a:extLst>
          </p:cNvPr>
          <p:cNvGrpSpPr>
            <a:grpSpLocks/>
          </p:cNvGrpSpPr>
          <p:nvPr/>
        </p:nvGrpSpPr>
        <p:grpSpPr bwMode="auto">
          <a:xfrm rot="16200000">
            <a:off x="6194425" y="1781175"/>
            <a:ext cx="312738" cy="312738"/>
            <a:chOff x="559" y="2583"/>
            <a:chExt cx="754" cy="755"/>
          </a:xfrm>
        </p:grpSpPr>
        <p:sp>
          <p:nvSpPr>
            <p:cNvPr id="69750" name="Oval 54">
              <a:extLst>
                <a:ext uri="{FF2B5EF4-FFF2-40B4-BE49-F238E27FC236}">
                  <a16:creationId xmlns:a16="http://schemas.microsoft.com/office/drawing/2014/main" id="{44ECFF94-A9F8-442D-A820-542865104FE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51" name="Oval 55">
              <a:extLst>
                <a:ext uri="{FF2B5EF4-FFF2-40B4-BE49-F238E27FC236}">
                  <a16:creationId xmlns:a16="http://schemas.microsoft.com/office/drawing/2014/main" id="{9915B654-645E-492B-AA6F-ACE3BDD5B13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52" name="Oval 56">
              <a:extLst>
                <a:ext uri="{FF2B5EF4-FFF2-40B4-BE49-F238E27FC236}">
                  <a16:creationId xmlns:a16="http://schemas.microsoft.com/office/drawing/2014/main" id="{FE9D3D2D-FA10-4557-BAB1-EAC7D10012E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55" name="Group 71">
            <a:extLst>
              <a:ext uri="{FF2B5EF4-FFF2-40B4-BE49-F238E27FC236}">
                <a16:creationId xmlns:a16="http://schemas.microsoft.com/office/drawing/2014/main" id="{3D042818-8E9C-4E66-A2DD-735898F1C3EF}"/>
              </a:ext>
            </a:extLst>
          </p:cNvPr>
          <p:cNvGrpSpPr>
            <a:grpSpLocks/>
          </p:cNvGrpSpPr>
          <p:nvPr/>
        </p:nvGrpSpPr>
        <p:grpSpPr bwMode="auto">
          <a:xfrm rot="16200000">
            <a:off x="6173789" y="2236789"/>
            <a:ext cx="312737" cy="312737"/>
            <a:chOff x="559" y="2583"/>
            <a:chExt cx="754" cy="755"/>
          </a:xfrm>
        </p:grpSpPr>
        <p:sp>
          <p:nvSpPr>
            <p:cNvPr id="69747" name="Oval 72">
              <a:extLst>
                <a:ext uri="{FF2B5EF4-FFF2-40B4-BE49-F238E27FC236}">
                  <a16:creationId xmlns:a16="http://schemas.microsoft.com/office/drawing/2014/main" id="{1BD6D1E3-8EC4-4992-8C46-3413AEBDC4E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8" name="Oval 73">
              <a:extLst>
                <a:ext uri="{FF2B5EF4-FFF2-40B4-BE49-F238E27FC236}">
                  <a16:creationId xmlns:a16="http://schemas.microsoft.com/office/drawing/2014/main" id="{162C675E-E2D4-4A30-85C0-2096A6E3E89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9" name="Oval 74">
              <a:extLst>
                <a:ext uri="{FF2B5EF4-FFF2-40B4-BE49-F238E27FC236}">
                  <a16:creationId xmlns:a16="http://schemas.microsoft.com/office/drawing/2014/main" id="{0A7709C6-23FE-4456-AE6A-2FDB546CF85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56" name="Group 75">
            <a:extLst>
              <a:ext uri="{FF2B5EF4-FFF2-40B4-BE49-F238E27FC236}">
                <a16:creationId xmlns:a16="http://schemas.microsoft.com/office/drawing/2014/main" id="{93838CAB-BE43-41EC-A9D2-CF64EF9997CA}"/>
              </a:ext>
            </a:extLst>
          </p:cNvPr>
          <p:cNvGrpSpPr>
            <a:grpSpLocks/>
          </p:cNvGrpSpPr>
          <p:nvPr/>
        </p:nvGrpSpPr>
        <p:grpSpPr bwMode="auto">
          <a:xfrm rot="16200000">
            <a:off x="6180138" y="2724151"/>
            <a:ext cx="312738" cy="312737"/>
            <a:chOff x="559" y="2583"/>
            <a:chExt cx="754" cy="755"/>
          </a:xfrm>
        </p:grpSpPr>
        <p:sp>
          <p:nvSpPr>
            <p:cNvPr id="69744" name="Oval 76">
              <a:extLst>
                <a:ext uri="{FF2B5EF4-FFF2-40B4-BE49-F238E27FC236}">
                  <a16:creationId xmlns:a16="http://schemas.microsoft.com/office/drawing/2014/main" id="{C2675A11-2053-44D9-B7D0-139180419AF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5" name="Oval 77">
              <a:extLst>
                <a:ext uri="{FF2B5EF4-FFF2-40B4-BE49-F238E27FC236}">
                  <a16:creationId xmlns:a16="http://schemas.microsoft.com/office/drawing/2014/main" id="{680B38DF-3074-4A68-A70C-B7D208E7433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6" name="Oval 78">
              <a:extLst>
                <a:ext uri="{FF2B5EF4-FFF2-40B4-BE49-F238E27FC236}">
                  <a16:creationId xmlns:a16="http://schemas.microsoft.com/office/drawing/2014/main" id="{56E9066F-D300-4321-9DB8-B36AE0D6642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57" name="Group 79">
            <a:extLst>
              <a:ext uri="{FF2B5EF4-FFF2-40B4-BE49-F238E27FC236}">
                <a16:creationId xmlns:a16="http://schemas.microsoft.com/office/drawing/2014/main" id="{941BE8C6-18BE-449A-85A7-06A20286A41B}"/>
              </a:ext>
            </a:extLst>
          </p:cNvPr>
          <p:cNvGrpSpPr>
            <a:grpSpLocks/>
          </p:cNvGrpSpPr>
          <p:nvPr/>
        </p:nvGrpSpPr>
        <p:grpSpPr bwMode="auto">
          <a:xfrm rot="16200000">
            <a:off x="6724651" y="2239963"/>
            <a:ext cx="312737" cy="312738"/>
            <a:chOff x="559" y="2583"/>
            <a:chExt cx="754" cy="755"/>
          </a:xfrm>
        </p:grpSpPr>
        <p:sp>
          <p:nvSpPr>
            <p:cNvPr id="69741" name="Oval 80">
              <a:extLst>
                <a:ext uri="{FF2B5EF4-FFF2-40B4-BE49-F238E27FC236}">
                  <a16:creationId xmlns:a16="http://schemas.microsoft.com/office/drawing/2014/main" id="{B591EC1D-3115-4706-B330-72C83ED0F42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2" name="Oval 81">
              <a:extLst>
                <a:ext uri="{FF2B5EF4-FFF2-40B4-BE49-F238E27FC236}">
                  <a16:creationId xmlns:a16="http://schemas.microsoft.com/office/drawing/2014/main" id="{3500F1E4-8587-4BEE-8862-9CE20411F18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3" name="Oval 82">
              <a:extLst>
                <a:ext uri="{FF2B5EF4-FFF2-40B4-BE49-F238E27FC236}">
                  <a16:creationId xmlns:a16="http://schemas.microsoft.com/office/drawing/2014/main" id="{90A8E504-8F7E-49B3-A880-3AA00364EC2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58" name="Group 83">
            <a:extLst>
              <a:ext uri="{FF2B5EF4-FFF2-40B4-BE49-F238E27FC236}">
                <a16:creationId xmlns:a16="http://schemas.microsoft.com/office/drawing/2014/main" id="{A20CD5EF-FDE0-42AA-BE93-53CFE1A0F3D8}"/>
              </a:ext>
            </a:extLst>
          </p:cNvPr>
          <p:cNvGrpSpPr>
            <a:grpSpLocks/>
          </p:cNvGrpSpPr>
          <p:nvPr/>
        </p:nvGrpSpPr>
        <p:grpSpPr bwMode="auto">
          <a:xfrm rot="4333460">
            <a:off x="8675689" y="1604964"/>
            <a:ext cx="312737" cy="312737"/>
            <a:chOff x="559" y="2583"/>
            <a:chExt cx="754" cy="755"/>
          </a:xfrm>
        </p:grpSpPr>
        <p:sp>
          <p:nvSpPr>
            <p:cNvPr id="69738" name="Oval 84">
              <a:extLst>
                <a:ext uri="{FF2B5EF4-FFF2-40B4-BE49-F238E27FC236}">
                  <a16:creationId xmlns:a16="http://schemas.microsoft.com/office/drawing/2014/main" id="{771A5C11-8D57-4091-8FF7-3F22B461F04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9" name="Oval 85">
              <a:extLst>
                <a:ext uri="{FF2B5EF4-FFF2-40B4-BE49-F238E27FC236}">
                  <a16:creationId xmlns:a16="http://schemas.microsoft.com/office/drawing/2014/main" id="{F59EF25D-46C6-4781-8A64-FEDC4074150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40" name="Oval 86">
              <a:extLst>
                <a:ext uri="{FF2B5EF4-FFF2-40B4-BE49-F238E27FC236}">
                  <a16:creationId xmlns:a16="http://schemas.microsoft.com/office/drawing/2014/main" id="{DCCF664A-AF0A-48D3-B2E3-16389E2A32E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59" name="Group 87">
            <a:extLst>
              <a:ext uri="{FF2B5EF4-FFF2-40B4-BE49-F238E27FC236}">
                <a16:creationId xmlns:a16="http://schemas.microsoft.com/office/drawing/2014/main" id="{D5360FF4-2F51-4DA4-9F69-5959118EC02D}"/>
              </a:ext>
            </a:extLst>
          </p:cNvPr>
          <p:cNvGrpSpPr>
            <a:grpSpLocks/>
          </p:cNvGrpSpPr>
          <p:nvPr/>
        </p:nvGrpSpPr>
        <p:grpSpPr bwMode="auto">
          <a:xfrm rot="19022725">
            <a:off x="9439275" y="3121025"/>
            <a:ext cx="312738" cy="312738"/>
            <a:chOff x="559" y="2583"/>
            <a:chExt cx="754" cy="755"/>
          </a:xfrm>
        </p:grpSpPr>
        <p:sp>
          <p:nvSpPr>
            <p:cNvPr id="69735" name="Oval 88">
              <a:extLst>
                <a:ext uri="{FF2B5EF4-FFF2-40B4-BE49-F238E27FC236}">
                  <a16:creationId xmlns:a16="http://schemas.microsoft.com/office/drawing/2014/main" id="{4B27FAD4-2BA0-4540-ADFA-FFC3C2AC5DB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6" name="Oval 89">
              <a:extLst>
                <a:ext uri="{FF2B5EF4-FFF2-40B4-BE49-F238E27FC236}">
                  <a16:creationId xmlns:a16="http://schemas.microsoft.com/office/drawing/2014/main" id="{127BC92D-81AC-4A75-92B2-FF0AB08D41F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7" name="Oval 90">
              <a:extLst>
                <a:ext uri="{FF2B5EF4-FFF2-40B4-BE49-F238E27FC236}">
                  <a16:creationId xmlns:a16="http://schemas.microsoft.com/office/drawing/2014/main" id="{493CB0F0-F217-49EB-A57D-89E4512DF94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60" name="Group 91">
            <a:extLst>
              <a:ext uri="{FF2B5EF4-FFF2-40B4-BE49-F238E27FC236}">
                <a16:creationId xmlns:a16="http://schemas.microsoft.com/office/drawing/2014/main" id="{AC994CF8-9F37-4616-934D-88441980D2F1}"/>
              </a:ext>
            </a:extLst>
          </p:cNvPr>
          <p:cNvGrpSpPr>
            <a:grpSpLocks/>
          </p:cNvGrpSpPr>
          <p:nvPr/>
        </p:nvGrpSpPr>
        <p:grpSpPr bwMode="auto">
          <a:xfrm rot="19391268">
            <a:off x="8313739" y="2344739"/>
            <a:ext cx="312737" cy="312737"/>
            <a:chOff x="559" y="2583"/>
            <a:chExt cx="754" cy="755"/>
          </a:xfrm>
        </p:grpSpPr>
        <p:sp>
          <p:nvSpPr>
            <p:cNvPr id="69732" name="Oval 92">
              <a:extLst>
                <a:ext uri="{FF2B5EF4-FFF2-40B4-BE49-F238E27FC236}">
                  <a16:creationId xmlns:a16="http://schemas.microsoft.com/office/drawing/2014/main" id="{D41E527F-2D32-4BCE-8B09-E1B91AA85DA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3" name="Oval 93">
              <a:extLst>
                <a:ext uri="{FF2B5EF4-FFF2-40B4-BE49-F238E27FC236}">
                  <a16:creationId xmlns:a16="http://schemas.microsoft.com/office/drawing/2014/main" id="{F072C33F-292E-4047-8180-BDA6835A70F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4" name="Oval 94">
              <a:extLst>
                <a:ext uri="{FF2B5EF4-FFF2-40B4-BE49-F238E27FC236}">
                  <a16:creationId xmlns:a16="http://schemas.microsoft.com/office/drawing/2014/main" id="{66E6B9F1-780D-4BB2-8992-CAEA7E830D0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69661" name="Oval 95">
            <a:extLst>
              <a:ext uri="{FF2B5EF4-FFF2-40B4-BE49-F238E27FC236}">
                <a16:creationId xmlns:a16="http://schemas.microsoft.com/office/drawing/2014/main" id="{258D6DBF-C276-42CD-A600-3E04987AE1C0}"/>
              </a:ext>
            </a:extLst>
          </p:cNvPr>
          <p:cNvSpPr>
            <a:spLocks noChangeArrowheads="1"/>
          </p:cNvSpPr>
          <p:nvPr/>
        </p:nvSpPr>
        <p:spPr bwMode="auto">
          <a:xfrm>
            <a:off x="2025650" y="4470400"/>
            <a:ext cx="242888" cy="242888"/>
          </a:xfrm>
          <a:prstGeom prst="ellipse">
            <a:avLst/>
          </a:prstGeom>
          <a:gradFill rotWithShape="0">
            <a:gsLst>
              <a:gs pos="0">
                <a:schemeClr val="bg1"/>
              </a:gs>
              <a:gs pos="100000">
                <a:srgbClr val="FF0000"/>
              </a:gs>
            </a:gsLst>
            <a:path path="shape">
              <a:fillToRect l="50000" t="50000" r="50000" b="50000"/>
            </a:path>
          </a:gradFill>
          <a:ln w="22225">
            <a:solidFill>
              <a:srgbClr val="FF0000"/>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62" name="Text Box 97">
            <a:extLst>
              <a:ext uri="{FF2B5EF4-FFF2-40B4-BE49-F238E27FC236}">
                <a16:creationId xmlns:a16="http://schemas.microsoft.com/office/drawing/2014/main" id="{0303ABDA-1F98-4EC8-A4A7-8631A3E70B12}"/>
              </a:ext>
            </a:extLst>
          </p:cNvPr>
          <p:cNvSpPr txBox="1">
            <a:spLocks noChangeArrowheads="1"/>
          </p:cNvSpPr>
          <p:nvPr/>
        </p:nvSpPr>
        <p:spPr bwMode="auto">
          <a:xfrm>
            <a:off x="2398714" y="4398964"/>
            <a:ext cx="1235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Oxygen</a:t>
            </a:r>
          </a:p>
        </p:txBody>
      </p:sp>
      <p:sp>
        <p:nvSpPr>
          <p:cNvPr id="69663" name="Oval 96">
            <a:extLst>
              <a:ext uri="{FF2B5EF4-FFF2-40B4-BE49-F238E27FC236}">
                <a16:creationId xmlns:a16="http://schemas.microsoft.com/office/drawing/2014/main" id="{557E3B4E-6515-42C2-824A-515998701739}"/>
              </a:ext>
            </a:extLst>
          </p:cNvPr>
          <p:cNvSpPr>
            <a:spLocks noChangeArrowheads="1"/>
          </p:cNvSpPr>
          <p:nvPr/>
        </p:nvSpPr>
        <p:spPr bwMode="auto">
          <a:xfrm>
            <a:off x="3557589" y="4511675"/>
            <a:ext cx="242887" cy="242888"/>
          </a:xfrm>
          <a:prstGeom prst="ellipse">
            <a:avLst/>
          </a:prstGeom>
          <a:gradFill rotWithShape="0">
            <a:gsLst>
              <a:gs pos="0">
                <a:srgbClr val="FFFFFF"/>
              </a:gs>
              <a:gs pos="100000">
                <a:schemeClr val="accent1"/>
              </a:gs>
            </a:gsLst>
            <a:path path="shape">
              <a:fillToRect l="50000" t="50000" r="50000" b="50000"/>
            </a:path>
          </a:gra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64" name="Text Box 98">
            <a:extLst>
              <a:ext uri="{FF2B5EF4-FFF2-40B4-BE49-F238E27FC236}">
                <a16:creationId xmlns:a16="http://schemas.microsoft.com/office/drawing/2014/main" id="{18F35F0E-C006-4DFE-8774-6ACD525B405B}"/>
              </a:ext>
            </a:extLst>
          </p:cNvPr>
          <p:cNvSpPr txBox="1">
            <a:spLocks noChangeArrowheads="1"/>
          </p:cNvSpPr>
          <p:nvPr/>
        </p:nvSpPr>
        <p:spPr bwMode="auto">
          <a:xfrm>
            <a:off x="3929064" y="4470400"/>
            <a:ext cx="1235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Hydroxyl</a:t>
            </a:r>
          </a:p>
        </p:txBody>
      </p:sp>
      <p:sp>
        <p:nvSpPr>
          <p:cNvPr id="69665" name="Text Box 100">
            <a:extLst>
              <a:ext uri="{FF2B5EF4-FFF2-40B4-BE49-F238E27FC236}">
                <a16:creationId xmlns:a16="http://schemas.microsoft.com/office/drawing/2014/main" id="{7F29F0AA-0A0D-4F16-B927-E19CA0A7D20A}"/>
              </a:ext>
            </a:extLst>
          </p:cNvPr>
          <p:cNvSpPr txBox="1">
            <a:spLocks noChangeArrowheads="1"/>
          </p:cNvSpPr>
          <p:nvPr/>
        </p:nvSpPr>
        <p:spPr bwMode="auto">
          <a:xfrm rot="16200000">
            <a:off x="5103020" y="3791814"/>
            <a:ext cx="16843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Clay Surfaces</a:t>
            </a:r>
          </a:p>
        </p:txBody>
      </p:sp>
      <p:sp>
        <p:nvSpPr>
          <p:cNvPr id="69666" name="Oval 101">
            <a:extLst>
              <a:ext uri="{FF2B5EF4-FFF2-40B4-BE49-F238E27FC236}">
                <a16:creationId xmlns:a16="http://schemas.microsoft.com/office/drawing/2014/main" id="{D9D8968D-37EE-409D-BC07-70F6DB2A52E9}"/>
              </a:ext>
            </a:extLst>
          </p:cNvPr>
          <p:cNvSpPr>
            <a:spLocks noChangeArrowheads="1"/>
          </p:cNvSpPr>
          <p:nvPr/>
        </p:nvSpPr>
        <p:spPr bwMode="auto">
          <a:xfrm>
            <a:off x="5888039" y="2178050"/>
            <a:ext cx="242887" cy="242888"/>
          </a:xfrm>
          <a:prstGeom prst="ellipse">
            <a:avLst/>
          </a:prstGeom>
          <a:gradFill rotWithShape="0">
            <a:gsLst>
              <a:gs pos="0">
                <a:schemeClr val="bg1"/>
              </a:gs>
              <a:gs pos="100000">
                <a:srgbClr val="FF0000"/>
              </a:gs>
            </a:gsLst>
            <a:path path="shape">
              <a:fillToRect l="50000" t="50000" r="50000" b="50000"/>
            </a:path>
          </a:gradFill>
          <a:ln w="22225">
            <a:solidFill>
              <a:srgbClr val="FF0000"/>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67" name="Oval 102">
            <a:extLst>
              <a:ext uri="{FF2B5EF4-FFF2-40B4-BE49-F238E27FC236}">
                <a16:creationId xmlns:a16="http://schemas.microsoft.com/office/drawing/2014/main" id="{DB26736C-CDBE-4456-97BA-A420ABD34807}"/>
              </a:ext>
            </a:extLst>
          </p:cNvPr>
          <p:cNvSpPr>
            <a:spLocks noChangeArrowheads="1"/>
          </p:cNvSpPr>
          <p:nvPr/>
        </p:nvSpPr>
        <p:spPr bwMode="auto">
          <a:xfrm>
            <a:off x="5897564" y="2673350"/>
            <a:ext cx="242887" cy="242888"/>
          </a:xfrm>
          <a:prstGeom prst="ellipse">
            <a:avLst/>
          </a:prstGeom>
          <a:gradFill rotWithShape="0">
            <a:gsLst>
              <a:gs pos="0">
                <a:schemeClr val="bg1"/>
              </a:gs>
              <a:gs pos="100000">
                <a:srgbClr val="FF0000"/>
              </a:gs>
            </a:gsLst>
            <a:path path="shape">
              <a:fillToRect l="50000" t="50000" r="50000" b="50000"/>
            </a:path>
          </a:gradFill>
          <a:ln w="22225">
            <a:solidFill>
              <a:srgbClr val="FF0000"/>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68" name="Line 103">
            <a:extLst>
              <a:ext uri="{FF2B5EF4-FFF2-40B4-BE49-F238E27FC236}">
                <a16:creationId xmlns:a16="http://schemas.microsoft.com/office/drawing/2014/main" id="{4DDD1C3B-AE94-4987-9585-B67B89F88B80}"/>
              </a:ext>
            </a:extLst>
          </p:cNvPr>
          <p:cNvSpPr>
            <a:spLocks noChangeShapeType="1"/>
          </p:cNvSpPr>
          <p:nvPr/>
        </p:nvSpPr>
        <p:spPr bwMode="auto">
          <a:xfrm>
            <a:off x="6124575" y="3990975"/>
            <a:ext cx="1828800" cy="0"/>
          </a:xfrm>
          <a:prstGeom prst="line">
            <a:avLst/>
          </a:prstGeom>
          <a:noFill/>
          <a:ln w="1905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669" name="Line 105">
            <a:extLst>
              <a:ext uri="{FF2B5EF4-FFF2-40B4-BE49-F238E27FC236}">
                <a16:creationId xmlns:a16="http://schemas.microsoft.com/office/drawing/2014/main" id="{A75DC1C7-3ED5-489B-8A97-F00E9E59ACAA}"/>
              </a:ext>
            </a:extLst>
          </p:cNvPr>
          <p:cNvSpPr>
            <a:spLocks noChangeShapeType="1"/>
          </p:cNvSpPr>
          <p:nvPr/>
        </p:nvSpPr>
        <p:spPr bwMode="auto">
          <a:xfrm>
            <a:off x="8113714" y="4005263"/>
            <a:ext cx="2308225" cy="0"/>
          </a:xfrm>
          <a:prstGeom prst="line">
            <a:avLst/>
          </a:prstGeom>
          <a:noFill/>
          <a:ln w="15875">
            <a:solidFill>
              <a:schemeClr val="accent2"/>
            </a:solidFill>
            <a:round/>
            <a:headEnd/>
            <a:tailEnd type="stealth"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670" name="Rectangle 106">
            <a:extLst>
              <a:ext uri="{FF2B5EF4-FFF2-40B4-BE49-F238E27FC236}">
                <a16:creationId xmlns:a16="http://schemas.microsoft.com/office/drawing/2014/main" id="{DAE1C0B8-FC54-4E51-867C-531C668970E4}"/>
              </a:ext>
            </a:extLst>
          </p:cNvPr>
          <p:cNvSpPr>
            <a:spLocks noChangeArrowheads="1"/>
          </p:cNvSpPr>
          <p:nvPr/>
        </p:nvSpPr>
        <p:spPr bwMode="auto">
          <a:xfrm>
            <a:off x="8636000" y="3608388"/>
            <a:ext cx="11817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1600">
                <a:solidFill>
                  <a:srgbClr val="000000"/>
                </a:solidFill>
              </a:rPr>
              <a:t>Free water </a:t>
            </a:r>
          </a:p>
        </p:txBody>
      </p:sp>
      <p:sp>
        <p:nvSpPr>
          <p:cNvPr id="69671" name="Rectangle 107">
            <a:extLst>
              <a:ext uri="{FF2B5EF4-FFF2-40B4-BE49-F238E27FC236}">
                <a16:creationId xmlns:a16="http://schemas.microsoft.com/office/drawing/2014/main" id="{D3A7E7F7-D400-48EE-819B-496B6BE0A438}"/>
              </a:ext>
            </a:extLst>
          </p:cNvPr>
          <p:cNvSpPr>
            <a:spLocks noChangeArrowheads="1"/>
          </p:cNvSpPr>
          <p:nvPr/>
        </p:nvSpPr>
        <p:spPr bwMode="auto">
          <a:xfrm>
            <a:off x="8601076" y="4037013"/>
            <a:ext cx="12153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1600">
                <a:solidFill>
                  <a:srgbClr val="000000"/>
                </a:solidFill>
              </a:rPr>
              <a:t>Bulk water </a:t>
            </a:r>
          </a:p>
        </p:txBody>
      </p:sp>
      <p:sp>
        <p:nvSpPr>
          <p:cNvPr id="69672" name="Line 108">
            <a:extLst>
              <a:ext uri="{FF2B5EF4-FFF2-40B4-BE49-F238E27FC236}">
                <a16:creationId xmlns:a16="http://schemas.microsoft.com/office/drawing/2014/main" id="{4958D35E-BB23-4783-8164-F1F1CEFB25BD}"/>
              </a:ext>
            </a:extLst>
          </p:cNvPr>
          <p:cNvSpPr>
            <a:spLocks noChangeShapeType="1"/>
          </p:cNvSpPr>
          <p:nvPr/>
        </p:nvSpPr>
        <p:spPr bwMode="auto">
          <a:xfrm>
            <a:off x="6142038" y="4840288"/>
            <a:ext cx="0" cy="165735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673" name="Oval 109">
            <a:extLst>
              <a:ext uri="{FF2B5EF4-FFF2-40B4-BE49-F238E27FC236}">
                <a16:creationId xmlns:a16="http://schemas.microsoft.com/office/drawing/2014/main" id="{76A3E81E-3D4C-483A-B2FC-9A89B77C3494}"/>
              </a:ext>
            </a:extLst>
          </p:cNvPr>
          <p:cNvSpPr>
            <a:spLocks noChangeArrowheads="1"/>
          </p:cNvSpPr>
          <p:nvPr/>
        </p:nvSpPr>
        <p:spPr bwMode="auto">
          <a:xfrm>
            <a:off x="5870575" y="4984750"/>
            <a:ext cx="242888" cy="242888"/>
          </a:xfrm>
          <a:prstGeom prst="ellipse">
            <a:avLst/>
          </a:prstGeom>
          <a:gradFill rotWithShape="0">
            <a:gsLst>
              <a:gs pos="0">
                <a:srgbClr val="FFFFFF"/>
              </a:gs>
              <a:gs pos="100000">
                <a:schemeClr val="accent1"/>
              </a:gs>
            </a:gsLst>
            <a:path path="shape">
              <a:fillToRect l="50000" t="50000" r="50000" b="50000"/>
            </a:path>
          </a:gra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69674" name="Group 110">
            <a:extLst>
              <a:ext uri="{FF2B5EF4-FFF2-40B4-BE49-F238E27FC236}">
                <a16:creationId xmlns:a16="http://schemas.microsoft.com/office/drawing/2014/main" id="{0F5C229A-4FCF-4817-9EEE-2545B1547F5F}"/>
              </a:ext>
            </a:extLst>
          </p:cNvPr>
          <p:cNvGrpSpPr>
            <a:grpSpLocks/>
          </p:cNvGrpSpPr>
          <p:nvPr/>
        </p:nvGrpSpPr>
        <p:grpSpPr bwMode="auto">
          <a:xfrm rot="5400000">
            <a:off x="6172200" y="4940300"/>
            <a:ext cx="312738" cy="312738"/>
            <a:chOff x="559" y="2583"/>
            <a:chExt cx="754" cy="755"/>
          </a:xfrm>
        </p:grpSpPr>
        <p:sp>
          <p:nvSpPr>
            <p:cNvPr id="69729" name="Oval 111">
              <a:extLst>
                <a:ext uri="{FF2B5EF4-FFF2-40B4-BE49-F238E27FC236}">
                  <a16:creationId xmlns:a16="http://schemas.microsoft.com/office/drawing/2014/main" id="{BE47D72F-C927-4C17-A680-EA17A583D89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0" name="Oval 112">
              <a:extLst>
                <a:ext uri="{FF2B5EF4-FFF2-40B4-BE49-F238E27FC236}">
                  <a16:creationId xmlns:a16="http://schemas.microsoft.com/office/drawing/2014/main" id="{ECC625D6-52D1-4722-92CE-2B33E6030DD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31" name="Oval 113">
              <a:extLst>
                <a:ext uri="{FF2B5EF4-FFF2-40B4-BE49-F238E27FC236}">
                  <a16:creationId xmlns:a16="http://schemas.microsoft.com/office/drawing/2014/main" id="{09633CCF-29F5-4351-BDA3-E88A949D7A7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75" name="Group 114">
            <a:extLst>
              <a:ext uri="{FF2B5EF4-FFF2-40B4-BE49-F238E27FC236}">
                <a16:creationId xmlns:a16="http://schemas.microsoft.com/office/drawing/2014/main" id="{918EA54F-D916-4CB8-911D-E49B7859556F}"/>
              </a:ext>
            </a:extLst>
          </p:cNvPr>
          <p:cNvGrpSpPr>
            <a:grpSpLocks/>
          </p:cNvGrpSpPr>
          <p:nvPr/>
        </p:nvGrpSpPr>
        <p:grpSpPr bwMode="auto">
          <a:xfrm rot="5400000">
            <a:off x="6165851" y="5424488"/>
            <a:ext cx="312737" cy="312738"/>
            <a:chOff x="559" y="2583"/>
            <a:chExt cx="754" cy="755"/>
          </a:xfrm>
        </p:grpSpPr>
        <p:sp>
          <p:nvSpPr>
            <p:cNvPr id="69726" name="Oval 115">
              <a:extLst>
                <a:ext uri="{FF2B5EF4-FFF2-40B4-BE49-F238E27FC236}">
                  <a16:creationId xmlns:a16="http://schemas.microsoft.com/office/drawing/2014/main" id="{1B122F53-80E1-4D2D-AABE-65CB6D5A71E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27" name="Oval 116">
              <a:extLst>
                <a:ext uri="{FF2B5EF4-FFF2-40B4-BE49-F238E27FC236}">
                  <a16:creationId xmlns:a16="http://schemas.microsoft.com/office/drawing/2014/main" id="{BB83B333-8D24-47BD-9587-FF6E769E745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28" name="Oval 117">
              <a:extLst>
                <a:ext uri="{FF2B5EF4-FFF2-40B4-BE49-F238E27FC236}">
                  <a16:creationId xmlns:a16="http://schemas.microsoft.com/office/drawing/2014/main" id="{F78D8CF3-16DD-4A62-9097-6B0D2EF1DE6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76" name="Group 118">
            <a:extLst>
              <a:ext uri="{FF2B5EF4-FFF2-40B4-BE49-F238E27FC236}">
                <a16:creationId xmlns:a16="http://schemas.microsoft.com/office/drawing/2014/main" id="{DEC22DF1-4285-49E8-B7AD-0314AFA0DBBD}"/>
              </a:ext>
            </a:extLst>
          </p:cNvPr>
          <p:cNvGrpSpPr>
            <a:grpSpLocks/>
          </p:cNvGrpSpPr>
          <p:nvPr/>
        </p:nvGrpSpPr>
        <p:grpSpPr bwMode="auto">
          <a:xfrm rot="5400000">
            <a:off x="6186489" y="5926139"/>
            <a:ext cx="312737" cy="312737"/>
            <a:chOff x="559" y="2583"/>
            <a:chExt cx="754" cy="755"/>
          </a:xfrm>
        </p:grpSpPr>
        <p:sp>
          <p:nvSpPr>
            <p:cNvPr id="69723" name="Oval 119">
              <a:extLst>
                <a:ext uri="{FF2B5EF4-FFF2-40B4-BE49-F238E27FC236}">
                  <a16:creationId xmlns:a16="http://schemas.microsoft.com/office/drawing/2014/main" id="{A205AB5C-741D-4716-9048-80296C83E92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24" name="Oval 120">
              <a:extLst>
                <a:ext uri="{FF2B5EF4-FFF2-40B4-BE49-F238E27FC236}">
                  <a16:creationId xmlns:a16="http://schemas.microsoft.com/office/drawing/2014/main" id="{2C0C12C3-74F8-4608-B6F0-F9D90C242B8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25" name="Oval 121">
              <a:extLst>
                <a:ext uri="{FF2B5EF4-FFF2-40B4-BE49-F238E27FC236}">
                  <a16:creationId xmlns:a16="http://schemas.microsoft.com/office/drawing/2014/main" id="{BAF35611-B1E3-4BAD-8358-D3139E2CD9D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77" name="Group 122">
            <a:extLst>
              <a:ext uri="{FF2B5EF4-FFF2-40B4-BE49-F238E27FC236}">
                <a16:creationId xmlns:a16="http://schemas.microsoft.com/office/drawing/2014/main" id="{7F853EAF-7C38-40E4-9A16-79EBA3DE7F5D}"/>
              </a:ext>
            </a:extLst>
          </p:cNvPr>
          <p:cNvGrpSpPr>
            <a:grpSpLocks/>
          </p:cNvGrpSpPr>
          <p:nvPr/>
        </p:nvGrpSpPr>
        <p:grpSpPr bwMode="auto">
          <a:xfrm rot="5400000">
            <a:off x="6586539" y="5411789"/>
            <a:ext cx="312737" cy="312737"/>
            <a:chOff x="559" y="2583"/>
            <a:chExt cx="754" cy="755"/>
          </a:xfrm>
        </p:grpSpPr>
        <p:sp>
          <p:nvSpPr>
            <p:cNvPr id="69720" name="Oval 123">
              <a:extLst>
                <a:ext uri="{FF2B5EF4-FFF2-40B4-BE49-F238E27FC236}">
                  <a16:creationId xmlns:a16="http://schemas.microsoft.com/office/drawing/2014/main" id="{511FFCF4-A69B-421A-A60A-1D025A3EF95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21" name="Oval 124">
              <a:extLst>
                <a:ext uri="{FF2B5EF4-FFF2-40B4-BE49-F238E27FC236}">
                  <a16:creationId xmlns:a16="http://schemas.microsoft.com/office/drawing/2014/main" id="{1E80F04C-EC9E-444B-8822-F9E285C5A0E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22" name="Oval 125">
              <a:extLst>
                <a:ext uri="{FF2B5EF4-FFF2-40B4-BE49-F238E27FC236}">
                  <a16:creationId xmlns:a16="http://schemas.microsoft.com/office/drawing/2014/main" id="{FC683FD1-65DE-44D2-B74E-8E1B8E23C80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78" name="Group 126">
            <a:extLst>
              <a:ext uri="{FF2B5EF4-FFF2-40B4-BE49-F238E27FC236}">
                <a16:creationId xmlns:a16="http://schemas.microsoft.com/office/drawing/2014/main" id="{BFC47157-7A17-4EB2-8431-E3AD6FC66ECB}"/>
              </a:ext>
            </a:extLst>
          </p:cNvPr>
          <p:cNvGrpSpPr>
            <a:grpSpLocks/>
          </p:cNvGrpSpPr>
          <p:nvPr/>
        </p:nvGrpSpPr>
        <p:grpSpPr bwMode="auto">
          <a:xfrm rot="5400000">
            <a:off x="7075488" y="5397501"/>
            <a:ext cx="312738" cy="312737"/>
            <a:chOff x="559" y="2583"/>
            <a:chExt cx="754" cy="755"/>
          </a:xfrm>
        </p:grpSpPr>
        <p:sp>
          <p:nvSpPr>
            <p:cNvPr id="69717" name="Oval 127">
              <a:extLst>
                <a:ext uri="{FF2B5EF4-FFF2-40B4-BE49-F238E27FC236}">
                  <a16:creationId xmlns:a16="http://schemas.microsoft.com/office/drawing/2014/main" id="{31681E52-F410-4692-9DA1-85712543BCF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8" name="Oval 128">
              <a:extLst>
                <a:ext uri="{FF2B5EF4-FFF2-40B4-BE49-F238E27FC236}">
                  <a16:creationId xmlns:a16="http://schemas.microsoft.com/office/drawing/2014/main" id="{5B23BB23-294C-410F-8A6B-9B955818596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9" name="Oval 129">
              <a:extLst>
                <a:ext uri="{FF2B5EF4-FFF2-40B4-BE49-F238E27FC236}">
                  <a16:creationId xmlns:a16="http://schemas.microsoft.com/office/drawing/2014/main" id="{D04B1824-BE35-4071-9821-5693ADC3622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69679" name="Oval 138">
            <a:extLst>
              <a:ext uri="{FF2B5EF4-FFF2-40B4-BE49-F238E27FC236}">
                <a16:creationId xmlns:a16="http://schemas.microsoft.com/office/drawing/2014/main" id="{E8243D4B-4FD5-4634-A9AC-CAB37D46A7EE}"/>
              </a:ext>
            </a:extLst>
          </p:cNvPr>
          <p:cNvSpPr>
            <a:spLocks noChangeArrowheads="1"/>
          </p:cNvSpPr>
          <p:nvPr/>
        </p:nvSpPr>
        <p:spPr bwMode="auto">
          <a:xfrm>
            <a:off x="5865814" y="5480050"/>
            <a:ext cx="242887" cy="242888"/>
          </a:xfrm>
          <a:prstGeom prst="ellipse">
            <a:avLst/>
          </a:prstGeom>
          <a:gradFill rotWithShape="0">
            <a:gsLst>
              <a:gs pos="0">
                <a:srgbClr val="FFFFFF"/>
              </a:gs>
              <a:gs pos="100000">
                <a:schemeClr val="accent1"/>
              </a:gs>
            </a:gsLst>
            <a:path path="shape">
              <a:fillToRect l="50000" t="50000" r="50000" b="50000"/>
            </a:path>
          </a:gra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80" name="Oval 139">
            <a:extLst>
              <a:ext uri="{FF2B5EF4-FFF2-40B4-BE49-F238E27FC236}">
                <a16:creationId xmlns:a16="http://schemas.microsoft.com/office/drawing/2014/main" id="{C3334479-031E-4791-BB22-94DD16BA787D}"/>
              </a:ext>
            </a:extLst>
          </p:cNvPr>
          <p:cNvSpPr>
            <a:spLocks noChangeArrowheads="1"/>
          </p:cNvSpPr>
          <p:nvPr/>
        </p:nvSpPr>
        <p:spPr bwMode="auto">
          <a:xfrm>
            <a:off x="5875339" y="5975350"/>
            <a:ext cx="242887" cy="242888"/>
          </a:xfrm>
          <a:prstGeom prst="ellipse">
            <a:avLst/>
          </a:prstGeom>
          <a:gradFill rotWithShape="0">
            <a:gsLst>
              <a:gs pos="0">
                <a:srgbClr val="FFFFFF"/>
              </a:gs>
              <a:gs pos="100000">
                <a:schemeClr val="accent1"/>
              </a:gs>
            </a:gsLst>
            <a:path path="shape">
              <a:fillToRect l="50000" t="50000" r="50000" b="50000"/>
            </a:path>
          </a:gra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681" name="Text Box 142">
            <a:extLst>
              <a:ext uri="{FF2B5EF4-FFF2-40B4-BE49-F238E27FC236}">
                <a16:creationId xmlns:a16="http://schemas.microsoft.com/office/drawing/2014/main" id="{1CBCDB99-BA3D-4023-81A1-D0460B20F9FA}"/>
              </a:ext>
            </a:extLst>
          </p:cNvPr>
          <p:cNvSpPr txBox="1">
            <a:spLocks noChangeArrowheads="1"/>
          </p:cNvSpPr>
          <p:nvPr/>
        </p:nvSpPr>
        <p:spPr bwMode="auto">
          <a:xfrm>
            <a:off x="1800226" y="5094289"/>
            <a:ext cx="3903663"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1600">
                <a:solidFill>
                  <a:srgbClr val="000000"/>
                </a:solidFill>
              </a:rPr>
              <a:t>The water molecule “locked” in the adsorbed layers  has different properties compared to that of the bulk water due to the strong attraction from the surface.</a:t>
            </a:r>
          </a:p>
        </p:txBody>
      </p:sp>
      <p:grpSp>
        <p:nvGrpSpPr>
          <p:cNvPr id="69682" name="Group 143">
            <a:extLst>
              <a:ext uri="{FF2B5EF4-FFF2-40B4-BE49-F238E27FC236}">
                <a16:creationId xmlns:a16="http://schemas.microsoft.com/office/drawing/2014/main" id="{E3668EFC-703A-4A08-9803-8BB5E46D6B98}"/>
              </a:ext>
            </a:extLst>
          </p:cNvPr>
          <p:cNvGrpSpPr>
            <a:grpSpLocks/>
          </p:cNvGrpSpPr>
          <p:nvPr/>
        </p:nvGrpSpPr>
        <p:grpSpPr bwMode="auto">
          <a:xfrm rot="16200000">
            <a:off x="7240588" y="2276476"/>
            <a:ext cx="312738" cy="312737"/>
            <a:chOff x="559" y="2583"/>
            <a:chExt cx="754" cy="755"/>
          </a:xfrm>
        </p:grpSpPr>
        <p:sp>
          <p:nvSpPr>
            <p:cNvPr id="69714" name="Oval 144">
              <a:extLst>
                <a:ext uri="{FF2B5EF4-FFF2-40B4-BE49-F238E27FC236}">
                  <a16:creationId xmlns:a16="http://schemas.microsoft.com/office/drawing/2014/main" id="{5EAAA8C2-9834-486B-BF28-122E62E35DF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5" name="Oval 145">
              <a:extLst>
                <a:ext uri="{FF2B5EF4-FFF2-40B4-BE49-F238E27FC236}">
                  <a16:creationId xmlns:a16="http://schemas.microsoft.com/office/drawing/2014/main" id="{5029B98B-3DBF-442F-8FC4-827D93453F7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6" name="Oval 146">
              <a:extLst>
                <a:ext uri="{FF2B5EF4-FFF2-40B4-BE49-F238E27FC236}">
                  <a16:creationId xmlns:a16="http://schemas.microsoft.com/office/drawing/2014/main" id="{2066DBD8-EF70-482A-9B1B-D10C06F0FA9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83" name="Group 147">
            <a:extLst>
              <a:ext uri="{FF2B5EF4-FFF2-40B4-BE49-F238E27FC236}">
                <a16:creationId xmlns:a16="http://schemas.microsoft.com/office/drawing/2014/main" id="{02309EEA-3D15-447F-8FA5-63EE8E268EEC}"/>
              </a:ext>
            </a:extLst>
          </p:cNvPr>
          <p:cNvGrpSpPr>
            <a:grpSpLocks/>
          </p:cNvGrpSpPr>
          <p:nvPr/>
        </p:nvGrpSpPr>
        <p:grpSpPr bwMode="auto">
          <a:xfrm rot="4333460">
            <a:off x="9466263" y="4921251"/>
            <a:ext cx="312738" cy="312737"/>
            <a:chOff x="559" y="2583"/>
            <a:chExt cx="754" cy="755"/>
          </a:xfrm>
        </p:grpSpPr>
        <p:sp>
          <p:nvSpPr>
            <p:cNvPr id="69711" name="Oval 148">
              <a:extLst>
                <a:ext uri="{FF2B5EF4-FFF2-40B4-BE49-F238E27FC236}">
                  <a16:creationId xmlns:a16="http://schemas.microsoft.com/office/drawing/2014/main" id="{8D64C87C-0687-4760-9BC3-C19451C18FF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2" name="Oval 149">
              <a:extLst>
                <a:ext uri="{FF2B5EF4-FFF2-40B4-BE49-F238E27FC236}">
                  <a16:creationId xmlns:a16="http://schemas.microsoft.com/office/drawing/2014/main" id="{B6EB9111-B7D3-4CBC-9767-B6DB6EFEDB2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3" name="Oval 150">
              <a:extLst>
                <a:ext uri="{FF2B5EF4-FFF2-40B4-BE49-F238E27FC236}">
                  <a16:creationId xmlns:a16="http://schemas.microsoft.com/office/drawing/2014/main" id="{8B57549E-E839-4BDA-9BCB-F1040462BB2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84" name="Group 151">
            <a:extLst>
              <a:ext uri="{FF2B5EF4-FFF2-40B4-BE49-F238E27FC236}">
                <a16:creationId xmlns:a16="http://schemas.microsoft.com/office/drawing/2014/main" id="{F32E71E2-C326-430B-87A0-5A07446C7296}"/>
              </a:ext>
            </a:extLst>
          </p:cNvPr>
          <p:cNvGrpSpPr>
            <a:grpSpLocks/>
          </p:cNvGrpSpPr>
          <p:nvPr/>
        </p:nvGrpSpPr>
        <p:grpSpPr bwMode="auto">
          <a:xfrm rot="19022725">
            <a:off x="8575675" y="5291139"/>
            <a:ext cx="312738" cy="312737"/>
            <a:chOff x="559" y="2583"/>
            <a:chExt cx="754" cy="755"/>
          </a:xfrm>
        </p:grpSpPr>
        <p:sp>
          <p:nvSpPr>
            <p:cNvPr id="69708" name="Oval 152">
              <a:extLst>
                <a:ext uri="{FF2B5EF4-FFF2-40B4-BE49-F238E27FC236}">
                  <a16:creationId xmlns:a16="http://schemas.microsoft.com/office/drawing/2014/main" id="{06928A6D-1C1B-480E-AACC-58FFD2C9F7F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09" name="Oval 153">
              <a:extLst>
                <a:ext uri="{FF2B5EF4-FFF2-40B4-BE49-F238E27FC236}">
                  <a16:creationId xmlns:a16="http://schemas.microsoft.com/office/drawing/2014/main" id="{FA882961-C21C-4D6A-8072-A1FAAC17C84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10" name="Oval 154">
              <a:extLst>
                <a:ext uri="{FF2B5EF4-FFF2-40B4-BE49-F238E27FC236}">
                  <a16:creationId xmlns:a16="http://schemas.microsoft.com/office/drawing/2014/main" id="{C388E303-B542-4BC9-A741-8E31C2A9023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69685" name="Group 155">
            <a:extLst>
              <a:ext uri="{FF2B5EF4-FFF2-40B4-BE49-F238E27FC236}">
                <a16:creationId xmlns:a16="http://schemas.microsoft.com/office/drawing/2014/main" id="{25C20E40-8D59-476E-976F-53A5C1390BA9}"/>
              </a:ext>
            </a:extLst>
          </p:cNvPr>
          <p:cNvGrpSpPr>
            <a:grpSpLocks/>
          </p:cNvGrpSpPr>
          <p:nvPr/>
        </p:nvGrpSpPr>
        <p:grpSpPr bwMode="auto">
          <a:xfrm rot="19391268">
            <a:off x="8770939" y="6010275"/>
            <a:ext cx="312737" cy="312738"/>
            <a:chOff x="559" y="2583"/>
            <a:chExt cx="754" cy="755"/>
          </a:xfrm>
        </p:grpSpPr>
        <p:sp>
          <p:nvSpPr>
            <p:cNvPr id="69705" name="Oval 156">
              <a:extLst>
                <a:ext uri="{FF2B5EF4-FFF2-40B4-BE49-F238E27FC236}">
                  <a16:creationId xmlns:a16="http://schemas.microsoft.com/office/drawing/2014/main" id="{6DC7A90C-B111-4BE2-835F-49F1A97F43B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06" name="Oval 157">
              <a:extLst>
                <a:ext uri="{FF2B5EF4-FFF2-40B4-BE49-F238E27FC236}">
                  <a16:creationId xmlns:a16="http://schemas.microsoft.com/office/drawing/2014/main" id="{FBE55363-C05E-46F1-9AF6-0C6B09A0370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69707" name="Oval 158">
              <a:extLst>
                <a:ext uri="{FF2B5EF4-FFF2-40B4-BE49-F238E27FC236}">
                  <a16:creationId xmlns:a16="http://schemas.microsoft.com/office/drawing/2014/main" id="{5FF98D2F-E4E1-416F-943A-76D2878FDCA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69686" name="Text Box 160">
            <a:extLst>
              <a:ext uri="{FF2B5EF4-FFF2-40B4-BE49-F238E27FC236}">
                <a16:creationId xmlns:a16="http://schemas.microsoft.com/office/drawing/2014/main" id="{CF5EA7DA-014B-4C93-9564-BC2BBE95C18A}"/>
              </a:ext>
            </a:extLst>
          </p:cNvPr>
          <p:cNvSpPr txBox="1">
            <a:spLocks noChangeArrowheads="1"/>
          </p:cNvSpPr>
          <p:nvPr/>
        </p:nvSpPr>
        <p:spPr bwMode="auto">
          <a:xfrm>
            <a:off x="2744789" y="4645025"/>
            <a:ext cx="5794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O</a:t>
            </a:r>
          </a:p>
        </p:txBody>
      </p:sp>
      <p:sp>
        <p:nvSpPr>
          <p:cNvPr id="69687" name="Text Box 161">
            <a:extLst>
              <a:ext uri="{FF2B5EF4-FFF2-40B4-BE49-F238E27FC236}">
                <a16:creationId xmlns:a16="http://schemas.microsoft.com/office/drawing/2014/main" id="{5D2F7656-8D2A-4532-890C-506C27D000C8}"/>
              </a:ext>
            </a:extLst>
          </p:cNvPr>
          <p:cNvSpPr txBox="1">
            <a:spLocks noChangeArrowheads="1"/>
          </p:cNvSpPr>
          <p:nvPr/>
        </p:nvSpPr>
        <p:spPr bwMode="auto">
          <a:xfrm>
            <a:off x="4130676" y="4695825"/>
            <a:ext cx="85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OH</a:t>
            </a:r>
          </a:p>
        </p:txBody>
      </p:sp>
      <p:sp>
        <p:nvSpPr>
          <p:cNvPr id="69688" name="Text Box 170">
            <a:extLst>
              <a:ext uri="{FF2B5EF4-FFF2-40B4-BE49-F238E27FC236}">
                <a16:creationId xmlns:a16="http://schemas.microsoft.com/office/drawing/2014/main" id="{D04C910E-D8D3-421C-A1D8-F55D3F8598E8}"/>
              </a:ext>
            </a:extLst>
          </p:cNvPr>
          <p:cNvSpPr txBox="1">
            <a:spLocks noChangeArrowheads="1"/>
          </p:cNvSpPr>
          <p:nvPr/>
        </p:nvSpPr>
        <p:spPr bwMode="auto">
          <a:xfrm>
            <a:off x="7073900" y="2716214"/>
            <a:ext cx="395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H</a:t>
            </a:r>
          </a:p>
        </p:txBody>
      </p:sp>
      <p:grpSp>
        <p:nvGrpSpPr>
          <p:cNvPr id="69689" name="Group 174">
            <a:extLst>
              <a:ext uri="{FF2B5EF4-FFF2-40B4-BE49-F238E27FC236}">
                <a16:creationId xmlns:a16="http://schemas.microsoft.com/office/drawing/2014/main" id="{6A5EFABF-FD93-440B-98A0-043F09A27510}"/>
              </a:ext>
            </a:extLst>
          </p:cNvPr>
          <p:cNvGrpSpPr>
            <a:grpSpLocks/>
          </p:cNvGrpSpPr>
          <p:nvPr/>
        </p:nvGrpSpPr>
        <p:grpSpPr bwMode="auto">
          <a:xfrm>
            <a:off x="5826125" y="2949575"/>
            <a:ext cx="1663700" cy="666750"/>
            <a:chOff x="2917" y="815"/>
            <a:chExt cx="1048" cy="420"/>
          </a:xfrm>
        </p:grpSpPr>
        <p:sp>
          <p:nvSpPr>
            <p:cNvPr id="69697" name="Text Box 164">
              <a:extLst>
                <a:ext uri="{FF2B5EF4-FFF2-40B4-BE49-F238E27FC236}">
                  <a16:creationId xmlns:a16="http://schemas.microsoft.com/office/drawing/2014/main" id="{7C15DFB9-4185-4467-82F5-3C9277881E9E}"/>
                </a:ext>
              </a:extLst>
            </p:cNvPr>
            <p:cNvSpPr txBox="1">
              <a:spLocks noChangeArrowheads="1"/>
            </p:cNvSpPr>
            <p:nvPr/>
          </p:nvSpPr>
          <p:spPr bwMode="auto">
            <a:xfrm>
              <a:off x="2917" y="815"/>
              <a:ext cx="249"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O</a:t>
              </a:r>
            </a:p>
          </p:txBody>
        </p:sp>
        <p:sp>
          <p:nvSpPr>
            <p:cNvPr id="69698" name="Text Box 165">
              <a:extLst>
                <a:ext uri="{FF2B5EF4-FFF2-40B4-BE49-F238E27FC236}">
                  <a16:creationId xmlns:a16="http://schemas.microsoft.com/office/drawing/2014/main" id="{8B43E093-647A-400A-B497-E8E7C27B9215}"/>
                </a:ext>
              </a:extLst>
            </p:cNvPr>
            <p:cNvSpPr txBox="1">
              <a:spLocks noChangeArrowheads="1"/>
            </p:cNvSpPr>
            <p:nvPr/>
          </p:nvSpPr>
          <p:spPr bwMode="auto">
            <a:xfrm>
              <a:off x="3113" y="942"/>
              <a:ext cx="249"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H</a:t>
              </a:r>
            </a:p>
          </p:txBody>
        </p:sp>
        <p:sp>
          <p:nvSpPr>
            <p:cNvPr id="69699" name="Line 166">
              <a:extLst>
                <a:ext uri="{FF2B5EF4-FFF2-40B4-BE49-F238E27FC236}">
                  <a16:creationId xmlns:a16="http://schemas.microsoft.com/office/drawing/2014/main" id="{53C126F4-B1FE-4C68-99AA-D2E900F1DB9B}"/>
                </a:ext>
              </a:extLst>
            </p:cNvPr>
            <p:cNvSpPr>
              <a:spLocks noChangeShapeType="1"/>
            </p:cNvSpPr>
            <p:nvPr/>
          </p:nvSpPr>
          <p:spPr bwMode="auto">
            <a:xfrm>
              <a:off x="3065" y="957"/>
              <a:ext cx="85" cy="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700" name="Text Box 168">
              <a:extLst>
                <a:ext uri="{FF2B5EF4-FFF2-40B4-BE49-F238E27FC236}">
                  <a16:creationId xmlns:a16="http://schemas.microsoft.com/office/drawing/2014/main" id="{62802139-CAFA-4CB4-AAEA-02BC8E79DE45}"/>
                </a:ext>
              </a:extLst>
            </p:cNvPr>
            <p:cNvSpPr txBox="1">
              <a:spLocks noChangeArrowheads="1"/>
            </p:cNvSpPr>
            <p:nvPr/>
          </p:nvSpPr>
          <p:spPr bwMode="auto">
            <a:xfrm>
              <a:off x="3552" y="857"/>
              <a:ext cx="248" cy="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O</a:t>
              </a:r>
            </a:p>
          </p:txBody>
        </p:sp>
        <p:sp>
          <p:nvSpPr>
            <p:cNvPr id="69701" name="Text Box 169">
              <a:extLst>
                <a:ext uri="{FF2B5EF4-FFF2-40B4-BE49-F238E27FC236}">
                  <a16:creationId xmlns:a16="http://schemas.microsoft.com/office/drawing/2014/main" id="{99E50BB6-791B-437B-996F-FF578EF8ADF1}"/>
                </a:ext>
              </a:extLst>
            </p:cNvPr>
            <p:cNvSpPr txBox="1">
              <a:spLocks noChangeArrowheads="1"/>
            </p:cNvSpPr>
            <p:nvPr/>
          </p:nvSpPr>
          <p:spPr bwMode="auto">
            <a:xfrm>
              <a:off x="3716" y="1013"/>
              <a:ext cx="249"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H</a:t>
              </a:r>
            </a:p>
          </p:txBody>
        </p:sp>
        <p:sp>
          <p:nvSpPr>
            <p:cNvPr id="69702" name="Line 171">
              <a:extLst>
                <a:ext uri="{FF2B5EF4-FFF2-40B4-BE49-F238E27FC236}">
                  <a16:creationId xmlns:a16="http://schemas.microsoft.com/office/drawing/2014/main" id="{405D7E89-5EE4-45F3-9C5B-B01AFB8A6516}"/>
                </a:ext>
              </a:extLst>
            </p:cNvPr>
            <p:cNvSpPr>
              <a:spLocks noChangeShapeType="1"/>
            </p:cNvSpPr>
            <p:nvPr/>
          </p:nvSpPr>
          <p:spPr bwMode="auto">
            <a:xfrm>
              <a:off x="3694" y="1026"/>
              <a:ext cx="79" cy="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703" name="Line 172">
              <a:extLst>
                <a:ext uri="{FF2B5EF4-FFF2-40B4-BE49-F238E27FC236}">
                  <a16:creationId xmlns:a16="http://schemas.microsoft.com/office/drawing/2014/main" id="{C7C1FB8A-4B25-4D5A-85F9-85D2651FF812}"/>
                </a:ext>
              </a:extLst>
            </p:cNvPr>
            <p:cNvSpPr>
              <a:spLocks noChangeShapeType="1"/>
            </p:cNvSpPr>
            <p:nvPr/>
          </p:nvSpPr>
          <p:spPr bwMode="auto">
            <a:xfrm flipV="1">
              <a:off x="3662" y="825"/>
              <a:ext cx="84" cy="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704" name="Line 173">
              <a:extLst>
                <a:ext uri="{FF2B5EF4-FFF2-40B4-BE49-F238E27FC236}">
                  <a16:creationId xmlns:a16="http://schemas.microsoft.com/office/drawing/2014/main" id="{A08CBEA4-3614-491D-B833-38B99EE12646}"/>
                </a:ext>
              </a:extLst>
            </p:cNvPr>
            <p:cNvSpPr>
              <a:spLocks noChangeShapeType="1"/>
            </p:cNvSpPr>
            <p:nvPr/>
          </p:nvSpPr>
          <p:spPr bwMode="auto">
            <a:xfrm flipV="1">
              <a:off x="3350" y="984"/>
              <a:ext cx="236" cy="63"/>
            </a:xfrm>
            <a:prstGeom prst="line">
              <a:avLst/>
            </a:prstGeom>
            <a:noFill/>
            <a:ln w="19050">
              <a:solidFill>
                <a:srgbClr val="00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nvGrpSpPr>
          <p:cNvPr id="69690" name="Group 175">
            <a:extLst>
              <a:ext uri="{FF2B5EF4-FFF2-40B4-BE49-F238E27FC236}">
                <a16:creationId xmlns:a16="http://schemas.microsoft.com/office/drawing/2014/main" id="{6D6D8F56-CB20-40F1-833B-D05ACCE87BDF}"/>
              </a:ext>
            </a:extLst>
          </p:cNvPr>
          <p:cNvGrpSpPr>
            <a:grpSpLocks/>
          </p:cNvGrpSpPr>
          <p:nvPr/>
        </p:nvGrpSpPr>
        <p:grpSpPr bwMode="auto">
          <a:xfrm>
            <a:off x="5767389" y="6105526"/>
            <a:ext cx="1069975" cy="823913"/>
            <a:chOff x="8457" y="8605"/>
            <a:chExt cx="1686" cy="1298"/>
          </a:xfrm>
        </p:grpSpPr>
        <p:sp>
          <p:nvSpPr>
            <p:cNvPr id="69691" name="Text Box 176">
              <a:extLst>
                <a:ext uri="{FF2B5EF4-FFF2-40B4-BE49-F238E27FC236}">
                  <a16:creationId xmlns:a16="http://schemas.microsoft.com/office/drawing/2014/main" id="{AF2F3792-65C8-4455-996F-A2DE043448AE}"/>
                </a:ext>
              </a:extLst>
            </p:cNvPr>
            <p:cNvSpPr txBox="1">
              <a:spLocks noChangeArrowheads="1"/>
            </p:cNvSpPr>
            <p:nvPr/>
          </p:nvSpPr>
          <p:spPr bwMode="auto">
            <a:xfrm>
              <a:off x="8457" y="8972"/>
              <a:ext cx="622" cy="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O</a:t>
              </a:r>
            </a:p>
          </p:txBody>
        </p:sp>
        <p:sp>
          <p:nvSpPr>
            <p:cNvPr id="69692" name="Text Box 177">
              <a:extLst>
                <a:ext uri="{FF2B5EF4-FFF2-40B4-BE49-F238E27FC236}">
                  <a16:creationId xmlns:a16="http://schemas.microsoft.com/office/drawing/2014/main" id="{CF77CF30-557B-45F2-A200-FA971AED7DA5}"/>
                </a:ext>
              </a:extLst>
            </p:cNvPr>
            <p:cNvSpPr txBox="1">
              <a:spLocks noChangeArrowheads="1"/>
            </p:cNvSpPr>
            <p:nvPr/>
          </p:nvSpPr>
          <p:spPr bwMode="auto">
            <a:xfrm>
              <a:off x="9521" y="9348"/>
              <a:ext cx="622" cy="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H</a:t>
              </a:r>
            </a:p>
          </p:txBody>
        </p:sp>
        <p:sp>
          <p:nvSpPr>
            <p:cNvPr id="69693" name="Text Box 178">
              <a:extLst>
                <a:ext uri="{FF2B5EF4-FFF2-40B4-BE49-F238E27FC236}">
                  <a16:creationId xmlns:a16="http://schemas.microsoft.com/office/drawing/2014/main" id="{A38BA5B7-CDCE-47FF-9A44-1B7A172B9DC3}"/>
                </a:ext>
              </a:extLst>
            </p:cNvPr>
            <p:cNvSpPr txBox="1">
              <a:spLocks noChangeArrowheads="1"/>
            </p:cNvSpPr>
            <p:nvPr/>
          </p:nvSpPr>
          <p:spPr bwMode="auto">
            <a:xfrm>
              <a:off x="9508" y="8605"/>
              <a:ext cx="622" cy="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H</a:t>
              </a:r>
            </a:p>
          </p:txBody>
        </p:sp>
        <p:sp>
          <p:nvSpPr>
            <p:cNvPr id="69694" name="Line 179">
              <a:extLst>
                <a:ext uri="{FF2B5EF4-FFF2-40B4-BE49-F238E27FC236}">
                  <a16:creationId xmlns:a16="http://schemas.microsoft.com/office/drawing/2014/main" id="{8A58E80C-DFD0-43B4-AB4C-0B306EBDF596}"/>
                </a:ext>
              </a:extLst>
            </p:cNvPr>
            <p:cNvSpPr>
              <a:spLocks noChangeShapeType="1"/>
            </p:cNvSpPr>
            <p:nvPr/>
          </p:nvSpPr>
          <p:spPr bwMode="auto">
            <a:xfrm flipV="1">
              <a:off x="9052" y="8945"/>
              <a:ext cx="588" cy="317"/>
            </a:xfrm>
            <a:prstGeom prst="line">
              <a:avLst/>
            </a:prstGeom>
            <a:noFill/>
            <a:ln w="19050">
              <a:solidFill>
                <a:srgbClr val="000000"/>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695" name="Line 180">
              <a:extLst>
                <a:ext uri="{FF2B5EF4-FFF2-40B4-BE49-F238E27FC236}">
                  <a16:creationId xmlns:a16="http://schemas.microsoft.com/office/drawing/2014/main" id="{9A0FB199-8008-4EA1-8832-21B6F7006B6E}"/>
                </a:ext>
              </a:extLst>
            </p:cNvPr>
            <p:cNvSpPr>
              <a:spLocks noChangeShapeType="1"/>
            </p:cNvSpPr>
            <p:nvPr/>
          </p:nvSpPr>
          <p:spPr bwMode="auto">
            <a:xfrm>
              <a:off x="9935" y="8956"/>
              <a:ext cx="172" cy="1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69696" name="Line 181">
              <a:extLst>
                <a:ext uri="{FF2B5EF4-FFF2-40B4-BE49-F238E27FC236}">
                  <a16:creationId xmlns:a16="http://schemas.microsoft.com/office/drawing/2014/main" id="{F4644340-A671-4397-8637-BCB8FCC42F2F}"/>
                </a:ext>
              </a:extLst>
            </p:cNvPr>
            <p:cNvSpPr>
              <a:spLocks noChangeShapeType="1"/>
            </p:cNvSpPr>
            <p:nvPr/>
          </p:nvSpPr>
          <p:spPr bwMode="auto">
            <a:xfrm flipH="1">
              <a:off x="9889" y="9365"/>
              <a:ext cx="231" cy="1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Tree>
    <p:extLst>
      <p:ext uri="{BB962C8B-B14F-4D97-AF65-F5344CB8AC3E}">
        <p14:creationId xmlns:p14="http://schemas.microsoft.com/office/powerpoint/2010/main" val="20316686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5">
            <a:extLst>
              <a:ext uri="{FF2B5EF4-FFF2-40B4-BE49-F238E27FC236}">
                <a16:creationId xmlns:a16="http://schemas.microsoft.com/office/drawing/2014/main" id="{5D3828DE-7714-46D3-BCF7-3E3FD0F5A33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FA3DEA84-DC97-4285-8C0D-C9202C8DB2B7}" type="slidenum">
              <a:rPr kumimoji="1" lang="en-US" altLang="en-US" sz="1400">
                <a:solidFill>
                  <a:srgbClr val="000000"/>
                </a:solidFill>
              </a:rPr>
              <a:pPr eaLnBrk="0" fontAlgn="base" hangingPunct="0">
                <a:spcBef>
                  <a:spcPct val="0"/>
                </a:spcBef>
                <a:spcAft>
                  <a:spcPct val="0"/>
                </a:spcAft>
                <a:buClrTx/>
                <a:buFontTx/>
                <a:buChar char="•"/>
              </a:pPr>
              <a:t>58</a:t>
            </a:fld>
            <a:endParaRPr kumimoji="1" lang="en-US" altLang="en-US" sz="1400">
              <a:solidFill>
                <a:srgbClr val="000000"/>
              </a:solidFill>
            </a:endParaRPr>
          </a:p>
        </p:txBody>
      </p:sp>
      <p:sp>
        <p:nvSpPr>
          <p:cNvPr id="70659" name="Rectangle 2">
            <a:extLst>
              <a:ext uri="{FF2B5EF4-FFF2-40B4-BE49-F238E27FC236}">
                <a16:creationId xmlns:a16="http://schemas.microsoft.com/office/drawing/2014/main" id="{4DEDC6C0-D17E-41E9-8D95-873696A46BB5}"/>
              </a:ext>
            </a:extLst>
          </p:cNvPr>
          <p:cNvSpPr>
            <a:spLocks noGrp="1" noChangeArrowheads="1"/>
          </p:cNvSpPr>
          <p:nvPr>
            <p:ph type="title"/>
          </p:nvPr>
        </p:nvSpPr>
        <p:spPr/>
        <p:txBody>
          <a:bodyPr/>
          <a:lstStyle/>
          <a:p>
            <a:pPr eaLnBrk="1" hangingPunct="1"/>
            <a:r>
              <a:rPr lang="en-US" altLang="en-US"/>
              <a:t>4.5 Clay-Water Interaction (Cont.)</a:t>
            </a:r>
          </a:p>
        </p:txBody>
      </p:sp>
      <p:grpSp>
        <p:nvGrpSpPr>
          <p:cNvPr id="2" name="Group 198">
            <a:extLst>
              <a:ext uri="{FF2B5EF4-FFF2-40B4-BE49-F238E27FC236}">
                <a16:creationId xmlns:a16="http://schemas.microsoft.com/office/drawing/2014/main" id="{2F515420-747A-4DE7-A629-3E507A0666D6}"/>
              </a:ext>
            </a:extLst>
          </p:cNvPr>
          <p:cNvGrpSpPr>
            <a:grpSpLocks/>
          </p:cNvGrpSpPr>
          <p:nvPr/>
        </p:nvGrpSpPr>
        <p:grpSpPr bwMode="auto">
          <a:xfrm>
            <a:off x="3957639" y="1968500"/>
            <a:ext cx="2687637" cy="4832350"/>
            <a:chOff x="1533" y="1069"/>
            <a:chExt cx="1693" cy="3044"/>
          </a:xfrm>
        </p:grpSpPr>
        <p:grpSp>
          <p:nvGrpSpPr>
            <p:cNvPr id="70803" name="Group 55">
              <a:extLst>
                <a:ext uri="{FF2B5EF4-FFF2-40B4-BE49-F238E27FC236}">
                  <a16:creationId xmlns:a16="http://schemas.microsoft.com/office/drawing/2014/main" id="{7B82DEEC-1AC9-422C-96B6-84F82F4925BF}"/>
                </a:ext>
              </a:extLst>
            </p:cNvPr>
            <p:cNvGrpSpPr>
              <a:grpSpLocks/>
            </p:cNvGrpSpPr>
            <p:nvPr/>
          </p:nvGrpSpPr>
          <p:grpSpPr bwMode="auto">
            <a:xfrm>
              <a:off x="1678" y="1069"/>
              <a:ext cx="1025" cy="2327"/>
              <a:chOff x="1852" y="1331"/>
              <a:chExt cx="1025" cy="2327"/>
            </a:xfrm>
          </p:grpSpPr>
          <p:grpSp>
            <p:nvGrpSpPr>
              <p:cNvPr id="70805" name="Group 13">
                <a:extLst>
                  <a:ext uri="{FF2B5EF4-FFF2-40B4-BE49-F238E27FC236}">
                    <a16:creationId xmlns:a16="http://schemas.microsoft.com/office/drawing/2014/main" id="{2653E849-3CE8-4EE9-A694-0D62D38B9329}"/>
                  </a:ext>
                </a:extLst>
              </p:cNvPr>
              <p:cNvGrpSpPr>
                <a:grpSpLocks/>
              </p:cNvGrpSpPr>
              <p:nvPr/>
            </p:nvGrpSpPr>
            <p:grpSpPr bwMode="auto">
              <a:xfrm>
                <a:off x="2325" y="1395"/>
                <a:ext cx="197" cy="197"/>
                <a:chOff x="559" y="2583"/>
                <a:chExt cx="754" cy="755"/>
              </a:xfrm>
            </p:grpSpPr>
            <p:sp>
              <p:nvSpPr>
                <p:cNvPr id="70837" name="Oval 14">
                  <a:extLst>
                    <a:ext uri="{FF2B5EF4-FFF2-40B4-BE49-F238E27FC236}">
                      <a16:creationId xmlns:a16="http://schemas.microsoft.com/office/drawing/2014/main" id="{025E6415-D442-4B21-9C1A-81C7B2B505AC}"/>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8" name="Oval 15">
                  <a:extLst>
                    <a:ext uri="{FF2B5EF4-FFF2-40B4-BE49-F238E27FC236}">
                      <a16:creationId xmlns:a16="http://schemas.microsoft.com/office/drawing/2014/main" id="{1D278B15-DCBE-44B5-8369-C57B825F252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9" name="Oval 16">
                  <a:extLst>
                    <a:ext uri="{FF2B5EF4-FFF2-40B4-BE49-F238E27FC236}">
                      <a16:creationId xmlns:a16="http://schemas.microsoft.com/office/drawing/2014/main" id="{BF748F33-020C-46C0-8556-EBA37E377B2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806" name="Rectangle 22">
                <a:extLst>
                  <a:ext uri="{FF2B5EF4-FFF2-40B4-BE49-F238E27FC236}">
                    <a16:creationId xmlns:a16="http://schemas.microsoft.com/office/drawing/2014/main" id="{03270D63-E18F-4B9D-BFB5-4ABDA9BA3179}"/>
                  </a:ext>
                </a:extLst>
              </p:cNvPr>
              <p:cNvSpPr>
                <a:spLocks noChangeArrowheads="1"/>
              </p:cNvSpPr>
              <p:nvPr/>
            </p:nvSpPr>
            <p:spPr bwMode="auto">
              <a:xfrm>
                <a:off x="1852" y="1331"/>
                <a:ext cx="127" cy="231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07" name="Rectangle 23">
                <a:extLst>
                  <a:ext uri="{FF2B5EF4-FFF2-40B4-BE49-F238E27FC236}">
                    <a16:creationId xmlns:a16="http://schemas.microsoft.com/office/drawing/2014/main" id="{5166FDFB-DD17-415F-BF48-C486707C5AAB}"/>
                  </a:ext>
                </a:extLst>
              </p:cNvPr>
              <p:cNvSpPr>
                <a:spLocks noChangeArrowheads="1"/>
              </p:cNvSpPr>
              <p:nvPr/>
            </p:nvSpPr>
            <p:spPr bwMode="auto">
              <a:xfrm>
                <a:off x="2750" y="1345"/>
                <a:ext cx="127" cy="231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08" name="Oval 24">
                <a:extLst>
                  <a:ext uri="{FF2B5EF4-FFF2-40B4-BE49-F238E27FC236}">
                    <a16:creationId xmlns:a16="http://schemas.microsoft.com/office/drawing/2014/main" id="{141A1531-EFE8-4732-9A8B-89161BC36FFE}"/>
                  </a:ext>
                </a:extLst>
              </p:cNvPr>
              <p:cNvSpPr>
                <a:spLocks noChangeArrowheads="1"/>
              </p:cNvSpPr>
              <p:nvPr/>
            </p:nvSpPr>
            <p:spPr bwMode="auto">
              <a:xfrm>
                <a:off x="2240" y="1591"/>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09" name="Oval 25">
                <a:extLst>
                  <a:ext uri="{FF2B5EF4-FFF2-40B4-BE49-F238E27FC236}">
                    <a16:creationId xmlns:a16="http://schemas.microsoft.com/office/drawing/2014/main" id="{9A71AC29-33FC-4DA6-A7E7-973FD0EA6CE5}"/>
                  </a:ext>
                </a:extLst>
              </p:cNvPr>
              <p:cNvSpPr>
                <a:spLocks noChangeArrowheads="1"/>
              </p:cNvSpPr>
              <p:nvPr/>
            </p:nvSpPr>
            <p:spPr bwMode="auto">
              <a:xfrm>
                <a:off x="2093" y="3375"/>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10" name="Oval 26">
                <a:extLst>
                  <a:ext uri="{FF2B5EF4-FFF2-40B4-BE49-F238E27FC236}">
                    <a16:creationId xmlns:a16="http://schemas.microsoft.com/office/drawing/2014/main" id="{CB626907-0BC0-41A6-BF2A-0F797F1B4B69}"/>
                  </a:ext>
                </a:extLst>
              </p:cNvPr>
              <p:cNvSpPr>
                <a:spLocks noChangeArrowheads="1"/>
              </p:cNvSpPr>
              <p:nvPr/>
            </p:nvSpPr>
            <p:spPr bwMode="auto">
              <a:xfrm>
                <a:off x="2080" y="2931"/>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11" name="Oval 27">
                <a:extLst>
                  <a:ext uri="{FF2B5EF4-FFF2-40B4-BE49-F238E27FC236}">
                    <a16:creationId xmlns:a16="http://schemas.microsoft.com/office/drawing/2014/main" id="{1A97CF1A-7A8B-407F-959C-4C0670169E8F}"/>
                  </a:ext>
                </a:extLst>
              </p:cNvPr>
              <p:cNvSpPr>
                <a:spLocks noChangeArrowheads="1"/>
              </p:cNvSpPr>
              <p:nvPr/>
            </p:nvSpPr>
            <p:spPr bwMode="auto">
              <a:xfrm>
                <a:off x="2031" y="253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812" name="Group 29">
                <a:extLst>
                  <a:ext uri="{FF2B5EF4-FFF2-40B4-BE49-F238E27FC236}">
                    <a16:creationId xmlns:a16="http://schemas.microsoft.com/office/drawing/2014/main" id="{FD336A30-C72D-46E8-912C-2E6152371257}"/>
                  </a:ext>
                </a:extLst>
              </p:cNvPr>
              <p:cNvGrpSpPr>
                <a:grpSpLocks/>
              </p:cNvGrpSpPr>
              <p:nvPr/>
            </p:nvGrpSpPr>
            <p:grpSpPr bwMode="auto">
              <a:xfrm rot="4587992">
                <a:off x="2467" y="1610"/>
                <a:ext cx="197" cy="197"/>
                <a:chOff x="559" y="2583"/>
                <a:chExt cx="754" cy="755"/>
              </a:xfrm>
            </p:grpSpPr>
            <p:sp>
              <p:nvSpPr>
                <p:cNvPr id="70834" name="Oval 30">
                  <a:extLst>
                    <a:ext uri="{FF2B5EF4-FFF2-40B4-BE49-F238E27FC236}">
                      <a16:creationId xmlns:a16="http://schemas.microsoft.com/office/drawing/2014/main" id="{C5EBFB7A-07F4-4003-887E-17DE91BC386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5" name="Oval 31">
                  <a:extLst>
                    <a:ext uri="{FF2B5EF4-FFF2-40B4-BE49-F238E27FC236}">
                      <a16:creationId xmlns:a16="http://schemas.microsoft.com/office/drawing/2014/main" id="{54FE5429-C51F-4E8F-993E-3161D873C78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6" name="Oval 32">
                  <a:extLst>
                    <a:ext uri="{FF2B5EF4-FFF2-40B4-BE49-F238E27FC236}">
                      <a16:creationId xmlns:a16="http://schemas.microsoft.com/office/drawing/2014/main" id="{2846E28E-97FC-4D52-AA77-DAD73BEF783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813" name="Group 33">
                <a:extLst>
                  <a:ext uri="{FF2B5EF4-FFF2-40B4-BE49-F238E27FC236}">
                    <a16:creationId xmlns:a16="http://schemas.microsoft.com/office/drawing/2014/main" id="{DCB3DC86-2884-4D7A-912E-EF376C560870}"/>
                  </a:ext>
                </a:extLst>
              </p:cNvPr>
              <p:cNvGrpSpPr>
                <a:grpSpLocks/>
              </p:cNvGrpSpPr>
              <p:nvPr/>
            </p:nvGrpSpPr>
            <p:grpSpPr bwMode="auto">
              <a:xfrm rot="-9936302">
                <a:off x="2215" y="1806"/>
                <a:ext cx="197" cy="197"/>
                <a:chOff x="559" y="2583"/>
                <a:chExt cx="754" cy="755"/>
              </a:xfrm>
            </p:grpSpPr>
            <p:sp>
              <p:nvSpPr>
                <p:cNvPr id="70831" name="Oval 34">
                  <a:extLst>
                    <a:ext uri="{FF2B5EF4-FFF2-40B4-BE49-F238E27FC236}">
                      <a16:creationId xmlns:a16="http://schemas.microsoft.com/office/drawing/2014/main" id="{BF5BD71C-B5DF-4AB5-B28F-85CC2BDD1C4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2" name="Oval 35">
                  <a:extLst>
                    <a:ext uri="{FF2B5EF4-FFF2-40B4-BE49-F238E27FC236}">
                      <a16:creationId xmlns:a16="http://schemas.microsoft.com/office/drawing/2014/main" id="{996ED09B-B88F-4252-A91C-19A39A2DF02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3" name="Oval 36">
                  <a:extLst>
                    <a:ext uri="{FF2B5EF4-FFF2-40B4-BE49-F238E27FC236}">
                      <a16:creationId xmlns:a16="http://schemas.microsoft.com/office/drawing/2014/main" id="{19A5E805-BE7A-4FE6-81B3-BA5F1CCD3A8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814" name="Group 37">
                <a:extLst>
                  <a:ext uri="{FF2B5EF4-FFF2-40B4-BE49-F238E27FC236}">
                    <a16:creationId xmlns:a16="http://schemas.microsoft.com/office/drawing/2014/main" id="{BC1AED96-53EE-443E-A9DA-F05235D2BE6F}"/>
                  </a:ext>
                </a:extLst>
              </p:cNvPr>
              <p:cNvGrpSpPr>
                <a:grpSpLocks/>
              </p:cNvGrpSpPr>
              <p:nvPr/>
            </p:nvGrpSpPr>
            <p:grpSpPr bwMode="auto">
              <a:xfrm>
                <a:off x="2092" y="1464"/>
                <a:ext cx="197" cy="197"/>
                <a:chOff x="559" y="2583"/>
                <a:chExt cx="754" cy="755"/>
              </a:xfrm>
            </p:grpSpPr>
            <p:sp>
              <p:nvSpPr>
                <p:cNvPr id="70828" name="Oval 38">
                  <a:extLst>
                    <a:ext uri="{FF2B5EF4-FFF2-40B4-BE49-F238E27FC236}">
                      <a16:creationId xmlns:a16="http://schemas.microsoft.com/office/drawing/2014/main" id="{65175AB9-765B-4F4D-9E86-AF16A34997A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9" name="Oval 39">
                  <a:extLst>
                    <a:ext uri="{FF2B5EF4-FFF2-40B4-BE49-F238E27FC236}">
                      <a16:creationId xmlns:a16="http://schemas.microsoft.com/office/drawing/2014/main" id="{A4ABFA87-B264-4690-A8E5-C7BBEFA4231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30" name="Oval 40">
                  <a:extLst>
                    <a:ext uri="{FF2B5EF4-FFF2-40B4-BE49-F238E27FC236}">
                      <a16:creationId xmlns:a16="http://schemas.microsoft.com/office/drawing/2014/main" id="{FA79F89E-CD9E-4C78-ACCE-2055F8D2CB9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815" name="Oval 41">
                <a:extLst>
                  <a:ext uri="{FF2B5EF4-FFF2-40B4-BE49-F238E27FC236}">
                    <a16:creationId xmlns:a16="http://schemas.microsoft.com/office/drawing/2014/main" id="{B353CB79-2866-49B4-95E9-9C81267FCCC3}"/>
                  </a:ext>
                </a:extLst>
              </p:cNvPr>
              <p:cNvSpPr>
                <a:spLocks noChangeArrowheads="1"/>
              </p:cNvSpPr>
              <p:nvPr/>
            </p:nvSpPr>
            <p:spPr bwMode="auto">
              <a:xfrm>
                <a:off x="2436" y="2282"/>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816" name="Group 42">
                <a:extLst>
                  <a:ext uri="{FF2B5EF4-FFF2-40B4-BE49-F238E27FC236}">
                    <a16:creationId xmlns:a16="http://schemas.microsoft.com/office/drawing/2014/main" id="{403A7FEF-AD62-469F-912A-44E43203BB8A}"/>
                  </a:ext>
                </a:extLst>
              </p:cNvPr>
              <p:cNvGrpSpPr>
                <a:grpSpLocks/>
              </p:cNvGrpSpPr>
              <p:nvPr/>
            </p:nvGrpSpPr>
            <p:grpSpPr bwMode="auto">
              <a:xfrm rot="-9936302">
                <a:off x="2494" y="2515"/>
                <a:ext cx="197" cy="197"/>
                <a:chOff x="559" y="2583"/>
                <a:chExt cx="754" cy="755"/>
              </a:xfrm>
            </p:grpSpPr>
            <p:sp>
              <p:nvSpPr>
                <p:cNvPr id="70825" name="Oval 43">
                  <a:extLst>
                    <a:ext uri="{FF2B5EF4-FFF2-40B4-BE49-F238E27FC236}">
                      <a16:creationId xmlns:a16="http://schemas.microsoft.com/office/drawing/2014/main" id="{01B8D6E3-9B65-475B-B4F4-6E05EDDBD7A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6" name="Oval 44">
                  <a:extLst>
                    <a:ext uri="{FF2B5EF4-FFF2-40B4-BE49-F238E27FC236}">
                      <a16:creationId xmlns:a16="http://schemas.microsoft.com/office/drawing/2014/main" id="{2109E510-8D14-44FC-8775-F708FD152F76}"/>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7" name="Oval 45">
                  <a:extLst>
                    <a:ext uri="{FF2B5EF4-FFF2-40B4-BE49-F238E27FC236}">
                      <a16:creationId xmlns:a16="http://schemas.microsoft.com/office/drawing/2014/main" id="{4D843181-C6A5-43EF-940E-B514426A84EF}"/>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817" name="Group 46">
                <a:extLst>
                  <a:ext uri="{FF2B5EF4-FFF2-40B4-BE49-F238E27FC236}">
                    <a16:creationId xmlns:a16="http://schemas.microsoft.com/office/drawing/2014/main" id="{C08326A5-593C-4985-B217-9E1A8120CC35}"/>
                  </a:ext>
                </a:extLst>
              </p:cNvPr>
              <p:cNvGrpSpPr>
                <a:grpSpLocks/>
              </p:cNvGrpSpPr>
              <p:nvPr/>
            </p:nvGrpSpPr>
            <p:grpSpPr bwMode="auto">
              <a:xfrm rot="4587992">
                <a:off x="2234" y="2537"/>
                <a:ext cx="197" cy="197"/>
                <a:chOff x="559" y="2583"/>
                <a:chExt cx="754" cy="755"/>
              </a:xfrm>
            </p:grpSpPr>
            <p:sp>
              <p:nvSpPr>
                <p:cNvPr id="70822" name="Oval 47">
                  <a:extLst>
                    <a:ext uri="{FF2B5EF4-FFF2-40B4-BE49-F238E27FC236}">
                      <a16:creationId xmlns:a16="http://schemas.microsoft.com/office/drawing/2014/main" id="{B347340E-9FF2-41E1-99C2-06D39238777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3" name="Oval 48">
                  <a:extLst>
                    <a:ext uri="{FF2B5EF4-FFF2-40B4-BE49-F238E27FC236}">
                      <a16:creationId xmlns:a16="http://schemas.microsoft.com/office/drawing/2014/main" id="{2E2BF86D-C933-4241-B028-90EF169876FC}"/>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4" name="Oval 49">
                  <a:extLst>
                    <a:ext uri="{FF2B5EF4-FFF2-40B4-BE49-F238E27FC236}">
                      <a16:creationId xmlns:a16="http://schemas.microsoft.com/office/drawing/2014/main" id="{CC2C3E2B-3E9E-46AD-84EC-1CB0573A7C0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818" name="Group 50">
                <a:extLst>
                  <a:ext uri="{FF2B5EF4-FFF2-40B4-BE49-F238E27FC236}">
                    <a16:creationId xmlns:a16="http://schemas.microsoft.com/office/drawing/2014/main" id="{B77A42FB-58A0-4C16-B761-2FB902F1E4C2}"/>
                  </a:ext>
                </a:extLst>
              </p:cNvPr>
              <p:cNvGrpSpPr>
                <a:grpSpLocks/>
              </p:cNvGrpSpPr>
              <p:nvPr/>
            </p:nvGrpSpPr>
            <p:grpSpPr bwMode="auto">
              <a:xfrm rot="-5553417">
                <a:off x="1991" y="2066"/>
                <a:ext cx="197" cy="197"/>
                <a:chOff x="559" y="2583"/>
                <a:chExt cx="754" cy="755"/>
              </a:xfrm>
            </p:grpSpPr>
            <p:sp>
              <p:nvSpPr>
                <p:cNvPr id="70819" name="Oval 51">
                  <a:extLst>
                    <a:ext uri="{FF2B5EF4-FFF2-40B4-BE49-F238E27FC236}">
                      <a16:creationId xmlns:a16="http://schemas.microsoft.com/office/drawing/2014/main" id="{40F76DFE-F688-42D0-AF59-C1BD38B1FF45}"/>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0" name="Oval 52">
                  <a:extLst>
                    <a:ext uri="{FF2B5EF4-FFF2-40B4-BE49-F238E27FC236}">
                      <a16:creationId xmlns:a16="http://schemas.microsoft.com/office/drawing/2014/main" id="{41F0565D-075E-4E29-B0C8-DDB736C72DC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21" name="Oval 53">
                  <a:extLst>
                    <a:ext uri="{FF2B5EF4-FFF2-40B4-BE49-F238E27FC236}">
                      <a16:creationId xmlns:a16="http://schemas.microsoft.com/office/drawing/2014/main" id="{E9C2A7F8-99AD-47BC-9E10-8DA3ABFC08C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70804" name="Text Box 194">
              <a:extLst>
                <a:ext uri="{FF2B5EF4-FFF2-40B4-BE49-F238E27FC236}">
                  <a16:creationId xmlns:a16="http://schemas.microsoft.com/office/drawing/2014/main" id="{778E8B3A-8042-4BA1-9E03-74C5CBA86B7E}"/>
                </a:ext>
              </a:extLst>
            </p:cNvPr>
            <p:cNvSpPr txBox="1">
              <a:spLocks noChangeArrowheads="1"/>
            </p:cNvSpPr>
            <p:nvPr/>
          </p:nvSpPr>
          <p:spPr bwMode="auto">
            <a:xfrm>
              <a:off x="1533" y="3536"/>
              <a:ext cx="1693"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The water molecules wedge into the interlayer after adding water</a:t>
              </a:r>
            </a:p>
          </p:txBody>
        </p:sp>
      </p:grpSp>
      <p:sp>
        <p:nvSpPr>
          <p:cNvPr id="70661" name="Text Box 200">
            <a:extLst>
              <a:ext uri="{FF2B5EF4-FFF2-40B4-BE49-F238E27FC236}">
                <a16:creationId xmlns:a16="http://schemas.microsoft.com/office/drawing/2014/main" id="{FABEE4FB-317C-4A3E-8EDB-045E405F7E7E}"/>
              </a:ext>
            </a:extLst>
          </p:cNvPr>
          <p:cNvSpPr txBox="1">
            <a:spLocks noChangeArrowheads="1"/>
          </p:cNvSpPr>
          <p:nvPr/>
        </p:nvSpPr>
        <p:spPr bwMode="auto">
          <a:xfrm>
            <a:off x="2468563" y="1279526"/>
            <a:ext cx="3352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b="1">
                <a:solidFill>
                  <a:srgbClr val="3333CC"/>
                </a:solidFill>
              </a:rPr>
              <a:t>2. Ion hydration</a:t>
            </a:r>
          </a:p>
        </p:txBody>
      </p:sp>
      <p:grpSp>
        <p:nvGrpSpPr>
          <p:cNvPr id="11" name="Group 204">
            <a:extLst>
              <a:ext uri="{FF2B5EF4-FFF2-40B4-BE49-F238E27FC236}">
                <a16:creationId xmlns:a16="http://schemas.microsoft.com/office/drawing/2014/main" id="{8F493DE7-7341-4419-9871-123C8ADFCE24}"/>
              </a:ext>
            </a:extLst>
          </p:cNvPr>
          <p:cNvGrpSpPr>
            <a:grpSpLocks/>
          </p:cNvGrpSpPr>
          <p:nvPr/>
        </p:nvGrpSpPr>
        <p:grpSpPr bwMode="auto">
          <a:xfrm>
            <a:off x="1844676" y="1946276"/>
            <a:ext cx="2271713" cy="4684713"/>
            <a:chOff x="202" y="1226"/>
            <a:chExt cx="1431" cy="2951"/>
          </a:xfrm>
        </p:grpSpPr>
        <p:grpSp>
          <p:nvGrpSpPr>
            <p:cNvPr id="70791" name="Group 54">
              <a:extLst>
                <a:ext uri="{FF2B5EF4-FFF2-40B4-BE49-F238E27FC236}">
                  <a16:creationId xmlns:a16="http://schemas.microsoft.com/office/drawing/2014/main" id="{2F65C022-2EEF-45F3-B669-AD6724CF3964}"/>
                </a:ext>
              </a:extLst>
            </p:cNvPr>
            <p:cNvGrpSpPr>
              <a:grpSpLocks/>
            </p:cNvGrpSpPr>
            <p:nvPr/>
          </p:nvGrpSpPr>
          <p:grpSpPr bwMode="auto">
            <a:xfrm>
              <a:off x="576" y="1226"/>
              <a:ext cx="505" cy="2318"/>
              <a:chOff x="576" y="1262"/>
              <a:chExt cx="505" cy="2318"/>
            </a:xfrm>
          </p:grpSpPr>
          <p:sp>
            <p:nvSpPr>
              <p:cNvPr id="70796" name="Rectangle 4">
                <a:extLst>
                  <a:ext uri="{FF2B5EF4-FFF2-40B4-BE49-F238E27FC236}">
                    <a16:creationId xmlns:a16="http://schemas.microsoft.com/office/drawing/2014/main" id="{F5D85962-750C-462C-9F04-9FEDB9820E33}"/>
                  </a:ext>
                </a:extLst>
              </p:cNvPr>
              <p:cNvSpPr>
                <a:spLocks noChangeArrowheads="1"/>
              </p:cNvSpPr>
              <p:nvPr/>
            </p:nvSpPr>
            <p:spPr bwMode="auto">
              <a:xfrm>
                <a:off x="576" y="1262"/>
                <a:ext cx="127" cy="231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97" name="Rectangle 5">
                <a:extLst>
                  <a:ext uri="{FF2B5EF4-FFF2-40B4-BE49-F238E27FC236}">
                    <a16:creationId xmlns:a16="http://schemas.microsoft.com/office/drawing/2014/main" id="{790821E0-AF5C-45A1-9D2F-3F18DE39CF63}"/>
                  </a:ext>
                </a:extLst>
              </p:cNvPr>
              <p:cNvSpPr>
                <a:spLocks noChangeArrowheads="1"/>
              </p:cNvSpPr>
              <p:nvPr/>
            </p:nvSpPr>
            <p:spPr bwMode="auto">
              <a:xfrm>
                <a:off x="954" y="1267"/>
                <a:ext cx="127" cy="231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98" name="Oval 6">
                <a:extLst>
                  <a:ext uri="{FF2B5EF4-FFF2-40B4-BE49-F238E27FC236}">
                    <a16:creationId xmlns:a16="http://schemas.microsoft.com/office/drawing/2014/main" id="{205A96E9-A786-416D-90AC-16E8E6691466}"/>
                  </a:ext>
                </a:extLst>
              </p:cNvPr>
              <p:cNvSpPr>
                <a:spLocks noChangeArrowheads="1"/>
              </p:cNvSpPr>
              <p:nvPr/>
            </p:nvSpPr>
            <p:spPr bwMode="auto">
              <a:xfrm>
                <a:off x="709" y="15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99" name="Oval 7">
                <a:extLst>
                  <a:ext uri="{FF2B5EF4-FFF2-40B4-BE49-F238E27FC236}">
                    <a16:creationId xmlns:a16="http://schemas.microsoft.com/office/drawing/2014/main" id="{29B9B9CA-4AA1-42C8-9918-E6FC590386D0}"/>
                  </a:ext>
                </a:extLst>
              </p:cNvPr>
              <p:cNvSpPr>
                <a:spLocks noChangeArrowheads="1"/>
              </p:cNvSpPr>
              <p:nvPr/>
            </p:nvSpPr>
            <p:spPr bwMode="auto">
              <a:xfrm>
                <a:off x="708" y="3306"/>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00" name="Oval 8">
                <a:extLst>
                  <a:ext uri="{FF2B5EF4-FFF2-40B4-BE49-F238E27FC236}">
                    <a16:creationId xmlns:a16="http://schemas.microsoft.com/office/drawing/2014/main" id="{354C6444-00D2-4E83-8E8F-C776944C9146}"/>
                  </a:ext>
                </a:extLst>
              </p:cNvPr>
              <p:cNvSpPr>
                <a:spLocks noChangeArrowheads="1"/>
              </p:cNvSpPr>
              <p:nvPr/>
            </p:nvSpPr>
            <p:spPr bwMode="auto">
              <a:xfrm>
                <a:off x="695" y="2862"/>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01" name="Oval 9">
                <a:extLst>
                  <a:ext uri="{FF2B5EF4-FFF2-40B4-BE49-F238E27FC236}">
                    <a16:creationId xmlns:a16="http://schemas.microsoft.com/office/drawing/2014/main" id="{9690B156-7681-479B-8D55-62145A758740}"/>
                  </a:ext>
                </a:extLst>
              </p:cNvPr>
              <p:cNvSpPr>
                <a:spLocks noChangeArrowheads="1"/>
              </p:cNvSpPr>
              <p:nvPr/>
            </p:nvSpPr>
            <p:spPr bwMode="auto">
              <a:xfrm>
                <a:off x="709" y="2409"/>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802" name="Oval 10">
                <a:extLst>
                  <a:ext uri="{FF2B5EF4-FFF2-40B4-BE49-F238E27FC236}">
                    <a16:creationId xmlns:a16="http://schemas.microsoft.com/office/drawing/2014/main" id="{827CCFF5-B48A-4109-A3C3-2E951FD2B85F}"/>
                  </a:ext>
                </a:extLst>
              </p:cNvPr>
              <p:cNvSpPr>
                <a:spLocks noChangeArrowheads="1"/>
              </p:cNvSpPr>
              <p:nvPr/>
            </p:nvSpPr>
            <p:spPr bwMode="auto">
              <a:xfrm>
                <a:off x="705" y="1965"/>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792" name="Text Box 193">
              <a:extLst>
                <a:ext uri="{FF2B5EF4-FFF2-40B4-BE49-F238E27FC236}">
                  <a16:creationId xmlns:a16="http://schemas.microsoft.com/office/drawing/2014/main" id="{D93608AD-CF20-4175-826D-AD3A08669A04}"/>
                </a:ext>
              </a:extLst>
            </p:cNvPr>
            <p:cNvSpPr txBox="1">
              <a:spLocks noChangeArrowheads="1"/>
            </p:cNvSpPr>
            <p:nvPr/>
          </p:nvSpPr>
          <p:spPr bwMode="auto">
            <a:xfrm>
              <a:off x="365" y="3756"/>
              <a:ext cx="1043"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lnSpc>
                  <a:spcPct val="80000"/>
                </a:lnSpc>
                <a:spcBef>
                  <a:spcPct val="50000"/>
                </a:spcBef>
                <a:spcAft>
                  <a:spcPct val="0"/>
                </a:spcAft>
                <a:buClrTx/>
                <a:buFontTx/>
                <a:buChar char="•"/>
              </a:pPr>
              <a:r>
                <a:rPr kumimoji="1" lang="en-US" altLang="en-US" sz="1800">
                  <a:solidFill>
                    <a:srgbClr val="000000"/>
                  </a:solidFill>
                </a:rPr>
                <a:t>Dry condition</a:t>
              </a:r>
            </a:p>
            <a:p>
              <a:pPr algn="ctr" fontAlgn="base">
                <a:lnSpc>
                  <a:spcPct val="80000"/>
                </a:lnSpc>
                <a:spcBef>
                  <a:spcPct val="50000"/>
                </a:spcBef>
                <a:spcAft>
                  <a:spcPct val="0"/>
                </a:spcAft>
                <a:buClrTx/>
                <a:buFontTx/>
                <a:buChar char="•"/>
              </a:pPr>
              <a:r>
                <a:rPr kumimoji="1" lang="en-US" altLang="en-US" sz="1800">
                  <a:solidFill>
                    <a:srgbClr val="000000"/>
                  </a:solidFill>
                </a:rPr>
                <a:t>(Interlayer)</a:t>
              </a:r>
            </a:p>
          </p:txBody>
        </p:sp>
        <p:sp>
          <p:nvSpPr>
            <p:cNvPr id="70793" name="Text Box 201">
              <a:extLst>
                <a:ext uri="{FF2B5EF4-FFF2-40B4-BE49-F238E27FC236}">
                  <a16:creationId xmlns:a16="http://schemas.microsoft.com/office/drawing/2014/main" id="{80A374F2-40C3-42E5-B5BF-2A2F6B8F8A2B}"/>
                </a:ext>
              </a:extLst>
            </p:cNvPr>
            <p:cNvSpPr txBox="1">
              <a:spLocks noChangeArrowheads="1"/>
            </p:cNvSpPr>
            <p:nvPr/>
          </p:nvSpPr>
          <p:spPr bwMode="auto">
            <a:xfrm>
              <a:off x="202" y="2122"/>
              <a:ext cx="558"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Clay layers</a:t>
              </a:r>
            </a:p>
          </p:txBody>
        </p:sp>
        <p:sp>
          <p:nvSpPr>
            <p:cNvPr id="70794" name="Text Box 202">
              <a:extLst>
                <a:ext uri="{FF2B5EF4-FFF2-40B4-BE49-F238E27FC236}">
                  <a16:creationId xmlns:a16="http://schemas.microsoft.com/office/drawing/2014/main" id="{5F894AA3-4978-462F-A6B0-7247E445104E}"/>
                </a:ext>
              </a:extLst>
            </p:cNvPr>
            <p:cNvSpPr txBox="1">
              <a:spLocks noChangeArrowheads="1"/>
            </p:cNvSpPr>
            <p:nvPr/>
          </p:nvSpPr>
          <p:spPr bwMode="auto">
            <a:xfrm>
              <a:off x="1075" y="1288"/>
              <a:ext cx="55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cation</a:t>
              </a:r>
            </a:p>
          </p:txBody>
        </p:sp>
        <p:sp>
          <p:nvSpPr>
            <p:cNvPr id="70795" name="Line 203">
              <a:extLst>
                <a:ext uri="{FF2B5EF4-FFF2-40B4-BE49-F238E27FC236}">
                  <a16:creationId xmlns:a16="http://schemas.microsoft.com/office/drawing/2014/main" id="{0F25529A-DC94-4481-8766-D1ED73F6492F}"/>
                </a:ext>
              </a:extLst>
            </p:cNvPr>
            <p:cNvSpPr>
              <a:spLocks noChangeShapeType="1"/>
            </p:cNvSpPr>
            <p:nvPr/>
          </p:nvSpPr>
          <p:spPr bwMode="auto">
            <a:xfrm flipH="1">
              <a:off x="969" y="1417"/>
              <a:ext cx="137" cy="1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nvGrpSpPr>
          <p:cNvPr id="13" name="Group 207">
            <a:extLst>
              <a:ext uri="{FF2B5EF4-FFF2-40B4-BE49-F238E27FC236}">
                <a16:creationId xmlns:a16="http://schemas.microsoft.com/office/drawing/2014/main" id="{EE2C8D1D-4E3C-4D99-B097-70C059C44F58}"/>
              </a:ext>
            </a:extLst>
          </p:cNvPr>
          <p:cNvGrpSpPr>
            <a:grpSpLocks/>
          </p:cNvGrpSpPr>
          <p:nvPr/>
        </p:nvGrpSpPr>
        <p:grpSpPr bwMode="auto">
          <a:xfrm>
            <a:off x="6805614" y="1249364"/>
            <a:ext cx="3557587" cy="5608637"/>
            <a:chOff x="3327" y="787"/>
            <a:chExt cx="2241" cy="3533"/>
          </a:xfrm>
        </p:grpSpPr>
        <p:grpSp>
          <p:nvGrpSpPr>
            <p:cNvPr id="70664" name="Group 195">
              <a:extLst>
                <a:ext uri="{FF2B5EF4-FFF2-40B4-BE49-F238E27FC236}">
                  <a16:creationId xmlns:a16="http://schemas.microsoft.com/office/drawing/2014/main" id="{6AA48036-A709-4663-8FCB-F5C47C5B2E8E}"/>
                </a:ext>
              </a:extLst>
            </p:cNvPr>
            <p:cNvGrpSpPr>
              <a:grpSpLocks/>
            </p:cNvGrpSpPr>
            <p:nvPr/>
          </p:nvGrpSpPr>
          <p:grpSpPr bwMode="auto">
            <a:xfrm>
              <a:off x="3327" y="1245"/>
              <a:ext cx="1976" cy="2327"/>
              <a:chOff x="3228" y="1353"/>
              <a:chExt cx="1976" cy="2327"/>
            </a:xfrm>
          </p:grpSpPr>
          <p:sp>
            <p:nvSpPr>
              <p:cNvPr id="70667" name="Rectangle 61">
                <a:extLst>
                  <a:ext uri="{FF2B5EF4-FFF2-40B4-BE49-F238E27FC236}">
                    <a16:creationId xmlns:a16="http://schemas.microsoft.com/office/drawing/2014/main" id="{2F9F93DE-3F66-4BFD-8DB1-911FC52D0106}"/>
                  </a:ext>
                </a:extLst>
              </p:cNvPr>
              <p:cNvSpPr>
                <a:spLocks noChangeArrowheads="1"/>
              </p:cNvSpPr>
              <p:nvPr/>
            </p:nvSpPr>
            <p:spPr bwMode="auto">
              <a:xfrm>
                <a:off x="3228" y="1353"/>
                <a:ext cx="127" cy="231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68" name="Rectangle 62">
                <a:extLst>
                  <a:ext uri="{FF2B5EF4-FFF2-40B4-BE49-F238E27FC236}">
                    <a16:creationId xmlns:a16="http://schemas.microsoft.com/office/drawing/2014/main" id="{D720F1E5-8F6C-430D-90ED-62EB4511C559}"/>
                  </a:ext>
                </a:extLst>
              </p:cNvPr>
              <p:cNvSpPr>
                <a:spLocks noChangeArrowheads="1"/>
              </p:cNvSpPr>
              <p:nvPr/>
            </p:nvSpPr>
            <p:spPr bwMode="auto">
              <a:xfrm>
                <a:off x="5077" y="1367"/>
                <a:ext cx="127" cy="231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669" name="Group 92">
                <a:extLst>
                  <a:ext uri="{FF2B5EF4-FFF2-40B4-BE49-F238E27FC236}">
                    <a16:creationId xmlns:a16="http://schemas.microsoft.com/office/drawing/2014/main" id="{7113EB6D-CB97-4419-A646-302109EA0A9B}"/>
                  </a:ext>
                </a:extLst>
              </p:cNvPr>
              <p:cNvGrpSpPr>
                <a:grpSpLocks/>
              </p:cNvGrpSpPr>
              <p:nvPr/>
            </p:nvGrpSpPr>
            <p:grpSpPr bwMode="auto">
              <a:xfrm>
                <a:off x="3468" y="1417"/>
                <a:ext cx="572" cy="608"/>
                <a:chOff x="3468" y="1417"/>
                <a:chExt cx="572" cy="608"/>
              </a:xfrm>
            </p:grpSpPr>
            <p:grpSp>
              <p:nvGrpSpPr>
                <p:cNvPr id="70774" name="Group 57">
                  <a:extLst>
                    <a:ext uri="{FF2B5EF4-FFF2-40B4-BE49-F238E27FC236}">
                      <a16:creationId xmlns:a16="http://schemas.microsoft.com/office/drawing/2014/main" id="{AFC037AC-6077-4C84-B393-DD45C11DB231}"/>
                    </a:ext>
                  </a:extLst>
                </p:cNvPr>
                <p:cNvGrpSpPr>
                  <a:grpSpLocks/>
                </p:cNvGrpSpPr>
                <p:nvPr/>
              </p:nvGrpSpPr>
              <p:grpSpPr bwMode="auto">
                <a:xfrm>
                  <a:off x="3701" y="1417"/>
                  <a:ext cx="197" cy="197"/>
                  <a:chOff x="559" y="2583"/>
                  <a:chExt cx="754" cy="755"/>
                </a:xfrm>
              </p:grpSpPr>
              <p:sp>
                <p:nvSpPr>
                  <p:cNvPr id="70788" name="Oval 58">
                    <a:extLst>
                      <a:ext uri="{FF2B5EF4-FFF2-40B4-BE49-F238E27FC236}">
                        <a16:creationId xmlns:a16="http://schemas.microsoft.com/office/drawing/2014/main" id="{903AE1A5-011B-446B-9357-51BA49BA55F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9" name="Oval 59">
                    <a:extLst>
                      <a:ext uri="{FF2B5EF4-FFF2-40B4-BE49-F238E27FC236}">
                        <a16:creationId xmlns:a16="http://schemas.microsoft.com/office/drawing/2014/main" id="{B577A5CB-7E18-4532-8501-C766AB732E7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90" name="Oval 60">
                    <a:extLst>
                      <a:ext uri="{FF2B5EF4-FFF2-40B4-BE49-F238E27FC236}">
                        <a16:creationId xmlns:a16="http://schemas.microsoft.com/office/drawing/2014/main" id="{379F137A-4C6F-4B07-B272-2F81F18F473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775" name="Oval 63">
                  <a:extLst>
                    <a:ext uri="{FF2B5EF4-FFF2-40B4-BE49-F238E27FC236}">
                      <a16:creationId xmlns:a16="http://schemas.microsoft.com/office/drawing/2014/main" id="{232BD883-B1C5-4588-A054-7CBCAE6573BD}"/>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776" name="Group 67">
                  <a:extLst>
                    <a:ext uri="{FF2B5EF4-FFF2-40B4-BE49-F238E27FC236}">
                      <a16:creationId xmlns:a16="http://schemas.microsoft.com/office/drawing/2014/main" id="{4A530C9F-A341-4627-9FAC-653C76CDFD25}"/>
                    </a:ext>
                  </a:extLst>
                </p:cNvPr>
                <p:cNvGrpSpPr>
                  <a:grpSpLocks/>
                </p:cNvGrpSpPr>
                <p:nvPr/>
              </p:nvGrpSpPr>
              <p:grpSpPr bwMode="auto">
                <a:xfrm rot="4587992">
                  <a:off x="3843" y="1632"/>
                  <a:ext cx="197" cy="197"/>
                  <a:chOff x="559" y="2583"/>
                  <a:chExt cx="754" cy="755"/>
                </a:xfrm>
              </p:grpSpPr>
              <p:sp>
                <p:nvSpPr>
                  <p:cNvPr id="70785" name="Oval 68">
                    <a:extLst>
                      <a:ext uri="{FF2B5EF4-FFF2-40B4-BE49-F238E27FC236}">
                        <a16:creationId xmlns:a16="http://schemas.microsoft.com/office/drawing/2014/main" id="{C729097E-DF08-471C-8734-CF2909232F4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6" name="Oval 69">
                    <a:extLst>
                      <a:ext uri="{FF2B5EF4-FFF2-40B4-BE49-F238E27FC236}">
                        <a16:creationId xmlns:a16="http://schemas.microsoft.com/office/drawing/2014/main" id="{9C690BE3-4A2C-40FE-910C-4A4351847306}"/>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7" name="Oval 70">
                    <a:extLst>
                      <a:ext uri="{FF2B5EF4-FFF2-40B4-BE49-F238E27FC236}">
                        <a16:creationId xmlns:a16="http://schemas.microsoft.com/office/drawing/2014/main" id="{AAE65C73-C235-4229-9DFB-FD712EA4A64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77" name="Group 71">
                  <a:extLst>
                    <a:ext uri="{FF2B5EF4-FFF2-40B4-BE49-F238E27FC236}">
                      <a16:creationId xmlns:a16="http://schemas.microsoft.com/office/drawing/2014/main" id="{5CD31336-8581-4364-9860-25B0DEE885A9}"/>
                    </a:ext>
                  </a:extLst>
                </p:cNvPr>
                <p:cNvGrpSpPr>
                  <a:grpSpLocks/>
                </p:cNvGrpSpPr>
                <p:nvPr/>
              </p:nvGrpSpPr>
              <p:grpSpPr bwMode="auto">
                <a:xfrm rot="-9936302">
                  <a:off x="3591" y="1828"/>
                  <a:ext cx="197" cy="197"/>
                  <a:chOff x="559" y="2583"/>
                  <a:chExt cx="754" cy="755"/>
                </a:xfrm>
              </p:grpSpPr>
              <p:sp>
                <p:nvSpPr>
                  <p:cNvPr id="70782" name="Oval 72">
                    <a:extLst>
                      <a:ext uri="{FF2B5EF4-FFF2-40B4-BE49-F238E27FC236}">
                        <a16:creationId xmlns:a16="http://schemas.microsoft.com/office/drawing/2014/main" id="{C0B6B49B-3FAB-4BD5-9902-351BC36B3C6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3" name="Oval 73">
                    <a:extLst>
                      <a:ext uri="{FF2B5EF4-FFF2-40B4-BE49-F238E27FC236}">
                        <a16:creationId xmlns:a16="http://schemas.microsoft.com/office/drawing/2014/main" id="{4BC068EF-8CC2-404F-9C13-FC8C1338DAC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4" name="Oval 74">
                    <a:extLst>
                      <a:ext uri="{FF2B5EF4-FFF2-40B4-BE49-F238E27FC236}">
                        <a16:creationId xmlns:a16="http://schemas.microsoft.com/office/drawing/2014/main" id="{6EEEE12C-7E3E-4578-825C-2EF1550AC6C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78" name="Group 75">
                  <a:extLst>
                    <a:ext uri="{FF2B5EF4-FFF2-40B4-BE49-F238E27FC236}">
                      <a16:creationId xmlns:a16="http://schemas.microsoft.com/office/drawing/2014/main" id="{FF6C1E8F-2564-4483-BF38-5709B3DD7100}"/>
                    </a:ext>
                  </a:extLst>
                </p:cNvPr>
                <p:cNvGrpSpPr>
                  <a:grpSpLocks/>
                </p:cNvGrpSpPr>
                <p:nvPr/>
              </p:nvGrpSpPr>
              <p:grpSpPr bwMode="auto">
                <a:xfrm>
                  <a:off x="3468" y="1486"/>
                  <a:ext cx="197" cy="197"/>
                  <a:chOff x="559" y="2583"/>
                  <a:chExt cx="754" cy="755"/>
                </a:xfrm>
              </p:grpSpPr>
              <p:sp>
                <p:nvSpPr>
                  <p:cNvPr id="70779" name="Oval 76">
                    <a:extLst>
                      <a:ext uri="{FF2B5EF4-FFF2-40B4-BE49-F238E27FC236}">
                        <a16:creationId xmlns:a16="http://schemas.microsoft.com/office/drawing/2014/main" id="{DE0B50E0-D0D3-4F28-900A-BC33C17E17D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0" name="Oval 77">
                    <a:extLst>
                      <a:ext uri="{FF2B5EF4-FFF2-40B4-BE49-F238E27FC236}">
                        <a16:creationId xmlns:a16="http://schemas.microsoft.com/office/drawing/2014/main" id="{7C78AB33-2C17-4AA4-A3A5-60A73D4B15D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81" name="Oval 78">
                    <a:extLst>
                      <a:ext uri="{FF2B5EF4-FFF2-40B4-BE49-F238E27FC236}">
                        <a16:creationId xmlns:a16="http://schemas.microsoft.com/office/drawing/2014/main" id="{E9E646EF-F778-41E2-B4DF-CB1C2CA500C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0670" name="Group 88">
                <a:extLst>
                  <a:ext uri="{FF2B5EF4-FFF2-40B4-BE49-F238E27FC236}">
                    <a16:creationId xmlns:a16="http://schemas.microsoft.com/office/drawing/2014/main" id="{D93518C7-810F-40AB-A624-77B6E53C9854}"/>
                  </a:ext>
                </a:extLst>
              </p:cNvPr>
              <p:cNvGrpSpPr>
                <a:grpSpLocks/>
              </p:cNvGrpSpPr>
              <p:nvPr/>
            </p:nvGrpSpPr>
            <p:grpSpPr bwMode="auto">
              <a:xfrm rot="-5553417">
                <a:off x="3367" y="2088"/>
                <a:ext cx="197" cy="197"/>
                <a:chOff x="559" y="2583"/>
                <a:chExt cx="754" cy="755"/>
              </a:xfrm>
            </p:grpSpPr>
            <p:sp>
              <p:nvSpPr>
                <p:cNvPr id="70771" name="Oval 89">
                  <a:extLst>
                    <a:ext uri="{FF2B5EF4-FFF2-40B4-BE49-F238E27FC236}">
                      <a16:creationId xmlns:a16="http://schemas.microsoft.com/office/drawing/2014/main" id="{7D5EB494-8B40-448E-B753-2B4B8934FC1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72" name="Oval 90">
                  <a:extLst>
                    <a:ext uri="{FF2B5EF4-FFF2-40B4-BE49-F238E27FC236}">
                      <a16:creationId xmlns:a16="http://schemas.microsoft.com/office/drawing/2014/main" id="{03E6C66A-7F6D-4210-A95C-658C5DD1B61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73" name="Oval 91">
                  <a:extLst>
                    <a:ext uri="{FF2B5EF4-FFF2-40B4-BE49-F238E27FC236}">
                      <a16:creationId xmlns:a16="http://schemas.microsoft.com/office/drawing/2014/main" id="{7584420A-C3E8-4BD7-AA66-C4E9A990645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71" name="Group 93">
                <a:extLst>
                  <a:ext uri="{FF2B5EF4-FFF2-40B4-BE49-F238E27FC236}">
                    <a16:creationId xmlns:a16="http://schemas.microsoft.com/office/drawing/2014/main" id="{516C31FA-35FF-4C72-A215-6EF924B709D2}"/>
                  </a:ext>
                </a:extLst>
              </p:cNvPr>
              <p:cNvGrpSpPr>
                <a:grpSpLocks/>
              </p:cNvGrpSpPr>
              <p:nvPr/>
            </p:nvGrpSpPr>
            <p:grpSpPr bwMode="auto">
              <a:xfrm>
                <a:off x="4094" y="2180"/>
                <a:ext cx="572" cy="608"/>
                <a:chOff x="3468" y="1417"/>
                <a:chExt cx="572" cy="608"/>
              </a:xfrm>
            </p:grpSpPr>
            <p:grpSp>
              <p:nvGrpSpPr>
                <p:cNvPr id="70754" name="Group 94">
                  <a:extLst>
                    <a:ext uri="{FF2B5EF4-FFF2-40B4-BE49-F238E27FC236}">
                      <a16:creationId xmlns:a16="http://schemas.microsoft.com/office/drawing/2014/main" id="{2D08FCCE-C904-4D53-9D58-C11DE6117BE0}"/>
                    </a:ext>
                  </a:extLst>
                </p:cNvPr>
                <p:cNvGrpSpPr>
                  <a:grpSpLocks/>
                </p:cNvGrpSpPr>
                <p:nvPr/>
              </p:nvGrpSpPr>
              <p:grpSpPr bwMode="auto">
                <a:xfrm>
                  <a:off x="3701" y="1417"/>
                  <a:ext cx="197" cy="197"/>
                  <a:chOff x="559" y="2583"/>
                  <a:chExt cx="754" cy="755"/>
                </a:xfrm>
              </p:grpSpPr>
              <p:sp>
                <p:nvSpPr>
                  <p:cNvPr id="70768" name="Oval 95">
                    <a:extLst>
                      <a:ext uri="{FF2B5EF4-FFF2-40B4-BE49-F238E27FC236}">
                        <a16:creationId xmlns:a16="http://schemas.microsoft.com/office/drawing/2014/main" id="{C9057424-A2DB-498C-ABE4-832ABF4C6EA5}"/>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9" name="Oval 96">
                    <a:extLst>
                      <a:ext uri="{FF2B5EF4-FFF2-40B4-BE49-F238E27FC236}">
                        <a16:creationId xmlns:a16="http://schemas.microsoft.com/office/drawing/2014/main" id="{68F06A1E-BA47-4771-9CB2-F2CB640B8AB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70" name="Oval 97">
                    <a:extLst>
                      <a:ext uri="{FF2B5EF4-FFF2-40B4-BE49-F238E27FC236}">
                        <a16:creationId xmlns:a16="http://schemas.microsoft.com/office/drawing/2014/main" id="{7180465F-F24F-4A6A-A90E-A2488DB9B72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755" name="Oval 98">
                  <a:extLst>
                    <a:ext uri="{FF2B5EF4-FFF2-40B4-BE49-F238E27FC236}">
                      <a16:creationId xmlns:a16="http://schemas.microsoft.com/office/drawing/2014/main" id="{5FA80997-B524-4B92-8371-5E96D58675A7}"/>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756" name="Group 99">
                  <a:extLst>
                    <a:ext uri="{FF2B5EF4-FFF2-40B4-BE49-F238E27FC236}">
                      <a16:creationId xmlns:a16="http://schemas.microsoft.com/office/drawing/2014/main" id="{6567163A-F723-4C47-92D7-B10D106D01EE}"/>
                    </a:ext>
                  </a:extLst>
                </p:cNvPr>
                <p:cNvGrpSpPr>
                  <a:grpSpLocks/>
                </p:cNvGrpSpPr>
                <p:nvPr/>
              </p:nvGrpSpPr>
              <p:grpSpPr bwMode="auto">
                <a:xfrm rot="4587992">
                  <a:off x="3843" y="1632"/>
                  <a:ext cx="197" cy="197"/>
                  <a:chOff x="559" y="2583"/>
                  <a:chExt cx="754" cy="755"/>
                </a:xfrm>
              </p:grpSpPr>
              <p:sp>
                <p:nvSpPr>
                  <p:cNvPr id="70765" name="Oval 100">
                    <a:extLst>
                      <a:ext uri="{FF2B5EF4-FFF2-40B4-BE49-F238E27FC236}">
                        <a16:creationId xmlns:a16="http://schemas.microsoft.com/office/drawing/2014/main" id="{CA04D300-AE7D-4FFB-BC26-BED5289F065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6" name="Oval 101">
                    <a:extLst>
                      <a:ext uri="{FF2B5EF4-FFF2-40B4-BE49-F238E27FC236}">
                        <a16:creationId xmlns:a16="http://schemas.microsoft.com/office/drawing/2014/main" id="{0548EBAF-AD99-4C53-8E4D-6C60AAE9027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7" name="Oval 102">
                    <a:extLst>
                      <a:ext uri="{FF2B5EF4-FFF2-40B4-BE49-F238E27FC236}">
                        <a16:creationId xmlns:a16="http://schemas.microsoft.com/office/drawing/2014/main" id="{84859363-B000-488B-BE98-4E0F72CE5106}"/>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57" name="Group 103">
                  <a:extLst>
                    <a:ext uri="{FF2B5EF4-FFF2-40B4-BE49-F238E27FC236}">
                      <a16:creationId xmlns:a16="http://schemas.microsoft.com/office/drawing/2014/main" id="{5A7DF2DF-DBCF-4DA2-BF75-3537E33C8F33}"/>
                    </a:ext>
                  </a:extLst>
                </p:cNvPr>
                <p:cNvGrpSpPr>
                  <a:grpSpLocks/>
                </p:cNvGrpSpPr>
                <p:nvPr/>
              </p:nvGrpSpPr>
              <p:grpSpPr bwMode="auto">
                <a:xfrm rot="-9936302">
                  <a:off x="3591" y="1828"/>
                  <a:ext cx="197" cy="197"/>
                  <a:chOff x="559" y="2583"/>
                  <a:chExt cx="754" cy="755"/>
                </a:xfrm>
              </p:grpSpPr>
              <p:sp>
                <p:nvSpPr>
                  <p:cNvPr id="70762" name="Oval 104">
                    <a:extLst>
                      <a:ext uri="{FF2B5EF4-FFF2-40B4-BE49-F238E27FC236}">
                        <a16:creationId xmlns:a16="http://schemas.microsoft.com/office/drawing/2014/main" id="{4D58478E-2795-41B1-8605-C5D323261DB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3" name="Oval 105">
                    <a:extLst>
                      <a:ext uri="{FF2B5EF4-FFF2-40B4-BE49-F238E27FC236}">
                        <a16:creationId xmlns:a16="http://schemas.microsoft.com/office/drawing/2014/main" id="{3E0DBC3C-4AEC-4977-82BA-F7DACB01829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4" name="Oval 106">
                    <a:extLst>
                      <a:ext uri="{FF2B5EF4-FFF2-40B4-BE49-F238E27FC236}">
                        <a16:creationId xmlns:a16="http://schemas.microsoft.com/office/drawing/2014/main" id="{9D099A43-56C8-415C-98E5-BA354930B70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58" name="Group 107">
                  <a:extLst>
                    <a:ext uri="{FF2B5EF4-FFF2-40B4-BE49-F238E27FC236}">
                      <a16:creationId xmlns:a16="http://schemas.microsoft.com/office/drawing/2014/main" id="{E79D0959-4BEA-475A-8E7D-00EEA7083436}"/>
                    </a:ext>
                  </a:extLst>
                </p:cNvPr>
                <p:cNvGrpSpPr>
                  <a:grpSpLocks/>
                </p:cNvGrpSpPr>
                <p:nvPr/>
              </p:nvGrpSpPr>
              <p:grpSpPr bwMode="auto">
                <a:xfrm>
                  <a:off x="3468" y="1486"/>
                  <a:ext cx="197" cy="197"/>
                  <a:chOff x="559" y="2583"/>
                  <a:chExt cx="754" cy="755"/>
                </a:xfrm>
              </p:grpSpPr>
              <p:sp>
                <p:nvSpPr>
                  <p:cNvPr id="70759" name="Oval 108">
                    <a:extLst>
                      <a:ext uri="{FF2B5EF4-FFF2-40B4-BE49-F238E27FC236}">
                        <a16:creationId xmlns:a16="http://schemas.microsoft.com/office/drawing/2014/main" id="{9FC64800-C383-42F2-BE6C-74A096128B7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0" name="Oval 109">
                    <a:extLst>
                      <a:ext uri="{FF2B5EF4-FFF2-40B4-BE49-F238E27FC236}">
                        <a16:creationId xmlns:a16="http://schemas.microsoft.com/office/drawing/2014/main" id="{47536DDA-3AE6-4A95-ABA6-D4800B27C4A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61" name="Oval 110">
                    <a:extLst>
                      <a:ext uri="{FF2B5EF4-FFF2-40B4-BE49-F238E27FC236}">
                        <a16:creationId xmlns:a16="http://schemas.microsoft.com/office/drawing/2014/main" id="{8EAA8254-39B7-44A3-8DF9-8E0C832C2AA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0672" name="Group 111">
                <a:extLst>
                  <a:ext uri="{FF2B5EF4-FFF2-40B4-BE49-F238E27FC236}">
                    <a16:creationId xmlns:a16="http://schemas.microsoft.com/office/drawing/2014/main" id="{6DF7C6BE-B002-464E-B0AC-67C61B427C30}"/>
                  </a:ext>
                </a:extLst>
              </p:cNvPr>
              <p:cNvGrpSpPr>
                <a:grpSpLocks/>
              </p:cNvGrpSpPr>
              <p:nvPr/>
            </p:nvGrpSpPr>
            <p:grpSpPr bwMode="auto">
              <a:xfrm>
                <a:off x="3569" y="2230"/>
                <a:ext cx="572" cy="608"/>
                <a:chOff x="3468" y="1417"/>
                <a:chExt cx="572" cy="608"/>
              </a:xfrm>
            </p:grpSpPr>
            <p:grpSp>
              <p:nvGrpSpPr>
                <p:cNvPr id="70737" name="Group 112">
                  <a:extLst>
                    <a:ext uri="{FF2B5EF4-FFF2-40B4-BE49-F238E27FC236}">
                      <a16:creationId xmlns:a16="http://schemas.microsoft.com/office/drawing/2014/main" id="{0A8BC7FD-6189-44DA-8953-8BF905F4C098}"/>
                    </a:ext>
                  </a:extLst>
                </p:cNvPr>
                <p:cNvGrpSpPr>
                  <a:grpSpLocks/>
                </p:cNvGrpSpPr>
                <p:nvPr/>
              </p:nvGrpSpPr>
              <p:grpSpPr bwMode="auto">
                <a:xfrm>
                  <a:off x="3701" y="1417"/>
                  <a:ext cx="197" cy="197"/>
                  <a:chOff x="559" y="2583"/>
                  <a:chExt cx="754" cy="755"/>
                </a:xfrm>
              </p:grpSpPr>
              <p:sp>
                <p:nvSpPr>
                  <p:cNvPr id="70751" name="Oval 113">
                    <a:extLst>
                      <a:ext uri="{FF2B5EF4-FFF2-40B4-BE49-F238E27FC236}">
                        <a16:creationId xmlns:a16="http://schemas.microsoft.com/office/drawing/2014/main" id="{4DE113CE-0CEC-4629-BFB3-294E2F34C17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52" name="Oval 114">
                    <a:extLst>
                      <a:ext uri="{FF2B5EF4-FFF2-40B4-BE49-F238E27FC236}">
                        <a16:creationId xmlns:a16="http://schemas.microsoft.com/office/drawing/2014/main" id="{9E128905-19AB-4FD5-A760-077FACC1F17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53" name="Oval 115">
                    <a:extLst>
                      <a:ext uri="{FF2B5EF4-FFF2-40B4-BE49-F238E27FC236}">
                        <a16:creationId xmlns:a16="http://schemas.microsoft.com/office/drawing/2014/main" id="{0D3965CE-5497-4B45-8D0A-D9E3108866A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738" name="Oval 116">
                  <a:extLst>
                    <a:ext uri="{FF2B5EF4-FFF2-40B4-BE49-F238E27FC236}">
                      <a16:creationId xmlns:a16="http://schemas.microsoft.com/office/drawing/2014/main" id="{D1592B76-78F9-4791-8259-10B68F460003}"/>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739" name="Group 117">
                  <a:extLst>
                    <a:ext uri="{FF2B5EF4-FFF2-40B4-BE49-F238E27FC236}">
                      <a16:creationId xmlns:a16="http://schemas.microsoft.com/office/drawing/2014/main" id="{F90EB504-31CD-4742-BC5B-9D57A62DDFA9}"/>
                    </a:ext>
                  </a:extLst>
                </p:cNvPr>
                <p:cNvGrpSpPr>
                  <a:grpSpLocks/>
                </p:cNvGrpSpPr>
                <p:nvPr/>
              </p:nvGrpSpPr>
              <p:grpSpPr bwMode="auto">
                <a:xfrm rot="4587992">
                  <a:off x="3843" y="1632"/>
                  <a:ext cx="197" cy="197"/>
                  <a:chOff x="559" y="2583"/>
                  <a:chExt cx="754" cy="755"/>
                </a:xfrm>
              </p:grpSpPr>
              <p:sp>
                <p:nvSpPr>
                  <p:cNvPr id="70748" name="Oval 118">
                    <a:extLst>
                      <a:ext uri="{FF2B5EF4-FFF2-40B4-BE49-F238E27FC236}">
                        <a16:creationId xmlns:a16="http://schemas.microsoft.com/office/drawing/2014/main" id="{CF9DE7EC-F789-4141-AA63-6388666375C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49" name="Oval 119">
                    <a:extLst>
                      <a:ext uri="{FF2B5EF4-FFF2-40B4-BE49-F238E27FC236}">
                        <a16:creationId xmlns:a16="http://schemas.microsoft.com/office/drawing/2014/main" id="{1C65ADF3-1775-41C7-B56C-59D86A68509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50" name="Oval 120">
                    <a:extLst>
                      <a:ext uri="{FF2B5EF4-FFF2-40B4-BE49-F238E27FC236}">
                        <a16:creationId xmlns:a16="http://schemas.microsoft.com/office/drawing/2014/main" id="{51FD825E-FCEC-4604-97F3-96D35A89A18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40" name="Group 121">
                  <a:extLst>
                    <a:ext uri="{FF2B5EF4-FFF2-40B4-BE49-F238E27FC236}">
                      <a16:creationId xmlns:a16="http://schemas.microsoft.com/office/drawing/2014/main" id="{2F7040A6-3DA6-4A1F-9461-B04B0C9D07F0}"/>
                    </a:ext>
                  </a:extLst>
                </p:cNvPr>
                <p:cNvGrpSpPr>
                  <a:grpSpLocks/>
                </p:cNvGrpSpPr>
                <p:nvPr/>
              </p:nvGrpSpPr>
              <p:grpSpPr bwMode="auto">
                <a:xfrm rot="-9936302">
                  <a:off x="3591" y="1828"/>
                  <a:ext cx="197" cy="197"/>
                  <a:chOff x="559" y="2583"/>
                  <a:chExt cx="754" cy="755"/>
                </a:xfrm>
              </p:grpSpPr>
              <p:sp>
                <p:nvSpPr>
                  <p:cNvPr id="70745" name="Oval 122">
                    <a:extLst>
                      <a:ext uri="{FF2B5EF4-FFF2-40B4-BE49-F238E27FC236}">
                        <a16:creationId xmlns:a16="http://schemas.microsoft.com/office/drawing/2014/main" id="{A5CEB507-AA84-4BF8-A1B3-F73E15F1733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46" name="Oval 123">
                    <a:extLst>
                      <a:ext uri="{FF2B5EF4-FFF2-40B4-BE49-F238E27FC236}">
                        <a16:creationId xmlns:a16="http://schemas.microsoft.com/office/drawing/2014/main" id="{56EA73A6-EBF1-4BD7-B110-859CBE0F385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47" name="Oval 124">
                    <a:extLst>
                      <a:ext uri="{FF2B5EF4-FFF2-40B4-BE49-F238E27FC236}">
                        <a16:creationId xmlns:a16="http://schemas.microsoft.com/office/drawing/2014/main" id="{9AE7AF5B-8681-4165-B40C-B39D26692C3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41" name="Group 125">
                  <a:extLst>
                    <a:ext uri="{FF2B5EF4-FFF2-40B4-BE49-F238E27FC236}">
                      <a16:creationId xmlns:a16="http://schemas.microsoft.com/office/drawing/2014/main" id="{7AC120B4-339A-4F22-8AAB-6100D028C0FF}"/>
                    </a:ext>
                  </a:extLst>
                </p:cNvPr>
                <p:cNvGrpSpPr>
                  <a:grpSpLocks/>
                </p:cNvGrpSpPr>
                <p:nvPr/>
              </p:nvGrpSpPr>
              <p:grpSpPr bwMode="auto">
                <a:xfrm>
                  <a:off x="3468" y="1486"/>
                  <a:ext cx="197" cy="197"/>
                  <a:chOff x="559" y="2583"/>
                  <a:chExt cx="754" cy="755"/>
                </a:xfrm>
              </p:grpSpPr>
              <p:sp>
                <p:nvSpPr>
                  <p:cNvPr id="70742" name="Oval 126">
                    <a:extLst>
                      <a:ext uri="{FF2B5EF4-FFF2-40B4-BE49-F238E27FC236}">
                        <a16:creationId xmlns:a16="http://schemas.microsoft.com/office/drawing/2014/main" id="{4528C666-3515-40EB-8DB8-DE5E2E6C82D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43" name="Oval 127">
                    <a:extLst>
                      <a:ext uri="{FF2B5EF4-FFF2-40B4-BE49-F238E27FC236}">
                        <a16:creationId xmlns:a16="http://schemas.microsoft.com/office/drawing/2014/main" id="{7CD7105D-3621-4BD8-B6E4-8BEA7667591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44" name="Oval 128">
                    <a:extLst>
                      <a:ext uri="{FF2B5EF4-FFF2-40B4-BE49-F238E27FC236}">
                        <a16:creationId xmlns:a16="http://schemas.microsoft.com/office/drawing/2014/main" id="{C99C295F-40B3-46B8-9420-224D3570D270}"/>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0673" name="Group 129">
                <a:extLst>
                  <a:ext uri="{FF2B5EF4-FFF2-40B4-BE49-F238E27FC236}">
                    <a16:creationId xmlns:a16="http://schemas.microsoft.com/office/drawing/2014/main" id="{109DEAF2-5285-408C-A285-6CB347B09DA2}"/>
                  </a:ext>
                </a:extLst>
              </p:cNvPr>
              <p:cNvGrpSpPr>
                <a:grpSpLocks/>
              </p:cNvGrpSpPr>
              <p:nvPr/>
            </p:nvGrpSpPr>
            <p:grpSpPr bwMode="auto">
              <a:xfrm>
                <a:off x="3675" y="2940"/>
                <a:ext cx="572" cy="608"/>
                <a:chOff x="3468" y="1417"/>
                <a:chExt cx="572" cy="608"/>
              </a:xfrm>
            </p:grpSpPr>
            <p:grpSp>
              <p:nvGrpSpPr>
                <p:cNvPr id="70720" name="Group 130">
                  <a:extLst>
                    <a:ext uri="{FF2B5EF4-FFF2-40B4-BE49-F238E27FC236}">
                      <a16:creationId xmlns:a16="http://schemas.microsoft.com/office/drawing/2014/main" id="{72B8D495-69FE-40DE-A3E7-88CF6F41B3D6}"/>
                    </a:ext>
                  </a:extLst>
                </p:cNvPr>
                <p:cNvGrpSpPr>
                  <a:grpSpLocks/>
                </p:cNvGrpSpPr>
                <p:nvPr/>
              </p:nvGrpSpPr>
              <p:grpSpPr bwMode="auto">
                <a:xfrm>
                  <a:off x="3701" y="1417"/>
                  <a:ext cx="197" cy="197"/>
                  <a:chOff x="559" y="2583"/>
                  <a:chExt cx="754" cy="755"/>
                </a:xfrm>
              </p:grpSpPr>
              <p:sp>
                <p:nvSpPr>
                  <p:cNvPr id="70734" name="Oval 131">
                    <a:extLst>
                      <a:ext uri="{FF2B5EF4-FFF2-40B4-BE49-F238E27FC236}">
                        <a16:creationId xmlns:a16="http://schemas.microsoft.com/office/drawing/2014/main" id="{34B841A5-E9D9-40C7-B912-24A0A900E08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35" name="Oval 132">
                    <a:extLst>
                      <a:ext uri="{FF2B5EF4-FFF2-40B4-BE49-F238E27FC236}">
                        <a16:creationId xmlns:a16="http://schemas.microsoft.com/office/drawing/2014/main" id="{5055B573-C831-4BCB-BE51-99F5F8144CA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36" name="Oval 133">
                    <a:extLst>
                      <a:ext uri="{FF2B5EF4-FFF2-40B4-BE49-F238E27FC236}">
                        <a16:creationId xmlns:a16="http://schemas.microsoft.com/office/drawing/2014/main" id="{FA2C18A6-CCDF-4664-B9E1-DED2DECF7FF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721" name="Oval 134">
                  <a:extLst>
                    <a:ext uri="{FF2B5EF4-FFF2-40B4-BE49-F238E27FC236}">
                      <a16:creationId xmlns:a16="http://schemas.microsoft.com/office/drawing/2014/main" id="{0AE504E3-DFEE-4887-88A6-43D41B4E43D3}"/>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722" name="Group 135">
                  <a:extLst>
                    <a:ext uri="{FF2B5EF4-FFF2-40B4-BE49-F238E27FC236}">
                      <a16:creationId xmlns:a16="http://schemas.microsoft.com/office/drawing/2014/main" id="{04DF1967-DE81-4A80-88D2-107E7D9E9B79}"/>
                    </a:ext>
                  </a:extLst>
                </p:cNvPr>
                <p:cNvGrpSpPr>
                  <a:grpSpLocks/>
                </p:cNvGrpSpPr>
                <p:nvPr/>
              </p:nvGrpSpPr>
              <p:grpSpPr bwMode="auto">
                <a:xfrm rot="4587992">
                  <a:off x="3843" y="1632"/>
                  <a:ext cx="197" cy="197"/>
                  <a:chOff x="559" y="2583"/>
                  <a:chExt cx="754" cy="755"/>
                </a:xfrm>
              </p:grpSpPr>
              <p:sp>
                <p:nvSpPr>
                  <p:cNvPr id="70731" name="Oval 136">
                    <a:extLst>
                      <a:ext uri="{FF2B5EF4-FFF2-40B4-BE49-F238E27FC236}">
                        <a16:creationId xmlns:a16="http://schemas.microsoft.com/office/drawing/2014/main" id="{BEEFCB90-0D61-4731-BFA5-B93CE30927B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32" name="Oval 137">
                    <a:extLst>
                      <a:ext uri="{FF2B5EF4-FFF2-40B4-BE49-F238E27FC236}">
                        <a16:creationId xmlns:a16="http://schemas.microsoft.com/office/drawing/2014/main" id="{0E92FD0E-92F7-4A3B-8D87-F93F76ACC1C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33" name="Oval 138">
                    <a:extLst>
                      <a:ext uri="{FF2B5EF4-FFF2-40B4-BE49-F238E27FC236}">
                        <a16:creationId xmlns:a16="http://schemas.microsoft.com/office/drawing/2014/main" id="{36D25E3F-440F-4183-85F8-1D14681B9BF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23" name="Group 139">
                  <a:extLst>
                    <a:ext uri="{FF2B5EF4-FFF2-40B4-BE49-F238E27FC236}">
                      <a16:creationId xmlns:a16="http://schemas.microsoft.com/office/drawing/2014/main" id="{2BBAA539-DE74-4AEE-8175-7272D6874D75}"/>
                    </a:ext>
                  </a:extLst>
                </p:cNvPr>
                <p:cNvGrpSpPr>
                  <a:grpSpLocks/>
                </p:cNvGrpSpPr>
                <p:nvPr/>
              </p:nvGrpSpPr>
              <p:grpSpPr bwMode="auto">
                <a:xfrm rot="-9936302">
                  <a:off x="3591" y="1828"/>
                  <a:ext cx="197" cy="197"/>
                  <a:chOff x="559" y="2583"/>
                  <a:chExt cx="754" cy="755"/>
                </a:xfrm>
              </p:grpSpPr>
              <p:sp>
                <p:nvSpPr>
                  <p:cNvPr id="70728" name="Oval 140">
                    <a:extLst>
                      <a:ext uri="{FF2B5EF4-FFF2-40B4-BE49-F238E27FC236}">
                        <a16:creationId xmlns:a16="http://schemas.microsoft.com/office/drawing/2014/main" id="{FC509F34-979C-462F-9EB3-C8A53CD29EC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29" name="Oval 141">
                    <a:extLst>
                      <a:ext uri="{FF2B5EF4-FFF2-40B4-BE49-F238E27FC236}">
                        <a16:creationId xmlns:a16="http://schemas.microsoft.com/office/drawing/2014/main" id="{6124DAAD-34C2-4D43-B329-0233F258E7B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30" name="Oval 142">
                    <a:extLst>
                      <a:ext uri="{FF2B5EF4-FFF2-40B4-BE49-F238E27FC236}">
                        <a16:creationId xmlns:a16="http://schemas.microsoft.com/office/drawing/2014/main" id="{5044F196-1CDE-4A2A-ABCC-CC6606A0E69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24" name="Group 143">
                  <a:extLst>
                    <a:ext uri="{FF2B5EF4-FFF2-40B4-BE49-F238E27FC236}">
                      <a16:creationId xmlns:a16="http://schemas.microsoft.com/office/drawing/2014/main" id="{793D4144-B0FB-4616-8AA6-945C2E5E0BF4}"/>
                    </a:ext>
                  </a:extLst>
                </p:cNvPr>
                <p:cNvGrpSpPr>
                  <a:grpSpLocks/>
                </p:cNvGrpSpPr>
                <p:nvPr/>
              </p:nvGrpSpPr>
              <p:grpSpPr bwMode="auto">
                <a:xfrm>
                  <a:off x="3468" y="1486"/>
                  <a:ext cx="197" cy="197"/>
                  <a:chOff x="559" y="2583"/>
                  <a:chExt cx="754" cy="755"/>
                </a:xfrm>
              </p:grpSpPr>
              <p:sp>
                <p:nvSpPr>
                  <p:cNvPr id="70725" name="Oval 144">
                    <a:extLst>
                      <a:ext uri="{FF2B5EF4-FFF2-40B4-BE49-F238E27FC236}">
                        <a16:creationId xmlns:a16="http://schemas.microsoft.com/office/drawing/2014/main" id="{9CA15784-1155-44DE-BA06-F501962468E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26" name="Oval 145">
                    <a:extLst>
                      <a:ext uri="{FF2B5EF4-FFF2-40B4-BE49-F238E27FC236}">
                        <a16:creationId xmlns:a16="http://schemas.microsoft.com/office/drawing/2014/main" id="{38D6AA9D-2F99-4ADC-835B-8689744E803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27" name="Oval 146">
                    <a:extLst>
                      <a:ext uri="{FF2B5EF4-FFF2-40B4-BE49-F238E27FC236}">
                        <a16:creationId xmlns:a16="http://schemas.microsoft.com/office/drawing/2014/main" id="{9DB0DEE6-7C8A-4801-8A0C-62A3F1A5D46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0674" name="Group 147">
                <a:extLst>
                  <a:ext uri="{FF2B5EF4-FFF2-40B4-BE49-F238E27FC236}">
                    <a16:creationId xmlns:a16="http://schemas.microsoft.com/office/drawing/2014/main" id="{0A0C4613-773A-4A67-882B-A3A70536B150}"/>
                  </a:ext>
                </a:extLst>
              </p:cNvPr>
              <p:cNvGrpSpPr>
                <a:grpSpLocks/>
              </p:cNvGrpSpPr>
              <p:nvPr/>
            </p:nvGrpSpPr>
            <p:grpSpPr bwMode="auto">
              <a:xfrm>
                <a:off x="4438" y="2979"/>
                <a:ext cx="572" cy="608"/>
                <a:chOff x="3468" y="1417"/>
                <a:chExt cx="572" cy="608"/>
              </a:xfrm>
            </p:grpSpPr>
            <p:grpSp>
              <p:nvGrpSpPr>
                <p:cNvPr id="70703" name="Group 148">
                  <a:extLst>
                    <a:ext uri="{FF2B5EF4-FFF2-40B4-BE49-F238E27FC236}">
                      <a16:creationId xmlns:a16="http://schemas.microsoft.com/office/drawing/2014/main" id="{3C167BDB-314F-46B8-BEBE-82C528625777}"/>
                    </a:ext>
                  </a:extLst>
                </p:cNvPr>
                <p:cNvGrpSpPr>
                  <a:grpSpLocks/>
                </p:cNvGrpSpPr>
                <p:nvPr/>
              </p:nvGrpSpPr>
              <p:grpSpPr bwMode="auto">
                <a:xfrm>
                  <a:off x="3701" y="1417"/>
                  <a:ext cx="197" cy="197"/>
                  <a:chOff x="559" y="2583"/>
                  <a:chExt cx="754" cy="755"/>
                </a:xfrm>
              </p:grpSpPr>
              <p:sp>
                <p:nvSpPr>
                  <p:cNvPr id="70717" name="Oval 149">
                    <a:extLst>
                      <a:ext uri="{FF2B5EF4-FFF2-40B4-BE49-F238E27FC236}">
                        <a16:creationId xmlns:a16="http://schemas.microsoft.com/office/drawing/2014/main" id="{F76F4940-CF8C-4F3F-A6DE-1D2049F2B6F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8" name="Oval 150">
                    <a:extLst>
                      <a:ext uri="{FF2B5EF4-FFF2-40B4-BE49-F238E27FC236}">
                        <a16:creationId xmlns:a16="http://schemas.microsoft.com/office/drawing/2014/main" id="{0696B9A1-48C5-4A6B-A711-0B8088134F2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9" name="Oval 151">
                    <a:extLst>
                      <a:ext uri="{FF2B5EF4-FFF2-40B4-BE49-F238E27FC236}">
                        <a16:creationId xmlns:a16="http://schemas.microsoft.com/office/drawing/2014/main" id="{759A7F6C-29A4-4D4E-A4E8-8B6F2E9D044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0704" name="Oval 152">
                  <a:extLst>
                    <a:ext uri="{FF2B5EF4-FFF2-40B4-BE49-F238E27FC236}">
                      <a16:creationId xmlns:a16="http://schemas.microsoft.com/office/drawing/2014/main" id="{C3EDA839-785C-4212-BF69-537F1DF1E5DC}"/>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0705" name="Group 153">
                  <a:extLst>
                    <a:ext uri="{FF2B5EF4-FFF2-40B4-BE49-F238E27FC236}">
                      <a16:creationId xmlns:a16="http://schemas.microsoft.com/office/drawing/2014/main" id="{A98839B7-81A0-4C4C-A3CE-6CB89A66E33A}"/>
                    </a:ext>
                  </a:extLst>
                </p:cNvPr>
                <p:cNvGrpSpPr>
                  <a:grpSpLocks/>
                </p:cNvGrpSpPr>
                <p:nvPr/>
              </p:nvGrpSpPr>
              <p:grpSpPr bwMode="auto">
                <a:xfrm rot="4587992">
                  <a:off x="3843" y="1632"/>
                  <a:ext cx="197" cy="197"/>
                  <a:chOff x="559" y="2583"/>
                  <a:chExt cx="754" cy="755"/>
                </a:xfrm>
              </p:grpSpPr>
              <p:sp>
                <p:nvSpPr>
                  <p:cNvPr id="70714" name="Oval 154">
                    <a:extLst>
                      <a:ext uri="{FF2B5EF4-FFF2-40B4-BE49-F238E27FC236}">
                        <a16:creationId xmlns:a16="http://schemas.microsoft.com/office/drawing/2014/main" id="{F900DB23-A7A6-481F-8C78-BD438FA6FC9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5" name="Oval 155">
                    <a:extLst>
                      <a:ext uri="{FF2B5EF4-FFF2-40B4-BE49-F238E27FC236}">
                        <a16:creationId xmlns:a16="http://schemas.microsoft.com/office/drawing/2014/main" id="{C4A17734-8764-407D-968D-31669AA1C94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6" name="Oval 156">
                    <a:extLst>
                      <a:ext uri="{FF2B5EF4-FFF2-40B4-BE49-F238E27FC236}">
                        <a16:creationId xmlns:a16="http://schemas.microsoft.com/office/drawing/2014/main" id="{F4A8BB80-098D-4F43-B5ED-7D413B1F184F}"/>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06" name="Group 157">
                  <a:extLst>
                    <a:ext uri="{FF2B5EF4-FFF2-40B4-BE49-F238E27FC236}">
                      <a16:creationId xmlns:a16="http://schemas.microsoft.com/office/drawing/2014/main" id="{9AC2F30F-AA8B-4C5C-B998-10D986507FD8}"/>
                    </a:ext>
                  </a:extLst>
                </p:cNvPr>
                <p:cNvGrpSpPr>
                  <a:grpSpLocks/>
                </p:cNvGrpSpPr>
                <p:nvPr/>
              </p:nvGrpSpPr>
              <p:grpSpPr bwMode="auto">
                <a:xfrm rot="-9936302">
                  <a:off x="3591" y="1828"/>
                  <a:ext cx="197" cy="197"/>
                  <a:chOff x="559" y="2583"/>
                  <a:chExt cx="754" cy="755"/>
                </a:xfrm>
              </p:grpSpPr>
              <p:sp>
                <p:nvSpPr>
                  <p:cNvPr id="70711" name="Oval 158">
                    <a:extLst>
                      <a:ext uri="{FF2B5EF4-FFF2-40B4-BE49-F238E27FC236}">
                        <a16:creationId xmlns:a16="http://schemas.microsoft.com/office/drawing/2014/main" id="{A6C5E459-1FB4-4563-B7D0-6ADD9C03E10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2" name="Oval 159">
                    <a:extLst>
                      <a:ext uri="{FF2B5EF4-FFF2-40B4-BE49-F238E27FC236}">
                        <a16:creationId xmlns:a16="http://schemas.microsoft.com/office/drawing/2014/main" id="{E5C26AB2-AE37-4679-9CC9-2D9384EDB11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3" name="Oval 160">
                    <a:extLst>
                      <a:ext uri="{FF2B5EF4-FFF2-40B4-BE49-F238E27FC236}">
                        <a16:creationId xmlns:a16="http://schemas.microsoft.com/office/drawing/2014/main" id="{20DBB187-A7B2-4B3C-9E15-B3714046B14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707" name="Group 161">
                  <a:extLst>
                    <a:ext uri="{FF2B5EF4-FFF2-40B4-BE49-F238E27FC236}">
                      <a16:creationId xmlns:a16="http://schemas.microsoft.com/office/drawing/2014/main" id="{648E8490-15B7-4808-894B-937875FFBD31}"/>
                    </a:ext>
                  </a:extLst>
                </p:cNvPr>
                <p:cNvGrpSpPr>
                  <a:grpSpLocks/>
                </p:cNvGrpSpPr>
                <p:nvPr/>
              </p:nvGrpSpPr>
              <p:grpSpPr bwMode="auto">
                <a:xfrm>
                  <a:off x="3468" y="1486"/>
                  <a:ext cx="197" cy="197"/>
                  <a:chOff x="559" y="2583"/>
                  <a:chExt cx="754" cy="755"/>
                </a:xfrm>
              </p:grpSpPr>
              <p:sp>
                <p:nvSpPr>
                  <p:cNvPr id="70708" name="Oval 162">
                    <a:extLst>
                      <a:ext uri="{FF2B5EF4-FFF2-40B4-BE49-F238E27FC236}">
                        <a16:creationId xmlns:a16="http://schemas.microsoft.com/office/drawing/2014/main" id="{4839218E-D7C6-4E75-89D7-03D4F5A8434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09" name="Oval 163">
                    <a:extLst>
                      <a:ext uri="{FF2B5EF4-FFF2-40B4-BE49-F238E27FC236}">
                        <a16:creationId xmlns:a16="http://schemas.microsoft.com/office/drawing/2014/main" id="{1BFF1933-FEC6-44C0-BD44-D18AFED09F7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10" name="Oval 164">
                    <a:extLst>
                      <a:ext uri="{FF2B5EF4-FFF2-40B4-BE49-F238E27FC236}">
                        <a16:creationId xmlns:a16="http://schemas.microsoft.com/office/drawing/2014/main" id="{16DA223E-B851-48D2-B1B1-A473BDA60F36}"/>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0675" name="Group 165">
                <a:extLst>
                  <a:ext uri="{FF2B5EF4-FFF2-40B4-BE49-F238E27FC236}">
                    <a16:creationId xmlns:a16="http://schemas.microsoft.com/office/drawing/2014/main" id="{9CA3440B-F1B2-4671-A7BD-85243C72B2B0}"/>
                  </a:ext>
                </a:extLst>
              </p:cNvPr>
              <p:cNvGrpSpPr>
                <a:grpSpLocks/>
              </p:cNvGrpSpPr>
              <p:nvPr/>
            </p:nvGrpSpPr>
            <p:grpSpPr bwMode="auto">
              <a:xfrm rot="-5553417">
                <a:off x="3362" y="2403"/>
                <a:ext cx="197" cy="197"/>
                <a:chOff x="559" y="2583"/>
                <a:chExt cx="754" cy="755"/>
              </a:xfrm>
            </p:grpSpPr>
            <p:sp>
              <p:nvSpPr>
                <p:cNvPr id="70700" name="Oval 166">
                  <a:extLst>
                    <a:ext uri="{FF2B5EF4-FFF2-40B4-BE49-F238E27FC236}">
                      <a16:creationId xmlns:a16="http://schemas.microsoft.com/office/drawing/2014/main" id="{21B04D46-CCBF-44DE-B515-1932C5B28D3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01" name="Oval 167">
                  <a:extLst>
                    <a:ext uri="{FF2B5EF4-FFF2-40B4-BE49-F238E27FC236}">
                      <a16:creationId xmlns:a16="http://schemas.microsoft.com/office/drawing/2014/main" id="{7CBD7543-9CE2-40E8-9625-C988C8A5964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702" name="Oval 168">
                  <a:extLst>
                    <a:ext uri="{FF2B5EF4-FFF2-40B4-BE49-F238E27FC236}">
                      <a16:creationId xmlns:a16="http://schemas.microsoft.com/office/drawing/2014/main" id="{9B58C2C1-EA1A-4B0A-BBD9-1064C490E8D0}"/>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76" name="Group 169">
                <a:extLst>
                  <a:ext uri="{FF2B5EF4-FFF2-40B4-BE49-F238E27FC236}">
                    <a16:creationId xmlns:a16="http://schemas.microsoft.com/office/drawing/2014/main" id="{FE2A49E8-5E33-4836-876D-FC534B153978}"/>
                  </a:ext>
                </a:extLst>
              </p:cNvPr>
              <p:cNvGrpSpPr>
                <a:grpSpLocks/>
              </p:cNvGrpSpPr>
              <p:nvPr/>
            </p:nvGrpSpPr>
            <p:grpSpPr bwMode="auto">
              <a:xfrm rot="-5553417">
                <a:off x="3381" y="2843"/>
                <a:ext cx="197" cy="197"/>
                <a:chOff x="559" y="2583"/>
                <a:chExt cx="754" cy="755"/>
              </a:xfrm>
            </p:grpSpPr>
            <p:sp>
              <p:nvSpPr>
                <p:cNvPr id="70697" name="Oval 170">
                  <a:extLst>
                    <a:ext uri="{FF2B5EF4-FFF2-40B4-BE49-F238E27FC236}">
                      <a16:creationId xmlns:a16="http://schemas.microsoft.com/office/drawing/2014/main" id="{5578F5C5-42FA-4F6B-8F9C-9E7F4E4E12E5}"/>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8" name="Oval 171">
                  <a:extLst>
                    <a:ext uri="{FF2B5EF4-FFF2-40B4-BE49-F238E27FC236}">
                      <a16:creationId xmlns:a16="http://schemas.microsoft.com/office/drawing/2014/main" id="{94204601-8D1A-4BEC-B923-4A9B734A982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9" name="Oval 172">
                  <a:extLst>
                    <a:ext uri="{FF2B5EF4-FFF2-40B4-BE49-F238E27FC236}">
                      <a16:creationId xmlns:a16="http://schemas.microsoft.com/office/drawing/2014/main" id="{BBA09E0D-02C7-4462-9DE7-FE1DC643841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77" name="Group 173">
                <a:extLst>
                  <a:ext uri="{FF2B5EF4-FFF2-40B4-BE49-F238E27FC236}">
                    <a16:creationId xmlns:a16="http://schemas.microsoft.com/office/drawing/2014/main" id="{B96728B9-5A42-455D-902D-FDD555FFBD1B}"/>
                  </a:ext>
                </a:extLst>
              </p:cNvPr>
              <p:cNvGrpSpPr>
                <a:grpSpLocks/>
              </p:cNvGrpSpPr>
              <p:nvPr/>
            </p:nvGrpSpPr>
            <p:grpSpPr bwMode="auto">
              <a:xfrm rot="-5553417">
                <a:off x="3381" y="3254"/>
                <a:ext cx="197" cy="197"/>
                <a:chOff x="559" y="2583"/>
                <a:chExt cx="754" cy="755"/>
              </a:xfrm>
            </p:grpSpPr>
            <p:sp>
              <p:nvSpPr>
                <p:cNvPr id="70694" name="Oval 174">
                  <a:extLst>
                    <a:ext uri="{FF2B5EF4-FFF2-40B4-BE49-F238E27FC236}">
                      <a16:creationId xmlns:a16="http://schemas.microsoft.com/office/drawing/2014/main" id="{7F7BE419-4A71-4F72-B9E6-A39FBFF5015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5" name="Oval 175">
                  <a:extLst>
                    <a:ext uri="{FF2B5EF4-FFF2-40B4-BE49-F238E27FC236}">
                      <a16:creationId xmlns:a16="http://schemas.microsoft.com/office/drawing/2014/main" id="{A24D549D-BC80-43DE-A697-23323D58A7E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6" name="Oval 176">
                  <a:extLst>
                    <a:ext uri="{FF2B5EF4-FFF2-40B4-BE49-F238E27FC236}">
                      <a16:creationId xmlns:a16="http://schemas.microsoft.com/office/drawing/2014/main" id="{C3417ADD-F18F-4A24-93A0-F14EA18082C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78" name="Group 177">
                <a:extLst>
                  <a:ext uri="{FF2B5EF4-FFF2-40B4-BE49-F238E27FC236}">
                    <a16:creationId xmlns:a16="http://schemas.microsoft.com/office/drawing/2014/main" id="{A4BD2937-184B-44CD-943C-71EF1373EF4E}"/>
                  </a:ext>
                </a:extLst>
              </p:cNvPr>
              <p:cNvGrpSpPr>
                <a:grpSpLocks/>
              </p:cNvGrpSpPr>
              <p:nvPr/>
            </p:nvGrpSpPr>
            <p:grpSpPr bwMode="auto">
              <a:xfrm rot="-5553417">
                <a:off x="4057" y="1837"/>
                <a:ext cx="197" cy="197"/>
                <a:chOff x="559" y="2583"/>
                <a:chExt cx="754" cy="755"/>
              </a:xfrm>
            </p:grpSpPr>
            <p:sp>
              <p:nvSpPr>
                <p:cNvPr id="70691" name="Oval 178">
                  <a:extLst>
                    <a:ext uri="{FF2B5EF4-FFF2-40B4-BE49-F238E27FC236}">
                      <a16:creationId xmlns:a16="http://schemas.microsoft.com/office/drawing/2014/main" id="{283E23B2-D1BC-4B75-A60A-E7E7652FE06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2" name="Oval 179">
                  <a:extLst>
                    <a:ext uri="{FF2B5EF4-FFF2-40B4-BE49-F238E27FC236}">
                      <a16:creationId xmlns:a16="http://schemas.microsoft.com/office/drawing/2014/main" id="{AA0C68A4-8696-44B3-A377-CE3A1F36FD1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3" name="Oval 180">
                  <a:extLst>
                    <a:ext uri="{FF2B5EF4-FFF2-40B4-BE49-F238E27FC236}">
                      <a16:creationId xmlns:a16="http://schemas.microsoft.com/office/drawing/2014/main" id="{B3ED3135-1FFA-4AD3-B448-8911BFE1BE2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79" name="Group 181">
                <a:extLst>
                  <a:ext uri="{FF2B5EF4-FFF2-40B4-BE49-F238E27FC236}">
                    <a16:creationId xmlns:a16="http://schemas.microsoft.com/office/drawing/2014/main" id="{6843D328-FA1B-436A-AB85-80B1B59F16A5}"/>
                  </a:ext>
                </a:extLst>
              </p:cNvPr>
              <p:cNvGrpSpPr>
                <a:grpSpLocks/>
              </p:cNvGrpSpPr>
              <p:nvPr/>
            </p:nvGrpSpPr>
            <p:grpSpPr bwMode="auto">
              <a:xfrm rot="-3253094">
                <a:off x="4505" y="1828"/>
                <a:ext cx="197" cy="197"/>
                <a:chOff x="559" y="2583"/>
                <a:chExt cx="754" cy="755"/>
              </a:xfrm>
            </p:grpSpPr>
            <p:sp>
              <p:nvSpPr>
                <p:cNvPr id="70688" name="Oval 182">
                  <a:extLst>
                    <a:ext uri="{FF2B5EF4-FFF2-40B4-BE49-F238E27FC236}">
                      <a16:creationId xmlns:a16="http://schemas.microsoft.com/office/drawing/2014/main" id="{331654B1-957C-4BCC-BD22-FEF63DF4D6D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89" name="Oval 183">
                  <a:extLst>
                    <a:ext uri="{FF2B5EF4-FFF2-40B4-BE49-F238E27FC236}">
                      <a16:creationId xmlns:a16="http://schemas.microsoft.com/office/drawing/2014/main" id="{7D271E53-C2C4-488F-A608-207F8F81F6A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90" name="Oval 184">
                  <a:extLst>
                    <a:ext uri="{FF2B5EF4-FFF2-40B4-BE49-F238E27FC236}">
                      <a16:creationId xmlns:a16="http://schemas.microsoft.com/office/drawing/2014/main" id="{AF2F5CA2-45B8-49E2-86AB-61798A07DB3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80" name="Group 185">
                <a:extLst>
                  <a:ext uri="{FF2B5EF4-FFF2-40B4-BE49-F238E27FC236}">
                    <a16:creationId xmlns:a16="http://schemas.microsoft.com/office/drawing/2014/main" id="{0094D2C7-D432-4479-B049-CAE4409FE029}"/>
                  </a:ext>
                </a:extLst>
              </p:cNvPr>
              <p:cNvGrpSpPr>
                <a:grpSpLocks/>
              </p:cNvGrpSpPr>
              <p:nvPr/>
            </p:nvGrpSpPr>
            <p:grpSpPr bwMode="auto">
              <a:xfrm rot="-5553417">
                <a:off x="4254" y="2811"/>
                <a:ext cx="197" cy="197"/>
                <a:chOff x="559" y="2583"/>
                <a:chExt cx="754" cy="755"/>
              </a:xfrm>
            </p:grpSpPr>
            <p:sp>
              <p:nvSpPr>
                <p:cNvPr id="70685" name="Oval 186">
                  <a:extLst>
                    <a:ext uri="{FF2B5EF4-FFF2-40B4-BE49-F238E27FC236}">
                      <a16:creationId xmlns:a16="http://schemas.microsoft.com/office/drawing/2014/main" id="{7B50BF42-812D-4F2F-9FAB-BBAB9FE030C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86" name="Oval 187">
                  <a:extLst>
                    <a:ext uri="{FF2B5EF4-FFF2-40B4-BE49-F238E27FC236}">
                      <a16:creationId xmlns:a16="http://schemas.microsoft.com/office/drawing/2014/main" id="{2D19E461-AE7F-4675-8868-4DB74CD0AEA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87" name="Oval 188">
                  <a:extLst>
                    <a:ext uri="{FF2B5EF4-FFF2-40B4-BE49-F238E27FC236}">
                      <a16:creationId xmlns:a16="http://schemas.microsoft.com/office/drawing/2014/main" id="{2657F45E-DA9E-4B45-A625-8CBFA90336D6}"/>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0681" name="Group 189">
                <a:extLst>
                  <a:ext uri="{FF2B5EF4-FFF2-40B4-BE49-F238E27FC236}">
                    <a16:creationId xmlns:a16="http://schemas.microsoft.com/office/drawing/2014/main" id="{CA4CC710-D51D-437C-AE94-425CFF63EB86}"/>
                  </a:ext>
                </a:extLst>
              </p:cNvPr>
              <p:cNvGrpSpPr>
                <a:grpSpLocks/>
              </p:cNvGrpSpPr>
              <p:nvPr/>
            </p:nvGrpSpPr>
            <p:grpSpPr bwMode="auto">
              <a:xfrm rot="-3253094">
                <a:off x="4702" y="2802"/>
                <a:ext cx="197" cy="197"/>
                <a:chOff x="559" y="2583"/>
                <a:chExt cx="754" cy="755"/>
              </a:xfrm>
            </p:grpSpPr>
            <p:sp>
              <p:nvSpPr>
                <p:cNvPr id="70682" name="Oval 190">
                  <a:extLst>
                    <a:ext uri="{FF2B5EF4-FFF2-40B4-BE49-F238E27FC236}">
                      <a16:creationId xmlns:a16="http://schemas.microsoft.com/office/drawing/2014/main" id="{35A262D5-6F0D-4FEA-9D93-724CD870A45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83" name="Oval 191">
                  <a:extLst>
                    <a:ext uri="{FF2B5EF4-FFF2-40B4-BE49-F238E27FC236}">
                      <a16:creationId xmlns:a16="http://schemas.microsoft.com/office/drawing/2014/main" id="{7B7F323A-88EF-40DC-94EC-BCD3068FC14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0684" name="Oval 192">
                  <a:extLst>
                    <a:ext uri="{FF2B5EF4-FFF2-40B4-BE49-F238E27FC236}">
                      <a16:creationId xmlns:a16="http://schemas.microsoft.com/office/drawing/2014/main" id="{931E6962-14B1-4A09-A91F-EFE8452756A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70665" name="Text Box 196">
              <a:extLst>
                <a:ext uri="{FF2B5EF4-FFF2-40B4-BE49-F238E27FC236}">
                  <a16:creationId xmlns:a16="http://schemas.microsoft.com/office/drawing/2014/main" id="{4CEB5AA0-98D8-4E91-BA3F-F9CD659C0BC5}"/>
                </a:ext>
              </a:extLst>
            </p:cNvPr>
            <p:cNvSpPr txBox="1">
              <a:spLocks noChangeArrowheads="1"/>
            </p:cNvSpPr>
            <p:nvPr/>
          </p:nvSpPr>
          <p:spPr bwMode="auto">
            <a:xfrm>
              <a:off x="3430" y="3570"/>
              <a:ext cx="1985" cy="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The cations are fully hydrated, which results in repulsive forces and expanding clay layers (hydration energy).</a:t>
              </a:r>
            </a:p>
          </p:txBody>
        </p:sp>
        <p:sp>
          <p:nvSpPr>
            <p:cNvPr id="70666" name="Text Box 205">
              <a:extLst>
                <a:ext uri="{FF2B5EF4-FFF2-40B4-BE49-F238E27FC236}">
                  <a16:creationId xmlns:a16="http://schemas.microsoft.com/office/drawing/2014/main" id="{3DEB9C47-F809-4409-86E7-F3487F2C610A}"/>
                </a:ext>
              </a:extLst>
            </p:cNvPr>
            <p:cNvSpPr txBox="1">
              <a:spLocks noChangeArrowheads="1"/>
            </p:cNvSpPr>
            <p:nvPr/>
          </p:nvSpPr>
          <p:spPr bwMode="auto">
            <a:xfrm>
              <a:off x="3401" y="787"/>
              <a:ext cx="2167" cy="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r>
                <a:rPr kumimoji="1" lang="en-US" altLang="en-US" sz="1600" baseline="30000">
                  <a:solidFill>
                    <a:srgbClr val="000000"/>
                  </a:solidFill>
                </a:rPr>
                <a:t>+</a:t>
              </a:r>
              <a:r>
                <a:rPr kumimoji="1" lang="en-US" altLang="en-US" sz="1600">
                  <a:solidFill>
                    <a:srgbClr val="000000"/>
                  </a:solidFill>
                </a:rPr>
                <a:t>  crystal radius: 0.095 nm</a:t>
              </a:r>
            </a:p>
            <a:p>
              <a:pPr fontAlgn="base">
                <a:spcBef>
                  <a:spcPct val="50000"/>
                </a:spcBef>
                <a:spcAft>
                  <a:spcPct val="0"/>
                </a:spcAft>
                <a:buClrTx/>
                <a:buFontTx/>
                <a:buChar char="•"/>
              </a:pPr>
              <a:r>
                <a:rPr kumimoji="1" lang="en-US" altLang="en-US" sz="1600">
                  <a:solidFill>
                    <a:srgbClr val="000000"/>
                  </a:solidFill>
                </a:rPr>
                <a:t>         radius of hydrated ion: 0.358 nm</a:t>
              </a:r>
            </a:p>
          </p:txBody>
        </p:sp>
      </p:grpSp>
    </p:spTree>
    <p:extLst>
      <p:ext uri="{BB962C8B-B14F-4D97-AF65-F5344CB8AC3E}">
        <p14:creationId xmlns:p14="http://schemas.microsoft.com/office/powerpoint/2010/main" val="3205006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5">
            <a:extLst>
              <a:ext uri="{FF2B5EF4-FFF2-40B4-BE49-F238E27FC236}">
                <a16:creationId xmlns:a16="http://schemas.microsoft.com/office/drawing/2014/main" id="{32F053F1-55F6-4F79-9C93-E8827252975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F30AD63-A4AF-48A4-AD7E-35F26C03A7EF}" type="slidenum">
              <a:rPr kumimoji="1" lang="en-US" altLang="en-US" sz="1400">
                <a:solidFill>
                  <a:srgbClr val="000000"/>
                </a:solidFill>
              </a:rPr>
              <a:pPr eaLnBrk="0" fontAlgn="base" hangingPunct="0">
                <a:spcBef>
                  <a:spcPct val="0"/>
                </a:spcBef>
                <a:spcAft>
                  <a:spcPct val="0"/>
                </a:spcAft>
                <a:buClrTx/>
                <a:buFontTx/>
                <a:buChar char="•"/>
              </a:pPr>
              <a:t>59</a:t>
            </a:fld>
            <a:endParaRPr kumimoji="1" lang="en-US" altLang="en-US" sz="1400">
              <a:solidFill>
                <a:srgbClr val="000000"/>
              </a:solidFill>
            </a:endParaRPr>
          </a:p>
        </p:txBody>
      </p:sp>
      <p:sp>
        <p:nvSpPr>
          <p:cNvPr id="71683" name="Rectangle 2">
            <a:extLst>
              <a:ext uri="{FF2B5EF4-FFF2-40B4-BE49-F238E27FC236}">
                <a16:creationId xmlns:a16="http://schemas.microsoft.com/office/drawing/2014/main" id="{09207367-9867-4350-B5FD-26190D104FCA}"/>
              </a:ext>
            </a:extLst>
          </p:cNvPr>
          <p:cNvSpPr>
            <a:spLocks noGrp="1" noChangeArrowheads="1"/>
          </p:cNvSpPr>
          <p:nvPr>
            <p:ph type="title"/>
          </p:nvPr>
        </p:nvSpPr>
        <p:spPr/>
        <p:txBody>
          <a:bodyPr/>
          <a:lstStyle/>
          <a:p>
            <a:pPr eaLnBrk="1" hangingPunct="1"/>
            <a:r>
              <a:rPr lang="en-US" altLang="en-US"/>
              <a:t>4.5 Clay-Water Interaction (Cont.)</a:t>
            </a:r>
          </a:p>
        </p:txBody>
      </p:sp>
      <p:sp>
        <p:nvSpPr>
          <p:cNvPr id="71684" name="Rectangle 6">
            <a:extLst>
              <a:ext uri="{FF2B5EF4-FFF2-40B4-BE49-F238E27FC236}">
                <a16:creationId xmlns:a16="http://schemas.microsoft.com/office/drawing/2014/main" id="{FACC9250-5A03-4ACD-866B-EDCFC436E022}"/>
              </a:ext>
            </a:extLst>
          </p:cNvPr>
          <p:cNvSpPr>
            <a:spLocks noChangeArrowheads="1"/>
          </p:cNvSpPr>
          <p:nvPr/>
        </p:nvSpPr>
        <p:spPr bwMode="auto">
          <a:xfrm>
            <a:off x="2349501" y="2032001"/>
            <a:ext cx="168275" cy="307816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685" name="Rectangle 7">
            <a:extLst>
              <a:ext uri="{FF2B5EF4-FFF2-40B4-BE49-F238E27FC236}">
                <a16:creationId xmlns:a16="http://schemas.microsoft.com/office/drawing/2014/main" id="{EEDE4EE9-5B9C-4FE9-8E6C-9C0DF9222C90}"/>
              </a:ext>
            </a:extLst>
          </p:cNvPr>
          <p:cNvSpPr>
            <a:spLocks noChangeArrowheads="1"/>
          </p:cNvSpPr>
          <p:nvPr/>
        </p:nvSpPr>
        <p:spPr bwMode="auto">
          <a:xfrm>
            <a:off x="4811714" y="2051051"/>
            <a:ext cx="168275" cy="3078163"/>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1686" name="Group 8">
            <a:extLst>
              <a:ext uri="{FF2B5EF4-FFF2-40B4-BE49-F238E27FC236}">
                <a16:creationId xmlns:a16="http://schemas.microsoft.com/office/drawing/2014/main" id="{94B15B7C-325B-448A-B872-22629D91A597}"/>
              </a:ext>
            </a:extLst>
          </p:cNvPr>
          <p:cNvGrpSpPr>
            <a:grpSpLocks/>
          </p:cNvGrpSpPr>
          <p:nvPr/>
        </p:nvGrpSpPr>
        <p:grpSpPr bwMode="auto">
          <a:xfrm>
            <a:off x="2668588" y="2117725"/>
            <a:ext cx="762000" cy="808038"/>
            <a:chOff x="3468" y="1417"/>
            <a:chExt cx="572" cy="608"/>
          </a:xfrm>
        </p:grpSpPr>
        <p:grpSp>
          <p:nvGrpSpPr>
            <p:cNvPr id="71802" name="Group 9">
              <a:extLst>
                <a:ext uri="{FF2B5EF4-FFF2-40B4-BE49-F238E27FC236}">
                  <a16:creationId xmlns:a16="http://schemas.microsoft.com/office/drawing/2014/main" id="{483C8CA2-848C-48DD-994E-E4EEB51EC740}"/>
                </a:ext>
              </a:extLst>
            </p:cNvPr>
            <p:cNvGrpSpPr>
              <a:grpSpLocks/>
            </p:cNvGrpSpPr>
            <p:nvPr/>
          </p:nvGrpSpPr>
          <p:grpSpPr bwMode="auto">
            <a:xfrm>
              <a:off x="3701" y="1417"/>
              <a:ext cx="197" cy="197"/>
              <a:chOff x="559" y="2583"/>
              <a:chExt cx="754" cy="755"/>
            </a:xfrm>
          </p:grpSpPr>
          <p:sp>
            <p:nvSpPr>
              <p:cNvPr id="71816" name="Oval 10">
                <a:extLst>
                  <a:ext uri="{FF2B5EF4-FFF2-40B4-BE49-F238E27FC236}">
                    <a16:creationId xmlns:a16="http://schemas.microsoft.com/office/drawing/2014/main" id="{807F17AC-9345-4E3B-AC49-E5E7A6EEFA4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17" name="Oval 11">
                <a:extLst>
                  <a:ext uri="{FF2B5EF4-FFF2-40B4-BE49-F238E27FC236}">
                    <a16:creationId xmlns:a16="http://schemas.microsoft.com/office/drawing/2014/main" id="{CA19FEB1-DBF1-44EC-A092-65D170820EB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18" name="Oval 12">
                <a:extLst>
                  <a:ext uri="{FF2B5EF4-FFF2-40B4-BE49-F238E27FC236}">
                    <a16:creationId xmlns:a16="http://schemas.microsoft.com/office/drawing/2014/main" id="{9BDDA2B7-DF3B-4179-89B2-BAA306E6D45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803" name="Oval 13">
              <a:extLst>
                <a:ext uri="{FF2B5EF4-FFF2-40B4-BE49-F238E27FC236}">
                  <a16:creationId xmlns:a16="http://schemas.microsoft.com/office/drawing/2014/main" id="{CEDB968E-09B6-4F9D-BD52-8E04B9AE8DE1}"/>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1804" name="Group 14">
              <a:extLst>
                <a:ext uri="{FF2B5EF4-FFF2-40B4-BE49-F238E27FC236}">
                  <a16:creationId xmlns:a16="http://schemas.microsoft.com/office/drawing/2014/main" id="{1A4E4147-FA1A-4BFD-9C01-4C655C7F48BA}"/>
                </a:ext>
              </a:extLst>
            </p:cNvPr>
            <p:cNvGrpSpPr>
              <a:grpSpLocks/>
            </p:cNvGrpSpPr>
            <p:nvPr/>
          </p:nvGrpSpPr>
          <p:grpSpPr bwMode="auto">
            <a:xfrm rot="4587992">
              <a:off x="3843" y="1632"/>
              <a:ext cx="197" cy="197"/>
              <a:chOff x="559" y="2583"/>
              <a:chExt cx="754" cy="755"/>
            </a:xfrm>
          </p:grpSpPr>
          <p:sp>
            <p:nvSpPr>
              <p:cNvPr id="71813" name="Oval 15">
                <a:extLst>
                  <a:ext uri="{FF2B5EF4-FFF2-40B4-BE49-F238E27FC236}">
                    <a16:creationId xmlns:a16="http://schemas.microsoft.com/office/drawing/2014/main" id="{F275CF09-3278-4120-B1F2-8D04A9A7EE85}"/>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14" name="Oval 16">
                <a:extLst>
                  <a:ext uri="{FF2B5EF4-FFF2-40B4-BE49-F238E27FC236}">
                    <a16:creationId xmlns:a16="http://schemas.microsoft.com/office/drawing/2014/main" id="{A7B70277-8D90-42AB-AC7E-1CBE5F0F9BA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15" name="Oval 17">
                <a:extLst>
                  <a:ext uri="{FF2B5EF4-FFF2-40B4-BE49-F238E27FC236}">
                    <a16:creationId xmlns:a16="http://schemas.microsoft.com/office/drawing/2014/main" id="{59D639A2-541E-4BD2-89C1-D40EC001ACE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805" name="Group 18">
              <a:extLst>
                <a:ext uri="{FF2B5EF4-FFF2-40B4-BE49-F238E27FC236}">
                  <a16:creationId xmlns:a16="http://schemas.microsoft.com/office/drawing/2014/main" id="{FAE347C9-522E-4EFA-8E8F-FFCF9CD60ABD}"/>
                </a:ext>
              </a:extLst>
            </p:cNvPr>
            <p:cNvGrpSpPr>
              <a:grpSpLocks/>
            </p:cNvGrpSpPr>
            <p:nvPr/>
          </p:nvGrpSpPr>
          <p:grpSpPr bwMode="auto">
            <a:xfrm rot="-9936302">
              <a:off x="3591" y="1828"/>
              <a:ext cx="197" cy="197"/>
              <a:chOff x="559" y="2583"/>
              <a:chExt cx="754" cy="755"/>
            </a:xfrm>
          </p:grpSpPr>
          <p:sp>
            <p:nvSpPr>
              <p:cNvPr id="71810" name="Oval 19">
                <a:extLst>
                  <a:ext uri="{FF2B5EF4-FFF2-40B4-BE49-F238E27FC236}">
                    <a16:creationId xmlns:a16="http://schemas.microsoft.com/office/drawing/2014/main" id="{90F8142E-26CF-4E99-84D4-444D7B905B0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11" name="Oval 20">
                <a:extLst>
                  <a:ext uri="{FF2B5EF4-FFF2-40B4-BE49-F238E27FC236}">
                    <a16:creationId xmlns:a16="http://schemas.microsoft.com/office/drawing/2014/main" id="{00A12A81-2CBE-44B4-AAA0-18DDDF708DA6}"/>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12" name="Oval 21">
                <a:extLst>
                  <a:ext uri="{FF2B5EF4-FFF2-40B4-BE49-F238E27FC236}">
                    <a16:creationId xmlns:a16="http://schemas.microsoft.com/office/drawing/2014/main" id="{1143BCB7-9E9A-4570-8E84-5122C1E8D9C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806" name="Group 22">
              <a:extLst>
                <a:ext uri="{FF2B5EF4-FFF2-40B4-BE49-F238E27FC236}">
                  <a16:creationId xmlns:a16="http://schemas.microsoft.com/office/drawing/2014/main" id="{03F113D9-64C0-4F41-8D0B-6B62B030B21B}"/>
                </a:ext>
              </a:extLst>
            </p:cNvPr>
            <p:cNvGrpSpPr>
              <a:grpSpLocks/>
            </p:cNvGrpSpPr>
            <p:nvPr/>
          </p:nvGrpSpPr>
          <p:grpSpPr bwMode="auto">
            <a:xfrm>
              <a:off x="3468" y="1486"/>
              <a:ext cx="197" cy="197"/>
              <a:chOff x="559" y="2583"/>
              <a:chExt cx="754" cy="755"/>
            </a:xfrm>
          </p:grpSpPr>
          <p:sp>
            <p:nvSpPr>
              <p:cNvPr id="71807" name="Oval 23">
                <a:extLst>
                  <a:ext uri="{FF2B5EF4-FFF2-40B4-BE49-F238E27FC236}">
                    <a16:creationId xmlns:a16="http://schemas.microsoft.com/office/drawing/2014/main" id="{6E836642-B948-4810-B733-02153ABF007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08" name="Oval 24">
                <a:extLst>
                  <a:ext uri="{FF2B5EF4-FFF2-40B4-BE49-F238E27FC236}">
                    <a16:creationId xmlns:a16="http://schemas.microsoft.com/office/drawing/2014/main" id="{0CF16AA3-0D29-4E64-A728-346AE02E3B1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09" name="Oval 25">
                <a:extLst>
                  <a:ext uri="{FF2B5EF4-FFF2-40B4-BE49-F238E27FC236}">
                    <a16:creationId xmlns:a16="http://schemas.microsoft.com/office/drawing/2014/main" id="{605FBD60-266C-46F0-9B4E-38B5CFA2A5D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1687" name="Group 26">
            <a:extLst>
              <a:ext uri="{FF2B5EF4-FFF2-40B4-BE49-F238E27FC236}">
                <a16:creationId xmlns:a16="http://schemas.microsoft.com/office/drawing/2014/main" id="{539D74D4-9DF9-4900-A2EB-8FA5FB16F4C8}"/>
              </a:ext>
            </a:extLst>
          </p:cNvPr>
          <p:cNvGrpSpPr>
            <a:grpSpLocks/>
          </p:cNvGrpSpPr>
          <p:nvPr/>
        </p:nvGrpSpPr>
        <p:grpSpPr bwMode="auto">
          <a:xfrm rot="16046583">
            <a:off x="2535238" y="3009901"/>
            <a:ext cx="261938" cy="261937"/>
            <a:chOff x="559" y="2583"/>
            <a:chExt cx="754" cy="755"/>
          </a:xfrm>
        </p:grpSpPr>
        <p:sp>
          <p:nvSpPr>
            <p:cNvPr id="71799" name="Oval 27">
              <a:extLst>
                <a:ext uri="{FF2B5EF4-FFF2-40B4-BE49-F238E27FC236}">
                  <a16:creationId xmlns:a16="http://schemas.microsoft.com/office/drawing/2014/main" id="{D4506EFA-66AE-4E86-BA32-9FC911A2074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00" name="Oval 28">
              <a:extLst>
                <a:ext uri="{FF2B5EF4-FFF2-40B4-BE49-F238E27FC236}">
                  <a16:creationId xmlns:a16="http://schemas.microsoft.com/office/drawing/2014/main" id="{47BEF2DF-917A-47DF-AE35-45A2F26F05D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801" name="Oval 29">
              <a:extLst>
                <a:ext uri="{FF2B5EF4-FFF2-40B4-BE49-F238E27FC236}">
                  <a16:creationId xmlns:a16="http://schemas.microsoft.com/office/drawing/2014/main" id="{EE6FACDB-110A-483E-9189-6B445CBAEFD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88" name="Group 30">
            <a:extLst>
              <a:ext uri="{FF2B5EF4-FFF2-40B4-BE49-F238E27FC236}">
                <a16:creationId xmlns:a16="http://schemas.microsoft.com/office/drawing/2014/main" id="{9AB19C1A-7F91-4EDD-B913-0824BCF006B1}"/>
              </a:ext>
            </a:extLst>
          </p:cNvPr>
          <p:cNvGrpSpPr>
            <a:grpSpLocks/>
          </p:cNvGrpSpPr>
          <p:nvPr/>
        </p:nvGrpSpPr>
        <p:grpSpPr bwMode="auto">
          <a:xfrm>
            <a:off x="3502025" y="3132139"/>
            <a:ext cx="762000" cy="809625"/>
            <a:chOff x="3468" y="1417"/>
            <a:chExt cx="572" cy="608"/>
          </a:xfrm>
        </p:grpSpPr>
        <p:grpSp>
          <p:nvGrpSpPr>
            <p:cNvPr id="71782" name="Group 31">
              <a:extLst>
                <a:ext uri="{FF2B5EF4-FFF2-40B4-BE49-F238E27FC236}">
                  <a16:creationId xmlns:a16="http://schemas.microsoft.com/office/drawing/2014/main" id="{97A6E896-A08E-41F4-807A-57AD4DAF1B44}"/>
                </a:ext>
              </a:extLst>
            </p:cNvPr>
            <p:cNvGrpSpPr>
              <a:grpSpLocks/>
            </p:cNvGrpSpPr>
            <p:nvPr/>
          </p:nvGrpSpPr>
          <p:grpSpPr bwMode="auto">
            <a:xfrm>
              <a:off x="3701" y="1417"/>
              <a:ext cx="197" cy="197"/>
              <a:chOff x="559" y="2583"/>
              <a:chExt cx="754" cy="755"/>
            </a:xfrm>
          </p:grpSpPr>
          <p:sp>
            <p:nvSpPr>
              <p:cNvPr id="71796" name="Oval 32">
                <a:extLst>
                  <a:ext uri="{FF2B5EF4-FFF2-40B4-BE49-F238E27FC236}">
                    <a16:creationId xmlns:a16="http://schemas.microsoft.com/office/drawing/2014/main" id="{1882E430-4F81-4927-8FA0-EE9ACA6E555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97" name="Oval 33">
                <a:extLst>
                  <a:ext uri="{FF2B5EF4-FFF2-40B4-BE49-F238E27FC236}">
                    <a16:creationId xmlns:a16="http://schemas.microsoft.com/office/drawing/2014/main" id="{547229F2-D5A7-43CC-9C7C-1C64E280EF8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98" name="Oval 34">
                <a:extLst>
                  <a:ext uri="{FF2B5EF4-FFF2-40B4-BE49-F238E27FC236}">
                    <a16:creationId xmlns:a16="http://schemas.microsoft.com/office/drawing/2014/main" id="{62B6BC24-B65D-4850-ACEC-BA14E739CA7F}"/>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783" name="Oval 35">
              <a:extLst>
                <a:ext uri="{FF2B5EF4-FFF2-40B4-BE49-F238E27FC236}">
                  <a16:creationId xmlns:a16="http://schemas.microsoft.com/office/drawing/2014/main" id="{CE3EFEAE-7371-4A03-A4C1-888891527293}"/>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1784" name="Group 36">
              <a:extLst>
                <a:ext uri="{FF2B5EF4-FFF2-40B4-BE49-F238E27FC236}">
                  <a16:creationId xmlns:a16="http://schemas.microsoft.com/office/drawing/2014/main" id="{25730F03-1ED4-4543-B6D9-22E4716FDCB3}"/>
                </a:ext>
              </a:extLst>
            </p:cNvPr>
            <p:cNvGrpSpPr>
              <a:grpSpLocks/>
            </p:cNvGrpSpPr>
            <p:nvPr/>
          </p:nvGrpSpPr>
          <p:grpSpPr bwMode="auto">
            <a:xfrm rot="4587992">
              <a:off x="3843" y="1632"/>
              <a:ext cx="197" cy="197"/>
              <a:chOff x="559" y="2583"/>
              <a:chExt cx="754" cy="755"/>
            </a:xfrm>
          </p:grpSpPr>
          <p:sp>
            <p:nvSpPr>
              <p:cNvPr id="71793" name="Oval 37">
                <a:extLst>
                  <a:ext uri="{FF2B5EF4-FFF2-40B4-BE49-F238E27FC236}">
                    <a16:creationId xmlns:a16="http://schemas.microsoft.com/office/drawing/2014/main" id="{9BA57AB0-F007-4FD5-B0AD-4827FAA8963F}"/>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94" name="Oval 38">
                <a:extLst>
                  <a:ext uri="{FF2B5EF4-FFF2-40B4-BE49-F238E27FC236}">
                    <a16:creationId xmlns:a16="http://schemas.microsoft.com/office/drawing/2014/main" id="{BB55A5D8-D00C-45B2-88C9-426BEA5C253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95" name="Oval 39">
                <a:extLst>
                  <a:ext uri="{FF2B5EF4-FFF2-40B4-BE49-F238E27FC236}">
                    <a16:creationId xmlns:a16="http://schemas.microsoft.com/office/drawing/2014/main" id="{B0B8E555-8CBA-45E1-9714-673087410C2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85" name="Group 40">
              <a:extLst>
                <a:ext uri="{FF2B5EF4-FFF2-40B4-BE49-F238E27FC236}">
                  <a16:creationId xmlns:a16="http://schemas.microsoft.com/office/drawing/2014/main" id="{90C4DF01-B14D-412D-AE9C-E75338A399DE}"/>
                </a:ext>
              </a:extLst>
            </p:cNvPr>
            <p:cNvGrpSpPr>
              <a:grpSpLocks/>
            </p:cNvGrpSpPr>
            <p:nvPr/>
          </p:nvGrpSpPr>
          <p:grpSpPr bwMode="auto">
            <a:xfrm rot="-9936302">
              <a:off x="3591" y="1828"/>
              <a:ext cx="197" cy="197"/>
              <a:chOff x="559" y="2583"/>
              <a:chExt cx="754" cy="755"/>
            </a:xfrm>
          </p:grpSpPr>
          <p:sp>
            <p:nvSpPr>
              <p:cNvPr id="71790" name="Oval 41">
                <a:extLst>
                  <a:ext uri="{FF2B5EF4-FFF2-40B4-BE49-F238E27FC236}">
                    <a16:creationId xmlns:a16="http://schemas.microsoft.com/office/drawing/2014/main" id="{2EEA1720-9669-4A4A-98E8-01097D4B612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91" name="Oval 42">
                <a:extLst>
                  <a:ext uri="{FF2B5EF4-FFF2-40B4-BE49-F238E27FC236}">
                    <a16:creationId xmlns:a16="http://schemas.microsoft.com/office/drawing/2014/main" id="{C68B7A28-3F74-4D59-8E31-1CC938A9E05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92" name="Oval 43">
                <a:extLst>
                  <a:ext uri="{FF2B5EF4-FFF2-40B4-BE49-F238E27FC236}">
                    <a16:creationId xmlns:a16="http://schemas.microsoft.com/office/drawing/2014/main" id="{9B62DAB6-3A5B-423D-BF46-4C54669F651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86" name="Group 44">
              <a:extLst>
                <a:ext uri="{FF2B5EF4-FFF2-40B4-BE49-F238E27FC236}">
                  <a16:creationId xmlns:a16="http://schemas.microsoft.com/office/drawing/2014/main" id="{A228C7A5-46B8-4028-B183-9AC89A4E30DE}"/>
                </a:ext>
              </a:extLst>
            </p:cNvPr>
            <p:cNvGrpSpPr>
              <a:grpSpLocks/>
            </p:cNvGrpSpPr>
            <p:nvPr/>
          </p:nvGrpSpPr>
          <p:grpSpPr bwMode="auto">
            <a:xfrm>
              <a:off x="3468" y="1486"/>
              <a:ext cx="197" cy="197"/>
              <a:chOff x="559" y="2583"/>
              <a:chExt cx="754" cy="755"/>
            </a:xfrm>
          </p:grpSpPr>
          <p:sp>
            <p:nvSpPr>
              <p:cNvPr id="71787" name="Oval 45">
                <a:extLst>
                  <a:ext uri="{FF2B5EF4-FFF2-40B4-BE49-F238E27FC236}">
                    <a16:creationId xmlns:a16="http://schemas.microsoft.com/office/drawing/2014/main" id="{23FF777A-8421-4C61-A8C9-DBA7AC91B73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88" name="Oval 46">
                <a:extLst>
                  <a:ext uri="{FF2B5EF4-FFF2-40B4-BE49-F238E27FC236}">
                    <a16:creationId xmlns:a16="http://schemas.microsoft.com/office/drawing/2014/main" id="{1281DC9A-C672-4DB4-9CEB-99F79D120D3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89" name="Oval 47">
                <a:extLst>
                  <a:ext uri="{FF2B5EF4-FFF2-40B4-BE49-F238E27FC236}">
                    <a16:creationId xmlns:a16="http://schemas.microsoft.com/office/drawing/2014/main" id="{BC8DF450-13C5-4DF2-90C6-FCC2F67695E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1689" name="Group 48">
            <a:extLst>
              <a:ext uri="{FF2B5EF4-FFF2-40B4-BE49-F238E27FC236}">
                <a16:creationId xmlns:a16="http://schemas.microsoft.com/office/drawing/2014/main" id="{4B624EB7-29AD-4BA6-9856-A95FFE1F5C67}"/>
              </a:ext>
            </a:extLst>
          </p:cNvPr>
          <p:cNvGrpSpPr>
            <a:grpSpLocks/>
          </p:cNvGrpSpPr>
          <p:nvPr/>
        </p:nvGrpSpPr>
        <p:grpSpPr bwMode="auto">
          <a:xfrm>
            <a:off x="2803525" y="3198814"/>
            <a:ext cx="762000" cy="809625"/>
            <a:chOff x="3468" y="1417"/>
            <a:chExt cx="572" cy="608"/>
          </a:xfrm>
        </p:grpSpPr>
        <p:grpSp>
          <p:nvGrpSpPr>
            <p:cNvPr id="71765" name="Group 49">
              <a:extLst>
                <a:ext uri="{FF2B5EF4-FFF2-40B4-BE49-F238E27FC236}">
                  <a16:creationId xmlns:a16="http://schemas.microsoft.com/office/drawing/2014/main" id="{CF948A3C-E1F8-4B28-B54F-67C01E2EBEB4}"/>
                </a:ext>
              </a:extLst>
            </p:cNvPr>
            <p:cNvGrpSpPr>
              <a:grpSpLocks/>
            </p:cNvGrpSpPr>
            <p:nvPr/>
          </p:nvGrpSpPr>
          <p:grpSpPr bwMode="auto">
            <a:xfrm>
              <a:off x="3701" y="1417"/>
              <a:ext cx="197" cy="197"/>
              <a:chOff x="559" y="2583"/>
              <a:chExt cx="754" cy="755"/>
            </a:xfrm>
          </p:grpSpPr>
          <p:sp>
            <p:nvSpPr>
              <p:cNvPr id="71779" name="Oval 50">
                <a:extLst>
                  <a:ext uri="{FF2B5EF4-FFF2-40B4-BE49-F238E27FC236}">
                    <a16:creationId xmlns:a16="http://schemas.microsoft.com/office/drawing/2014/main" id="{B1D637D0-6981-4FCA-AD14-C55988912FB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80" name="Oval 51">
                <a:extLst>
                  <a:ext uri="{FF2B5EF4-FFF2-40B4-BE49-F238E27FC236}">
                    <a16:creationId xmlns:a16="http://schemas.microsoft.com/office/drawing/2014/main" id="{E736D180-1603-4D43-8A8A-555FD3D893E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81" name="Oval 52">
                <a:extLst>
                  <a:ext uri="{FF2B5EF4-FFF2-40B4-BE49-F238E27FC236}">
                    <a16:creationId xmlns:a16="http://schemas.microsoft.com/office/drawing/2014/main" id="{CB723623-E9BE-4B41-B2D2-6B248E7AD59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766" name="Oval 53">
              <a:extLst>
                <a:ext uri="{FF2B5EF4-FFF2-40B4-BE49-F238E27FC236}">
                  <a16:creationId xmlns:a16="http://schemas.microsoft.com/office/drawing/2014/main" id="{301A9460-F8B9-4657-8FC7-770BC6855EE8}"/>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1767" name="Group 54">
              <a:extLst>
                <a:ext uri="{FF2B5EF4-FFF2-40B4-BE49-F238E27FC236}">
                  <a16:creationId xmlns:a16="http://schemas.microsoft.com/office/drawing/2014/main" id="{070CBD03-35A6-4C31-96AF-705148F34D86}"/>
                </a:ext>
              </a:extLst>
            </p:cNvPr>
            <p:cNvGrpSpPr>
              <a:grpSpLocks/>
            </p:cNvGrpSpPr>
            <p:nvPr/>
          </p:nvGrpSpPr>
          <p:grpSpPr bwMode="auto">
            <a:xfrm rot="4587992">
              <a:off x="3843" y="1632"/>
              <a:ext cx="197" cy="197"/>
              <a:chOff x="559" y="2583"/>
              <a:chExt cx="754" cy="755"/>
            </a:xfrm>
          </p:grpSpPr>
          <p:sp>
            <p:nvSpPr>
              <p:cNvPr id="71776" name="Oval 55">
                <a:extLst>
                  <a:ext uri="{FF2B5EF4-FFF2-40B4-BE49-F238E27FC236}">
                    <a16:creationId xmlns:a16="http://schemas.microsoft.com/office/drawing/2014/main" id="{C4CC4F5B-ADD4-4EF1-AD1A-A1B9772F82F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77" name="Oval 56">
                <a:extLst>
                  <a:ext uri="{FF2B5EF4-FFF2-40B4-BE49-F238E27FC236}">
                    <a16:creationId xmlns:a16="http://schemas.microsoft.com/office/drawing/2014/main" id="{68806EF4-49E1-47ED-A991-F48A74E11AD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78" name="Oval 57">
                <a:extLst>
                  <a:ext uri="{FF2B5EF4-FFF2-40B4-BE49-F238E27FC236}">
                    <a16:creationId xmlns:a16="http://schemas.microsoft.com/office/drawing/2014/main" id="{49448E85-427C-4380-8A6A-8D2E28883FA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68" name="Group 58">
              <a:extLst>
                <a:ext uri="{FF2B5EF4-FFF2-40B4-BE49-F238E27FC236}">
                  <a16:creationId xmlns:a16="http://schemas.microsoft.com/office/drawing/2014/main" id="{397E5123-CB9E-40A8-B357-D713D0A58820}"/>
                </a:ext>
              </a:extLst>
            </p:cNvPr>
            <p:cNvGrpSpPr>
              <a:grpSpLocks/>
            </p:cNvGrpSpPr>
            <p:nvPr/>
          </p:nvGrpSpPr>
          <p:grpSpPr bwMode="auto">
            <a:xfrm rot="-9936302">
              <a:off x="3591" y="1828"/>
              <a:ext cx="197" cy="197"/>
              <a:chOff x="559" y="2583"/>
              <a:chExt cx="754" cy="755"/>
            </a:xfrm>
          </p:grpSpPr>
          <p:sp>
            <p:nvSpPr>
              <p:cNvPr id="71773" name="Oval 59">
                <a:extLst>
                  <a:ext uri="{FF2B5EF4-FFF2-40B4-BE49-F238E27FC236}">
                    <a16:creationId xmlns:a16="http://schemas.microsoft.com/office/drawing/2014/main" id="{E7F3116A-FBDE-4617-8C36-53424A89F0C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74" name="Oval 60">
                <a:extLst>
                  <a:ext uri="{FF2B5EF4-FFF2-40B4-BE49-F238E27FC236}">
                    <a16:creationId xmlns:a16="http://schemas.microsoft.com/office/drawing/2014/main" id="{D546C889-EC11-4DE7-9B5D-72C9CE7A424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75" name="Oval 61">
                <a:extLst>
                  <a:ext uri="{FF2B5EF4-FFF2-40B4-BE49-F238E27FC236}">
                    <a16:creationId xmlns:a16="http://schemas.microsoft.com/office/drawing/2014/main" id="{5F43D52B-8E67-4E17-A182-40A4B8B821E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69" name="Group 62">
              <a:extLst>
                <a:ext uri="{FF2B5EF4-FFF2-40B4-BE49-F238E27FC236}">
                  <a16:creationId xmlns:a16="http://schemas.microsoft.com/office/drawing/2014/main" id="{77B6F8D5-93FF-445E-93B3-BB168123B9C1}"/>
                </a:ext>
              </a:extLst>
            </p:cNvPr>
            <p:cNvGrpSpPr>
              <a:grpSpLocks/>
            </p:cNvGrpSpPr>
            <p:nvPr/>
          </p:nvGrpSpPr>
          <p:grpSpPr bwMode="auto">
            <a:xfrm>
              <a:off x="3468" y="1486"/>
              <a:ext cx="197" cy="197"/>
              <a:chOff x="559" y="2583"/>
              <a:chExt cx="754" cy="755"/>
            </a:xfrm>
          </p:grpSpPr>
          <p:sp>
            <p:nvSpPr>
              <p:cNvPr id="71770" name="Oval 63">
                <a:extLst>
                  <a:ext uri="{FF2B5EF4-FFF2-40B4-BE49-F238E27FC236}">
                    <a16:creationId xmlns:a16="http://schemas.microsoft.com/office/drawing/2014/main" id="{5DCD8C27-ABA6-4F43-9ABF-44A7A3CD81E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71" name="Oval 64">
                <a:extLst>
                  <a:ext uri="{FF2B5EF4-FFF2-40B4-BE49-F238E27FC236}">
                    <a16:creationId xmlns:a16="http://schemas.microsoft.com/office/drawing/2014/main" id="{6CBC929B-C4D0-4D38-8F51-EABDF22559A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72" name="Oval 65">
                <a:extLst>
                  <a:ext uri="{FF2B5EF4-FFF2-40B4-BE49-F238E27FC236}">
                    <a16:creationId xmlns:a16="http://schemas.microsoft.com/office/drawing/2014/main" id="{19C9C5E3-A203-48A7-AA0C-E5D7D3EBCFC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1690" name="Group 66">
            <a:extLst>
              <a:ext uri="{FF2B5EF4-FFF2-40B4-BE49-F238E27FC236}">
                <a16:creationId xmlns:a16="http://schemas.microsoft.com/office/drawing/2014/main" id="{31F39B68-5063-427F-9867-842DD9977945}"/>
              </a:ext>
            </a:extLst>
          </p:cNvPr>
          <p:cNvGrpSpPr>
            <a:grpSpLocks/>
          </p:cNvGrpSpPr>
          <p:nvPr/>
        </p:nvGrpSpPr>
        <p:grpSpPr bwMode="auto">
          <a:xfrm>
            <a:off x="2944813" y="4144964"/>
            <a:ext cx="760412" cy="808037"/>
            <a:chOff x="3468" y="1417"/>
            <a:chExt cx="572" cy="608"/>
          </a:xfrm>
        </p:grpSpPr>
        <p:grpSp>
          <p:nvGrpSpPr>
            <p:cNvPr id="71748" name="Group 67">
              <a:extLst>
                <a:ext uri="{FF2B5EF4-FFF2-40B4-BE49-F238E27FC236}">
                  <a16:creationId xmlns:a16="http://schemas.microsoft.com/office/drawing/2014/main" id="{3F5D561D-F64E-47B7-BFB0-1AD5AAE7E807}"/>
                </a:ext>
              </a:extLst>
            </p:cNvPr>
            <p:cNvGrpSpPr>
              <a:grpSpLocks/>
            </p:cNvGrpSpPr>
            <p:nvPr/>
          </p:nvGrpSpPr>
          <p:grpSpPr bwMode="auto">
            <a:xfrm>
              <a:off x="3701" y="1417"/>
              <a:ext cx="197" cy="197"/>
              <a:chOff x="559" y="2583"/>
              <a:chExt cx="754" cy="755"/>
            </a:xfrm>
          </p:grpSpPr>
          <p:sp>
            <p:nvSpPr>
              <p:cNvPr id="71762" name="Oval 68">
                <a:extLst>
                  <a:ext uri="{FF2B5EF4-FFF2-40B4-BE49-F238E27FC236}">
                    <a16:creationId xmlns:a16="http://schemas.microsoft.com/office/drawing/2014/main" id="{4A89EDEF-49FE-40B4-BCDA-91A34FA3710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63" name="Oval 69">
                <a:extLst>
                  <a:ext uri="{FF2B5EF4-FFF2-40B4-BE49-F238E27FC236}">
                    <a16:creationId xmlns:a16="http://schemas.microsoft.com/office/drawing/2014/main" id="{01425B1F-CFC1-4402-988A-695EC16745B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64" name="Oval 70">
                <a:extLst>
                  <a:ext uri="{FF2B5EF4-FFF2-40B4-BE49-F238E27FC236}">
                    <a16:creationId xmlns:a16="http://schemas.microsoft.com/office/drawing/2014/main" id="{E9AA35B6-C52F-4514-B070-9A2AACF4B62D}"/>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749" name="Oval 71">
              <a:extLst>
                <a:ext uri="{FF2B5EF4-FFF2-40B4-BE49-F238E27FC236}">
                  <a16:creationId xmlns:a16="http://schemas.microsoft.com/office/drawing/2014/main" id="{272451D0-91E7-402F-9F2B-40CC43BD9A7D}"/>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1750" name="Group 72">
              <a:extLst>
                <a:ext uri="{FF2B5EF4-FFF2-40B4-BE49-F238E27FC236}">
                  <a16:creationId xmlns:a16="http://schemas.microsoft.com/office/drawing/2014/main" id="{DFEEAB45-ABCA-4E65-88E8-D986437E6611}"/>
                </a:ext>
              </a:extLst>
            </p:cNvPr>
            <p:cNvGrpSpPr>
              <a:grpSpLocks/>
            </p:cNvGrpSpPr>
            <p:nvPr/>
          </p:nvGrpSpPr>
          <p:grpSpPr bwMode="auto">
            <a:xfrm rot="4587992">
              <a:off x="3843" y="1632"/>
              <a:ext cx="197" cy="197"/>
              <a:chOff x="559" y="2583"/>
              <a:chExt cx="754" cy="755"/>
            </a:xfrm>
          </p:grpSpPr>
          <p:sp>
            <p:nvSpPr>
              <p:cNvPr id="71759" name="Oval 73">
                <a:extLst>
                  <a:ext uri="{FF2B5EF4-FFF2-40B4-BE49-F238E27FC236}">
                    <a16:creationId xmlns:a16="http://schemas.microsoft.com/office/drawing/2014/main" id="{03350B2D-7A6B-4993-AE54-397E1328F4F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60" name="Oval 74">
                <a:extLst>
                  <a:ext uri="{FF2B5EF4-FFF2-40B4-BE49-F238E27FC236}">
                    <a16:creationId xmlns:a16="http://schemas.microsoft.com/office/drawing/2014/main" id="{60915FF8-64EB-495E-8A8B-FAC1F226AA2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61" name="Oval 75">
                <a:extLst>
                  <a:ext uri="{FF2B5EF4-FFF2-40B4-BE49-F238E27FC236}">
                    <a16:creationId xmlns:a16="http://schemas.microsoft.com/office/drawing/2014/main" id="{6AA5EFB4-75C6-44F7-BB9D-3E624C3AA7C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51" name="Group 76">
              <a:extLst>
                <a:ext uri="{FF2B5EF4-FFF2-40B4-BE49-F238E27FC236}">
                  <a16:creationId xmlns:a16="http://schemas.microsoft.com/office/drawing/2014/main" id="{44A53D12-9A03-406E-AF2A-1B28AF5FD265}"/>
                </a:ext>
              </a:extLst>
            </p:cNvPr>
            <p:cNvGrpSpPr>
              <a:grpSpLocks/>
            </p:cNvGrpSpPr>
            <p:nvPr/>
          </p:nvGrpSpPr>
          <p:grpSpPr bwMode="auto">
            <a:xfrm rot="-9936302">
              <a:off x="3591" y="1828"/>
              <a:ext cx="197" cy="197"/>
              <a:chOff x="559" y="2583"/>
              <a:chExt cx="754" cy="755"/>
            </a:xfrm>
          </p:grpSpPr>
          <p:sp>
            <p:nvSpPr>
              <p:cNvPr id="71756" name="Oval 77">
                <a:extLst>
                  <a:ext uri="{FF2B5EF4-FFF2-40B4-BE49-F238E27FC236}">
                    <a16:creationId xmlns:a16="http://schemas.microsoft.com/office/drawing/2014/main" id="{6A6490BE-ABDC-46F8-9A92-91E8EABF9BC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57" name="Oval 78">
                <a:extLst>
                  <a:ext uri="{FF2B5EF4-FFF2-40B4-BE49-F238E27FC236}">
                    <a16:creationId xmlns:a16="http://schemas.microsoft.com/office/drawing/2014/main" id="{73857B4E-E190-4349-87E9-2C942CCC632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58" name="Oval 79">
                <a:extLst>
                  <a:ext uri="{FF2B5EF4-FFF2-40B4-BE49-F238E27FC236}">
                    <a16:creationId xmlns:a16="http://schemas.microsoft.com/office/drawing/2014/main" id="{39EB8736-2B79-4F28-87F7-806B27A4FF5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52" name="Group 80">
              <a:extLst>
                <a:ext uri="{FF2B5EF4-FFF2-40B4-BE49-F238E27FC236}">
                  <a16:creationId xmlns:a16="http://schemas.microsoft.com/office/drawing/2014/main" id="{733A1D1E-D578-4F30-A7E4-836C3066A515}"/>
                </a:ext>
              </a:extLst>
            </p:cNvPr>
            <p:cNvGrpSpPr>
              <a:grpSpLocks/>
            </p:cNvGrpSpPr>
            <p:nvPr/>
          </p:nvGrpSpPr>
          <p:grpSpPr bwMode="auto">
            <a:xfrm>
              <a:off x="3468" y="1486"/>
              <a:ext cx="197" cy="197"/>
              <a:chOff x="559" y="2583"/>
              <a:chExt cx="754" cy="755"/>
            </a:xfrm>
          </p:grpSpPr>
          <p:sp>
            <p:nvSpPr>
              <p:cNvPr id="71753" name="Oval 81">
                <a:extLst>
                  <a:ext uri="{FF2B5EF4-FFF2-40B4-BE49-F238E27FC236}">
                    <a16:creationId xmlns:a16="http://schemas.microsoft.com/office/drawing/2014/main" id="{FA87E60C-58E9-468E-ACC2-9FE6B4980EF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54" name="Oval 82">
                <a:extLst>
                  <a:ext uri="{FF2B5EF4-FFF2-40B4-BE49-F238E27FC236}">
                    <a16:creationId xmlns:a16="http://schemas.microsoft.com/office/drawing/2014/main" id="{545A07F3-05EB-40C4-8E62-1DEE96E6A64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55" name="Oval 83">
                <a:extLst>
                  <a:ext uri="{FF2B5EF4-FFF2-40B4-BE49-F238E27FC236}">
                    <a16:creationId xmlns:a16="http://schemas.microsoft.com/office/drawing/2014/main" id="{951C3391-B9E3-4AC9-BC3A-3418409F506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1691" name="Group 84">
            <a:extLst>
              <a:ext uri="{FF2B5EF4-FFF2-40B4-BE49-F238E27FC236}">
                <a16:creationId xmlns:a16="http://schemas.microsoft.com/office/drawing/2014/main" id="{B45986FC-A933-48AE-BA67-99F6383C2B18}"/>
              </a:ext>
            </a:extLst>
          </p:cNvPr>
          <p:cNvGrpSpPr>
            <a:grpSpLocks/>
          </p:cNvGrpSpPr>
          <p:nvPr/>
        </p:nvGrpSpPr>
        <p:grpSpPr bwMode="auto">
          <a:xfrm>
            <a:off x="3960813" y="4195764"/>
            <a:ext cx="760412" cy="809625"/>
            <a:chOff x="3468" y="1417"/>
            <a:chExt cx="572" cy="608"/>
          </a:xfrm>
        </p:grpSpPr>
        <p:grpSp>
          <p:nvGrpSpPr>
            <p:cNvPr id="71731" name="Group 85">
              <a:extLst>
                <a:ext uri="{FF2B5EF4-FFF2-40B4-BE49-F238E27FC236}">
                  <a16:creationId xmlns:a16="http://schemas.microsoft.com/office/drawing/2014/main" id="{F6B0786D-03A2-407F-9D60-BE9A2F28FBCF}"/>
                </a:ext>
              </a:extLst>
            </p:cNvPr>
            <p:cNvGrpSpPr>
              <a:grpSpLocks/>
            </p:cNvGrpSpPr>
            <p:nvPr/>
          </p:nvGrpSpPr>
          <p:grpSpPr bwMode="auto">
            <a:xfrm>
              <a:off x="3701" y="1417"/>
              <a:ext cx="197" cy="197"/>
              <a:chOff x="559" y="2583"/>
              <a:chExt cx="754" cy="755"/>
            </a:xfrm>
          </p:grpSpPr>
          <p:sp>
            <p:nvSpPr>
              <p:cNvPr id="71745" name="Oval 86">
                <a:extLst>
                  <a:ext uri="{FF2B5EF4-FFF2-40B4-BE49-F238E27FC236}">
                    <a16:creationId xmlns:a16="http://schemas.microsoft.com/office/drawing/2014/main" id="{02622A8F-A7BB-4869-BF56-DF4E30B6B3C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46" name="Oval 87">
                <a:extLst>
                  <a:ext uri="{FF2B5EF4-FFF2-40B4-BE49-F238E27FC236}">
                    <a16:creationId xmlns:a16="http://schemas.microsoft.com/office/drawing/2014/main" id="{73A212D0-6A21-4D7F-8B7E-5F3ECD6552C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47" name="Oval 88">
                <a:extLst>
                  <a:ext uri="{FF2B5EF4-FFF2-40B4-BE49-F238E27FC236}">
                    <a16:creationId xmlns:a16="http://schemas.microsoft.com/office/drawing/2014/main" id="{4629CA41-8731-4E6B-8305-6DD4B352B02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732" name="Oval 89">
              <a:extLst>
                <a:ext uri="{FF2B5EF4-FFF2-40B4-BE49-F238E27FC236}">
                  <a16:creationId xmlns:a16="http://schemas.microsoft.com/office/drawing/2014/main" id="{B7DB5BCA-0F0D-48EC-A8AD-BFA0E09767E9}"/>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1733" name="Group 90">
              <a:extLst>
                <a:ext uri="{FF2B5EF4-FFF2-40B4-BE49-F238E27FC236}">
                  <a16:creationId xmlns:a16="http://schemas.microsoft.com/office/drawing/2014/main" id="{EC847ECE-0443-4E79-AF56-90FAE4DD1722}"/>
                </a:ext>
              </a:extLst>
            </p:cNvPr>
            <p:cNvGrpSpPr>
              <a:grpSpLocks/>
            </p:cNvGrpSpPr>
            <p:nvPr/>
          </p:nvGrpSpPr>
          <p:grpSpPr bwMode="auto">
            <a:xfrm rot="4587992">
              <a:off x="3843" y="1632"/>
              <a:ext cx="197" cy="197"/>
              <a:chOff x="559" y="2583"/>
              <a:chExt cx="754" cy="755"/>
            </a:xfrm>
          </p:grpSpPr>
          <p:sp>
            <p:nvSpPr>
              <p:cNvPr id="71742" name="Oval 91">
                <a:extLst>
                  <a:ext uri="{FF2B5EF4-FFF2-40B4-BE49-F238E27FC236}">
                    <a16:creationId xmlns:a16="http://schemas.microsoft.com/office/drawing/2014/main" id="{67B7F8F3-442C-4772-9D12-33D73B3C9A5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43" name="Oval 92">
                <a:extLst>
                  <a:ext uri="{FF2B5EF4-FFF2-40B4-BE49-F238E27FC236}">
                    <a16:creationId xmlns:a16="http://schemas.microsoft.com/office/drawing/2014/main" id="{DFEE4122-D3EF-43C7-AFEC-26C9D8F24F5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44" name="Oval 93">
                <a:extLst>
                  <a:ext uri="{FF2B5EF4-FFF2-40B4-BE49-F238E27FC236}">
                    <a16:creationId xmlns:a16="http://schemas.microsoft.com/office/drawing/2014/main" id="{ED8C7618-2825-424C-BF9E-5B5C97164D36}"/>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34" name="Group 94">
              <a:extLst>
                <a:ext uri="{FF2B5EF4-FFF2-40B4-BE49-F238E27FC236}">
                  <a16:creationId xmlns:a16="http://schemas.microsoft.com/office/drawing/2014/main" id="{B9CBC9E2-3D70-4244-9255-63E37B406732}"/>
                </a:ext>
              </a:extLst>
            </p:cNvPr>
            <p:cNvGrpSpPr>
              <a:grpSpLocks/>
            </p:cNvGrpSpPr>
            <p:nvPr/>
          </p:nvGrpSpPr>
          <p:grpSpPr bwMode="auto">
            <a:xfrm rot="-9936302">
              <a:off x="3591" y="1828"/>
              <a:ext cx="197" cy="197"/>
              <a:chOff x="559" y="2583"/>
              <a:chExt cx="754" cy="755"/>
            </a:xfrm>
          </p:grpSpPr>
          <p:sp>
            <p:nvSpPr>
              <p:cNvPr id="71739" name="Oval 95">
                <a:extLst>
                  <a:ext uri="{FF2B5EF4-FFF2-40B4-BE49-F238E27FC236}">
                    <a16:creationId xmlns:a16="http://schemas.microsoft.com/office/drawing/2014/main" id="{251EC1F9-5B9F-42F2-9F3A-9BD5AC1A37D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40" name="Oval 96">
                <a:extLst>
                  <a:ext uri="{FF2B5EF4-FFF2-40B4-BE49-F238E27FC236}">
                    <a16:creationId xmlns:a16="http://schemas.microsoft.com/office/drawing/2014/main" id="{0E090C19-7448-4876-A20E-87C1274F3D2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41" name="Oval 97">
                <a:extLst>
                  <a:ext uri="{FF2B5EF4-FFF2-40B4-BE49-F238E27FC236}">
                    <a16:creationId xmlns:a16="http://schemas.microsoft.com/office/drawing/2014/main" id="{317A42C5-AC20-489F-9BC7-8F1092CBEFDD}"/>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735" name="Group 98">
              <a:extLst>
                <a:ext uri="{FF2B5EF4-FFF2-40B4-BE49-F238E27FC236}">
                  <a16:creationId xmlns:a16="http://schemas.microsoft.com/office/drawing/2014/main" id="{F0611C19-8C18-4D8C-9576-D31917CA1291}"/>
                </a:ext>
              </a:extLst>
            </p:cNvPr>
            <p:cNvGrpSpPr>
              <a:grpSpLocks/>
            </p:cNvGrpSpPr>
            <p:nvPr/>
          </p:nvGrpSpPr>
          <p:grpSpPr bwMode="auto">
            <a:xfrm>
              <a:off x="3468" y="1486"/>
              <a:ext cx="197" cy="197"/>
              <a:chOff x="559" y="2583"/>
              <a:chExt cx="754" cy="755"/>
            </a:xfrm>
          </p:grpSpPr>
          <p:sp>
            <p:nvSpPr>
              <p:cNvPr id="71736" name="Oval 99">
                <a:extLst>
                  <a:ext uri="{FF2B5EF4-FFF2-40B4-BE49-F238E27FC236}">
                    <a16:creationId xmlns:a16="http://schemas.microsoft.com/office/drawing/2014/main" id="{0099AE76-F3AF-41EC-8373-DBB36A12F7B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37" name="Oval 100">
                <a:extLst>
                  <a:ext uri="{FF2B5EF4-FFF2-40B4-BE49-F238E27FC236}">
                    <a16:creationId xmlns:a16="http://schemas.microsoft.com/office/drawing/2014/main" id="{C83CAD29-3910-4CE2-88FB-E9B75D96C97C}"/>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38" name="Oval 101">
                <a:extLst>
                  <a:ext uri="{FF2B5EF4-FFF2-40B4-BE49-F238E27FC236}">
                    <a16:creationId xmlns:a16="http://schemas.microsoft.com/office/drawing/2014/main" id="{F46A0FC3-112C-482B-845E-F855AFB4781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1692" name="Group 102">
            <a:extLst>
              <a:ext uri="{FF2B5EF4-FFF2-40B4-BE49-F238E27FC236}">
                <a16:creationId xmlns:a16="http://schemas.microsoft.com/office/drawing/2014/main" id="{C930735B-3A03-4F3B-A853-33CA6B7AB71E}"/>
              </a:ext>
            </a:extLst>
          </p:cNvPr>
          <p:cNvGrpSpPr>
            <a:grpSpLocks/>
          </p:cNvGrpSpPr>
          <p:nvPr/>
        </p:nvGrpSpPr>
        <p:grpSpPr bwMode="auto">
          <a:xfrm rot="16046583">
            <a:off x="2527301" y="3429001"/>
            <a:ext cx="263525" cy="263525"/>
            <a:chOff x="559" y="2583"/>
            <a:chExt cx="754" cy="755"/>
          </a:xfrm>
        </p:grpSpPr>
        <p:sp>
          <p:nvSpPr>
            <p:cNvPr id="71728" name="Oval 103">
              <a:extLst>
                <a:ext uri="{FF2B5EF4-FFF2-40B4-BE49-F238E27FC236}">
                  <a16:creationId xmlns:a16="http://schemas.microsoft.com/office/drawing/2014/main" id="{365192C8-436C-40E0-8FA3-1F2C2226CA2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9" name="Oval 104">
              <a:extLst>
                <a:ext uri="{FF2B5EF4-FFF2-40B4-BE49-F238E27FC236}">
                  <a16:creationId xmlns:a16="http://schemas.microsoft.com/office/drawing/2014/main" id="{95FFB7DF-BD86-49EF-91BE-82B2C87C81E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30" name="Oval 105">
              <a:extLst>
                <a:ext uri="{FF2B5EF4-FFF2-40B4-BE49-F238E27FC236}">
                  <a16:creationId xmlns:a16="http://schemas.microsoft.com/office/drawing/2014/main" id="{0C1025C5-6F0B-4262-A2F3-0872D3AA671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93" name="Group 106">
            <a:extLst>
              <a:ext uri="{FF2B5EF4-FFF2-40B4-BE49-F238E27FC236}">
                <a16:creationId xmlns:a16="http://schemas.microsoft.com/office/drawing/2014/main" id="{07821C6C-A199-437B-84F2-1FE7C72DA999}"/>
              </a:ext>
            </a:extLst>
          </p:cNvPr>
          <p:cNvGrpSpPr>
            <a:grpSpLocks/>
          </p:cNvGrpSpPr>
          <p:nvPr/>
        </p:nvGrpSpPr>
        <p:grpSpPr bwMode="auto">
          <a:xfrm rot="16046583">
            <a:off x="2552701" y="4014788"/>
            <a:ext cx="261937" cy="261938"/>
            <a:chOff x="559" y="2583"/>
            <a:chExt cx="754" cy="755"/>
          </a:xfrm>
        </p:grpSpPr>
        <p:sp>
          <p:nvSpPr>
            <p:cNvPr id="71725" name="Oval 107">
              <a:extLst>
                <a:ext uri="{FF2B5EF4-FFF2-40B4-BE49-F238E27FC236}">
                  <a16:creationId xmlns:a16="http://schemas.microsoft.com/office/drawing/2014/main" id="{6BFB2D83-1C50-4CC8-8AA7-1AC75EC393A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6" name="Oval 108">
              <a:extLst>
                <a:ext uri="{FF2B5EF4-FFF2-40B4-BE49-F238E27FC236}">
                  <a16:creationId xmlns:a16="http://schemas.microsoft.com/office/drawing/2014/main" id="{62878D50-DB0A-43A3-9521-F328732ED51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7" name="Oval 109">
              <a:extLst>
                <a:ext uri="{FF2B5EF4-FFF2-40B4-BE49-F238E27FC236}">
                  <a16:creationId xmlns:a16="http://schemas.microsoft.com/office/drawing/2014/main" id="{0B3F4256-6D40-4671-8E3B-32B691EC314F}"/>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94" name="Group 110">
            <a:extLst>
              <a:ext uri="{FF2B5EF4-FFF2-40B4-BE49-F238E27FC236}">
                <a16:creationId xmlns:a16="http://schemas.microsoft.com/office/drawing/2014/main" id="{35A04389-3E29-4E14-BE4F-67076E2A73D5}"/>
              </a:ext>
            </a:extLst>
          </p:cNvPr>
          <p:cNvGrpSpPr>
            <a:grpSpLocks/>
          </p:cNvGrpSpPr>
          <p:nvPr/>
        </p:nvGrpSpPr>
        <p:grpSpPr bwMode="auto">
          <a:xfrm rot="16046583">
            <a:off x="2552700" y="4562475"/>
            <a:ext cx="261938" cy="261938"/>
            <a:chOff x="559" y="2583"/>
            <a:chExt cx="754" cy="755"/>
          </a:xfrm>
        </p:grpSpPr>
        <p:sp>
          <p:nvSpPr>
            <p:cNvPr id="71722" name="Oval 111">
              <a:extLst>
                <a:ext uri="{FF2B5EF4-FFF2-40B4-BE49-F238E27FC236}">
                  <a16:creationId xmlns:a16="http://schemas.microsoft.com/office/drawing/2014/main" id="{C5D6DE95-338F-461B-8524-C1A8A390530F}"/>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3" name="Oval 112">
              <a:extLst>
                <a:ext uri="{FF2B5EF4-FFF2-40B4-BE49-F238E27FC236}">
                  <a16:creationId xmlns:a16="http://schemas.microsoft.com/office/drawing/2014/main" id="{8A62326D-3330-4D1C-A62B-53591710A9F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4" name="Oval 113">
              <a:extLst>
                <a:ext uri="{FF2B5EF4-FFF2-40B4-BE49-F238E27FC236}">
                  <a16:creationId xmlns:a16="http://schemas.microsoft.com/office/drawing/2014/main" id="{F2D6893B-D78A-4266-AB93-48A1CFBEF99F}"/>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95" name="Group 114">
            <a:extLst>
              <a:ext uri="{FF2B5EF4-FFF2-40B4-BE49-F238E27FC236}">
                <a16:creationId xmlns:a16="http://schemas.microsoft.com/office/drawing/2014/main" id="{652EEB25-BA96-4226-A3F3-DB95C15DF1F7}"/>
              </a:ext>
            </a:extLst>
          </p:cNvPr>
          <p:cNvGrpSpPr>
            <a:grpSpLocks/>
          </p:cNvGrpSpPr>
          <p:nvPr/>
        </p:nvGrpSpPr>
        <p:grpSpPr bwMode="auto">
          <a:xfrm rot="16046583">
            <a:off x="3452813" y="2676526"/>
            <a:ext cx="261938" cy="261937"/>
            <a:chOff x="559" y="2583"/>
            <a:chExt cx="754" cy="755"/>
          </a:xfrm>
        </p:grpSpPr>
        <p:sp>
          <p:nvSpPr>
            <p:cNvPr id="71719" name="Oval 115">
              <a:extLst>
                <a:ext uri="{FF2B5EF4-FFF2-40B4-BE49-F238E27FC236}">
                  <a16:creationId xmlns:a16="http://schemas.microsoft.com/office/drawing/2014/main" id="{F965C5C2-5569-4F39-A9AF-301331095CD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0" name="Oval 116">
              <a:extLst>
                <a:ext uri="{FF2B5EF4-FFF2-40B4-BE49-F238E27FC236}">
                  <a16:creationId xmlns:a16="http://schemas.microsoft.com/office/drawing/2014/main" id="{C7306F01-6F53-48AF-B25F-3115E14CAC2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21" name="Oval 117">
              <a:extLst>
                <a:ext uri="{FF2B5EF4-FFF2-40B4-BE49-F238E27FC236}">
                  <a16:creationId xmlns:a16="http://schemas.microsoft.com/office/drawing/2014/main" id="{1A460721-D145-43E8-93CF-E5BD4B77B9F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96" name="Group 118">
            <a:extLst>
              <a:ext uri="{FF2B5EF4-FFF2-40B4-BE49-F238E27FC236}">
                <a16:creationId xmlns:a16="http://schemas.microsoft.com/office/drawing/2014/main" id="{D20E7332-2EE6-4B84-8A9B-6A1714FE350A}"/>
              </a:ext>
            </a:extLst>
          </p:cNvPr>
          <p:cNvGrpSpPr>
            <a:grpSpLocks/>
          </p:cNvGrpSpPr>
          <p:nvPr/>
        </p:nvGrpSpPr>
        <p:grpSpPr bwMode="auto">
          <a:xfrm rot="18346906">
            <a:off x="4049713" y="2663826"/>
            <a:ext cx="261938" cy="261937"/>
            <a:chOff x="559" y="2583"/>
            <a:chExt cx="754" cy="755"/>
          </a:xfrm>
        </p:grpSpPr>
        <p:sp>
          <p:nvSpPr>
            <p:cNvPr id="71716" name="Oval 119">
              <a:extLst>
                <a:ext uri="{FF2B5EF4-FFF2-40B4-BE49-F238E27FC236}">
                  <a16:creationId xmlns:a16="http://schemas.microsoft.com/office/drawing/2014/main" id="{9684454A-E29D-4F8A-9F69-FEDCC6FB09F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17" name="Oval 120">
              <a:extLst>
                <a:ext uri="{FF2B5EF4-FFF2-40B4-BE49-F238E27FC236}">
                  <a16:creationId xmlns:a16="http://schemas.microsoft.com/office/drawing/2014/main" id="{6539BD71-6C33-48C4-9232-9FEFF9A2179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18" name="Oval 121">
              <a:extLst>
                <a:ext uri="{FF2B5EF4-FFF2-40B4-BE49-F238E27FC236}">
                  <a16:creationId xmlns:a16="http://schemas.microsoft.com/office/drawing/2014/main" id="{481D9655-8397-41B0-860E-EC02B59C39E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97" name="Group 122">
            <a:extLst>
              <a:ext uri="{FF2B5EF4-FFF2-40B4-BE49-F238E27FC236}">
                <a16:creationId xmlns:a16="http://schemas.microsoft.com/office/drawing/2014/main" id="{D70BBC04-6315-4E4A-8BD2-EFBE5B4791C0}"/>
              </a:ext>
            </a:extLst>
          </p:cNvPr>
          <p:cNvGrpSpPr>
            <a:grpSpLocks/>
          </p:cNvGrpSpPr>
          <p:nvPr/>
        </p:nvGrpSpPr>
        <p:grpSpPr bwMode="auto">
          <a:xfrm rot="16046583">
            <a:off x="3714751" y="3971926"/>
            <a:ext cx="263525" cy="263525"/>
            <a:chOff x="559" y="2583"/>
            <a:chExt cx="754" cy="755"/>
          </a:xfrm>
        </p:grpSpPr>
        <p:sp>
          <p:nvSpPr>
            <p:cNvPr id="71713" name="Oval 123">
              <a:extLst>
                <a:ext uri="{FF2B5EF4-FFF2-40B4-BE49-F238E27FC236}">
                  <a16:creationId xmlns:a16="http://schemas.microsoft.com/office/drawing/2014/main" id="{B9610438-4339-4ADF-A32A-2CF76B99F89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14" name="Oval 124">
              <a:extLst>
                <a:ext uri="{FF2B5EF4-FFF2-40B4-BE49-F238E27FC236}">
                  <a16:creationId xmlns:a16="http://schemas.microsoft.com/office/drawing/2014/main" id="{B112F3B6-D0FE-4F13-8F98-B549A98EC5B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15" name="Oval 125">
              <a:extLst>
                <a:ext uri="{FF2B5EF4-FFF2-40B4-BE49-F238E27FC236}">
                  <a16:creationId xmlns:a16="http://schemas.microsoft.com/office/drawing/2014/main" id="{EDF9C022-A8BD-496F-A79C-83A4CF90396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1698" name="Group 126">
            <a:extLst>
              <a:ext uri="{FF2B5EF4-FFF2-40B4-BE49-F238E27FC236}">
                <a16:creationId xmlns:a16="http://schemas.microsoft.com/office/drawing/2014/main" id="{50581325-0EE7-4F47-ADE3-72DCE08338E9}"/>
              </a:ext>
            </a:extLst>
          </p:cNvPr>
          <p:cNvGrpSpPr>
            <a:grpSpLocks/>
          </p:cNvGrpSpPr>
          <p:nvPr/>
        </p:nvGrpSpPr>
        <p:grpSpPr bwMode="auto">
          <a:xfrm rot="18346906">
            <a:off x="4311651" y="3960813"/>
            <a:ext cx="261937" cy="261938"/>
            <a:chOff x="559" y="2583"/>
            <a:chExt cx="754" cy="755"/>
          </a:xfrm>
        </p:grpSpPr>
        <p:sp>
          <p:nvSpPr>
            <p:cNvPr id="71710" name="Oval 127">
              <a:extLst>
                <a:ext uri="{FF2B5EF4-FFF2-40B4-BE49-F238E27FC236}">
                  <a16:creationId xmlns:a16="http://schemas.microsoft.com/office/drawing/2014/main" id="{948506C8-C040-4FD1-8D88-CFE50F370F7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11" name="Oval 128">
              <a:extLst>
                <a:ext uri="{FF2B5EF4-FFF2-40B4-BE49-F238E27FC236}">
                  <a16:creationId xmlns:a16="http://schemas.microsoft.com/office/drawing/2014/main" id="{544216F2-4073-439D-9857-78280A0F0D6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12" name="Oval 129">
              <a:extLst>
                <a:ext uri="{FF2B5EF4-FFF2-40B4-BE49-F238E27FC236}">
                  <a16:creationId xmlns:a16="http://schemas.microsoft.com/office/drawing/2014/main" id="{EC80B04D-808E-45DE-A5F9-9BF8B3E654F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699" name="Text Box 130">
            <a:extLst>
              <a:ext uri="{FF2B5EF4-FFF2-40B4-BE49-F238E27FC236}">
                <a16:creationId xmlns:a16="http://schemas.microsoft.com/office/drawing/2014/main" id="{6625BB64-9A22-4903-B9CB-F245D66E801F}"/>
              </a:ext>
            </a:extLst>
          </p:cNvPr>
          <p:cNvSpPr txBox="1">
            <a:spLocks noChangeArrowheads="1"/>
          </p:cNvSpPr>
          <p:nvPr/>
        </p:nvSpPr>
        <p:spPr bwMode="auto">
          <a:xfrm>
            <a:off x="2297114" y="5508626"/>
            <a:ext cx="75342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1800">
                <a:solidFill>
                  <a:srgbClr val="000000"/>
                </a:solidFill>
              </a:rPr>
              <a:t>The concentration of cations is higher in the interlayers (A) compared with  that in the solution (B) due to negatively charged surfaces. Because of this  concentration difference, water molecules tend to diffuse toward the interlayer in an attempt to equalize concentration.</a:t>
            </a:r>
          </a:p>
        </p:txBody>
      </p:sp>
      <p:sp>
        <p:nvSpPr>
          <p:cNvPr id="71700" name="Text Box 131">
            <a:extLst>
              <a:ext uri="{FF2B5EF4-FFF2-40B4-BE49-F238E27FC236}">
                <a16:creationId xmlns:a16="http://schemas.microsoft.com/office/drawing/2014/main" id="{AC2F057E-76EA-43BF-9CF4-22B70EDA2F46}"/>
              </a:ext>
            </a:extLst>
          </p:cNvPr>
          <p:cNvSpPr txBox="1">
            <a:spLocks noChangeArrowheads="1"/>
          </p:cNvSpPr>
          <p:nvPr/>
        </p:nvSpPr>
        <p:spPr bwMode="auto">
          <a:xfrm>
            <a:off x="2482850" y="1236663"/>
            <a:ext cx="33670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b="1">
                <a:solidFill>
                  <a:srgbClr val="3333CC"/>
                </a:solidFill>
              </a:rPr>
              <a:t>3. Osmotic pressure</a:t>
            </a:r>
          </a:p>
        </p:txBody>
      </p:sp>
      <p:pic>
        <p:nvPicPr>
          <p:cNvPr id="71701" name="Picture 133" descr="C:\Wang-HKUST\course-CIVIL270\Picture-clay\osmosis-modified2.JPG">
            <a:extLst>
              <a:ext uri="{FF2B5EF4-FFF2-40B4-BE49-F238E27FC236}">
                <a16:creationId xmlns:a16="http://schemas.microsoft.com/office/drawing/2014/main" id="{3A5C98DE-3158-442D-9604-5BA749AEE94A}"/>
              </a:ext>
            </a:extLst>
          </p:cNvPr>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5984876" y="1308101"/>
            <a:ext cx="3668713" cy="421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2" name="Line 135">
            <a:extLst>
              <a:ext uri="{FF2B5EF4-FFF2-40B4-BE49-F238E27FC236}">
                <a16:creationId xmlns:a16="http://schemas.microsoft.com/office/drawing/2014/main" id="{88C2CDDB-F9C6-444B-92A0-C977DF1D3383}"/>
              </a:ext>
            </a:extLst>
          </p:cNvPr>
          <p:cNvSpPr>
            <a:spLocks noChangeShapeType="1"/>
          </p:cNvSpPr>
          <p:nvPr/>
        </p:nvSpPr>
        <p:spPr bwMode="auto">
          <a:xfrm flipH="1">
            <a:off x="4498975" y="1814513"/>
            <a:ext cx="668338" cy="15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nvGrpSpPr>
          <p:cNvPr id="71703" name="Group 137">
            <a:extLst>
              <a:ext uri="{FF2B5EF4-FFF2-40B4-BE49-F238E27FC236}">
                <a16:creationId xmlns:a16="http://schemas.microsoft.com/office/drawing/2014/main" id="{9EB165DE-7C0B-43BC-860A-3C9D518AE793}"/>
              </a:ext>
            </a:extLst>
          </p:cNvPr>
          <p:cNvGrpSpPr>
            <a:grpSpLocks/>
          </p:cNvGrpSpPr>
          <p:nvPr/>
        </p:nvGrpSpPr>
        <p:grpSpPr bwMode="auto">
          <a:xfrm rot="18346906">
            <a:off x="5218113" y="1828801"/>
            <a:ext cx="261938" cy="261937"/>
            <a:chOff x="559" y="2583"/>
            <a:chExt cx="754" cy="755"/>
          </a:xfrm>
        </p:grpSpPr>
        <p:sp>
          <p:nvSpPr>
            <p:cNvPr id="71707" name="Oval 138">
              <a:extLst>
                <a:ext uri="{FF2B5EF4-FFF2-40B4-BE49-F238E27FC236}">
                  <a16:creationId xmlns:a16="http://schemas.microsoft.com/office/drawing/2014/main" id="{FC76F1F0-C09A-45AD-B860-A7F0C430143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08" name="Oval 139">
              <a:extLst>
                <a:ext uri="{FF2B5EF4-FFF2-40B4-BE49-F238E27FC236}">
                  <a16:creationId xmlns:a16="http://schemas.microsoft.com/office/drawing/2014/main" id="{489B5D96-49BA-4C1B-A7B6-0D119103932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1709" name="Oval 140">
              <a:extLst>
                <a:ext uri="{FF2B5EF4-FFF2-40B4-BE49-F238E27FC236}">
                  <a16:creationId xmlns:a16="http://schemas.microsoft.com/office/drawing/2014/main" id="{B691AAF4-155B-4D7D-B041-10783522341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1704" name="Text Box 141">
            <a:extLst>
              <a:ext uri="{FF2B5EF4-FFF2-40B4-BE49-F238E27FC236}">
                <a16:creationId xmlns:a16="http://schemas.microsoft.com/office/drawing/2014/main" id="{FE73A612-FEF2-4DFD-9903-EC01D8868694}"/>
              </a:ext>
            </a:extLst>
          </p:cNvPr>
          <p:cNvSpPr txBox="1">
            <a:spLocks noChangeArrowheads="1"/>
          </p:cNvSpPr>
          <p:nvPr/>
        </p:nvSpPr>
        <p:spPr bwMode="auto">
          <a:xfrm>
            <a:off x="8997950" y="5006975"/>
            <a:ext cx="1377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From Oxtoby et al., 1994</a:t>
            </a:r>
          </a:p>
        </p:txBody>
      </p:sp>
      <p:sp>
        <p:nvSpPr>
          <p:cNvPr id="71705" name="Text Box 142">
            <a:extLst>
              <a:ext uri="{FF2B5EF4-FFF2-40B4-BE49-F238E27FC236}">
                <a16:creationId xmlns:a16="http://schemas.microsoft.com/office/drawing/2014/main" id="{27561339-B2B2-4EAA-882F-026EDA8B11E6}"/>
              </a:ext>
            </a:extLst>
          </p:cNvPr>
          <p:cNvSpPr txBox="1">
            <a:spLocks noChangeArrowheads="1"/>
          </p:cNvSpPr>
          <p:nvPr/>
        </p:nvSpPr>
        <p:spPr bwMode="auto">
          <a:xfrm>
            <a:off x="3700464" y="2220914"/>
            <a:ext cx="422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b="1" i="1">
                <a:solidFill>
                  <a:srgbClr val="000000"/>
                </a:solidFill>
              </a:rPr>
              <a:t>A</a:t>
            </a:r>
          </a:p>
        </p:txBody>
      </p:sp>
      <p:sp>
        <p:nvSpPr>
          <p:cNvPr id="71706" name="Text Box 143">
            <a:extLst>
              <a:ext uri="{FF2B5EF4-FFF2-40B4-BE49-F238E27FC236}">
                <a16:creationId xmlns:a16="http://schemas.microsoft.com/office/drawing/2014/main" id="{50A384E2-530E-4BBA-B82A-4BE07734ACE1}"/>
              </a:ext>
            </a:extLst>
          </p:cNvPr>
          <p:cNvSpPr txBox="1">
            <a:spLocks noChangeArrowheads="1"/>
          </p:cNvSpPr>
          <p:nvPr/>
        </p:nvSpPr>
        <p:spPr bwMode="auto">
          <a:xfrm>
            <a:off x="5032376" y="2330451"/>
            <a:ext cx="422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b="1" i="1">
                <a:solidFill>
                  <a:srgbClr val="000000"/>
                </a:solidFill>
              </a:rPr>
              <a:t>B</a:t>
            </a:r>
          </a:p>
        </p:txBody>
      </p:sp>
    </p:spTree>
    <p:extLst>
      <p:ext uri="{BB962C8B-B14F-4D97-AF65-F5344CB8AC3E}">
        <p14:creationId xmlns:p14="http://schemas.microsoft.com/office/powerpoint/2010/main" val="4246353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8" name="Date Placeholder 4">
            <a:extLst>
              <a:ext uri="{FF2B5EF4-FFF2-40B4-BE49-F238E27FC236}">
                <a16:creationId xmlns:a16="http://schemas.microsoft.com/office/drawing/2014/main" id="{B0BEE0F4-B4DB-4FB5-8816-E168529578D2}"/>
              </a:ext>
            </a:extLst>
          </p:cNvPr>
          <p:cNvSpPr>
            <a:spLocks noGrp="1"/>
          </p:cNvSpPr>
          <p:nvPr>
            <p:ph type="dt" sz="half" idx="10"/>
          </p:nvPr>
        </p:nvSpPr>
        <p:spPr/>
        <p:txBody>
          <a:bodyPr/>
          <a:lstStyle/>
          <a:p>
            <a:pPr fontAlgn="base">
              <a:spcBef>
                <a:spcPct val="0"/>
              </a:spcBef>
              <a:spcAft>
                <a:spcPct val="0"/>
              </a:spcAft>
            </a:pPr>
            <a:r>
              <a:rPr lang="en-US" altLang="en-US">
                <a:solidFill>
                  <a:srgbClr val="000000"/>
                </a:solidFill>
              </a:rPr>
              <a:t>Bina Nusantara</a:t>
            </a:r>
          </a:p>
        </p:txBody>
      </p:sp>
      <p:sp>
        <p:nvSpPr>
          <p:cNvPr id="93186" name="Rectangle 2" descr="Kuliah0003a">
            <a:extLst>
              <a:ext uri="{FF2B5EF4-FFF2-40B4-BE49-F238E27FC236}">
                <a16:creationId xmlns:a16="http://schemas.microsoft.com/office/drawing/2014/main" id="{6CA18F98-E150-4CBC-A49F-A61B9008F4E6}"/>
              </a:ext>
            </a:extLst>
          </p:cNvPr>
          <p:cNvSpPr>
            <a:spLocks noChangeArrowheads="1"/>
          </p:cNvSpPr>
          <p:nvPr/>
        </p:nvSpPr>
        <p:spPr bwMode="auto">
          <a:xfrm>
            <a:off x="2522539" y="1274764"/>
            <a:ext cx="1603375" cy="2173287"/>
          </a:xfrm>
          <a:prstGeom prst="rect">
            <a:avLst/>
          </a:prstGeom>
          <a:blipFill dpi="0" rotWithShape="0">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3187" name="Rectangle 3" descr="Kuliah0003b">
            <a:extLst>
              <a:ext uri="{FF2B5EF4-FFF2-40B4-BE49-F238E27FC236}">
                <a16:creationId xmlns:a16="http://schemas.microsoft.com/office/drawing/2014/main" id="{FF74DA1C-F2C3-4ED9-AF03-5183273398A7}"/>
              </a:ext>
            </a:extLst>
          </p:cNvPr>
          <p:cNvSpPr>
            <a:spLocks noChangeArrowheads="1"/>
          </p:cNvSpPr>
          <p:nvPr/>
        </p:nvSpPr>
        <p:spPr bwMode="auto">
          <a:xfrm>
            <a:off x="4548189" y="1277939"/>
            <a:ext cx="1603375" cy="2173287"/>
          </a:xfrm>
          <a:prstGeom prst="rect">
            <a:avLst/>
          </a:prstGeom>
          <a:blipFill dpi="0" rotWithShape="0">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3188" name="Rectangle 4" descr="Kuliah0003c">
            <a:extLst>
              <a:ext uri="{FF2B5EF4-FFF2-40B4-BE49-F238E27FC236}">
                <a16:creationId xmlns:a16="http://schemas.microsoft.com/office/drawing/2014/main" id="{7BFC9635-BBDC-4FDD-9FBC-F7A3907346BC}"/>
              </a:ext>
            </a:extLst>
          </p:cNvPr>
          <p:cNvSpPr>
            <a:spLocks noChangeArrowheads="1"/>
          </p:cNvSpPr>
          <p:nvPr/>
        </p:nvSpPr>
        <p:spPr bwMode="auto">
          <a:xfrm>
            <a:off x="6557964" y="1273175"/>
            <a:ext cx="1603375" cy="2173288"/>
          </a:xfrm>
          <a:prstGeom prst="rect">
            <a:avLst/>
          </a:prstGeom>
          <a:blipFill dpi="0" rotWithShape="0">
            <a:blip r:embed="rId5"/>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3189" name="Rectangle 5" descr="Kuliah0003d">
            <a:extLst>
              <a:ext uri="{FF2B5EF4-FFF2-40B4-BE49-F238E27FC236}">
                <a16:creationId xmlns:a16="http://schemas.microsoft.com/office/drawing/2014/main" id="{71DC5E2B-C14D-4606-92D4-4F4A31209390}"/>
              </a:ext>
            </a:extLst>
          </p:cNvPr>
          <p:cNvSpPr>
            <a:spLocks noChangeArrowheads="1"/>
          </p:cNvSpPr>
          <p:nvPr/>
        </p:nvSpPr>
        <p:spPr bwMode="auto">
          <a:xfrm>
            <a:off x="8596314" y="1268414"/>
            <a:ext cx="1603375" cy="2173287"/>
          </a:xfrm>
          <a:prstGeom prst="rect">
            <a:avLst/>
          </a:prstGeom>
          <a:blipFill dpi="0" rotWithShape="0">
            <a:blip r:embed="rId6"/>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3190" name="Rectangle 6" descr="Kuliah0004a">
            <a:extLst>
              <a:ext uri="{FF2B5EF4-FFF2-40B4-BE49-F238E27FC236}">
                <a16:creationId xmlns:a16="http://schemas.microsoft.com/office/drawing/2014/main" id="{9867DA19-10BA-4226-B284-431C92B04D85}"/>
              </a:ext>
            </a:extLst>
          </p:cNvPr>
          <p:cNvSpPr>
            <a:spLocks noChangeArrowheads="1"/>
          </p:cNvSpPr>
          <p:nvPr/>
        </p:nvSpPr>
        <p:spPr bwMode="auto">
          <a:xfrm>
            <a:off x="2989264" y="4287838"/>
            <a:ext cx="3013075" cy="2203450"/>
          </a:xfrm>
          <a:prstGeom prst="rect">
            <a:avLst/>
          </a:prstGeom>
          <a:blipFill dpi="0" rotWithShape="0">
            <a:blip r:embed="rId7"/>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3191" name="Rectangle 7" descr="Kuliah0004b">
            <a:extLst>
              <a:ext uri="{FF2B5EF4-FFF2-40B4-BE49-F238E27FC236}">
                <a16:creationId xmlns:a16="http://schemas.microsoft.com/office/drawing/2014/main" id="{AA148A35-CEA9-4083-8DA5-FEF4135FC348}"/>
              </a:ext>
            </a:extLst>
          </p:cNvPr>
          <p:cNvSpPr>
            <a:spLocks noChangeArrowheads="1"/>
          </p:cNvSpPr>
          <p:nvPr/>
        </p:nvSpPr>
        <p:spPr bwMode="auto">
          <a:xfrm>
            <a:off x="6462714" y="4305300"/>
            <a:ext cx="3013075" cy="2203450"/>
          </a:xfrm>
          <a:prstGeom prst="rect">
            <a:avLst/>
          </a:prstGeom>
          <a:blipFill dpi="0" rotWithShape="0">
            <a:blip r:embed="rId8"/>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4">
            <a:extLst>
              <a:ext uri="{FF2B5EF4-FFF2-40B4-BE49-F238E27FC236}">
                <a16:creationId xmlns:a16="http://schemas.microsoft.com/office/drawing/2014/main" id="{89E1E598-5AD5-4534-BC50-0ABF8B8307D5}"/>
              </a:ext>
            </a:extLst>
          </p:cNvPr>
          <p:cNvGrpSpPr>
            <a:grpSpLocks/>
          </p:cNvGrpSpPr>
          <p:nvPr/>
        </p:nvGrpSpPr>
        <p:grpSpPr bwMode="auto">
          <a:xfrm>
            <a:off x="1905000" y="0"/>
            <a:ext cx="5257800" cy="6172200"/>
            <a:chOff x="240" y="0"/>
            <a:chExt cx="3312" cy="3888"/>
          </a:xfrm>
        </p:grpSpPr>
        <p:pic>
          <p:nvPicPr>
            <p:cNvPr id="73732" name="Picture 2" descr="D:\DAS Linktool\Images-Location\CH-02\PrinGeoEng5e_Ch02-13.jpg">
              <a:extLst>
                <a:ext uri="{FF2B5EF4-FFF2-40B4-BE49-F238E27FC236}">
                  <a16:creationId xmlns:a16="http://schemas.microsoft.com/office/drawing/2014/main" id="{9BC709A3-A3F4-4C5A-B73F-1EF8A2290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 y="144"/>
              <a:ext cx="3168" cy="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Text Box 3">
              <a:extLst>
                <a:ext uri="{FF2B5EF4-FFF2-40B4-BE49-F238E27FC236}">
                  <a16:creationId xmlns:a16="http://schemas.microsoft.com/office/drawing/2014/main" id="{ABC15C64-A97C-4F12-B6D1-8474041CFF68}"/>
                </a:ext>
              </a:extLst>
            </p:cNvPr>
            <p:cNvSpPr txBox="1">
              <a:spLocks noChangeArrowheads="1"/>
            </p:cNvSpPr>
            <p:nvPr/>
          </p:nvSpPr>
          <p:spPr bwMode="auto">
            <a:xfrm rot="-5400000">
              <a:off x="-1022" y="1262"/>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73731" name="Text Box 5">
            <a:extLst>
              <a:ext uri="{FF2B5EF4-FFF2-40B4-BE49-F238E27FC236}">
                <a16:creationId xmlns:a16="http://schemas.microsoft.com/office/drawing/2014/main" id="{C5D845BB-88BC-41A2-BC21-14A26A4FB76B}"/>
              </a:ext>
            </a:extLst>
          </p:cNvPr>
          <p:cNvSpPr txBox="1">
            <a:spLocks noChangeArrowheads="1"/>
          </p:cNvSpPr>
          <p:nvPr/>
        </p:nvSpPr>
        <p:spPr bwMode="auto">
          <a:xfrm>
            <a:off x="7375526" y="3917951"/>
            <a:ext cx="29876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2400" b="1" dirty="0">
                <a:solidFill>
                  <a:srgbClr val="000000"/>
                </a:solidFill>
              </a:rPr>
              <a:t>  Clay water (redrawn after </a:t>
            </a:r>
            <a:r>
              <a:rPr kumimoji="1" lang="en-US" altLang="en-US" sz="2400" b="1" dirty="0" err="1">
                <a:solidFill>
                  <a:srgbClr val="000000"/>
                </a:solidFill>
              </a:rPr>
              <a:t>Lambe</a:t>
            </a:r>
            <a:r>
              <a:rPr kumimoji="1" lang="en-US" altLang="en-US" sz="2400" b="1" dirty="0">
                <a:solidFill>
                  <a:srgbClr val="000000"/>
                </a:solidFill>
              </a:rPr>
              <a:t>, 1958</a:t>
            </a:r>
          </a:p>
        </p:txBody>
      </p:sp>
    </p:spTree>
    <p:extLst>
      <p:ext uri="{BB962C8B-B14F-4D97-AF65-F5344CB8AC3E}">
        <p14:creationId xmlns:p14="http://schemas.microsoft.com/office/powerpoint/2010/main" val="36966393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5">
            <a:extLst>
              <a:ext uri="{FF2B5EF4-FFF2-40B4-BE49-F238E27FC236}">
                <a16:creationId xmlns:a16="http://schemas.microsoft.com/office/drawing/2014/main" id="{BF32401C-7F6E-43D6-8247-F6E0EF7EFD1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8D0CF81B-433A-4B6D-A734-F23B73B35B06}" type="slidenum">
              <a:rPr kumimoji="1" lang="en-US" altLang="en-US" sz="1400">
                <a:solidFill>
                  <a:srgbClr val="000000"/>
                </a:solidFill>
              </a:rPr>
              <a:pPr eaLnBrk="0" fontAlgn="base" hangingPunct="0">
                <a:spcBef>
                  <a:spcPct val="0"/>
                </a:spcBef>
                <a:spcAft>
                  <a:spcPct val="0"/>
                </a:spcAft>
                <a:buClrTx/>
                <a:buFontTx/>
                <a:buChar char="•"/>
              </a:pPr>
              <a:t>61</a:t>
            </a:fld>
            <a:endParaRPr kumimoji="1" lang="en-US" altLang="en-US" sz="1400">
              <a:solidFill>
                <a:srgbClr val="000000"/>
              </a:solidFill>
            </a:endParaRPr>
          </a:p>
        </p:txBody>
      </p:sp>
      <p:sp>
        <p:nvSpPr>
          <p:cNvPr id="74755" name="Rectangle 1026">
            <a:extLst>
              <a:ext uri="{FF2B5EF4-FFF2-40B4-BE49-F238E27FC236}">
                <a16:creationId xmlns:a16="http://schemas.microsoft.com/office/drawing/2014/main" id="{98E6FF82-E39C-4C23-BE0A-FE93CFCD9176}"/>
              </a:ext>
            </a:extLst>
          </p:cNvPr>
          <p:cNvSpPr>
            <a:spLocks noGrp="1" noChangeArrowheads="1"/>
          </p:cNvSpPr>
          <p:nvPr>
            <p:ph type="ctrTitle"/>
          </p:nvPr>
        </p:nvSpPr>
        <p:spPr>
          <a:xfrm>
            <a:off x="2209800" y="1589088"/>
            <a:ext cx="7772400" cy="1143000"/>
          </a:xfrm>
        </p:spPr>
        <p:txBody>
          <a:bodyPr/>
          <a:lstStyle/>
          <a:p>
            <a:pPr algn="ctr" eaLnBrk="1" hangingPunct="1"/>
            <a:r>
              <a:rPr lang="en-US" altLang="en-US"/>
              <a:t>5. Interaction of Clay Particles</a:t>
            </a:r>
            <a:br>
              <a:rPr lang="en-US" altLang="en-US"/>
            </a:br>
            <a:r>
              <a:rPr lang="en-US" altLang="en-US"/>
              <a:t> (or Layers)</a:t>
            </a:r>
          </a:p>
        </p:txBody>
      </p:sp>
      <p:pic>
        <p:nvPicPr>
          <p:cNvPr id="74756" name="Picture 1029" descr="C:\Wang-HKUST\course-CIVIL270\Picture-clay\interlayer-interparticle.JPG">
            <a:extLst>
              <a:ext uri="{FF2B5EF4-FFF2-40B4-BE49-F238E27FC236}">
                <a16:creationId xmlns:a16="http://schemas.microsoft.com/office/drawing/2014/main" id="{9F35C8F7-2F38-4921-80DD-501F61C11A01}"/>
              </a:ext>
            </a:extLst>
          </p:cNvPr>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3063876" y="4208463"/>
            <a:ext cx="2119313" cy="192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7" name="Picture 1031" descr="C:\Wang-HKUST\course-CIVIL270\Picture-clay\interlayer-interparticle.JPG">
            <a:extLst>
              <a:ext uri="{FF2B5EF4-FFF2-40B4-BE49-F238E27FC236}">
                <a16:creationId xmlns:a16="http://schemas.microsoft.com/office/drawing/2014/main" id="{605A3C08-1F71-4A12-959D-9F8A6193E1B6}"/>
              </a:ext>
            </a:extLst>
          </p:cNvPr>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6672263" y="4186238"/>
            <a:ext cx="2119312" cy="192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8" name="Text Box 1032">
            <a:extLst>
              <a:ext uri="{FF2B5EF4-FFF2-40B4-BE49-F238E27FC236}">
                <a16:creationId xmlns:a16="http://schemas.microsoft.com/office/drawing/2014/main" id="{852CFC0E-FAE8-4E87-BC6D-17FF47CE6CFD}"/>
              </a:ext>
            </a:extLst>
          </p:cNvPr>
          <p:cNvSpPr txBox="1">
            <a:spLocks noChangeArrowheads="1"/>
          </p:cNvSpPr>
          <p:nvPr/>
        </p:nvSpPr>
        <p:spPr bwMode="auto">
          <a:xfrm>
            <a:off x="2659053" y="3194051"/>
            <a:ext cx="224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Interlayer</a:t>
            </a:r>
          </a:p>
        </p:txBody>
      </p:sp>
      <p:sp>
        <p:nvSpPr>
          <p:cNvPr id="74759" name="Text Box 1033">
            <a:extLst>
              <a:ext uri="{FF2B5EF4-FFF2-40B4-BE49-F238E27FC236}">
                <a16:creationId xmlns:a16="http://schemas.microsoft.com/office/drawing/2014/main" id="{03842E37-5787-4F58-B299-31829DA56C48}"/>
              </a:ext>
            </a:extLst>
          </p:cNvPr>
          <p:cNvSpPr txBox="1">
            <a:spLocks noChangeArrowheads="1"/>
          </p:cNvSpPr>
          <p:nvPr/>
        </p:nvSpPr>
        <p:spPr bwMode="auto">
          <a:xfrm>
            <a:off x="5187950" y="3679825"/>
            <a:ext cx="1841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Interparticle</a:t>
            </a:r>
          </a:p>
        </p:txBody>
      </p:sp>
      <p:sp>
        <p:nvSpPr>
          <p:cNvPr id="74760" name="Rectangle 1034">
            <a:extLst>
              <a:ext uri="{FF2B5EF4-FFF2-40B4-BE49-F238E27FC236}">
                <a16:creationId xmlns:a16="http://schemas.microsoft.com/office/drawing/2014/main" id="{DB50C98E-D974-4562-B9E1-56649149A504}"/>
              </a:ext>
            </a:extLst>
          </p:cNvPr>
          <p:cNvSpPr>
            <a:spLocks noChangeArrowheads="1"/>
          </p:cNvSpPr>
          <p:nvPr/>
        </p:nvSpPr>
        <p:spPr bwMode="auto">
          <a:xfrm>
            <a:off x="3948114" y="3629025"/>
            <a:ext cx="319087" cy="2540000"/>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4761" name="Rectangle 1037">
            <a:extLst>
              <a:ext uri="{FF2B5EF4-FFF2-40B4-BE49-F238E27FC236}">
                <a16:creationId xmlns:a16="http://schemas.microsoft.com/office/drawing/2014/main" id="{585F5791-0B0C-427B-B374-0F529D6CF06C}"/>
              </a:ext>
            </a:extLst>
          </p:cNvPr>
          <p:cNvSpPr>
            <a:spLocks noChangeArrowheads="1"/>
          </p:cNvSpPr>
          <p:nvPr/>
        </p:nvSpPr>
        <p:spPr bwMode="auto">
          <a:xfrm>
            <a:off x="6575426" y="4151313"/>
            <a:ext cx="2322513" cy="1987550"/>
          </a:xfrm>
          <a:prstGeom prst="rect">
            <a:avLst/>
          </a:prstGeom>
          <a:noFill/>
          <a:ln w="19050">
            <a:solidFill>
              <a:schemeClr val="accent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4762" name="Text Box 1038">
            <a:extLst>
              <a:ext uri="{FF2B5EF4-FFF2-40B4-BE49-F238E27FC236}">
                <a16:creationId xmlns:a16="http://schemas.microsoft.com/office/drawing/2014/main" id="{868E3C3A-6745-437D-87D2-61D9F611551A}"/>
              </a:ext>
            </a:extLst>
          </p:cNvPr>
          <p:cNvSpPr txBox="1">
            <a:spLocks noChangeArrowheads="1"/>
          </p:cNvSpPr>
          <p:nvPr/>
        </p:nvSpPr>
        <p:spPr bwMode="auto">
          <a:xfrm>
            <a:off x="1761482" y="4318001"/>
            <a:ext cx="1321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Layer</a:t>
            </a:r>
          </a:p>
        </p:txBody>
      </p:sp>
      <p:sp>
        <p:nvSpPr>
          <p:cNvPr id="74763" name="Line 1039">
            <a:extLst>
              <a:ext uri="{FF2B5EF4-FFF2-40B4-BE49-F238E27FC236}">
                <a16:creationId xmlns:a16="http://schemas.microsoft.com/office/drawing/2014/main" id="{17198214-34FC-4F4E-AA79-F5A2DFB30F20}"/>
              </a:ext>
            </a:extLst>
          </p:cNvPr>
          <p:cNvSpPr>
            <a:spLocks noChangeShapeType="1"/>
          </p:cNvSpPr>
          <p:nvPr/>
        </p:nvSpPr>
        <p:spPr bwMode="auto">
          <a:xfrm>
            <a:off x="2728914" y="4716463"/>
            <a:ext cx="668337" cy="203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4764" name="Rectangle 1040">
            <a:extLst>
              <a:ext uri="{FF2B5EF4-FFF2-40B4-BE49-F238E27FC236}">
                <a16:creationId xmlns:a16="http://schemas.microsoft.com/office/drawing/2014/main" id="{FD5A8C07-C383-4F0E-8BA1-2E3F45234C0C}"/>
              </a:ext>
            </a:extLst>
          </p:cNvPr>
          <p:cNvSpPr>
            <a:spLocks noChangeArrowheads="1"/>
          </p:cNvSpPr>
          <p:nvPr/>
        </p:nvSpPr>
        <p:spPr bwMode="auto">
          <a:xfrm>
            <a:off x="2997200" y="4157663"/>
            <a:ext cx="1131888" cy="1987550"/>
          </a:xfrm>
          <a:prstGeom prst="rect">
            <a:avLst/>
          </a:prstGeom>
          <a:noFill/>
          <a:ln w="19050">
            <a:solidFill>
              <a:schemeClr val="accent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4765" name="Text Box 1041">
            <a:extLst>
              <a:ext uri="{FF2B5EF4-FFF2-40B4-BE49-F238E27FC236}">
                <a16:creationId xmlns:a16="http://schemas.microsoft.com/office/drawing/2014/main" id="{29FD9CC1-DE31-4C11-99AE-76CEF22DF56F}"/>
              </a:ext>
            </a:extLst>
          </p:cNvPr>
          <p:cNvSpPr txBox="1">
            <a:spLocks noChangeArrowheads="1"/>
          </p:cNvSpPr>
          <p:nvPr/>
        </p:nvSpPr>
        <p:spPr bwMode="auto">
          <a:xfrm>
            <a:off x="8507413" y="3381375"/>
            <a:ext cx="1276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Particle</a:t>
            </a:r>
          </a:p>
        </p:txBody>
      </p:sp>
      <p:sp>
        <p:nvSpPr>
          <p:cNvPr id="74766" name="Line 1042">
            <a:extLst>
              <a:ext uri="{FF2B5EF4-FFF2-40B4-BE49-F238E27FC236}">
                <a16:creationId xmlns:a16="http://schemas.microsoft.com/office/drawing/2014/main" id="{CECB59A9-5545-42DD-903C-14BDEAA67868}"/>
              </a:ext>
            </a:extLst>
          </p:cNvPr>
          <p:cNvSpPr>
            <a:spLocks noChangeShapeType="1"/>
          </p:cNvSpPr>
          <p:nvPr/>
        </p:nvSpPr>
        <p:spPr bwMode="auto">
          <a:xfrm flipH="1">
            <a:off x="8372475" y="3730625"/>
            <a:ext cx="234950" cy="40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4767" name="Line 1044">
            <a:extLst>
              <a:ext uri="{FF2B5EF4-FFF2-40B4-BE49-F238E27FC236}">
                <a16:creationId xmlns:a16="http://schemas.microsoft.com/office/drawing/2014/main" id="{333AB477-B30C-4841-8F05-C85EAA815522}"/>
              </a:ext>
            </a:extLst>
          </p:cNvPr>
          <p:cNvSpPr>
            <a:spLocks noChangeShapeType="1"/>
          </p:cNvSpPr>
          <p:nvPr/>
        </p:nvSpPr>
        <p:spPr bwMode="auto">
          <a:xfrm>
            <a:off x="5122864" y="5021263"/>
            <a:ext cx="1582737" cy="0"/>
          </a:xfrm>
          <a:prstGeom prst="line">
            <a:avLst/>
          </a:prstGeom>
          <a:noFill/>
          <a:ln w="9525">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Tree>
    <p:extLst>
      <p:ext uri="{BB962C8B-B14F-4D97-AF65-F5344CB8AC3E}">
        <p14:creationId xmlns:p14="http://schemas.microsoft.com/office/powerpoint/2010/main" val="24791201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Number Placeholder 5">
            <a:extLst>
              <a:ext uri="{FF2B5EF4-FFF2-40B4-BE49-F238E27FC236}">
                <a16:creationId xmlns:a16="http://schemas.microsoft.com/office/drawing/2014/main" id="{68381CDB-E0B4-40F1-BE4E-689626845E7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20DFF7A-A4BD-4E8E-9FC3-25E55FFBDE5C}" type="slidenum">
              <a:rPr kumimoji="1" lang="en-US" altLang="en-US" sz="1400">
                <a:solidFill>
                  <a:srgbClr val="000000"/>
                </a:solidFill>
              </a:rPr>
              <a:pPr eaLnBrk="0" fontAlgn="base" hangingPunct="0">
                <a:spcBef>
                  <a:spcPct val="0"/>
                </a:spcBef>
                <a:spcAft>
                  <a:spcPct val="0"/>
                </a:spcAft>
                <a:buClrTx/>
                <a:buFontTx/>
                <a:buChar char="•"/>
              </a:pPr>
              <a:t>62</a:t>
            </a:fld>
            <a:endParaRPr kumimoji="1" lang="en-US" altLang="en-US" sz="1400">
              <a:solidFill>
                <a:srgbClr val="000000"/>
              </a:solidFill>
            </a:endParaRPr>
          </a:p>
        </p:txBody>
      </p:sp>
      <p:sp>
        <p:nvSpPr>
          <p:cNvPr id="75779" name="Rectangle 2">
            <a:extLst>
              <a:ext uri="{FF2B5EF4-FFF2-40B4-BE49-F238E27FC236}">
                <a16:creationId xmlns:a16="http://schemas.microsoft.com/office/drawing/2014/main" id="{C4A012DF-DA80-44FC-B8F8-9D128BD566AE}"/>
              </a:ext>
            </a:extLst>
          </p:cNvPr>
          <p:cNvSpPr>
            <a:spLocks noGrp="1" noChangeArrowheads="1"/>
          </p:cNvSpPr>
          <p:nvPr>
            <p:ph type="title"/>
          </p:nvPr>
        </p:nvSpPr>
        <p:spPr/>
        <p:txBody>
          <a:bodyPr/>
          <a:lstStyle/>
          <a:p>
            <a:pPr eaLnBrk="1" hangingPunct="1"/>
            <a:r>
              <a:rPr lang="en-US" altLang="en-US"/>
              <a:t>5.1 Diffuse Double Layer</a:t>
            </a:r>
          </a:p>
        </p:txBody>
      </p:sp>
      <p:sp>
        <p:nvSpPr>
          <p:cNvPr id="75780" name="Rectangle 5">
            <a:extLst>
              <a:ext uri="{FF2B5EF4-FFF2-40B4-BE49-F238E27FC236}">
                <a16:creationId xmlns:a16="http://schemas.microsoft.com/office/drawing/2014/main" id="{3283DBEC-5528-4CB8-B787-77AACBE2967E}"/>
              </a:ext>
            </a:extLst>
          </p:cNvPr>
          <p:cNvSpPr>
            <a:spLocks noChangeArrowheads="1"/>
          </p:cNvSpPr>
          <p:nvPr/>
        </p:nvSpPr>
        <p:spPr bwMode="auto">
          <a:xfrm>
            <a:off x="2235201" y="1365250"/>
            <a:ext cx="155575" cy="2846388"/>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781" name="Group 7">
            <a:extLst>
              <a:ext uri="{FF2B5EF4-FFF2-40B4-BE49-F238E27FC236}">
                <a16:creationId xmlns:a16="http://schemas.microsoft.com/office/drawing/2014/main" id="{E9A7EF5B-757E-4E73-8584-DF32F5EE00E1}"/>
              </a:ext>
            </a:extLst>
          </p:cNvPr>
          <p:cNvGrpSpPr>
            <a:grpSpLocks/>
          </p:cNvGrpSpPr>
          <p:nvPr/>
        </p:nvGrpSpPr>
        <p:grpSpPr bwMode="auto">
          <a:xfrm>
            <a:off x="2530475" y="1444626"/>
            <a:ext cx="704850" cy="747713"/>
            <a:chOff x="3468" y="1417"/>
            <a:chExt cx="572" cy="608"/>
          </a:xfrm>
        </p:grpSpPr>
        <p:grpSp>
          <p:nvGrpSpPr>
            <p:cNvPr id="75953" name="Group 8">
              <a:extLst>
                <a:ext uri="{FF2B5EF4-FFF2-40B4-BE49-F238E27FC236}">
                  <a16:creationId xmlns:a16="http://schemas.microsoft.com/office/drawing/2014/main" id="{1284296A-6242-454E-99DF-603D2186B300}"/>
                </a:ext>
              </a:extLst>
            </p:cNvPr>
            <p:cNvGrpSpPr>
              <a:grpSpLocks/>
            </p:cNvGrpSpPr>
            <p:nvPr/>
          </p:nvGrpSpPr>
          <p:grpSpPr bwMode="auto">
            <a:xfrm>
              <a:off x="3701" y="1417"/>
              <a:ext cx="197" cy="197"/>
              <a:chOff x="559" y="2583"/>
              <a:chExt cx="754" cy="755"/>
            </a:xfrm>
          </p:grpSpPr>
          <p:sp>
            <p:nvSpPr>
              <p:cNvPr id="75967" name="Oval 9">
                <a:extLst>
                  <a:ext uri="{FF2B5EF4-FFF2-40B4-BE49-F238E27FC236}">
                    <a16:creationId xmlns:a16="http://schemas.microsoft.com/office/drawing/2014/main" id="{89DE3A5E-17DD-43BD-A80A-B8666AE086E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8" name="Oval 10">
                <a:extLst>
                  <a:ext uri="{FF2B5EF4-FFF2-40B4-BE49-F238E27FC236}">
                    <a16:creationId xmlns:a16="http://schemas.microsoft.com/office/drawing/2014/main" id="{7707FF59-19A0-409A-8DB0-3932BACF699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9" name="Oval 11">
                <a:extLst>
                  <a:ext uri="{FF2B5EF4-FFF2-40B4-BE49-F238E27FC236}">
                    <a16:creationId xmlns:a16="http://schemas.microsoft.com/office/drawing/2014/main" id="{BF96A25D-26BD-47C3-A9F6-A9B2A686593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954" name="Oval 12">
              <a:extLst>
                <a:ext uri="{FF2B5EF4-FFF2-40B4-BE49-F238E27FC236}">
                  <a16:creationId xmlns:a16="http://schemas.microsoft.com/office/drawing/2014/main" id="{7770DA15-1DB8-4F0E-846D-6D8376887ABC}"/>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955" name="Group 13">
              <a:extLst>
                <a:ext uri="{FF2B5EF4-FFF2-40B4-BE49-F238E27FC236}">
                  <a16:creationId xmlns:a16="http://schemas.microsoft.com/office/drawing/2014/main" id="{ABEFAA6A-69FC-4F43-B350-D0C5AB1F8AE0}"/>
                </a:ext>
              </a:extLst>
            </p:cNvPr>
            <p:cNvGrpSpPr>
              <a:grpSpLocks/>
            </p:cNvGrpSpPr>
            <p:nvPr/>
          </p:nvGrpSpPr>
          <p:grpSpPr bwMode="auto">
            <a:xfrm rot="4587992">
              <a:off x="3843" y="1632"/>
              <a:ext cx="197" cy="197"/>
              <a:chOff x="559" y="2583"/>
              <a:chExt cx="754" cy="755"/>
            </a:xfrm>
          </p:grpSpPr>
          <p:sp>
            <p:nvSpPr>
              <p:cNvPr id="75964" name="Oval 14">
                <a:extLst>
                  <a:ext uri="{FF2B5EF4-FFF2-40B4-BE49-F238E27FC236}">
                    <a16:creationId xmlns:a16="http://schemas.microsoft.com/office/drawing/2014/main" id="{301AC2DA-333B-45F1-951C-4E5CB596944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5" name="Oval 15">
                <a:extLst>
                  <a:ext uri="{FF2B5EF4-FFF2-40B4-BE49-F238E27FC236}">
                    <a16:creationId xmlns:a16="http://schemas.microsoft.com/office/drawing/2014/main" id="{B22A85FB-5744-4123-B5BD-EF9FF347505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6" name="Oval 16">
                <a:extLst>
                  <a:ext uri="{FF2B5EF4-FFF2-40B4-BE49-F238E27FC236}">
                    <a16:creationId xmlns:a16="http://schemas.microsoft.com/office/drawing/2014/main" id="{68FA35C3-94C4-4DAA-9A54-C37A86E8E4F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56" name="Group 17">
              <a:extLst>
                <a:ext uri="{FF2B5EF4-FFF2-40B4-BE49-F238E27FC236}">
                  <a16:creationId xmlns:a16="http://schemas.microsoft.com/office/drawing/2014/main" id="{B5B6004A-8D8B-4F50-A577-860D9D2E4105}"/>
                </a:ext>
              </a:extLst>
            </p:cNvPr>
            <p:cNvGrpSpPr>
              <a:grpSpLocks/>
            </p:cNvGrpSpPr>
            <p:nvPr/>
          </p:nvGrpSpPr>
          <p:grpSpPr bwMode="auto">
            <a:xfrm rot="-9936302">
              <a:off x="3591" y="1828"/>
              <a:ext cx="197" cy="197"/>
              <a:chOff x="559" y="2583"/>
              <a:chExt cx="754" cy="755"/>
            </a:xfrm>
          </p:grpSpPr>
          <p:sp>
            <p:nvSpPr>
              <p:cNvPr id="75961" name="Oval 18">
                <a:extLst>
                  <a:ext uri="{FF2B5EF4-FFF2-40B4-BE49-F238E27FC236}">
                    <a16:creationId xmlns:a16="http://schemas.microsoft.com/office/drawing/2014/main" id="{AD4742B6-1A7F-49AA-AACC-6CD2746DCE7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2" name="Oval 19">
                <a:extLst>
                  <a:ext uri="{FF2B5EF4-FFF2-40B4-BE49-F238E27FC236}">
                    <a16:creationId xmlns:a16="http://schemas.microsoft.com/office/drawing/2014/main" id="{97265091-7C17-474A-9216-A8B20560B5F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3" name="Oval 20">
                <a:extLst>
                  <a:ext uri="{FF2B5EF4-FFF2-40B4-BE49-F238E27FC236}">
                    <a16:creationId xmlns:a16="http://schemas.microsoft.com/office/drawing/2014/main" id="{74C69237-037A-4304-895D-C5F1B3553C9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57" name="Group 21">
              <a:extLst>
                <a:ext uri="{FF2B5EF4-FFF2-40B4-BE49-F238E27FC236}">
                  <a16:creationId xmlns:a16="http://schemas.microsoft.com/office/drawing/2014/main" id="{B4CB546D-F0DF-4342-BB25-1936AC146D63}"/>
                </a:ext>
              </a:extLst>
            </p:cNvPr>
            <p:cNvGrpSpPr>
              <a:grpSpLocks/>
            </p:cNvGrpSpPr>
            <p:nvPr/>
          </p:nvGrpSpPr>
          <p:grpSpPr bwMode="auto">
            <a:xfrm>
              <a:off x="3468" y="1486"/>
              <a:ext cx="197" cy="197"/>
              <a:chOff x="559" y="2583"/>
              <a:chExt cx="754" cy="755"/>
            </a:xfrm>
          </p:grpSpPr>
          <p:sp>
            <p:nvSpPr>
              <p:cNvPr id="75958" name="Oval 22">
                <a:extLst>
                  <a:ext uri="{FF2B5EF4-FFF2-40B4-BE49-F238E27FC236}">
                    <a16:creationId xmlns:a16="http://schemas.microsoft.com/office/drawing/2014/main" id="{FB4A56DD-1EE4-441D-8376-D7A62CF29B1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59" name="Oval 23">
                <a:extLst>
                  <a:ext uri="{FF2B5EF4-FFF2-40B4-BE49-F238E27FC236}">
                    <a16:creationId xmlns:a16="http://schemas.microsoft.com/office/drawing/2014/main" id="{B9A5CFF8-7852-4A68-A627-C69A3F362D5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60" name="Oval 24">
                <a:extLst>
                  <a:ext uri="{FF2B5EF4-FFF2-40B4-BE49-F238E27FC236}">
                    <a16:creationId xmlns:a16="http://schemas.microsoft.com/office/drawing/2014/main" id="{EA1D2EED-C5D8-42BA-AE68-BD64F2D0039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5782" name="Group 25">
            <a:extLst>
              <a:ext uri="{FF2B5EF4-FFF2-40B4-BE49-F238E27FC236}">
                <a16:creationId xmlns:a16="http://schemas.microsoft.com/office/drawing/2014/main" id="{6DF8DE7F-2B47-4D39-93B5-DE3B23ECAEEF}"/>
              </a:ext>
            </a:extLst>
          </p:cNvPr>
          <p:cNvGrpSpPr>
            <a:grpSpLocks/>
          </p:cNvGrpSpPr>
          <p:nvPr/>
        </p:nvGrpSpPr>
        <p:grpSpPr bwMode="auto">
          <a:xfrm rot="16046583">
            <a:off x="2407444" y="2269331"/>
            <a:ext cx="241300" cy="242888"/>
            <a:chOff x="559" y="2583"/>
            <a:chExt cx="754" cy="755"/>
          </a:xfrm>
        </p:grpSpPr>
        <p:sp>
          <p:nvSpPr>
            <p:cNvPr id="75950" name="Oval 26">
              <a:extLst>
                <a:ext uri="{FF2B5EF4-FFF2-40B4-BE49-F238E27FC236}">
                  <a16:creationId xmlns:a16="http://schemas.microsoft.com/office/drawing/2014/main" id="{C904D8D3-92D5-44EB-9E24-B4B99A20CBC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51" name="Oval 27">
              <a:extLst>
                <a:ext uri="{FF2B5EF4-FFF2-40B4-BE49-F238E27FC236}">
                  <a16:creationId xmlns:a16="http://schemas.microsoft.com/office/drawing/2014/main" id="{1A99D0AD-A7CA-4F27-83B2-052DC7402B0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52" name="Oval 28">
              <a:extLst>
                <a:ext uri="{FF2B5EF4-FFF2-40B4-BE49-F238E27FC236}">
                  <a16:creationId xmlns:a16="http://schemas.microsoft.com/office/drawing/2014/main" id="{C059B80F-3BBB-4A6A-BE36-E526BC543A7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83" name="Group 29">
            <a:extLst>
              <a:ext uri="{FF2B5EF4-FFF2-40B4-BE49-F238E27FC236}">
                <a16:creationId xmlns:a16="http://schemas.microsoft.com/office/drawing/2014/main" id="{5F474229-D4A7-402B-8B74-38A1631B7BA3}"/>
              </a:ext>
            </a:extLst>
          </p:cNvPr>
          <p:cNvGrpSpPr>
            <a:grpSpLocks/>
          </p:cNvGrpSpPr>
          <p:nvPr/>
        </p:nvGrpSpPr>
        <p:grpSpPr bwMode="auto">
          <a:xfrm>
            <a:off x="3300413" y="2382838"/>
            <a:ext cx="704850" cy="747712"/>
            <a:chOff x="3468" y="1417"/>
            <a:chExt cx="572" cy="608"/>
          </a:xfrm>
        </p:grpSpPr>
        <p:grpSp>
          <p:nvGrpSpPr>
            <p:cNvPr id="75933" name="Group 30">
              <a:extLst>
                <a:ext uri="{FF2B5EF4-FFF2-40B4-BE49-F238E27FC236}">
                  <a16:creationId xmlns:a16="http://schemas.microsoft.com/office/drawing/2014/main" id="{D8FFAEDA-0EB1-46E5-97A2-8BCA298C4BF2}"/>
                </a:ext>
              </a:extLst>
            </p:cNvPr>
            <p:cNvGrpSpPr>
              <a:grpSpLocks/>
            </p:cNvGrpSpPr>
            <p:nvPr/>
          </p:nvGrpSpPr>
          <p:grpSpPr bwMode="auto">
            <a:xfrm>
              <a:off x="3701" y="1417"/>
              <a:ext cx="197" cy="197"/>
              <a:chOff x="559" y="2583"/>
              <a:chExt cx="754" cy="755"/>
            </a:xfrm>
          </p:grpSpPr>
          <p:sp>
            <p:nvSpPr>
              <p:cNvPr id="75947" name="Oval 31">
                <a:extLst>
                  <a:ext uri="{FF2B5EF4-FFF2-40B4-BE49-F238E27FC236}">
                    <a16:creationId xmlns:a16="http://schemas.microsoft.com/office/drawing/2014/main" id="{07195032-EFB4-49A5-827F-5E740AE907E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8" name="Oval 32">
                <a:extLst>
                  <a:ext uri="{FF2B5EF4-FFF2-40B4-BE49-F238E27FC236}">
                    <a16:creationId xmlns:a16="http://schemas.microsoft.com/office/drawing/2014/main" id="{B7D0C36E-AEA7-4638-8E2D-1887258DA01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9" name="Oval 33">
                <a:extLst>
                  <a:ext uri="{FF2B5EF4-FFF2-40B4-BE49-F238E27FC236}">
                    <a16:creationId xmlns:a16="http://schemas.microsoft.com/office/drawing/2014/main" id="{B59FDD8E-39D5-4DCA-BA8D-1DBD1A738CF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934" name="Oval 34">
              <a:extLst>
                <a:ext uri="{FF2B5EF4-FFF2-40B4-BE49-F238E27FC236}">
                  <a16:creationId xmlns:a16="http://schemas.microsoft.com/office/drawing/2014/main" id="{C04F8E1B-635A-4E22-B938-D7ADD3E8D280}"/>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935" name="Group 35">
              <a:extLst>
                <a:ext uri="{FF2B5EF4-FFF2-40B4-BE49-F238E27FC236}">
                  <a16:creationId xmlns:a16="http://schemas.microsoft.com/office/drawing/2014/main" id="{58CE0ED1-8028-412A-A00D-DB4B3C0CA22F}"/>
                </a:ext>
              </a:extLst>
            </p:cNvPr>
            <p:cNvGrpSpPr>
              <a:grpSpLocks/>
            </p:cNvGrpSpPr>
            <p:nvPr/>
          </p:nvGrpSpPr>
          <p:grpSpPr bwMode="auto">
            <a:xfrm rot="4587992">
              <a:off x="3843" y="1632"/>
              <a:ext cx="197" cy="197"/>
              <a:chOff x="559" y="2583"/>
              <a:chExt cx="754" cy="755"/>
            </a:xfrm>
          </p:grpSpPr>
          <p:sp>
            <p:nvSpPr>
              <p:cNvPr id="75944" name="Oval 36">
                <a:extLst>
                  <a:ext uri="{FF2B5EF4-FFF2-40B4-BE49-F238E27FC236}">
                    <a16:creationId xmlns:a16="http://schemas.microsoft.com/office/drawing/2014/main" id="{F9AE791A-C738-4238-86B5-2D49C6833C7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5" name="Oval 37">
                <a:extLst>
                  <a:ext uri="{FF2B5EF4-FFF2-40B4-BE49-F238E27FC236}">
                    <a16:creationId xmlns:a16="http://schemas.microsoft.com/office/drawing/2014/main" id="{33400332-5DF5-4545-907E-B95D517EFFA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6" name="Oval 38">
                <a:extLst>
                  <a:ext uri="{FF2B5EF4-FFF2-40B4-BE49-F238E27FC236}">
                    <a16:creationId xmlns:a16="http://schemas.microsoft.com/office/drawing/2014/main" id="{17E672AF-EBD5-4112-9365-E961718D03E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36" name="Group 39">
              <a:extLst>
                <a:ext uri="{FF2B5EF4-FFF2-40B4-BE49-F238E27FC236}">
                  <a16:creationId xmlns:a16="http://schemas.microsoft.com/office/drawing/2014/main" id="{27096ED7-DE15-4BC8-8684-BB425F1B99DA}"/>
                </a:ext>
              </a:extLst>
            </p:cNvPr>
            <p:cNvGrpSpPr>
              <a:grpSpLocks/>
            </p:cNvGrpSpPr>
            <p:nvPr/>
          </p:nvGrpSpPr>
          <p:grpSpPr bwMode="auto">
            <a:xfrm rot="-9936302">
              <a:off x="3591" y="1828"/>
              <a:ext cx="197" cy="197"/>
              <a:chOff x="559" y="2583"/>
              <a:chExt cx="754" cy="755"/>
            </a:xfrm>
          </p:grpSpPr>
          <p:sp>
            <p:nvSpPr>
              <p:cNvPr id="75941" name="Oval 40">
                <a:extLst>
                  <a:ext uri="{FF2B5EF4-FFF2-40B4-BE49-F238E27FC236}">
                    <a16:creationId xmlns:a16="http://schemas.microsoft.com/office/drawing/2014/main" id="{E5FDD214-380C-4DFF-9663-4D9893680B7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2" name="Oval 41">
                <a:extLst>
                  <a:ext uri="{FF2B5EF4-FFF2-40B4-BE49-F238E27FC236}">
                    <a16:creationId xmlns:a16="http://schemas.microsoft.com/office/drawing/2014/main" id="{3DE693F6-7962-43CA-8760-DDD49711692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3" name="Oval 42">
                <a:extLst>
                  <a:ext uri="{FF2B5EF4-FFF2-40B4-BE49-F238E27FC236}">
                    <a16:creationId xmlns:a16="http://schemas.microsoft.com/office/drawing/2014/main" id="{020AB24F-33D2-4F01-AD50-385A3216586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37" name="Group 43">
              <a:extLst>
                <a:ext uri="{FF2B5EF4-FFF2-40B4-BE49-F238E27FC236}">
                  <a16:creationId xmlns:a16="http://schemas.microsoft.com/office/drawing/2014/main" id="{331FEFB6-A9B1-48BA-AFE0-84B043FFE1CC}"/>
                </a:ext>
              </a:extLst>
            </p:cNvPr>
            <p:cNvGrpSpPr>
              <a:grpSpLocks/>
            </p:cNvGrpSpPr>
            <p:nvPr/>
          </p:nvGrpSpPr>
          <p:grpSpPr bwMode="auto">
            <a:xfrm>
              <a:off x="3468" y="1486"/>
              <a:ext cx="197" cy="197"/>
              <a:chOff x="559" y="2583"/>
              <a:chExt cx="754" cy="755"/>
            </a:xfrm>
          </p:grpSpPr>
          <p:sp>
            <p:nvSpPr>
              <p:cNvPr id="75938" name="Oval 44">
                <a:extLst>
                  <a:ext uri="{FF2B5EF4-FFF2-40B4-BE49-F238E27FC236}">
                    <a16:creationId xmlns:a16="http://schemas.microsoft.com/office/drawing/2014/main" id="{D9B7C7DB-9C1E-4261-B27F-2F9EDB5AFDD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39" name="Oval 45">
                <a:extLst>
                  <a:ext uri="{FF2B5EF4-FFF2-40B4-BE49-F238E27FC236}">
                    <a16:creationId xmlns:a16="http://schemas.microsoft.com/office/drawing/2014/main" id="{61DEBDAC-3F0B-40B2-94E6-CC9399DC382B}"/>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40" name="Oval 46">
                <a:extLst>
                  <a:ext uri="{FF2B5EF4-FFF2-40B4-BE49-F238E27FC236}">
                    <a16:creationId xmlns:a16="http://schemas.microsoft.com/office/drawing/2014/main" id="{5C05615D-D14E-4E6B-941B-818983D8021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5784" name="Group 47">
            <a:extLst>
              <a:ext uri="{FF2B5EF4-FFF2-40B4-BE49-F238E27FC236}">
                <a16:creationId xmlns:a16="http://schemas.microsoft.com/office/drawing/2014/main" id="{6AAF1F3A-4DF6-40D2-B575-ABAAC0E04201}"/>
              </a:ext>
            </a:extLst>
          </p:cNvPr>
          <p:cNvGrpSpPr>
            <a:grpSpLocks/>
          </p:cNvGrpSpPr>
          <p:nvPr/>
        </p:nvGrpSpPr>
        <p:grpSpPr bwMode="auto">
          <a:xfrm>
            <a:off x="2654300" y="2444751"/>
            <a:ext cx="704850" cy="747713"/>
            <a:chOff x="3468" y="1417"/>
            <a:chExt cx="572" cy="608"/>
          </a:xfrm>
        </p:grpSpPr>
        <p:grpSp>
          <p:nvGrpSpPr>
            <p:cNvPr id="75916" name="Group 48">
              <a:extLst>
                <a:ext uri="{FF2B5EF4-FFF2-40B4-BE49-F238E27FC236}">
                  <a16:creationId xmlns:a16="http://schemas.microsoft.com/office/drawing/2014/main" id="{34F89423-F420-4748-89F1-F4C569ECAD72}"/>
                </a:ext>
              </a:extLst>
            </p:cNvPr>
            <p:cNvGrpSpPr>
              <a:grpSpLocks/>
            </p:cNvGrpSpPr>
            <p:nvPr/>
          </p:nvGrpSpPr>
          <p:grpSpPr bwMode="auto">
            <a:xfrm>
              <a:off x="3701" y="1417"/>
              <a:ext cx="197" cy="197"/>
              <a:chOff x="559" y="2583"/>
              <a:chExt cx="754" cy="755"/>
            </a:xfrm>
          </p:grpSpPr>
          <p:sp>
            <p:nvSpPr>
              <p:cNvPr id="75930" name="Oval 49">
                <a:extLst>
                  <a:ext uri="{FF2B5EF4-FFF2-40B4-BE49-F238E27FC236}">
                    <a16:creationId xmlns:a16="http://schemas.microsoft.com/office/drawing/2014/main" id="{89B761C7-9E36-4121-915D-38CB9FDD4F76}"/>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31" name="Oval 50">
                <a:extLst>
                  <a:ext uri="{FF2B5EF4-FFF2-40B4-BE49-F238E27FC236}">
                    <a16:creationId xmlns:a16="http://schemas.microsoft.com/office/drawing/2014/main" id="{6B26D29A-ADF0-4A8B-B8A4-52A75DEDA1A6}"/>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32" name="Oval 51">
                <a:extLst>
                  <a:ext uri="{FF2B5EF4-FFF2-40B4-BE49-F238E27FC236}">
                    <a16:creationId xmlns:a16="http://schemas.microsoft.com/office/drawing/2014/main" id="{FE2750BA-AA83-4C2A-9022-852E969272F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917" name="Oval 52">
              <a:extLst>
                <a:ext uri="{FF2B5EF4-FFF2-40B4-BE49-F238E27FC236}">
                  <a16:creationId xmlns:a16="http://schemas.microsoft.com/office/drawing/2014/main" id="{0DDC7B39-322C-440D-8D3F-369410C73D66}"/>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918" name="Group 53">
              <a:extLst>
                <a:ext uri="{FF2B5EF4-FFF2-40B4-BE49-F238E27FC236}">
                  <a16:creationId xmlns:a16="http://schemas.microsoft.com/office/drawing/2014/main" id="{F36EA3A9-50EE-40E3-9D32-AAF76D3E4A86}"/>
                </a:ext>
              </a:extLst>
            </p:cNvPr>
            <p:cNvGrpSpPr>
              <a:grpSpLocks/>
            </p:cNvGrpSpPr>
            <p:nvPr/>
          </p:nvGrpSpPr>
          <p:grpSpPr bwMode="auto">
            <a:xfrm rot="4587992">
              <a:off x="3843" y="1632"/>
              <a:ext cx="197" cy="197"/>
              <a:chOff x="559" y="2583"/>
              <a:chExt cx="754" cy="755"/>
            </a:xfrm>
          </p:grpSpPr>
          <p:sp>
            <p:nvSpPr>
              <p:cNvPr id="75927" name="Oval 54">
                <a:extLst>
                  <a:ext uri="{FF2B5EF4-FFF2-40B4-BE49-F238E27FC236}">
                    <a16:creationId xmlns:a16="http://schemas.microsoft.com/office/drawing/2014/main" id="{3214856C-6BD9-4E1E-9B36-93C110A6DEE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28" name="Oval 55">
                <a:extLst>
                  <a:ext uri="{FF2B5EF4-FFF2-40B4-BE49-F238E27FC236}">
                    <a16:creationId xmlns:a16="http://schemas.microsoft.com/office/drawing/2014/main" id="{BDD653FA-1217-41AE-ABED-A3C56AED88A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29" name="Oval 56">
                <a:extLst>
                  <a:ext uri="{FF2B5EF4-FFF2-40B4-BE49-F238E27FC236}">
                    <a16:creationId xmlns:a16="http://schemas.microsoft.com/office/drawing/2014/main" id="{08AB6A95-2533-4AA4-B8AE-6DFD62D01B7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19" name="Group 57">
              <a:extLst>
                <a:ext uri="{FF2B5EF4-FFF2-40B4-BE49-F238E27FC236}">
                  <a16:creationId xmlns:a16="http://schemas.microsoft.com/office/drawing/2014/main" id="{ADB7750C-8D36-4A6B-9F99-1E7D3C74FF2F}"/>
                </a:ext>
              </a:extLst>
            </p:cNvPr>
            <p:cNvGrpSpPr>
              <a:grpSpLocks/>
            </p:cNvGrpSpPr>
            <p:nvPr/>
          </p:nvGrpSpPr>
          <p:grpSpPr bwMode="auto">
            <a:xfrm rot="-9936302">
              <a:off x="3591" y="1828"/>
              <a:ext cx="197" cy="197"/>
              <a:chOff x="559" y="2583"/>
              <a:chExt cx="754" cy="755"/>
            </a:xfrm>
          </p:grpSpPr>
          <p:sp>
            <p:nvSpPr>
              <p:cNvPr id="75924" name="Oval 58">
                <a:extLst>
                  <a:ext uri="{FF2B5EF4-FFF2-40B4-BE49-F238E27FC236}">
                    <a16:creationId xmlns:a16="http://schemas.microsoft.com/office/drawing/2014/main" id="{7BE9255C-9C89-4DD5-9F66-18E326DAE60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25" name="Oval 59">
                <a:extLst>
                  <a:ext uri="{FF2B5EF4-FFF2-40B4-BE49-F238E27FC236}">
                    <a16:creationId xmlns:a16="http://schemas.microsoft.com/office/drawing/2014/main" id="{FF57D49F-849C-4877-B849-4B8344A556B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26" name="Oval 60">
                <a:extLst>
                  <a:ext uri="{FF2B5EF4-FFF2-40B4-BE49-F238E27FC236}">
                    <a16:creationId xmlns:a16="http://schemas.microsoft.com/office/drawing/2014/main" id="{2E41C783-3AF7-4AF9-B00C-8C2898BADE5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20" name="Group 61">
              <a:extLst>
                <a:ext uri="{FF2B5EF4-FFF2-40B4-BE49-F238E27FC236}">
                  <a16:creationId xmlns:a16="http://schemas.microsoft.com/office/drawing/2014/main" id="{1C2FE13B-F7A1-488B-918C-41179A43A533}"/>
                </a:ext>
              </a:extLst>
            </p:cNvPr>
            <p:cNvGrpSpPr>
              <a:grpSpLocks/>
            </p:cNvGrpSpPr>
            <p:nvPr/>
          </p:nvGrpSpPr>
          <p:grpSpPr bwMode="auto">
            <a:xfrm>
              <a:off x="3468" y="1486"/>
              <a:ext cx="197" cy="197"/>
              <a:chOff x="559" y="2583"/>
              <a:chExt cx="754" cy="755"/>
            </a:xfrm>
          </p:grpSpPr>
          <p:sp>
            <p:nvSpPr>
              <p:cNvPr id="75921" name="Oval 62">
                <a:extLst>
                  <a:ext uri="{FF2B5EF4-FFF2-40B4-BE49-F238E27FC236}">
                    <a16:creationId xmlns:a16="http://schemas.microsoft.com/office/drawing/2014/main" id="{9192D326-8C06-4D91-ABCD-7C9490E6B4A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22" name="Oval 63">
                <a:extLst>
                  <a:ext uri="{FF2B5EF4-FFF2-40B4-BE49-F238E27FC236}">
                    <a16:creationId xmlns:a16="http://schemas.microsoft.com/office/drawing/2014/main" id="{5A1D0CD3-AA3C-4B6D-8D9B-C97B9634EE2C}"/>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23" name="Oval 64">
                <a:extLst>
                  <a:ext uri="{FF2B5EF4-FFF2-40B4-BE49-F238E27FC236}">
                    <a16:creationId xmlns:a16="http://schemas.microsoft.com/office/drawing/2014/main" id="{BE72191F-1B8B-4B51-B36B-E55167439FF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5785" name="Group 65">
            <a:extLst>
              <a:ext uri="{FF2B5EF4-FFF2-40B4-BE49-F238E27FC236}">
                <a16:creationId xmlns:a16="http://schemas.microsoft.com/office/drawing/2014/main" id="{AF3FA94E-5263-4F2B-98BD-02644268415A}"/>
              </a:ext>
            </a:extLst>
          </p:cNvPr>
          <p:cNvGrpSpPr>
            <a:grpSpLocks/>
          </p:cNvGrpSpPr>
          <p:nvPr/>
        </p:nvGrpSpPr>
        <p:grpSpPr bwMode="auto">
          <a:xfrm>
            <a:off x="2786063" y="3319464"/>
            <a:ext cx="703262" cy="746125"/>
            <a:chOff x="3468" y="1417"/>
            <a:chExt cx="572" cy="608"/>
          </a:xfrm>
        </p:grpSpPr>
        <p:grpSp>
          <p:nvGrpSpPr>
            <p:cNvPr id="75899" name="Group 66">
              <a:extLst>
                <a:ext uri="{FF2B5EF4-FFF2-40B4-BE49-F238E27FC236}">
                  <a16:creationId xmlns:a16="http://schemas.microsoft.com/office/drawing/2014/main" id="{A0E325C5-D3BE-4027-999D-75B4D1473DAB}"/>
                </a:ext>
              </a:extLst>
            </p:cNvPr>
            <p:cNvGrpSpPr>
              <a:grpSpLocks/>
            </p:cNvGrpSpPr>
            <p:nvPr/>
          </p:nvGrpSpPr>
          <p:grpSpPr bwMode="auto">
            <a:xfrm>
              <a:off x="3701" y="1417"/>
              <a:ext cx="197" cy="197"/>
              <a:chOff x="559" y="2583"/>
              <a:chExt cx="754" cy="755"/>
            </a:xfrm>
          </p:grpSpPr>
          <p:sp>
            <p:nvSpPr>
              <p:cNvPr id="75913" name="Oval 67">
                <a:extLst>
                  <a:ext uri="{FF2B5EF4-FFF2-40B4-BE49-F238E27FC236}">
                    <a16:creationId xmlns:a16="http://schemas.microsoft.com/office/drawing/2014/main" id="{DBB6813A-9E2D-4C83-82D3-30FDABC222A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14" name="Oval 68">
                <a:extLst>
                  <a:ext uri="{FF2B5EF4-FFF2-40B4-BE49-F238E27FC236}">
                    <a16:creationId xmlns:a16="http://schemas.microsoft.com/office/drawing/2014/main" id="{14FF9FB1-4788-46C9-9B75-CCE4687F289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15" name="Oval 69">
                <a:extLst>
                  <a:ext uri="{FF2B5EF4-FFF2-40B4-BE49-F238E27FC236}">
                    <a16:creationId xmlns:a16="http://schemas.microsoft.com/office/drawing/2014/main" id="{2500C842-64DF-4D91-B5BC-E43980D30FC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900" name="Oval 70">
              <a:extLst>
                <a:ext uri="{FF2B5EF4-FFF2-40B4-BE49-F238E27FC236}">
                  <a16:creationId xmlns:a16="http://schemas.microsoft.com/office/drawing/2014/main" id="{BA62B6CF-7C05-4CD4-9D5A-0F3D57D74707}"/>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901" name="Group 71">
              <a:extLst>
                <a:ext uri="{FF2B5EF4-FFF2-40B4-BE49-F238E27FC236}">
                  <a16:creationId xmlns:a16="http://schemas.microsoft.com/office/drawing/2014/main" id="{D47B397E-C470-4001-BB42-8F54D74D16C7}"/>
                </a:ext>
              </a:extLst>
            </p:cNvPr>
            <p:cNvGrpSpPr>
              <a:grpSpLocks/>
            </p:cNvGrpSpPr>
            <p:nvPr/>
          </p:nvGrpSpPr>
          <p:grpSpPr bwMode="auto">
            <a:xfrm rot="4587992">
              <a:off x="3843" y="1632"/>
              <a:ext cx="197" cy="197"/>
              <a:chOff x="559" y="2583"/>
              <a:chExt cx="754" cy="755"/>
            </a:xfrm>
          </p:grpSpPr>
          <p:sp>
            <p:nvSpPr>
              <p:cNvPr id="75910" name="Oval 72">
                <a:extLst>
                  <a:ext uri="{FF2B5EF4-FFF2-40B4-BE49-F238E27FC236}">
                    <a16:creationId xmlns:a16="http://schemas.microsoft.com/office/drawing/2014/main" id="{7B085870-FCEB-4956-AA3A-2DB55E1F61D9}"/>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11" name="Oval 73">
                <a:extLst>
                  <a:ext uri="{FF2B5EF4-FFF2-40B4-BE49-F238E27FC236}">
                    <a16:creationId xmlns:a16="http://schemas.microsoft.com/office/drawing/2014/main" id="{D758C9D9-920E-44C7-9EA4-EE8DC841AF66}"/>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12" name="Oval 74">
                <a:extLst>
                  <a:ext uri="{FF2B5EF4-FFF2-40B4-BE49-F238E27FC236}">
                    <a16:creationId xmlns:a16="http://schemas.microsoft.com/office/drawing/2014/main" id="{D9D2593D-CAA8-464E-9093-F8F2AEB60F1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02" name="Group 75">
              <a:extLst>
                <a:ext uri="{FF2B5EF4-FFF2-40B4-BE49-F238E27FC236}">
                  <a16:creationId xmlns:a16="http://schemas.microsoft.com/office/drawing/2014/main" id="{C9CB386F-2732-4DE5-B319-F8390C204C29}"/>
                </a:ext>
              </a:extLst>
            </p:cNvPr>
            <p:cNvGrpSpPr>
              <a:grpSpLocks/>
            </p:cNvGrpSpPr>
            <p:nvPr/>
          </p:nvGrpSpPr>
          <p:grpSpPr bwMode="auto">
            <a:xfrm rot="-9936302">
              <a:off x="3591" y="1828"/>
              <a:ext cx="197" cy="197"/>
              <a:chOff x="559" y="2583"/>
              <a:chExt cx="754" cy="755"/>
            </a:xfrm>
          </p:grpSpPr>
          <p:sp>
            <p:nvSpPr>
              <p:cNvPr id="75907" name="Oval 76">
                <a:extLst>
                  <a:ext uri="{FF2B5EF4-FFF2-40B4-BE49-F238E27FC236}">
                    <a16:creationId xmlns:a16="http://schemas.microsoft.com/office/drawing/2014/main" id="{B573CE1D-9009-41D5-9B0F-DAF6E4DD7DB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08" name="Oval 77">
                <a:extLst>
                  <a:ext uri="{FF2B5EF4-FFF2-40B4-BE49-F238E27FC236}">
                    <a16:creationId xmlns:a16="http://schemas.microsoft.com/office/drawing/2014/main" id="{8FC27A48-CB1C-4469-A2B1-B6D03892F26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09" name="Oval 78">
                <a:extLst>
                  <a:ext uri="{FF2B5EF4-FFF2-40B4-BE49-F238E27FC236}">
                    <a16:creationId xmlns:a16="http://schemas.microsoft.com/office/drawing/2014/main" id="{DB3EF218-6207-4986-8F5E-D7A833C88F9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903" name="Group 79">
              <a:extLst>
                <a:ext uri="{FF2B5EF4-FFF2-40B4-BE49-F238E27FC236}">
                  <a16:creationId xmlns:a16="http://schemas.microsoft.com/office/drawing/2014/main" id="{3A423D2F-D2D0-4602-9910-CB14337CA5BA}"/>
                </a:ext>
              </a:extLst>
            </p:cNvPr>
            <p:cNvGrpSpPr>
              <a:grpSpLocks/>
            </p:cNvGrpSpPr>
            <p:nvPr/>
          </p:nvGrpSpPr>
          <p:grpSpPr bwMode="auto">
            <a:xfrm>
              <a:off x="3468" y="1486"/>
              <a:ext cx="197" cy="197"/>
              <a:chOff x="559" y="2583"/>
              <a:chExt cx="754" cy="755"/>
            </a:xfrm>
          </p:grpSpPr>
          <p:sp>
            <p:nvSpPr>
              <p:cNvPr id="75904" name="Oval 80">
                <a:extLst>
                  <a:ext uri="{FF2B5EF4-FFF2-40B4-BE49-F238E27FC236}">
                    <a16:creationId xmlns:a16="http://schemas.microsoft.com/office/drawing/2014/main" id="{1B986890-196F-4809-A871-A8F757B44C6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05" name="Oval 81">
                <a:extLst>
                  <a:ext uri="{FF2B5EF4-FFF2-40B4-BE49-F238E27FC236}">
                    <a16:creationId xmlns:a16="http://schemas.microsoft.com/office/drawing/2014/main" id="{97EC2301-F1F5-4BB2-82F1-D91D967CB19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906" name="Oval 82">
                <a:extLst>
                  <a:ext uri="{FF2B5EF4-FFF2-40B4-BE49-F238E27FC236}">
                    <a16:creationId xmlns:a16="http://schemas.microsoft.com/office/drawing/2014/main" id="{E9E17AE5-11AA-41B6-BB86-5094FFF39952}"/>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5786" name="Group 83">
            <a:extLst>
              <a:ext uri="{FF2B5EF4-FFF2-40B4-BE49-F238E27FC236}">
                <a16:creationId xmlns:a16="http://schemas.microsoft.com/office/drawing/2014/main" id="{91CBA81B-13E1-4996-B28C-2B4FC536BB5E}"/>
              </a:ext>
            </a:extLst>
          </p:cNvPr>
          <p:cNvGrpSpPr>
            <a:grpSpLocks/>
          </p:cNvGrpSpPr>
          <p:nvPr/>
        </p:nvGrpSpPr>
        <p:grpSpPr bwMode="auto">
          <a:xfrm>
            <a:off x="3725863" y="3365500"/>
            <a:ext cx="703262" cy="749300"/>
            <a:chOff x="3468" y="1417"/>
            <a:chExt cx="572" cy="608"/>
          </a:xfrm>
        </p:grpSpPr>
        <p:grpSp>
          <p:nvGrpSpPr>
            <p:cNvPr id="75882" name="Group 84">
              <a:extLst>
                <a:ext uri="{FF2B5EF4-FFF2-40B4-BE49-F238E27FC236}">
                  <a16:creationId xmlns:a16="http://schemas.microsoft.com/office/drawing/2014/main" id="{FDD09954-1CBB-46B3-89F5-9F75CC5F3986}"/>
                </a:ext>
              </a:extLst>
            </p:cNvPr>
            <p:cNvGrpSpPr>
              <a:grpSpLocks/>
            </p:cNvGrpSpPr>
            <p:nvPr/>
          </p:nvGrpSpPr>
          <p:grpSpPr bwMode="auto">
            <a:xfrm>
              <a:off x="3701" y="1417"/>
              <a:ext cx="197" cy="197"/>
              <a:chOff x="559" y="2583"/>
              <a:chExt cx="754" cy="755"/>
            </a:xfrm>
          </p:grpSpPr>
          <p:sp>
            <p:nvSpPr>
              <p:cNvPr id="75896" name="Oval 85">
                <a:extLst>
                  <a:ext uri="{FF2B5EF4-FFF2-40B4-BE49-F238E27FC236}">
                    <a16:creationId xmlns:a16="http://schemas.microsoft.com/office/drawing/2014/main" id="{8228F594-0CE2-4AEE-8A6B-61ACB0B6A1F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97" name="Oval 86">
                <a:extLst>
                  <a:ext uri="{FF2B5EF4-FFF2-40B4-BE49-F238E27FC236}">
                    <a16:creationId xmlns:a16="http://schemas.microsoft.com/office/drawing/2014/main" id="{24251EED-D469-46F5-8860-0F4160A2381A}"/>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98" name="Oval 87">
                <a:extLst>
                  <a:ext uri="{FF2B5EF4-FFF2-40B4-BE49-F238E27FC236}">
                    <a16:creationId xmlns:a16="http://schemas.microsoft.com/office/drawing/2014/main" id="{1762FDC3-C1D7-4078-9AD3-805F49D243D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883" name="Oval 88">
              <a:extLst>
                <a:ext uri="{FF2B5EF4-FFF2-40B4-BE49-F238E27FC236}">
                  <a16:creationId xmlns:a16="http://schemas.microsoft.com/office/drawing/2014/main" id="{B8AFA504-92D6-49C1-A9C8-7F48C059DBDA}"/>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884" name="Group 89">
              <a:extLst>
                <a:ext uri="{FF2B5EF4-FFF2-40B4-BE49-F238E27FC236}">
                  <a16:creationId xmlns:a16="http://schemas.microsoft.com/office/drawing/2014/main" id="{1FBD10A4-00E6-46D1-BD04-6F51EFB58A9A}"/>
                </a:ext>
              </a:extLst>
            </p:cNvPr>
            <p:cNvGrpSpPr>
              <a:grpSpLocks/>
            </p:cNvGrpSpPr>
            <p:nvPr/>
          </p:nvGrpSpPr>
          <p:grpSpPr bwMode="auto">
            <a:xfrm rot="4587992">
              <a:off x="3843" y="1632"/>
              <a:ext cx="197" cy="197"/>
              <a:chOff x="559" y="2583"/>
              <a:chExt cx="754" cy="755"/>
            </a:xfrm>
          </p:grpSpPr>
          <p:sp>
            <p:nvSpPr>
              <p:cNvPr id="75893" name="Oval 90">
                <a:extLst>
                  <a:ext uri="{FF2B5EF4-FFF2-40B4-BE49-F238E27FC236}">
                    <a16:creationId xmlns:a16="http://schemas.microsoft.com/office/drawing/2014/main" id="{37A2CE7A-CA96-4F60-B0E8-229115ED4FE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94" name="Oval 91">
                <a:extLst>
                  <a:ext uri="{FF2B5EF4-FFF2-40B4-BE49-F238E27FC236}">
                    <a16:creationId xmlns:a16="http://schemas.microsoft.com/office/drawing/2014/main" id="{694A3694-67E0-4A37-B0FF-8991A98D80E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95" name="Oval 92">
                <a:extLst>
                  <a:ext uri="{FF2B5EF4-FFF2-40B4-BE49-F238E27FC236}">
                    <a16:creationId xmlns:a16="http://schemas.microsoft.com/office/drawing/2014/main" id="{38A43503-CD70-4465-87E3-114A01AF09A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885" name="Group 93">
              <a:extLst>
                <a:ext uri="{FF2B5EF4-FFF2-40B4-BE49-F238E27FC236}">
                  <a16:creationId xmlns:a16="http://schemas.microsoft.com/office/drawing/2014/main" id="{59D65043-29B5-4958-910A-73CC2D983B92}"/>
                </a:ext>
              </a:extLst>
            </p:cNvPr>
            <p:cNvGrpSpPr>
              <a:grpSpLocks/>
            </p:cNvGrpSpPr>
            <p:nvPr/>
          </p:nvGrpSpPr>
          <p:grpSpPr bwMode="auto">
            <a:xfrm rot="-9936302">
              <a:off x="3591" y="1828"/>
              <a:ext cx="197" cy="197"/>
              <a:chOff x="559" y="2583"/>
              <a:chExt cx="754" cy="755"/>
            </a:xfrm>
          </p:grpSpPr>
          <p:sp>
            <p:nvSpPr>
              <p:cNvPr id="75890" name="Oval 94">
                <a:extLst>
                  <a:ext uri="{FF2B5EF4-FFF2-40B4-BE49-F238E27FC236}">
                    <a16:creationId xmlns:a16="http://schemas.microsoft.com/office/drawing/2014/main" id="{FD15340C-9D9C-4143-9703-3BD981438B9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91" name="Oval 95">
                <a:extLst>
                  <a:ext uri="{FF2B5EF4-FFF2-40B4-BE49-F238E27FC236}">
                    <a16:creationId xmlns:a16="http://schemas.microsoft.com/office/drawing/2014/main" id="{E93D838C-78A3-4D41-95E0-1FC5325768C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92" name="Oval 96">
                <a:extLst>
                  <a:ext uri="{FF2B5EF4-FFF2-40B4-BE49-F238E27FC236}">
                    <a16:creationId xmlns:a16="http://schemas.microsoft.com/office/drawing/2014/main" id="{ED39652A-0400-4709-AD01-93949EE2AE4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886" name="Group 97">
              <a:extLst>
                <a:ext uri="{FF2B5EF4-FFF2-40B4-BE49-F238E27FC236}">
                  <a16:creationId xmlns:a16="http://schemas.microsoft.com/office/drawing/2014/main" id="{23F6DA35-5B3A-4D55-80B2-DA714FC55F2F}"/>
                </a:ext>
              </a:extLst>
            </p:cNvPr>
            <p:cNvGrpSpPr>
              <a:grpSpLocks/>
            </p:cNvGrpSpPr>
            <p:nvPr/>
          </p:nvGrpSpPr>
          <p:grpSpPr bwMode="auto">
            <a:xfrm>
              <a:off x="3468" y="1486"/>
              <a:ext cx="197" cy="197"/>
              <a:chOff x="559" y="2583"/>
              <a:chExt cx="754" cy="755"/>
            </a:xfrm>
          </p:grpSpPr>
          <p:sp>
            <p:nvSpPr>
              <p:cNvPr id="75887" name="Oval 98">
                <a:extLst>
                  <a:ext uri="{FF2B5EF4-FFF2-40B4-BE49-F238E27FC236}">
                    <a16:creationId xmlns:a16="http://schemas.microsoft.com/office/drawing/2014/main" id="{AF86768F-B14D-461A-9262-4363A86F612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88" name="Oval 99">
                <a:extLst>
                  <a:ext uri="{FF2B5EF4-FFF2-40B4-BE49-F238E27FC236}">
                    <a16:creationId xmlns:a16="http://schemas.microsoft.com/office/drawing/2014/main" id="{D5D17601-4DC4-4A7A-B855-76695A3F559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89" name="Oval 100">
                <a:extLst>
                  <a:ext uri="{FF2B5EF4-FFF2-40B4-BE49-F238E27FC236}">
                    <a16:creationId xmlns:a16="http://schemas.microsoft.com/office/drawing/2014/main" id="{7046CC1A-AF4B-4264-A76E-2BB2E4A52CE8}"/>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grpSp>
        <p:nvGrpSpPr>
          <p:cNvPr id="75787" name="Group 101">
            <a:extLst>
              <a:ext uri="{FF2B5EF4-FFF2-40B4-BE49-F238E27FC236}">
                <a16:creationId xmlns:a16="http://schemas.microsoft.com/office/drawing/2014/main" id="{DC7FA7B6-CF1C-4EE1-A8F4-F296C91105F8}"/>
              </a:ext>
            </a:extLst>
          </p:cNvPr>
          <p:cNvGrpSpPr>
            <a:grpSpLocks/>
          </p:cNvGrpSpPr>
          <p:nvPr/>
        </p:nvGrpSpPr>
        <p:grpSpPr bwMode="auto">
          <a:xfrm rot="16046583">
            <a:off x="2400300" y="2657475"/>
            <a:ext cx="242888" cy="242888"/>
            <a:chOff x="559" y="2583"/>
            <a:chExt cx="754" cy="755"/>
          </a:xfrm>
        </p:grpSpPr>
        <p:sp>
          <p:nvSpPr>
            <p:cNvPr id="75879" name="Oval 102">
              <a:extLst>
                <a:ext uri="{FF2B5EF4-FFF2-40B4-BE49-F238E27FC236}">
                  <a16:creationId xmlns:a16="http://schemas.microsoft.com/office/drawing/2014/main" id="{5E5A30C4-F5F1-42DC-BFFB-C76D93F5492C}"/>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80" name="Oval 103">
              <a:extLst>
                <a:ext uri="{FF2B5EF4-FFF2-40B4-BE49-F238E27FC236}">
                  <a16:creationId xmlns:a16="http://schemas.microsoft.com/office/drawing/2014/main" id="{5812E432-E7CA-4528-85E4-42C22B558A4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81" name="Oval 104">
              <a:extLst>
                <a:ext uri="{FF2B5EF4-FFF2-40B4-BE49-F238E27FC236}">
                  <a16:creationId xmlns:a16="http://schemas.microsoft.com/office/drawing/2014/main" id="{4A7D6888-8336-4D24-B225-00F388EA296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88" name="Group 105">
            <a:extLst>
              <a:ext uri="{FF2B5EF4-FFF2-40B4-BE49-F238E27FC236}">
                <a16:creationId xmlns:a16="http://schemas.microsoft.com/office/drawing/2014/main" id="{1E514590-8E20-4610-B85A-5A7790B48AC9}"/>
              </a:ext>
            </a:extLst>
          </p:cNvPr>
          <p:cNvGrpSpPr>
            <a:grpSpLocks/>
          </p:cNvGrpSpPr>
          <p:nvPr/>
        </p:nvGrpSpPr>
        <p:grpSpPr bwMode="auto">
          <a:xfrm rot="16046583">
            <a:off x="2422526" y="3198813"/>
            <a:ext cx="242887" cy="242888"/>
            <a:chOff x="559" y="2583"/>
            <a:chExt cx="754" cy="755"/>
          </a:xfrm>
        </p:grpSpPr>
        <p:sp>
          <p:nvSpPr>
            <p:cNvPr id="75876" name="Oval 106">
              <a:extLst>
                <a:ext uri="{FF2B5EF4-FFF2-40B4-BE49-F238E27FC236}">
                  <a16:creationId xmlns:a16="http://schemas.microsoft.com/office/drawing/2014/main" id="{A96DBCE3-A5CA-4077-96A0-1C64EE0BB89F}"/>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77" name="Oval 107">
              <a:extLst>
                <a:ext uri="{FF2B5EF4-FFF2-40B4-BE49-F238E27FC236}">
                  <a16:creationId xmlns:a16="http://schemas.microsoft.com/office/drawing/2014/main" id="{11D945BF-FDAF-4986-BF6A-2133A6BBA78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78" name="Oval 108">
              <a:extLst>
                <a:ext uri="{FF2B5EF4-FFF2-40B4-BE49-F238E27FC236}">
                  <a16:creationId xmlns:a16="http://schemas.microsoft.com/office/drawing/2014/main" id="{B6F38556-7BDD-4DAD-BC44-05EABCC0A59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89" name="Group 109">
            <a:extLst>
              <a:ext uri="{FF2B5EF4-FFF2-40B4-BE49-F238E27FC236}">
                <a16:creationId xmlns:a16="http://schemas.microsoft.com/office/drawing/2014/main" id="{BA52F750-0287-4CF4-9369-2478047D6D6A}"/>
              </a:ext>
            </a:extLst>
          </p:cNvPr>
          <p:cNvGrpSpPr>
            <a:grpSpLocks/>
          </p:cNvGrpSpPr>
          <p:nvPr/>
        </p:nvGrpSpPr>
        <p:grpSpPr bwMode="auto">
          <a:xfrm rot="16046583">
            <a:off x="2422525" y="3705225"/>
            <a:ext cx="242888" cy="242888"/>
            <a:chOff x="559" y="2583"/>
            <a:chExt cx="754" cy="755"/>
          </a:xfrm>
        </p:grpSpPr>
        <p:sp>
          <p:nvSpPr>
            <p:cNvPr id="75873" name="Oval 110">
              <a:extLst>
                <a:ext uri="{FF2B5EF4-FFF2-40B4-BE49-F238E27FC236}">
                  <a16:creationId xmlns:a16="http://schemas.microsoft.com/office/drawing/2014/main" id="{65B1DA8B-61C3-4B5D-814F-1F83AF0BF2CC}"/>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74" name="Oval 111">
              <a:extLst>
                <a:ext uri="{FF2B5EF4-FFF2-40B4-BE49-F238E27FC236}">
                  <a16:creationId xmlns:a16="http://schemas.microsoft.com/office/drawing/2014/main" id="{F7478CE4-7C28-40CD-92DF-062C4C123DA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75" name="Oval 112">
              <a:extLst>
                <a:ext uri="{FF2B5EF4-FFF2-40B4-BE49-F238E27FC236}">
                  <a16:creationId xmlns:a16="http://schemas.microsoft.com/office/drawing/2014/main" id="{18A53435-A53B-4399-98CE-165EA750B7C7}"/>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0" name="Group 113">
            <a:extLst>
              <a:ext uri="{FF2B5EF4-FFF2-40B4-BE49-F238E27FC236}">
                <a16:creationId xmlns:a16="http://schemas.microsoft.com/office/drawing/2014/main" id="{552BDF26-EB57-42D9-9AA8-97C8D7407E1C}"/>
              </a:ext>
            </a:extLst>
          </p:cNvPr>
          <p:cNvGrpSpPr>
            <a:grpSpLocks/>
          </p:cNvGrpSpPr>
          <p:nvPr/>
        </p:nvGrpSpPr>
        <p:grpSpPr bwMode="auto">
          <a:xfrm rot="16046583">
            <a:off x="3255170" y="1961357"/>
            <a:ext cx="242887" cy="241300"/>
            <a:chOff x="559" y="2583"/>
            <a:chExt cx="754" cy="755"/>
          </a:xfrm>
        </p:grpSpPr>
        <p:sp>
          <p:nvSpPr>
            <p:cNvPr id="75870" name="Oval 114">
              <a:extLst>
                <a:ext uri="{FF2B5EF4-FFF2-40B4-BE49-F238E27FC236}">
                  <a16:creationId xmlns:a16="http://schemas.microsoft.com/office/drawing/2014/main" id="{8445DD29-25C2-41DA-A325-48DC3BADB27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71" name="Oval 115">
              <a:extLst>
                <a:ext uri="{FF2B5EF4-FFF2-40B4-BE49-F238E27FC236}">
                  <a16:creationId xmlns:a16="http://schemas.microsoft.com/office/drawing/2014/main" id="{94B26584-42F1-4C2D-AF89-5812916F2DF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72" name="Oval 116">
              <a:extLst>
                <a:ext uri="{FF2B5EF4-FFF2-40B4-BE49-F238E27FC236}">
                  <a16:creationId xmlns:a16="http://schemas.microsoft.com/office/drawing/2014/main" id="{D17B9A2B-7DF7-4525-83CA-38322C9BB640}"/>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1" name="Group 117">
            <a:extLst>
              <a:ext uri="{FF2B5EF4-FFF2-40B4-BE49-F238E27FC236}">
                <a16:creationId xmlns:a16="http://schemas.microsoft.com/office/drawing/2014/main" id="{2186AE8B-9BF1-4BF0-A0E0-C9536A14A18D}"/>
              </a:ext>
            </a:extLst>
          </p:cNvPr>
          <p:cNvGrpSpPr>
            <a:grpSpLocks/>
          </p:cNvGrpSpPr>
          <p:nvPr/>
        </p:nvGrpSpPr>
        <p:grpSpPr bwMode="auto">
          <a:xfrm rot="18346906">
            <a:off x="3806825" y="1949450"/>
            <a:ext cx="242888" cy="242888"/>
            <a:chOff x="559" y="2583"/>
            <a:chExt cx="754" cy="755"/>
          </a:xfrm>
        </p:grpSpPr>
        <p:sp>
          <p:nvSpPr>
            <p:cNvPr id="75867" name="Oval 118">
              <a:extLst>
                <a:ext uri="{FF2B5EF4-FFF2-40B4-BE49-F238E27FC236}">
                  <a16:creationId xmlns:a16="http://schemas.microsoft.com/office/drawing/2014/main" id="{D37E9AF9-A0EA-484F-A1D5-ED383B5B69E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8" name="Oval 119">
              <a:extLst>
                <a:ext uri="{FF2B5EF4-FFF2-40B4-BE49-F238E27FC236}">
                  <a16:creationId xmlns:a16="http://schemas.microsoft.com/office/drawing/2014/main" id="{8E67AEF3-69C6-42E1-83E4-A2E26109678C}"/>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9" name="Oval 120">
              <a:extLst>
                <a:ext uri="{FF2B5EF4-FFF2-40B4-BE49-F238E27FC236}">
                  <a16:creationId xmlns:a16="http://schemas.microsoft.com/office/drawing/2014/main" id="{0FB782B6-E6B1-43B0-9F3C-426D9251A5AE}"/>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2" name="Group 121">
            <a:extLst>
              <a:ext uri="{FF2B5EF4-FFF2-40B4-BE49-F238E27FC236}">
                <a16:creationId xmlns:a16="http://schemas.microsoft.com/office/drawing/2014/main" id="{628191E1-0190-47C0-B240-23F7E294BC97}"/>
              </a:ext>
            </a:extLst>
          </p:cNvPr>
          <p:cNvGrpSpPr>
            <a:grpSpLocks/>
          </p:cNvGrpSpPr>
          <p:nvPr/>
        </p:nvGrpSpPr>
        <p:grpSpPr bwMode="auto">
          <a:xfrm rot="16046583">
            <a:off x="3498057" y="3158332"/>
            <a:ext cx="242888" cy="244475"/>
            <a:chOff x="559" y="2583"/>
            <a:chExt cx="754" cy="755"/>
          </a:xfrm>
        </p:grpSpPr>
        <p:sp>
          <p:nvSpPr>
            <p:cNvPr id="75864" name="Oval 122">
              <a:extLst>
                <a:ext uri="{FF2B5EF4-FFF2-40B4-BE49-F238E27FC236}">
                  <a16:creationId xmlns:a16="http://schemas.microsoft.com/office/drawing/2014/main" id="{328DC80B-6363-4429-8345-3387F004282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5" name="Oval 123">
              <a:extLst>
                <a:ext uri="{FF2B5EF4-FFF2-40B4-BE49-F238E27FC236}">
                  <a16:creationId xmlns:a16="http://schemas.microsoft.com/office/drawing/2014/main" id="{533E0C8E-FC69-459C-9AEB-DB1C9C25ACD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6" name="Oval 124">
              <a:extLst>
                <a:ext uri="{FF2B5EF4-FFF2-40B4-BE49-F238E27FC236}">
                  <a16:creationId xmlns:a16="http://schemas.microsoft.com/office/drawing/2014/main" id="{1D96DC03-DCD1-4244-8638-B7407583E0CF}"/>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3" name="Group 125">
            <a:extLst>
              <a:ext uri="{FF2B5EF4-FFF2-40B4-BE49-F238E27FC236}">
                <a16:creationId xmlns:a16="http://schemas.microsoft.com/office/drawing/2014/main" id="{BFE15984-8BCA-4FE5-ACC1-4F6E7BF8354F}"/>
              </a:ext>
            </a:extLst>
          </p:cNvPr>
          <p:cNvGrpSpPr>
            <a:grpSpLocks/>
          </p:cNvGrpSpPr>
          <p:nvPr/>
        </p:nvGrpSpPr>
        <p:grpSpPr bwMode="auto">
          <a:xfrm rot="18346906">
            <a:off x="4050507" y="3148807"/>
            <a:ext cx="241300" cy="242887"/>
            <a:chOff x="559" y="2583"/>
            <a:chExt cx="754" cy="755"/>
          </a:xfrm>
        </p:grpSpPr>
        <p:sp>
          <p:nvSpPr>
            <p:cNvPr id="75861" name="Oval 126">
              <a:extLst>
                <a:ext uri="{FF2B5EF4-FFF2-40B4-BE49-F238E27FC236}">
                  <a16:creationId xmlns:a16="http://schemas.microsoft.com/office/drawing/2014/main" id="{15A0BCB0-1705-4654-AF42-EFBAF177FBD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2" name="Oval 127">
              <a:extLst>
                <a:ext uri="{FF2B5EF4-FFF2-40B4-BE49-F238E27FC236}">
                  <a16:creationId xmlns:a16="http://schemas.microsoft.com/office/drawing/2014/main" id="{8A34EC74-8289-4955-B869-5B14B7CA748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3" name="Oval 128">
              <a:extLst>
                <a:ext uri="{FF2B5EF4-FFF2-40B4-BE49-F238E27FC236}">
                  <a16:creationId xmlns:a16="http://schemas.microsoft.com/office/drawing/2014/main" id="{1FC88B70-9DCB-4B8F-BC51-F14E2D2BC926}"/>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4" name="Group 136">
            <a:extLst>
              <a:ext uri="{FF2B5EF4-FFF2-40B4-BE49-F238E27FC236}">
                <a16:creationId xmlns:a16="http://schemas.microsoft.com/office/drawing/2014/main" id="{CAE3C573-49EA-4145-8C69-010CC55C3523}"/>
              </a:ext>
            </a:extLst>
          </p:cNvPr>
          <p:cNvGrpSpPr>
            <a:grpSpLocks/>
          </p:cNvGrpSpPr>
          <p:nvPr/>
        </p:nvGrpSpPr>
        <p:grpSpPr bwMode="auto">
          <a:xfrm rot="16046583">
            <a:off x="4254501" y="2478088"/>
            <a:ext cx="242887" cy="242888"/>
            <a:chOff x="559" y="2583"/>
            <a:chExt cx="754" cy="755"/>
          </a:xfrm>
        </p:grpSpPr>
        <p:sp>
          <p:nvSpPr>
            <p:cNvPr id="75858" name="Oval 137">
              <a:extLst>
                <a:ext uri="{FF2B5EF4-FFF2-40B4-BE49-F238E27FC236}">
                  <a16:creationId xmlns:a16="http://schemas.microsoft.com/office/drawing/2014/main" id="{EEA4C17E-7DBD-4EAA-89CE-53D30767D17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9" name="Oval 138">
              <a:extLst>
                <a:ext uri="{FF2B5EF4-FFF2-40B4-BE49-F238E27FC236}">
                  <a16:creationId xmlns:a16="http://schemas.microsoft.com/office/drawing/2014/main" id="{74CE34FB-4E3D-47B4-BE0D-3A5799F8611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60" name="Oval 139">
              <a:extLst>
                <a:ext uri="{FF2B5EF4-FFF2-40B4-BE49-F238E27FC236}">
                  <a16:creationId xmlns:a16="http://schemas.microsoft.com/office/drawing/2014/main" id="{687E80CD-D2E3-4E92-918C-545067DF641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5" name="Group 140">
            <a:extLst>
              <a:ext uri="{FF2B5EF4-FFF2-40B4-BE49-F238E27FC236}">
                <a16:creationId xmlns:a16="http://schemas.microsoft.com/office/drawing/2014/main" id="{52537860-0A78-4FD7-B74B-E0CB63D5C328}"/>
              </a:ext>
            </a:extLst>
          </p:cNvPr>
          <p:cNvGrpSpPr>
            <a:grpSpLocks/>
          </p:cNvGrpSpPr>
          <p:nvPr/>
        </p:nvGrpSpPr>
        <p:grpSpPr bwMode="auto">
          <a:xfrm rot="16046583">
            <a:off x="4766469" y="2639219"/>
            <a:ext cx="241300" cy="242888"/>
            <a:chOff x="559" y="2583"/>
            <a:chExt cx="754" cy="755"/>
          </a:xfrm>
        </p:grpSpPr>
        <p:sp>
          <p:nvSpPr>
            <p:cNvPr id="75855" name="Oval 141">
              <a:extLst>
                <a:ext uri="{FF2B5EF4-FFF2-40B4-BE49-F238E27FC236}">
                  <a16:creationId xmlns:a16="http://schemas.microsoft.com/office/drawing/2014/main" id="{34C6292C-9E6C-4763-8203-A320EAA54DA7}"/>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6" name="Oval 142">
              <a:extLst>
                <a:ext uri="{FF2B5EF4-FFF2-40B4-BE49-F238E27FC236}">
                  <a16:creationId xmlns:a16="http://schemas.microsoft.com/office/drawing/2014/main" id="{8594E3FC-D49C-4E51-84FA-0050B512D0B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7" name="Oval 143">
              <a:extLst>
                <a:ext uri="{FF2B5EF4-FFF2-40B4-BE49-F238E27FC236}">
                  <a16:creationId xmlns:a16="http://schemas.microsoft.com/office/drawing/2014/main" id="{CE925932-36AC-4653-A85F-9884743F449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796" name="Group 144">
            <a:extLst>
              <a:ext uri="{FF2B5EF4-FFF2-40B4-BE49-F238E27FC236}">
                <a16:creationId xmlns:a16="http://schemas.microsoft.com/office/drawing/2014/main" id="{78FE9C6A-4A0F-4C9E-9289-C99CDB64A945}"/>
              </a:ext>
            </a:extLst>
          </p:cNvPr>
          <p:cNvGrpSpPr>
            <a:grpSpLocks/>
          </p:cNvGrpSpPr>
          <p:nvPr/>
        </p:nvGrpSpPr>
        <p:grpSpPr bwMode="auto">
          <a:xfrm>
            <a:off x="4730750" y="2965450"/>
            <a:ext cx="704850" cy="749300"/>
            <a:chOff x="3468" y="1417"/>
            <a:chExt cx="572" cy="608"/>
          </a:xfrm>
        </p:grpSpPr>
        <p:grpSp>
          <p:nvGrpSpPr>
            <p:cNvPr id="75838" name="Group 145">
              <a:extLst>
                <a:ext uri="{FF2B5EF4-FFF2-40B4-BE49-F238E27FC236}">
                  <a16:creationId xmlns:a16="http://schemas.microsoft.com/office/drawing/2014/main" id="{631AA5BF-1AE3-4FD1-8DF8-1D280642B887}"/>
                </a:ext>
              </a:extLst>
            </p:cNvPr>
            <p:cNvGrpSpPr>
              <a:grpSpLocks/>
            </p:cNvGrpSpPr>
            <p:nvPr/>
          </p:nvGrpSpPr>
          <p:grpSpPr bwMode="auto">
            <a:xfrm>
              <a:off x="3701" y="1417"/>
              <a:ext cx="197" cy="197"/>
              <a:chOff x="559" y="2583"/>
              <a:chExt cx="754" cy="755"/>
            </a:xfrm>
          </p:grpSpPr>
          <p:sp>
            <p:nvSpPr>
              <p:cNvPr id="75852" name="Oval 146">
                <a:extLst>
                  <a:ext uri="{FF2B5EF4-FFF2-40B4-BE49-F238E27FC236}">
                    <a16:creationId xmlns:a16="http://schemas.microsoft.com/office/drawing/2014/main" id="{831843BD-EB04-4704-B691-25C2108D7F6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3" name="Oval 147">
                <a:extLst>
                  <a:ext uri="{FF2B5EF4-FFF2-40B4-BE49-F238E27FC236}">
                    <a16:creationId xmlns:a16="http://schemas.microsoft.com/office/drawing/2014/main" id="{8183FDEB-EBC2-4C0F-896C-1BEFC31A7B2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4" name="Oval 148">
                <a:extLst>
                  <a:ext uri="{FF2B5EF4-FFF2-40B4-BE49-F238E27FC236}">
                    <a16:creationId xmlns:a16="http://schemas.microsoft.com/office/drawing/2014/main" id="{FBE557D2-2532-4D1B-8CD0-165A7554702A}"/>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839" name="Oval 149">
              <a:extLst>
                <a:ext uri="{FF2B5EF4-FFF2-40B4-BE49-F238E27FC236}">
                  <a16:creationId xmlns:a16="http://schemas.microsoft.com/office/drawing/2014/main" id="{A10CA22F-843A-47F1-862A-ABCE66E1E026}"/>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840" name="Group 150">
              <a:extLst>
                <a:ext uri="{FF2B5EF4-FFF2-40B4-BE49-F238E27FC236}">
                  <a16:creationId xmlns:a16="http://schemas.microsoft.com/office/drawing/2014/main" id="{4C90AFB9-5AA6-43BB-8E7E-413199CC13E1}"/>
                </a:ext>
              </a:extLst>
            </p:cNvPr>
            <p:cNvGrpSpPr>
              <a:grpSpLocks/>
            </p:cNvGrpSpPr>
            <p:nvPr/>
          </p:nvGrpSpPr>
          <p:grpSpPr bwMode="auto">
            <a:xfrm rot="4587992">
              <a:off x="3843" y="1632"/>
              <a:ext cx="197" cy="197"/>
              <a:chOff x="559" y="2583"/>
              <a:chExt cx="754" cy="755"/>
            </a:xfrm>
          </p:grpSpPr>
          <p:sp>
            <p:nvSpPr>
              <p:cNvPr id="75849" name="Oval 151">
                <a:extLst>
                  <a:ext uri="{FF2B5EF4-FFF2-40B4-BE49-F238E27FC236}">
                    <a16:creationId xmlns:a16="http://schemas.microsoft.com/office/drawing/2014/main" id="{26FC130F-149B-4F2D-A476-57F013996840}"/>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0" name="Oval 152">
                <a:extLst>
                  <a:ext uri="{FF2B5EF4-FFF2-40B4-BE49-F238E27FC236}">
                    <a16:creationId xmlns:a16="http://schemas.microsoft.com/office/drawing/2014/main" id="{FC601F74-5272-4E8E-9F40-EB4355EE59F5}"/>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51" name="Oval 153">
                <a:extLst>
                  <a:ext uri="{FF2B5EF4-FFF2-40B4-BE49-F238E27FC236}">
                    <a16:creationId xmlns:a16="http://schemas.microsoft.com/office/drawing/2014/main" id="{52382A9F-2AB0-4DDB-966C-E8F2021B01E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841" name="Group 154">
              <a:extLst>
                <a:ext uri="{FF2B5EF4-FFF2-40B4-BE49-F238E27FC236}">
                  <a16:creationId xmlns:a16="http://schemas.microsoft.com/office/drawing/2014/main" id="{A5E64600-149A-40AF-929C-6E14B9F672BD}"/>
                </a:ext>
              </a:extLst>
            </p:cNvPr>
            <p:cNvGrpSpPr>
              <a:grpSpLocks/>
            </p:cNvGrpSpPr>
            <p:nvPr/>
          </p:nvGrpSpPr>
          <p:grpSpPr bwMode="auto">
            <a:xfrm rot="-9936302">
              <a:off x="3591" y="1828"/>
              <a:ext cx="197" cy="197"/>
              <a:chOff x="559" y="2583"/>
              <a:chExt cx="754" cy="755"/>
            </a:xfrm>
          </p:grpSpPr>
          <p:sp>
            <p:nvSpPr>
              <p:cNvPr id="75846" name="Oval 155">
                <a:extLst>
                  <a:ext uri="{FF2B5EF4-FFF2-40B4-BE49-F238E27FC236}">
                    <a16:creationId xmlns:a16="http://schemas.microsoft.com/office/drawing/2014/main" id="{9B44CC96-F27E-422D-BA33-62F8C4B226D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47" name="Oval 156">
                <a:extLst>
                  <a:ext uri="{FF2B5EF4-FFF2-40B4-BE49-F238E27FC236}">
                    <a16:creationId xmlns:a16="http://schemas.microsoft.com/office/drawing/2014/main" id="{BABAF00C-EE1B-433A-8AD1-14A3CFB2F031}"/>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48" name="Oval 157">
                <a:extLst>
                  <a:ext uri="{FF2B5EF4-FFF2-40B4-BE49-F238E27FC236}">
                    <a16:creationId xmlns:a16="http://schemas.microsoft.com/office/drawing/2014/main" id="{A4596A98-AFE1-4BD7-BF26-9E371CFF5FF4}"/>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842" name="Group 158">
              <a:extLst>
                <a:ext uri="{FF2B5EF4-FFF2-40B4-BE49-F238E27FC236}">
                  <a16:creationId xmlns:a16="http://schemas.microsoft.com/office/drawing/2014/main" id="{A8547887-36D1-43EB-A8D2-9A6D0FED2657}"/>
                </a:ext>
              </a:extLst>
            </p:cNvPr>
            <p:cNvGrpSpPr>
              <a:grpSpLocks/>
            </p:cNvGrpSpPr>
            <p:nvPr/>
          </p:nvGrpSpPr>
          <p:grpSpPr bwMode="auto">
            <a:xfrm>
              <a:off x="3468" y="1486"/>
              <a:ext cx="197" cy="197"/>
              <a:chOff x="559" y="2583"/>
              <a:chExt cx="754" cy="755"/>
            </a:xfrm>
          </p:grpSpPr>
          <p:sp>
            <p:nvSpPr>
              <p:cNvPr id="75843" name="Oval 159">
                <a:extLst>
                  <a:ext uri="{FF2B5EF4-FFF2-40B4-BE49-F238E27FC236}">
                    <a16:creationId xmlns:a16="http://schemas.microsoft.com/office/drawing/2014/main" id="{2CCD3D7D-BF11-4E8E-9958-F7655891B075}"/>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44" name="Oval 160">
                <a:extLst>
                  <a:ext uri="{FF2B5EF4-FFF2-40B4-BE49-F238E27FC236}">
                    <a16:creationId xmlns:a16="http://schemas.microsoft.com/office/drawing/2014/main" id="{1C92F57E-291C-4C83-96CB-9EB506EFA87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45" name="Oval 161">
                <a:extLst>
                  <a:ext uri="{FF2B5EF4-FFF2-40B4-BE49-F238E27FC236}">
                    <a16:creationId xmlns:a16="http://schemas.microsoft.com/office/drawing/2014/main" id="{8D4139BB-0BE4-4343-9A5A-9AF2264E9CC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75797" name="Text Box 162">
            <a:extLst>
              <a:ext uri="{FF2B5EF4-FFF2-40B4-BE49-F238E27FC236}">
                <a16:creationId xmlns:a16="http://schemas.microsoft.com/office/drawing/2014/main" id="{1D5F5D41-1DB3-40DE-A8CB-A1CA5F7C78EF}"/>
              </a:ext>
            </a:extLst>
          </p:cNvPr>
          <p:cNvSpPr txBox="1">
            <a:spLocks noChangeArrowheads="1"/>
          </p:cNvSpPr>
          <p:nvPr/>
        </p:nvSpPr>
        <p:spPr bwMode="auto">
          <a:xfrm>
            <a:off x="2220914" y="4325939"/>
            <a:ext cx="2103437"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Clay particle with negatively charged surface</a:t>
            </a:r>
          </a:p>
        </p:txBody>
      </p:sp>
      <p:sp>
        <p:nvSpPr>
          <p:cNvPr id="75798" name="Line 164">
            <a:extLst>
              <a:ext uri="{FF2B5EF4-FFF2-40B4-BE49-F238E27FC236}">
                <a16:creationId xmlns:a16="http://schemas.microsoft.com/office/drawing/2014/main" id="{382471F2-1C9B-4CE1-A913-418DF9A90F56}"/>
              </a:ext>
            </a:extLst>
          </p:cNvPr>
          <p:cNvSpPr>
            <a:spLocks noChangeShapeType="1"/>
          </p:cNvSpPr>
          <p:nvPr/>
        </p:nvSpPr>
        <p:spPr bwMode="auto">
          <a:xfrm flipH="1" flipV="1">
            <a:off x="2336801" y="3978276"/>
            <a:ext cx="87313" cy="3349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799" name="Line 169">
            <a:extLst>
              <a:ext uri="{FF2B5EF4-FFF2-40B4-BE49-F238E27FC236}">
                <a16:creationId xmlns:a16="http://schemas.microsoft.com/office/drawing/2014/main" id="{6FF1E7A0-9ACA-4843-BE57-4A7333208A62}"/>
              </a:ext>
            </a:extLst>
          </p:cNvPr>
          <p:cNvSpPr>
            <a:spLocks noChangeShapeType="1"/>
          </p:cNvSpPr>
          <p:nvPr/>
        </p:nvSpPr>
        <p:spPr bwMode="auto">
          <a:xfrm>
            <a:off x="2525714" y="4195763"/>
            <a:ext cx="27717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800" name="Text Box 170">
            <a:extLst>
              <a:ext uri="{FF2B5EF4-FFF2-40B4-BE49-F238E27FC236}">
                <a16:creationId xmlns:a16="http://schemas.microsoft.com/office/drawing/2014/main" id="{6CCF6B95-0DFB-4E7A-A97E-6A5CEA97FBEB}"/>
              </a:ext>
            </a:extLst>
          </p:cNvPr>
          <p:cNvSpPr txBox="1">
            <a:spLocks noChangeArrowheads="1"/>
          </p:cNvSpPr>
          <p:nvPr/>
        </p:nvSpPr>
        <p:spPr bwMode="auto">
          <a:xfrm>
            <a:off x="4789489" y="4141789"/>
            <a:ext cx="346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x</a:t>
            </a:r>
          </a:p>
        </p:txBody>
      </p:sp>
      <p:sp>
        <p:nvSpPr>
          <p:cNvPr id="75801" name="Line 166">
            <a:extLst>
              <a:ext uri="{FF2B5EF4-FFF2-40B4-BE49-F238E27FC236}">
                <a16:creationId xmlns:a16="http://schemas.microsoft.com/office/drawing/2014/main" id="{D68077E7-0874-4E07-BA86-569A08DEC72A}"/>
              </a:ext>
            </a:extLst>
          </p:cNvPr>
          <p:cNvSpPr>
            <a:spLocks noChangeShapeType="1"/>
          </p:cNvSpPr>
          <p:nvPr/>
        </p:nvSpPr>
        <p:spPr bwMode="auto">
          <a:xfrm flipV="1">
            <a:off x="6740525" y="1379539"/>
            <a:ext cx="0" cy="2873375"/>
          </a:xfrm>
          <a:prstGeom prst="line">
            <a:avLst/>
          </a:prstGeom>
          <a:noFill/>
          <a:ln w="1905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802" name="Line 167">
            <a:extLst>
              <a:ext uri="{FF2B5EF4-FFF2-40B4-BE49-F238E27FC236}">
                <a16:creationId xmlns:a16="http://schemas.microsoft.com/office/drawing/2014/main" id="{51301A63-A3BF-40FB-A9A5-C36F4AED08DB}"/>
              </a:ext>
            </a:extLst>
          </p:cNvPr>
          <p:cNvSpPr>
            <a:spLocks noChangeShapeType="1"/>
          </p:cNvSpPr>
          <p:nvPr/>
        </p:nvSpPr>
        <p:spPr bwMode="auto">
          <a:xfrm>
            <a:off x="6754813" y="5948363"/>
            <a:ext cx="3338512"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803" name="Freeform 168">
            <a:extLst>
              <a:ext uri="{FF2B5EF4-FFF2-40B4-BE49-F238E27FC236}">
                <a16:creationId xmlns:a16="http://schemas.microsoft.com/office/drawing/2014/main" id="{22AC48F2-78E9-4EF6-9C7E-C18E097100AC}"/>
              </a:ext>
            </a:extLst>
          </p:cNvPr>
          <p:cNvSpPr>
            <a:spLocks/>
          </p:cNvSpPr>
          <p:nvPr/>
        </p:nvSpPr>
        <p:spPr bwMode="auto">
          <a:xfrm>
            <a:off x="6750050" y="2011364"/>
            <a:ext cx="3200400" cy="2224087"/>
          </a:xfrm>
          <a:custGeom>
            <a:avLst/>
            <a:gdLst>
              <a:gd name="T0" fmla="*/ 0 w 348"/>
              <a:gd name="T1" fmla="*/ 0 h 206"/>
              <a:gd name="T2" fmla="*/ 2147483646 w 348"/>
              <a:gd name="T3" fmla="*/ 2147483646 h 206"/>
              <a:gd name="T4" fmla="*/ 2147483646 w 348"/>
              <a:gd name="T5" fmla="*/ 2147483646 h 206"/>
              <a:gd name="T6" fmla="*/ 2147483646 w 348"/>
              <a:gd name="T7" fmla="*/ 2147483646 h 206"/>
              <a:gd name="T8" fmla="*/ 2147483646 w 348"/>
              <a:gd name="T9" fmla="*/ 2147483646 h 206"/>
              <a:gd name="T10" fmla="*/ 2147483646 w 348"/>
              <a:gd name="T11" fmla="*/ 2147483646 h 206"/>
              <a:gd name="T12" fmla="*/ 2147483646 w 348"/>
              <a:gd name="T13" fmla="*/ 2147483646 h 206"/>
              <a:gd name="T14" fmla="*/ 2147483646 w 348"/>
              <a:gd name="T15" fmla="*/ 2147483646 h 206"/>
              <a:gd name="T16" fmla="*/ 2147483646 w 348"/>
              <a:gd name="T17" fmla="*/ 2147483646 h 206"/>
              <a:gd name="T18" fmla="*/ 2147483646 w 348"/>
              <a:gd name="T19" fmla="*/ 2147483646 h 206"/>
              <a:gd name="T20" fmla="*/ 2147483646 w 348"/>
              <a:gd name="T21" fmla="*/ 2147483646 h 206"/>
              <a:gd name="T22" fmla="*/ 2147483646 w 348"/>
              <a:gd name="T23" fmla="*/ 2147483646 h 206"/>
              <a:gd name="T24" fmla="*/ 2147483646 w 348"/>
              <a:gd name="T25" fmla="*/ 2147483646 h 206"/>
              <a:gd name="T26" fmla="*/ 2147483646 w 348"/>
              <a:gd name="T27" fmla="*/ 2147483646 h 206"/>
              <a:gd name="T28" fmla="*/ 2147483646 w 348"/>
              <a:gd name="T29" fmla="*/ 2147483646 h 206"/>
              <a:gd name="T30" fmla="*/ 2147483646 w 348"/>
              <a:gd name="T31" fmla="*/ 2147483646 h 206"/>
              <a:gd name="T32" fmla="*/ 2147483646 w 348"/>
              <a:gd name="T33" fmla="*/ 2147483646 h 206"/>
              <a:gd name="T34" fmla="*/ 2147483646 w 348"/>
              <a:gd name="T35" fmla="*/ 2147483646 h 206"/>
              <a:gd name="T36" fmla="*/ 2147483646 w 348"/>
              <a:gd name="T37" fmla="*/ 2147483646 h 206"/>
              <a:gd name="T38" fmla="*/ 2147483646 w 348"/>
              <a:gd name="T39" fmla="*/ 2147483646 h 206"/>
              <a:gd name="T40" fmla="*/ 2147483646 w 348"/>
              <a:gd name="T41" fmla="*/ 2147483646 h 206"/>
              <a:gd name="T42" fmla="*/ 2147483646 w 348"/>
              <a:gd name="T43" fmla="*/ 2147483646 h 206"/>
              <a:gd name="T44" fmla="*/ 2147483646 w 348"/>
              <a:gd name="T45" fmla="*/ 2147483646 h 206"/>
              <a:gd name="T46" fmla="*/ 2147483646 w 348"/>
              <a:gd name="T47" fmla="*/ 2147483646 h 206"/>
              <a:gd name="T48" fmla="*/ 2147483646 w 348"/>
              <a:gd name="T49" fmla="*/ 2147483646 h 206"/>
              <a:gd name="T50" fmla="*/ 2147483646 w 348"/>
              <a:gd name="T51" fmla="*/ 2147483646 h 206"/>
              <a:gd name="T52" fmla="*/ 2147483646 w 348"/>
              <a:gd name="T53" fmla="*/ 2147483646 h 206"/>
              <a:gd name="T54" fmla="*/ 2147483646 w 348"/>
              <a:gd name="T55" fmla="*/ 2147483646 h 206"/>
              <a:gd name="T56" fmla="*/ 2147483646 w 348"/>
              <a:gd name="T57" fmla="*/ 2147483646 h 206"/>
              <a:gd name="T58" fmla="*/ 2147483646 w 348"/>
              <a:gd name="T59" fmla="*/ 2147483646 h 206"/>
              <a:gd name="T60" fmla="*/ 2147483646 w 348"/>
              <a:gd name="T61" fmla="*/ 2147483646 h 206"/>
              <a:gd name="T62" fmla="*/ 2147483646 w 348"/>
              <a:gd name="T63" fmla="*/ 2147483646 h 206"/>
              <a:gd name="T64" fmla="*/ 2147483646 w 348"/>
              <a:gd name="T65" fmla="*/ 2147483646 h 206"/>
              <a:gd name="T66" fmla="*/ 2147483646 w 348"/>
              <a:gd name="T67" fmla="*/ 2147483646 h 206"/>
              <a:gd name="T68" fmla="*/ 2147483646 w 348"/>
              <a:gd name="T69" fmla="*/ 2147483646 h 206"/>
              <a:gd name="T70" fmla="*/ 2147483646 w 348"/>
              <a:gd name="T71" fmla="*/ 2147483646 h 206"/>
              <a:gd name="T72" fmla="*/ 2147483646 w 348"/>
              <a:gd name="T73" fmla="*/ 2147483646 h 206"/>
              <a:gd name="T74" fmla="*/ 2147483646 w 348"/>
              <a:gd name="T75" fmla="*/ 2147483646 h 206"/>
              <a:gd name="T76" fmla="*/ 2147483646 w 348"/>
              <a:gd name="T77" fmla="*/ 2147483646 h 206"/>
              <a:gd name="T78" fmla="*/ 2147483646 w 348"/>
              <a:gd name="T79" fmla="*/ 2147483646 h 206"/>
              <a:gd name="T80" fmla="*/ 2147483646 w 348"/>
              <a:gd name="T81" fmla="*/ 2147483646 h 206"/>
              <a:gd name="T82" fmla="*/ 2147483646 w 348"/>
              <a:gd name="T83" fmla="*/ 2147483646 h 206"/>
              <a:gd name="T84" fmla="*/ 2147483646 w 348"/>
              <a:gd name="T85" fmla="*/ 2147483646 h 206"/>
              <a:gd name="T86" fmla="*/ 2147483646 w 348"/>
              <a:gd name="T87" fmla="*/ 2147483646 h 206"/>
              <a:gd name="T88" fmla="*/ 2147483646 w 348"/>
              <a:gd name="T89" fmla="*/ 2147483646 h 206"/>
              <a:gd name="T90" fmla="*/ 2147483646 w 348"/>
              <a:gd name="T91" fmla="*/ 2147483646 h 206"/>
              <a:gd name="T92" fmla="*/ 2147483646 w 348"/>
              <a:gd name="T93" fmla="*/ 2147483646 h 206"/>
              <a:gd name="T94" fmla="*/ 2147483646 w 348"/>
              <a:gd name="T95" fmla="*/ 2147483646 h 206"/>
              <a:gd name="T96" fmla="*/ 2147483646 w 348"/>
              <a:gd name="T97" fmla="*/ 2147483646 h 206"/>
              <a:gd name="T98" fmla="*/ 2147483646 w 348"/>
              <a:gd name="T99" fmla="*/ 2147483646 h 206"/>
              <a:gd name="T100" fmla="*/ 2147483646 w 348"/>
              <a:gd name="T101" fmla="*/ 2147483646 h 2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48"/>
              <a:gd name="T154" fmla="*/ 0 h 206"/>
              <a:gd name="T155" fmla="*/ 348 w 348"/>
              <a:gd name="T156" fmla="*/ 206 h 2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48" h="206">
                <a:moveTo>
                  <a:pt x="0" y="0"/>
                </a:moveTo>
                <a:lnTo>
                  <a:pt x="6" y="19"/>
                </a:lnTo>
                <a:lnTo>
                  <a:pt x="13" y="37"/>
                </a:lnTo>
                <a:lnTo>
                  <a:pt x="20" y="53"/>
                </a:lnTo>
                <a:lnTo>
                  <a:pt x="27" y="68"/>
                </a:lnTo>
                <a:lnTo>
                  <a:pt x="34" y="81"/>
                </a:lnTo>
                <a:lnTo>
                  <a:pt x="41" y="93"/>
                </a:lnTo>
                <a:lnTo>
                  <a:pt x="48" y="104"/>
                </a:lnTo>
                <a:lnTo>
                  <a:pt x="55" y="114"/>
                </a:lnTo>
                <a:lnTo>
                  <a:pt x="62" y="123"/>
                </a:lnTo>
                <a:lnTo>
                  <a:pt x="69" y="131"/>
                </a:lnTo>
                <a:lnTo>
                  <a:pt x="76" y="138"/>
                </a:lnTo>
                <a:lnTo>
                  <a:pt x="83" y="145"/>
                </a:lnTo>
                <a:lnTo>
                  <a:pt x="90" y="151"/>
                </a:lnTo>
                <a:lnTo>
                  <a:pt x="97" y="156"/>
                </a:lnTo>
                <a:lnTo>
                  <a:pt x="104" y="161"/>
                </a:lnTo>
                <a:lnTo>
                  <a:pt x="111" y="166"/>
                </a:lnTo>
                <a:lnTo>
                  <a:pt x="118" y="170"/>
                </a:lnTo>
                <a:lnTo>
                  <a:pt x="125" y="173"/>
                </a:lnTo>
                <a:lnTo>
                  <a:pt x="132" y="176"/>
                </a:lnTo>
                <a:lnTo>
                  <a:pt x="139" y="179"/>
                </a:lnTo>
                <a:lnTo>
                  <a:pt x="146" y="182"/>
                </a:lnTo>
                <a:lnTo>
                  <a:pt x="153" y="184"/>
                </a:lnTo>
                <a:lnTo>
                  <a:pt x="160" y="187"/>
                </a:lnTo>
                <a:lnTo>
                  <a:pt x="167" y="189"/>
                </a:lnTo>
                <a:lnTo>
                  <a:pt x="174" y="190"/>
                </a:lnTo>
                <a:lnTo>
                  <a:pt x="180" y="192"/>
                </a:lnTo>
                <a:lnTo>
                  <a:pt x="187" y="194"/>
                </a:lnTo>
                <a:lnTo>
                  <a:pt x="194" y="195"/>
                </a:lnTo>
                <a:lnTo>
                  <a:pt x="201" y="196"/>
                </a:lnTo>
                <a:lnTo>
                  <a:pt x="208" y="197"/>
                </a:lnTo>
                <a:lnTo>
                  <a:pt x="215" y="198"/>
                </a:lnTo>
                <a:lnTo>
                  <a:pt x="222" y="199"/>
                </a:lnTo>
                <a:lnTo>
                  <a:pt x="229" y="200"/>
                </a:lnTo>
                <a:lnTo>
                  <a:pt x="236" y="201"/>
                </a:lnTo>
                <a:lnTo>
                  <a:pt x="243" y="201"/>
                </a:lnTo>
                <a:lnTo>
                  <a:pt x="250" y="202"/>
                </a:lnTo>
                <a:lnTo>
                  <a:pt x="257" y="202"/>
                </a:lnTo>
                <a:lnTo>
                  <a:pt x="264" y="203"/>
                </a:lnTo>
                <a:lnTo>
                  <a:pt x="271" y="203"/>
                </a:lnTo>
                <a:lnTo>
                  <a:pt x="278" y="204"/>
                </a:lnTo>
                <a:lnTo>
                  <a:pt x="285" y="204"/>
                </a:lnTo>
                <a:lnTo>
                  <a:pt x="292" y="204"/>
                </a:lnTo>
                <a:lnTo>
                  <a:pt x="299" y="205"/>
                </a:lnTo>
                <a:lnTo>
                  <a:pt x="306" y="205"/>
                </a:lnTo>
                <a:lnTo>
                  <a:pt x="313" y="205"/>
                </a:lnTo>
                <a:lnTo>
                  <a:pt x="320" y="205"/>
                </a:lnTo>
                <a:lnTo>
                  <a:pt x="327" y="206"/>
                </a:lnTo>
                <a:lnTo>
                  <a:pt x="334" y="206"/>
                </a:lnTo>
                <a:lnTo>
                  <a:pt x="341" y="206"/>
                </a:lnTo>
                <a:lnTo>
                  <a:pt x="348" y="206"/>
                </a:lnTo>
              </a:path>
            </a:pathLst>
          </a:custGeom>
          <a:noFill/>
          <a:ln w="19050">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804" name="Text Box 171">
            <a:extLst>
              <a:ext uri="{FF2B5EF4-FFF2-40B4-BE49-F238E27FC236}">
                <a16:creationId xmlns:a16="http://schemas.microsoft.com/office/drawing/2014/main" id="{D729FEBB-7370-4711-8B28-F4BE663869C8}"/>
              </a:ext>
            </a:extLst>
          </p:cNvPr>
          <p:cNvSpPr txBox="1">
            <a:spLocks noChangeArrowheads="1"/>
          </p:cNvSpPr>
          <p:nvPr/>
        </p:nvSpPr>
        <p:spPr bwMode="auto">
          <a:xfrm>
            <a:off x="8856663" y="4249739"/>
            <a:ext cx="15224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Distance x</a:t>
            </a:r>
          </a:p>
        </p:txBody>
      </p:sp>
      <p:sp>
        <p:nvSpPr>
          <p:cNvPr id="75805" name="Text Box 173">
            <a:extLst>
              <a:ext uri="{FF2B5EF4-FFF2-40B4-BE49-F238E27FC236}">
                <a16:creationId xmlns:a16="http://schemas.microsoft.com/office/drawing/2014/main" id="{7564CEC1-B978-4377-9843-5DB0F2578384}"/>
              </a:ext>
            </a:extLst>
          </p:cNvPr>
          <p:cNvSpPr txBox="1">
            <a:spLocks noChangeArrowheads="1"/>
          </p:cNvSpPr>
          <p:nvPr/>
        </p:nvSpPr>
        <p:spPr bwMode="auto">
          <a:xfrm rot="16200000">
            <a:off x="5380039" y="3522664"/>
            <a:ext cx="1825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Concentration</a:t>
            </a:r>
          </a:p>
        </p:txBody>
      </p:sp>
      <p:sp>
        <p:nvSpPr>
          <p:cNvPr id="75806" name="Text Box 174">
            <a:extLst>
              <a:ext uri="{FF2B5EF4-FFF2-40B4-BE49-F238E27FC236}">
                <a16:creationId xmlns:a16="http://schemas.microsoft.com/office/drawing/2014/main" id="{0A8ADB99-676D-4943-BB9B-A8076888018D}"/>
              </a:ext>
            </a:extLst>
          </p:cNvPr>
          <p:cNvSpPr txBox="1">
            <a:spLocks noChangeArrowheads="1"/>
          </p:cNvSpPr>
          <p:nvPr/>
        </p:nvSpPr>
        <p:spPr bwMode="auto">
          <a:xfrm>
            <a:off x="7515225" y="2878138"/>
            <a:ext cx="2235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Exponential decay</a:t>
            </a:r>
          </a:p>
        </p:txBody>
      </p:sp>
      <p:sp>
        <p:nvSpPr>
          <p:cNvPr id="75807" name="Line 177">
            <a:extLst>
              <a:ext uri="{FF2B5EF4-FFF2-40B4-BE49-F238E27FC236}">
                <a16:creationId xmlns:a16="http://schemas.microsoft.com/office/drawing/2014/main" id="{7974CEFE-7CEC-465F-A27D-6AC6D34C310C}"/>
              </a:ext>
            </a:extLst>
          </p:cNvPr>
          <p:cNvSpPr>
            <a:spLocks noChangeShapeType="1"/>
          </p:cNvSpPr>
          <p:nvPr/>
        </p:nvSpPr>
        <p:spPr bwMode="auto">
          <a:xfrm>
            <a:off x="6729413" y="4246564"/>
            <a:ext cx="0" cy="1704975"/>
          </a:xfrm>
          <a:prstGeom prst="line">
            <a:avLst/>
          </a:prstGeom>
          <a:noFill/>
          <a:ln w="19050">
            <a:solidFill>
              <a:schemeClr val="tx1"/>
            </a:solidFill>
            <a:round/>
            <a:headEnd/>
            <a:tailEnd type="none" w="med" len="lg"/>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808" name="Freeform 178">
            <a:extLst>
              <a:ext uri="{FF2B5EF4-FFF2-40B4-BE49-F238E27FC236}">
                <a16:creationId xmlns:a16="http://schemas.microsoft.com/office/drawing/2014/main" id="{3C565505-4BD9-4035-B1B1-1E79379B9C69}"/>
              </a:ext>
            </a:extLst>
          </p:cNvPr>
          <p:cNvSpPr>
            <a:spLocks/>
          </p:cNvSpPr>
          <p:nvPr/>
        </p:nvSpPr>
        <p:spPr bwMode="auto">
          <a:xfrm flipV="1">
            <a:off x="6784975" y="4252913"/>
            <a:ext cx="3200400" cy="946150"/>
          </a:xfrm>
          <a:custGeom>
            <a:avLst/>
            <a:gdLst>
              <a:gd name="T0" fmla="*/ 0 w 348"/>
              <a:gd name="T1" fmla="*/ 0 h 206"/>
              <a:gd name="T2" fmla="*/ 2147483646 w 348"/>
              <a:gd name="T3" fmla="*/ 2147483646 h 206"/>
              <a:gd name="T4" fmla="*/ 2147483646 w 348"/>
              <a:gd name="T5" fmla="*/ 2147483646 h 206"/>
              <a:gd name="T6" fmla="*/ 2147483646 w 348"/>
              <a:gd name="T7" fmla="*/ 2147483646 h 206"/>
              <a:gd name="T8" fmla="*/ 2147483646 w 348"/>
              <a:gd name="T9" fmla="*/ 2147483646 h 206"/>
              <a:gd name="T10" fmla="*/ 2147483646 w 348"/>
              <a:gd name="T11" fmla="*/ 2147483646 h 206"/>
              <a:gd name="T12" fmla="*/ 2147483646 w 348"/>
              <a:gd name="T13" fmla="*/ 2147483646 h 206"/>
              <a:gd name="T14" fmla="*/ 2147483646 w 348"/>
              <a:gd name="T15" fmla="*/ 2147483646 h 206"/>
              <a:gd name="T16" fmla="*/ 2147483646 w 348"/>
              <a:gd name="T17" fmla="*/ 2147483646 h 206"/>
              <a:gd name="T18" fmla="*/ 2147483646 w 348"/>
              <a:gd name="T19" fmla="*/ 2147483646 h 206"/>
              <a:gd name="T20" fmla="*/ 2147483646 w 348"/>
              <a:gd name="T21" fmla="*/ 2147483646 h 206"/>
              <a:gd name="T22" fmla="*/ 2147483646 w 348"/>
              <a:gd name="T23" fmla="*/ 2147483646 h 206"/>
              <a:gd name="T24" fmla="*/ 2147483646 w 348"/>
              <a:gd name="T25" fmla="*/ 2147483646 h 206"/>
              <a:gd name="T26" fmla="*/ 2147483646 w 348"/>
              <a:gd name="T27" fmla="*/ 2147483646 h 206"/>
              <a:gd name="T28" fmla="*/ 2147483646 w 348"/>
              <a:gd name="T29" fmla="*/ 2147483646 h 206"/>
              <a:gd name="T30" fmla="*/ 2147483646 w 348"/>
              <a:gd name="T31" fmla="*/ 2147483646 h 206"/>
              <a:gd name="T32" fmla="*/ 2147483646 w 348"/>
              <a:gd name="T33" fmla="*/ 2147483646 h 206"/>
              <a:gd name="T34" fmla="*/ 2147483646 w 348"/>
              <a:gd name="T35" fmla="*/ 2147483646 h 206"/>
              <a:gd name="T36" fmla="*/ 2147483646 w 348"/>
              <a:gd name="T37" fmla="*/ 2147483646 h 206"/>
              <a:gd name="T38" fmla="*/ 2147483646 w 348"/>
              <a:gd name="T39" fmla="*/ 2147483646 h 206"/>
              <a:gd name="T40" fmla="*/ 2147483646 w 348"/>
              <a:gd name="T41" fmla="*/ 2147483646 h 206"/>
              <a:gd name="T42" fmla="*/ 2147483646 w 348"/>
              <a:gd name="T43" fmla="*/ 2147483646 h 206"/>
              <a:gd name="T44" fmla="*/ 2147483646 w 348"/>
              <a:gd name="T45" fmla="*/ 2147483646 h 206"/>
              <a:gd name="T46" fmla="*/ 2147483646 w 348"/>
              <a:gd name="T47" fmla="*/ 2147483646 h 206"/>
              <a:gd name="T48" fmla="*/ 2147483646 w 348"/>
              <a:gd name="T49" fmla="*/ 2147483646 h 206"/>
              <a:gd name="T50" fmla="*/ 2147483646 w 348"/>
              <a:gd name="T51" fmla="*/ 2147483646 h 206"/>
              <a:gd name="T52" fmla="*/ 2147483646 w 348"/>
              <a:gd name="T53" fmla="*/ 2147483646 h 206"/>
              <a:gd name="T54" fmla="*/ 2147483646 w 348"/>
              <a:gd name="T55" fmla="*/ 2147483646 h 206"/>
              <a:gd name="T56" fmla="*/ 2147483646 w 348"/>
              <a:gd name="T57" fmla="*/ 2147483646 h 206"/>
              <a:gd name="T58" fmla="*/ 2147483646 w 348"/>
              <a:gd name="T59" fmla="*/ 2147483646 h 206"/>
              <a:gd name="T60" fmla="*/ 2147483646 w 348"/>
              <a:gd name="T61" fmla="*/ 2147483646 h 206"/>
              <a:gd name="T62" fmla="*/ 2147483646 w 348"/>
              <a:gd name="T63" fmla="*/ 2147483646 h 206"/>
              <a:gd name="T64" fmla="*/ 2147483646 w 348"/>
              <a:gd name="T65" fmla="*/ 2147483646 h 206"/>
              <a:gd name="T66" fmla="*/ 2147483646 w 348"/>
              <a:gd name="T67" fmla="*/ 2147483646 h 206"/>
              <a:gd name="T68" fmla="*/ 2147483646 w 348"/>
              <a:gd name="T69" fmla="*/ 2147483646 h 206"/>
              <a:gd name="T70" fmla="*/ 2147483646 w 348"/>
              <a:gd name="T71" fmla="*/ 2147483646 h 206"/>
              <a:gd name="T72" fmla="*/ 2147483646 w 348"/>
              <a:gd name="T73" fmla="*/ 2147483646 h 206"/>
              <a:gd name="T74" fmla="*/ 2147483646 w 348"/>
              <a:gd name="T75" fmla="*/ 2147483646 h 206"/>
              <a:gd name="T76" fmla="*/ 2147483646 w 348"/>
              <a:gd name="T77" fmla="*/ 2147483646 h 206"/>
              <a:gd name="T78" fmla="*/ 2147483646 w 348"/>
              <a:gd name="T79" fmla="*/ 2147483646 h 206"/>
              <a:gd name="T80" fmla="*/ 2147483646 w 348"/>
              <a:gd name="T81" fmla="*/ 2147483646 h 206"/>
              <a:gd name="T82" fmla="*/ 2147483646 w 348"/>
              <a:gd name="T83" fmla="*/ 2147483646 h 206"/>
              <a:gd name="T84" fmla="*/ 2147483646 w 348"/>
              <a:gd name="T85" fmla="*/ 2147483646 h 206"/>
              <a:gd name="T86" fmla="*/ 2147483646 w 348"/>
              <a:gd name="T87" fmla="*/ 2147483646 h 206"/>
              <a:gd name="T88" fmla="*/ 2147483646 w 348"/>
              <a:gd name="T89" fmla="*/ 2147483646 h 206"/>
              <a:gd name="T90" fmla="*/ 2147483646 w 348"/>
              <a:gd name="T91" fmla="*/ 2147483646 h 206"/>
              <a:gd name="T92" fmla="*/ 2147483646 w 348"/>
              <a:gd name="T93" fmla="*/ 2147483646 h 206"/>
              <a:gd name="T94" fmla="*/ 2147483646 w 348"/>
              <a:gd name="T95" fmla="*/ 2147483646 h 206"/>
              <a:gd name="T96" fmla="*/ 2147483646 w 348"/>
              <a:gd name="T97" fmla="*/ 2147483646 h 206"/>
              <a:gd name="T98" fmla="*/ 2147483646 w 348"/>
              <a:gd name="T99" fmla="*/ 2147483646 h 206"/>
              <a:gd name="T100" fmla="*/ 2147483646 w 348"/>
              <a:gd name="T101" fmla="*/ 2147483646 h 2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48"/>
              <a:gd name="T154" fmla="*/ 0 h 206"/>
              <a:gd name="T155" fmla="*/ 348 w 348"/>
              <a:gd name="T156" fmla="*/ 206 h 2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48" h="206">
                <a:moveTo>
                  <a:pt x="0" y="0"/>
                </a:moveTo>
                <a:lnTo>
                  <a:pt x="6" y="19"/>
                </a:lnTo>
                <a:lnTo>
                  <a:pt x="13" y="37"/>
                </a:lnTo>
                <a:lnTo>
                  <a:pt x="20" y="53"/>
                </a:lnTo>
                <a:lnTo>
                  <a:pt x="27" y="68"/>
                </a:lnTo>
                <a:lnTo>
                  <a:pt x="34" y="81"/>
                </a:lnTo>
                <a:lnTo>
                  <a:pt x="41" y="93"/>
                </a:lnTo>
                <a:lnTo>
                  <a:pt x="48" y="104"/>
                </a:lnTo>
                <a:lnTo>
                  <a:pt x="55" y="114"/>
                </a:lnTo>
                <a:lnTo>
                  <a:pt x="62" y="123"/>
                </a:lnTo>
                <a:lnTo>
                  <a:pt x="69" y="131"/>
                </a:lnTo>
                <a:lnTo>
                  <a:pt x="76" y="138"/>
                </a:lnTo>
                <a:lnTo>
                  <a:pt x="83" y="145"/>
                </a:lnTo>
                <a:lnTo>
                  <a:pt x="90" y="151"/>
                </a:lnTo>
                <a:lnTo>
                  <a:pt x="97" y="156"/>
                </a:lnTo>
                <a:lnTo>
                  <a:pt x="104" y="161"/>
                </a:lnTo>
                <a:lnTo>
                  <a:pt x="111" y="166"/>
                </a:lnTo>
                <a:lnTo>
                  <a:pt x="118" y="170"/>
                </a:lnTo>
                <a:lnTo>
                  <a:pt x="125" y="173"/>
                </a:lnTo>
                <a:lnTo>
                  <a:pt x="132" y="176"/>
                </a:lnTo>
                <a:lnTo>
                  <a:pt x="139" y="179"/>
                </a:lnTo>
                <a:lnTo>
                  <a:pt x="146" y="182"/>
                </a:lnTo>
                <a:lnTo>
                  <a:pt x="153" y="184"/>
                </a:lnTo>
                <a:lnTo>
                  <a:pt x="160" y="187"/>
                </a:lnTo>
                <a:lnTo>
                  <a:pt x="167" y="189"/>
                </a:lnTo>
                <a:lnTo>
                  <a:pt x="174" y="190"/>
                </a:lnTo>
                <a:lnTo>
                  <a:pt x="180" y="192"/>
                </a:lnTo>
                <a:lnTo>
                  <a:pt x="187" y="194"/>
                </a:lnTo>
                <a:lnTo>
                  <a:pt x="194" y="195"/>
                </a:lnTo>
                <a:lnTo>
                  <a:pt x="201" y="196"/>
                </a:lnTo>
                <a:lnTo>
                  <a:pt x="208" y="197"/>
                </a:lnTo>
                <a:lnTo>
                  <a:pt x="215" y="198"/>
                </a:lnTo>
                <a:lnTo>
                  <a:pt x="222" y="199"/>
                </a:lnTo>
                <a:lnTo>
                  <a:pt x="229" y="200"/>
                </a:lnTo>
                <a:lnTo>
                  <a:pt x="236" y="201"/>
                </a:lnTo>
                <a:lnTo>
                  <a:pt x="243" y="201"/>
                </a:lnTo>
                <a:lnTo>
                  <a:pt x="250" y="202"/>
                </a:lnTo>
                <a:lnTo>
                  <a:pt x="257" y="202"/>
                </a:lnTo>
                <a:lnTo>
                  <a:pt x="264" y="203"/>
                </a:lnTo>
                <a:lnTo>
                  <a:pt x="271" y="203"/>
                </a:lnTo>
                <a:lnTo>
                  <a:pt x="278" y="204"/>
                </a:lnTo>
                <a:lnTo>
                  <a:pt x="285" y="204"/>
                </a:lnTo>
                <a:lnTo>
                  <a:pt x="292" y="204"/>
                </a:lnTo>
                <a:lnTo>
                  <a:pt x="299" y="205"/>
                </a:lnTo>
                <a:lnTo>
                  <a:pt x="306" y="205"/>
                </a:lnTo>
                <a:lnTo>
                  <a:pt x="313" y="205"/>
                </a:lnTo>
                <a:lnTo>
                  <a:pt x="320" y="205"/>
                </a:lnTo>
                <a:lnTo>
                  <a:pt x="327" y="206"/>
                </a:lnTo>
                <a:lnTo>
                  <a:pt x="334" y="206"/>
                </a:lnTo>
                <a:lnTo>
                  <a:pt x="341" y="206"/>
                </a:lnTo>
                <a:lnTo>
                  <a:pt x="348" y="206"/>
                </a:lnTo>
              </a:path>
            </a:pathLst>
          </a:custGeom>
          <a:noFill/>
          <a:ln w="19050">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5809" name="Text Box 179">
            <a:extLst>
              <a:ext uri="{FF2B5EF4-FFF2-40B4-BE49-F238E27FC236}">
                <a16:creationId xmlns:a16="http://schemas.microsoft.com/office/drawing/2014/main" id="{F364D42A-4F93-449C-A663-55B6BC473977}"/>
              </a:ext>
            </a:extLst>
          </p:cNvPr>
          <p:cNvSpPr txBox="1">
            <a:spLocks noChangeArrowheads="1"/>
          </p:cNvSpPr>
          <p:nvPr/>
        </p:nvSpPr>
        <p:spPr bwMode="auto">
          <a:xfrm>
            <a:off x="7591425" y="1916114"/>
            <a:ext cx="121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Cations</a:t>
            </a:r>
          </a:p>
        </p:txBody>
      </p:sp>
      <p:sp>
        <p:nvSpPr>
          <p:cNvPr id="75810" name="Text Box 180">
            <a:extLst>
              <a:ext uri="{FF2B5EF4-FFF2-40B4-BE49-F238E27FC236}">
                <a16:creationId xmlns:a16="http://schemas.microsoft.com/office/drawing/2014/main" id="{1D4F964D-4EDE-4DE2-BF66-47EBB6E63B07}"/>
              </a:ext>
            </a:extLst>
          </p:cNvPr>
          <p:cNvSpPr txBox="1">
            <a:spLocks noChangeArrowheads="1"/>
          </p:cNvSpPr>
          <p:nvPr/>
        </p:nvSpPr>
        <p:spPr bwMode="auto">
          <a:xfrm>
            <a:off x="7569200" y="4884739"/>
            <a:ext cx="1219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Anions</a:t>
            </a:r>
          </a:p>
        </p:txBody>
      </p:sp>
      <p:grpSp>
        <p:nvGrpSpPr>
          <p:cNvPr id="75811" name="Group 182">
            <a:extLst>
              <a:ext uri="{FF2B5EF4-FFF2-40B4-BE49-F238E27FC236}">
                <a16:creationId xmlns:a16="http://schemas.microsoft.com/office/drawing/2014/main" id="{06E55EE0-6819-477A-B70F-BFA8A63922DE}"/>
              </a:ext>
            </a:extLst>
          </p:cNvPr>
          <p:cNvGrpSpPr>
            <a:grpSpLocks/>
          </p:cNvGrpSpPr>
          <p:nvPr/>
        </p:nvGrpSpPr>
        <p:grpSpPr bwMode="auto">
          <a:xfrm rot="11158429">
            <a:off x="4344989" y="5530850"/>
            <a:ext cx="242887" cy="242888"/>
            <a:chOff x="559" y="2583"/>
            <a:chExt cx="754" cy="755"/>
          </a:xfrm>
        </p:grpSpPr>
        <p:sp>
          <p:nvSpPr>
            <p:cNvPr id="75835" name="Oval 183">
              <a:extLst>
                <a:ext uri="{FF2B5EF4-FFF2-40B4-BE49-F238E27FC236}">
                  <a16:creationId xmlns:a16="http://schemas.microsoft.com/office/drawing/2014/main" id="{3FB0CB05-5235-488B-965B-8E7ECE41051A}"/>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36" name="Oval 184">
              <a:extLst>
                <a:ext uri="{FF2B5EF4-FFF2-40B4-BE49-F238E27FC236}">
                  <a16:creationId xmlns:a16="http://schemas.microsoft.com/office/drawing/2014/main" id="{3831A293-7BED-4AE1-A88D-437246F9CC2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37" name="Oval 185">
              <a:extLst>
                <a:ext uri="{FF2B5EF4-FFF2-40B4-BE49-F238E27FC236}">
                  <a16:creationId xmlns:a16="http://schemas.microsoft.com/office/drawing/2014/main" id="{CE7B9F43-9AC3-4028-BB87-EA6795CF698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812" name="Oval 186">
            <a:extLst>
              <a:ext uri="{FF2B5EF4-FFF2-40B4-BE49-F238E27FC236}">
                <a16:creationId xmlns:a16="http://schemas.microsoft.com/office/drawing/2014/main" id="{4205AF14-B973-49A8-BE23-5D62EFFC6B65}"/>
              </a:ext>
            </a:extLst>
          </p:cNvPr>
          <p:cNvSpPr>
            <a:spLocks noChangeArrowheads="1"/>
          </p:cNvSpPr>
          <p:nvPr/>
        </p:nvSpPr>
        <p:spPr bwMode="auto">
          <a:xfrm>
            <a:off x="4240214" y="5772150"/>
            <a:ext cx="293687" cy="293688"/>
          </a:xfrm>
          <a:prstGeom prst="ellipse">
            <a:avLst/>
          </a:prstGeom>
          <a:gradFill rotWithShape="0">
            <a:gsLst>
              <a:gs pos="0">
                <a:schemeClr val="bg1"/>
              </a:gs>
              <a:gs pos="100000">
                <a:srgbClr val="008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5813" name="Group 187">
            <a:extLst>
              <a:ext uri="{FF2B5EF4-FFF2-40B4-BE49-F238E27FC236}">
                <a16:creationId xmlns:a16="http://schemas.microsoft.com/office/drawing/2014/main" id="{CD433444-327E-49D5-86AA-86BEA8674A70}"/>
              </a:ext>
            </a:extLst>
          </p:cNvPr>
          <p:cNvGrpSpPr>
            <a:grpSpLocks/>
          </p:cNvGrpSpPr>
          <p:nvPr/>
        </p:nvGrpSpPr>
        <p:grpSpPr bwMode="auto">
          <a:xfrm rot="20287359">
            <a:off x="4519614" y="5795964"/>
            <a:ext cx="242887" cy="242887"/>
            <a:chOff x="559" y="2583"/>
            <a:chExt cx="754" cy="755"/>
          </a:xfrm>
        </p:grpSpPr>
        <p:sp>
          <p:nvSpPr>
            <p:cNvPr id="75832" name="Oval 188">
              <a:extLst>
                <a:ext uri="{FF2B5EF4-FFF2-40B4-BE49-F238E27FC236}">
                  <a16:creationId xmlns:a16="http://schemas.microsoft.com/office/drawing/2014/main" id="{67FC2B67-F37D-46E8-A68A-D151B099671F}"/>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33" name="Oval 189">
              <a:extLst>
                <a:ext uri="{FF2B5EF4-FFF2-40B4-BE49-F238E27FC236}">
                  <a16:creationId xmlns:a16="http://schemas.microsoft.com/office/drawing/2014/main" id="{4F73F177-9178-4446-B520-1DED8C3D7F5C}"/>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34" name="Oval 190">
              <a:extLst>
                <a:ext uri="{FF2B5EF4-FFF2-40B4-BE49-F238E27FC236}">
                  <a16:creationId xmlns:a16="http://schemas.microsoft.com/office/drawing/2014/main" id="{0A5425AA-FDE8-4FDB-8CA0-E2835BF9AD2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814" name="Group 191">
            <a:extLst>
              <a:ext uri="{FF2B5EF4-FFF2-40B4-BE49-F238E27FC236}">
                <a16:creationId xmlns:a16="http://schemas.microsoft.com/office/drawing/2014/main" id="{B0B1A374-0478-40F7-9CD0-B32BD1008F87}"/>
              </a:ext>
            </a:extLst>
          </p:cNvPr>
          <p:cNvGrpSpPr>
            <a:grpSpLocks/>
          </p:cNvGrpSpPr>
          <p:nvPr/>
        </p:nvGrpSpPr>
        <p:grpSpPr bwMode="auto">
          <a:xfrm rot="3722739">
            <a:off x="4208464" y="6037264"/>
            <a:ext cx="242887" cy="242887"/>
            <a:chOff x="559" y="2583"/>
            <a:chExt cx="754" cy="755"/>
          </a:xfrm>
        </p:grpSpPr>
        <p:sp>
          <p:nvSpPr>
            <p:cNvPr id="75829" name="Oval 192">
              <a:extLst>
                <a:ext uri="{FF2B5EF4-FFF2-40B4-BE49-F238E27FC236}">
                  <a16:creationId xmlns:a16="http://schemas.microsoft.com/office/drawing/2014/main" id="{0D825603-A605-4D88-9B37-8AD2018F3682}"/>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30" name="Oval 193">
              <a:extLst>
                <a:ext uri="{FF2B5EF4-FFF2-40B4-BE49-F238E27FC236}">
                  <a16:creationId xmlns:a16="http://schemas.microsoft.com/office/drawing/2014/main" id="{382B2875-9D03-4427-82FA-C560F6B43132}"/>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31" name="Oval 194">
              <a:extLst>
                <a:ext uri="{FF2B5EF4-FFF2-40B4-BE49-F238E27FC236}">
                  <a16:creationId xmlns:a16="http://schemas.microsoft.com/office/drawing/2014/main" id="{668778AD-D8D9-412D-AAF9-645BAC5BC9F6}"/>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5815" name="Group 195">
            <a:extLst>
              <a:ext uri="{FF2B5EF4-FFF2-40B4-BE49-F238E27FC236}">
                <a16:creationId xmlns:a16="http://schemas.microsoft.com/office/drawing/2014/main" id="{5498DCB8-C9D1-4927-B1A1-4AF31BAFE784}"/>
              </a:ext>
            </a:extLst>
          </p:cNvPr>
          <p:cNvGrpSpPr>
            <a:grpSpLocks/>
          </p:cNvGrpSpPr>
          <p:nvPr/>
        </p:nvGrpSpPr>
        <p:grpSpPr bwMode="auto">
          <a:xfrm rot="9773189">
            <a:off x="3971925" y="5692775"/>
            <a:ext cx="242888" cy="242888"/>
            <a:chOff x="559" y="2583"/>
            <a:chExt cx="754" cy="755"/>
          </a:xfrm>
        </p:grpSpPr>
        <p:sp>
          <p:nvSpPr>
            <p:cNvPr id="75826" name="Oval 196">
              <a:extLst>
                <a:ext uri="{FF2B5EF4-FFF2-40B4-BE49-F238E27FC236}">
                  <a16:creationId xmlns:a16="http://schemas.microsoft.com/office/drawing/2014/main" id="{DA59D8ED-CAAF-4910-91EF-9875C0477B8B}"/>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27" name="Oval 197">
              <a:extLst>
                <a:ext uri="{FF2B5EF4-FFF2-40B4-BE49-F238E27FC236}">
                  <a16:creationId xmlns:a16="http://schemas.microsoft.com/office/drawing/2014/main" id="{4E87D011-C06C-4482-BF80-CB1AB77BACC7}"/>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5828" name="Oval 198">
              <a:extLst>
                <a:ext uri="{FF2B5EF4-FFF2-40B4-BE49-F238E27FC236}">
                  <a16:creationId xmlns:a16="http://schemas.microsoft.com/office/drawing/2014/main" id="{78CCB873-0E22-489B-BAA7-9AE6C6F36F8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5816" name="Text Box 199">
            <a:extLst>
              <a:ext uri="{FF2B5EF4-FFF2-40B4-BE49-F238E27FC236}">
                <a16:creationId xmlns:a16="http://schemas.microsoft.com/office/drawing/2014/main" id="{C2B8F9EA-C737-4D90-9B44-91BF46064663}"/>
              </a:ext>
            </a:extLst>
          </p:cNvPr>
          <p:cNvSpPr txBox="1">
            <a:spLocks noChangeArrowheads="1"/>
          </p:cNvSpPr>
          <p:nvPr/>
        </p:nvSpPr>
        <p:spPr bwMode="auto">
          <a:xfrm>
            <a:off x="4238626" y="5648325"/>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17" name="Text Box 200">
            <a:extLst>
              <a:ext uri="{FF2B5EF4-FFF2-40B4-BE49-F238E27FC236}">
                <a16:creationId xmlns:a16="http://schemas.microsoft.com/office/drawing/2014/main" id="{6BFB5073-674A-4F27-9EF9-4AED85D8A93F}"/>
              </a:ext>
            </a:extLst>
          </p:cNvPr>
          <p:cNvSpPr txBox="1">
            <a:spLocks noChangeArrowheads="1"/>
          </p:cNvSpPr>
          <p:nvPr/>
        </p:nvSpPr>
        <p:spPr bwMode="auto">
          <a:xfrm>
            <a:off x="4391026" y="2905125"/>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18" name="Text Box 201">
            <a:extLst>
              <a:ext uri="{FF2B5EF4-FFF2-40B4-BE49-F238E27FC236}">
                <a16:creationId xmlns:a16="http://schemas.microsoft.com/office/drawing/2014/main" id="{D0FA4B74-F489-46EC-A62D-773811A2FAC2}"/>
              </a:ext>
            </a:extLst>
          </p:cNvPr>
          <p:cNvSpPr txBox="1">
            <a:spLocks noChangeArrowheads="1"/>
          </p:cNvSpPr>
          <p:nvPr/>
        </p:nvSpPr>
        <p:spPr bwMode="auto">
          <a:xfrm>
            <a:off x="3886201" y="3571876"/>
            <a:ext cx="352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a:solidFill>
                  <a:srgbClr val="000000"/>
                </a:solidFill>
              </a:rPr>
              <a:t>+</a:t>
            </a:r>
          </a:p>
        </p:txBody>
      </p:sp>
      <p:sp>
        <p:nvSpPr>
          <p:cNvPr id="75819" name="Text Box 202">
            <a:extLst>
              <a:ext uri="{FF2B5EF4-FFF2-40B4-BE49-F238E27FC236}">
                <a16:creationId xmlns:a16="http://schemas.microsoft.com/office/drawing/2014/main" id="{70450F21-2216-427C-9738-A36DC67D1784}"/>
              </a:ext>
            </a:extLst>
          </p:cNvPr>
          <p:cNvSpPr txBox="1">
            <a:spLocks noChangeArrowheads="1"/>
          </p:cNvSpPr>
          <p:nvPr/>
        </p:nvSpPr>
        <p:spPr bwMode="auto">
          <a:xfrm>
            <a:off x="2952751" y="3505201"/>
            <a:ext cx="352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a:solidFill>
                  <a:srgbClr val="000000"/>
                </a:solidFill>
              </a:rPr>
              <a:t>+</a:t>
            </a:r>
          </a:p>
        </p:txBody>
      </p:sp>
      <p:sp>
        <p:nvSpPr>
          <p:cNvPr id="75820" name="Text Box 203">
            <a:extLst>
              <a:ext uri="{FF2B5EF4-FFF2-40B4-BE49-F238E27FC236}">
                <a16:creationId xmlns:a16="http://schemas.microsoft.com/office/drawing/2014/main" id="{61AB2590-0EED-4390-AF28-520C83AE97D4}"/>
              </a:ext>
            </a:extLst>
          </p:cNvPr>
          <p:cNvSpPr txBox="1">
            <a:spLocks noChangeArrowheads="1"/>
          </p:cNvSpPr>
          <p:nvPr/>
        </p:nvSpPr>
        <p:spPr bwMode="auto">
          <a:xfrm>
            <a:off x="4552951" y="3609975"/>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21" name="Text Box 204">
            <a:extLst>
              <a:ext uri="{FF2B5EF4-FFF2-40B4-BE49-F238E27FC236}">
                <a16:creationId xmlns:a16="http://schemas.microsoft.com/office/drawing/2014/main" id="{DA36CA55-23F6-4C1F-861F-879DF269663B}"/>
              </a:ext>
            </a:extLst>
          </p:cNvPr>
          <p:cNvSpPr txBox="1">
            <a:spLocks noChangeArrowheads="1"/>
          </p:cNvSpPr>
          <p:nvPr/>
        </p:nvSpPr>
        <p:spPr bwMode="auto">
          <a:xfrm>
            <a:off x="4238626" y="1809750"/>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22" name="Text Box 205">
            <a:extLst>
              <a:ext uri="{FF2B5EF4-FFF2-40B4-BE49-F238E27FC236}">
                <a16:creationId xmlns:a16="http://schemas.microsoft.com/office/drawing/2014/main" id="{C558B794-95C7-4366-B13A-FDBBE745A793}"/>
              </a:ext>
            </a:extLst>
          </p:cNvPr>
          <p:cNvSpPr txBox="1">
            <a:spLocks noChangeArrowheads="1"/>
          </p:cNvSpPr>
          <p:nvPr/>
        </p:nvSpPr>
        <p:spPr bwMode="auto">
          <a:xfrm>
            <a:off x="3038476" y="2857500"/>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23" name="Text Box 206">
            <a:extLst>
              <a:ext uri="{FF2B5EF4-FFF2-40B4-BE49-F238E27FC236}">
                <a16:creationId xmlns:a16="http://schemas.microsoft.com/office/drawing/2014/main" id="{C71A4EC7-22F1-4D6B-BF8B-0936381E4274}"/>
              </a:ext>
            </a:extLst>
          </p:cNvPr>
          <p:cNvSpPr txBox="1">
            <a:spLocks noChangeArrowheads="1"/>
          </p:cNvSpPr>
          <p:nvPr/>
        </p:nvSpPr>
        <p:spPr bwMode="auto">
          <a:xfrm>
            <a:off x="2895601" y="1952625"/>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24" name="Text Box 207">
            <a:extLst>
              <a:ext uri="{FF2B5EF4-FFF2-40B4-BE49-F238E27FC236}">
                <a16:creationId xmlns:a16="http://schemas.microsoft.com/office/drawing/2014/main" id="{5267F476-E90A-4D44-A9D6-4BF876B37B43}"/>
              </a:ext>
            </a:extLst>
          </p:cNvPr>
          <p:cNvSpPr txBox="1">
            <a:spLocks noChangeArrowheads="1"/>
          </p:cNvSpPr>
          <p:nvPr/>
        </p:nvSpPr>
        <p:spPr bwMode="auto">
          <a:xfrm>
            <a:off x="4562476" y="2133600"/>
            <a:ext cx="352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t>
            </a:r>
          </a:p>
        </p:txBody>
      </p:sp>
      <p:sp>
        <p:nvSpPr>
          <p:cNvPr id="75825" name="Line 208">
            <a:extLst>
              <a:ext uri="{FF2B5EF4-FFF2-40B4-BE49-F238E27FC236}">
                <a16:creationId xmlns:a16="http://schemas.microsoft.com/office/drawing/2014/main" id="{629E6FFA-3A4B-415A-AB9F-3122D9159FCC}"/>
              </a:ext>
            </a:extLst>
          </p:cNvPr>
          <p:cNvSpPr>
            <a:spLocks noChangeShapeType="1"/>
          </p:cNvSpPr>
          <p:nvPr/>
        </p:nvSpPr>
        <p:spPr bwMode="auto">
          <a:xfrm>
            <a:off x="6762750" y="4237038"/>
            <a:ext cx="3005138" cy="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Tree>
    <p:extLst>
      <p:ext uri="{BB962C8B-B14F-4D97-AF65-F5344CB8AC3E}">
        <p14:creationId xmlns:p14="http://schemas.microsoft.com/office/powerpoint/2010/main" val="18140093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Group 4">
            <a:extLst>
              <a:ext uri="{FF2B5EF4-FFF2-40B4-BE49-F238E27FC236}">
                <a16:creationId xmlns:a16="http://schemas.microsoft.com/office/drawing/2014/main" id="{BB22B579-9B69-4352-90C1-DB47BC82C764}"/>
              </a:ext>
            </a:extLst>
          </p:cNvPr>
          <p:cNvGrpSpPr>
            <a:grpSpLocks/>
          </p:cNvGrpSpPr>
          <p:nvPr/>
        </p:nvGrpSpPr>
        <p:grpSpPr bwMode="auto">
          <a:xfrm>
            <a:off x="2057400" y="433388"/>
            <a:ext cx="7924800" cy="4519612"/>
            <a:chOff x="336" y="96"/>
            <a:chExt cx="4992" cy="2847"/>
          </a:xfrm>
        </p:grpSpPr>
        <p:pic>
          <p:nvPicPr>
            <p:cNvPr id="76804" name="Picture 2" descr="D:\DAS Linktool\Images-Location\CH-02\PrinGeoEng5e_Ch02-10.jpg">
              <a:extLst>
                <a:ext uri="{FF2B5EF4-FFF2-40B4-BE49-F238E27FC236}">
                  <a16:creationId xmlns:a16="http://schemas.microsoft.com/office/drawing/2014/main" id="{0EC7466C-E6A1-48D5-B1BD-1C6F2B80A7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 y="240"/>
              <a:ext cx="4848" cy="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5" name="Text Box 3">
              <a:extLst>
                <a:ext uri="{FF2B5EF4-FFF2-40B4-BE49-F238E27FC236}">
                  <a16:creationId xmlns:a16="http://schemas.microsoft.com/office/drawing/2014/main" id="{47A45117-E79C-4F80-8C8C-DA999A626705}"/>
                </a:ext>
              </a:extLst>
            </p:cNvPr>
            <p:cNvSpPr txBox="1">
              <a:spLocks noChangeArrowheads="1"/>
            </p:cNvSpPr>
            <p:nvPr/>
          </p:nvSpPr>
          <p:spPr bwMode="auto">
            <a:xfrm rot="-5400000">
              <a:off x="-926" y="1358"/>
              <a:ext cx="264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600">
                  <a:solidFill>
                    <a:srgbClr val="000000"/>
                  </a:solidFill>
                </a:rPr>
                <a:t>(c)2001 Brooks/Cole, a division of Thomson Learning, Inc.  Thomson Learning</a:t>
              </a:r>
              <a:r>
                <a:rPr kumimoji="1" lang="en-US" altLang="en-US" sz="600" baseline="-25000">
                  <a:solidFill>
                    <a:srgbClr val="000000"/>
                  </a:solidFill>
                </a:rPr>
                <a:t>™</a:t>
              </a:r>
              <a:r>
                <a:rPr kumimoji="1" lang="en-US" altLang="en-US" sz="600">
                  <a:solidFill>
                    <a:srgbClr val="000000"/>
                  </a:solidFill>
                </a:rPr>
                <a:t> is a trademark used herein under license.</a:t>
              </a:r>
            </a:p>
          </p:txBody>
        </p:sp>
      </p:grpSp>
      <p:sp>
        <p:nvSpPr>
          <p:cNvPr id="76803" name="Text Box 5">
            <a:extLst>
              <a:ext uri="{FF2B5EF4-FFF2-40B4-BE49-F238E27FC236}">
                <a16:creationId xmlns:a16="http://schemas.microsoft.com/office/drawing/2014/main" id="{0EB5BA95-1302-4588-BA8A-A5F041E145D9}"/>
              </a:ext>
            </a:extLst>
          </p:cNvPr>
          <p:cNvSpPr txBox="1">
            <a:spLocks noChangeArrowheads="1"/>
          </p:cNvSpPr>
          <p:nvPr/>
        </p:nvSpPr>
        <p:spPr bwMode="auto">
          <a:xfrm>
            <a:off x="2193925" y="5486401"/>
            <a:ext cx="3018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pPr>
            <a:r>
              <a:rPr kumimoji="1" lang="en-US" altLang="en-US" sz="2400" b="1" dirty="0">
                <a:solidFill>
                  <a:srgbClr val="000000"/>
                </a:solidFill>
              </a:rPr>
              <a:t> Diffuse double layer</a:t>
            </a:r>
          </a:p>
        </p:txBody>
      </p:sp>
    </p:spTree>
    <p:extLst>
      <p:ext uri="{BB962C8B-B14F-4D97-AF65-F5344CB8AC3E}">
        <p14:creationId xmlns:p14="http://schemas.microsoft.com/office/powerpoint/2010/main" val="21266188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5">
            <a:extLst>
              <a:ext uri="{FF2B5EF4-FFF2-40B4-BE49-F238E27FC236}">
                <a16:creationId xmlns:a16="http://schemas.microsoft.com/office/drawing/2014/main" id="{293EFDF5-6EBA-4638-BA8D-C9AA555A0BB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29F7439-91DB-478B-9FC2-4EF4008FE4B2}" type="slidenum">
              <a:rPr kumimoji="1" lang="en-US" altLang="en-US" sz="1400">
                <a:solidFill>
                  <a:srgbClr val="000000"/>
                </a:solidFill>
              </a:rPr>
              <a:pPr eaLnBrk="0" fontAlgn="base" hangingPunct="0">
                <a:spcBef>
                  <a:spcPct val="0"/>
                </a:spcBef>
                <a:spcAft>
                  <a:spcPct val="0"/>
                </a:spcAft>
                <a:buClrTx/>
                <a:buFontTx/>
                <a:buChar char="•"/>
              </a:pPr>
              <a:t>64</a:t>
            </a:fld>
            <a:endParaRPr kumimoji="1" lang="en-US" altLang="en-US" sz="1400">
              <a:solidFill>
                <a:srgbClr val="000000"/>
              </a:solidFill>
            </a:endParaRPr>
          </a:p>
        </p:txBody>
      </p:sp>
      <p:sp>
        <p:nvSpPr>
          <p:cNvPr id="77827" name="Rectangle 2">
            <a:extLst>
              <a:ext uri="{FF2B5EF4-FFF2-40B4-BE49-F238E27FC236}">
                <a16:creationId xmlns:a16="http://schemas.microsoft.com/office/drawing/2014/main" id="{FFF003AA-1281-4DEF-809A-444C9A387D60}"/>
              </a:ext>
            </a:extLst>
          </p:cNvPr>
          <p:cNvSpPr>
            <a:spLocks noGrp="1" noChangeArrowheads="1"/>
          </p:cNvSpPr>
          <p:nvPr>
            <p:ph type="title"/>
          </p:nvPr>
        </p:nvSpPr>
        <p:spPr/>
        <p:txBody>
          <a:bodyPr/>
          <a:lstStyle/>
          <a:p>
            <a:pPr eaLnBrk="1" hangingPunct="1"/>
            <a:r>
              <a:rPr lang="en-US" altLang="en-US"/>
              <a:t>5.2 Interaction Forces</a:t>
            </a:r>
            <a:endParaRPr lang="en-US" altLang="en-US" sz="3200"/>
          </a:p>
        </p:txBody>
      </p:sp>
      <p:grpSp>
        <p:nvGrpSpPr>
          <p:cNvPr id="77828" name="Group 186">
            <a:extLst>
              <a:ext uri="{FF2B5EF4-FFF2-40B4-BE49-F238E27FC236}">
                <a16:creationId xmlns:a16="http://schemas.microsoft.com/office/drawing/2014/main" id="{DE9A708A-530B-4E17-ACAF-17BFC3BEA5A9}"/>
              </a:ext>
            </a:extLst>
          </p:cNvPr>
          <p:cNvGrpSpPr>
            <a:grpSpLocks/>
          </p:cNvGrpSpPr>
          <p:nvPr/>
        </p:nvGrpSpPr>
        <p:grpSpPr bwMode="auto">
          <a:xfrm>
            <a:off x="3135314" y="1471614"/>
            <a:ext cx="5030787" cy="2282825"/>
            <a:chOff x="448" y="1125"/>
            <a:chExt cx="3169" cy="1438"/>
          </a:xfrm>
        </p:grpSpPr>
        <p:grpSp>
          <p:nvGrpSpPr>
            <p:cNvPr id="77834" name="Group 163">
              <a:extLst>
                <a:ext uri="{FF2B5EF4-FFF2-40B4-BE49-F238E27FC236}">
                  <a16:creationId xmlns:a16="http://schemas.microsoft.com/office/drawing/2014/main" id="{C9CF993C-284B-4BC7-A5C9-4B26773D86BF}"/>
                </a:ext>
              </a:extLst>
            </p:cNvPr>
            <p:cNvGrpSpPr>
              <a:grpSpLocks/>
            </p:cNvGrpSpPr>
            <p:nvPr/>
          </p:nvGrpSpPr>
          <p:grpSpPr bwMode="auto">
            <a:xfrm>
              <a:off x="448" y="1125"/>
              <a:ext cx="2117" cy="1433"/>
              <a:chOff x="448" y="1125"/>
              <a:chExt cx="2117" cy="1433"/>
            </a:xfrm>
          </p:grpSpPr>
          <p:sp>
            <p:nvSpPr>
              <p:cNvPr id="77856" name="Rectangle 5">
                <a:extLst>
                  <a:ext uri="{FF2B5EF4-FFF2-40B4-BE49-F238E27FC236}">
                    <a16:creationId xmlns:a16="http://schemas.microsoft.com/office/drawing/2014/main" id="{11473A6C-82CA-441C-89D9-A56C85938104}"/>
                  </a:ext>
                </a:extLst>
              </p:cNvPr>
              <p:cNvSpPr>
                <a:spLocks noChangeArrowheads="1"/>
              </p:cNvSpPr>
              <p:nvPr/>
            </p:nvSpPr>
            <p:spPr bwMode="auto">
              <a:xfrm>
                <a:off x="448" y="1125"/>
                <a:ext cx="77" cy="1415"/>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7857" name="Group 6">
                <a:extLst>
                  <a:ext uri="{FF2B5EF4-FFF2-40B4-BE49-F238E27FC236}">
                    <a16:creationId xmlns:a16="http://schemas.microsoft.com/office/drawing/2014/main" id="{0E7FFDC0-513A-4AEB-A32C-0E0417CD9333}"/>
                  </a:ext>
                </a:extLst>
              </p:cNvPr>
              <p:cNvGrpSpPr>
                <a:grpSpLocks/>
              </p:cNvGrpSpPr>
              <p:nvPr/>
            </p:nvGrpSpPr>
            <p:grpSpPr bwMode="auto">
              <a:xfrm>
                <a:off x="595" y="1164"/>
                <a:ext cx="350" cy="372"/>
                <a:chOff x="3468" y="1417"/>
                <a:chExt cx="572" cy="608"/>
              </a:xfrm>
            </p:grpSpPr>
            <p:grpSp>
              <p:nvGrpSpPr>
                <p:cNvPr id="77859" name="Group 7">
                  <a:extLst>
                    <a:ext uri="{FF2B5EF4-FFF2-40B4-BE49-F238E27FC236}">
                      <a16:creationId xmlns:a16="http://schemas.microsoft.com/office/drawing/2014/main" id="{ACC2E176-08BA-48D0-86F4-B2703C4A1879}"/>
                    </a:ext>
                  </a:extLst>
                </p:cNvPr>
                <p:cNvGrpSpPr>
                  <a:grpSpLocks/>
                </p:cNvGrpSpPr>
                <p:nvPr/>
              </p:nvGrpSpPr>
              <p:grpSpPr bwMode="auto">
                <a:xfrm>
                  <a:off x="3701" y="1417"/>
                  <a:ext cx="197" cy="197"/>
                  <a:chOff x="559" y="2583"/>
                  <a:chExt cx="754" cy="755"/>
                </a:xfrm>
              </p:grpSpPr>
              <p:sp>
                <p:nvSpPr>
                  <p:cNvPr id="77873" name="Oval 8">
                    <a:extLst>
                      <a:ext uri="{FF2B5EF4-FFF2-40B4-BE49-F238E27FC236}">
                        <a16:creationId xmlns:a16="http://schemas.microsoft.com/office/drawing/2014/main" id="{264C5D1D-ACD8-4817-AEC6-75B54F9C9BF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74" name="Oval 9">
                    <a:extLst>
                      <a:ext uri="{FF2B5EF4-FFF2-40B4-BE49-F238E27FC236}">
                        <a16:creationId xmlns:a16="http://schemas.microsoft.com/office/drawing/2014/main" id="{1ED2D9A0-CA4B-4B11-8AA2-1C78C96D2734}"/>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75" name="Oval 10">
                    <a:extLst>
                      <a:ext uri="{FF2B5EF4-FFF2-40B4-BE49-F238E27FC236}">
                        <a16:creationId xmlns:a16="http://schemas.microsoft.com/office/drawing/2014/main" id="{468724B5-B1AD-4E0E-B414-87850F325385}"/>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7860" name="Oval 11">
                  <a:extLst>
                    <a:ext uri="{FF2B5EF4-FFF2-40B4-BE49-F238E27FC236}">
                      <a16:creationId xmlns:a16="http://schemas.microsoft.com/office/drawing/2014/main" id="{9B0BB7A3-04C0-416C-96A5-77F5A4FCF3F3}"/>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7861" name="Group 12">
                  <a:extLst>
                    <a:ext uri="{FF2B5EF4-FFF2-40B4-BE49-F238E27FC236}">
                      <a16:creationId xmlns:a16="http://schemas.microsoft.com/office/drawing/2014/main" id="{B8F0ADC4-55B1-4F7C-A0AB-43CFD5740BEF}"/>
                    </a:ext>
                  </a:extLst>
                </p:cNvPr>
                <p:cNvGrpSpPr>
                  <a:grpSpLocks/>
                </p:cNvGrpSpPr>
                <p:nvPr/>
              </p:nvGrpSpPr>
              <p:grpSpPr bwMode="auto">
                <a:xfrm rot="4587992">
                  <a:off x="3843" y="1632"/>
                  <a:ext cx="197" cy="197"/>
                  <a:chOff x="559" y="2583"/>
                  <a:chExt cx="754" cy="755"/>
                </a:xfrm>
              </p:grpSpPr>
              <p:sp>
                <p:nvSpPr>
                  <p:cNvPr id="77870" name="Oval 13">
                    <a:extLst>
                      <a:ext uri="{FF2B5EF4-FFF2-40B4-BE49-F238E27FC236}">
                        <a16:creationId xmlns:a16="http://schemas.microsoft.com/office/drawing/2014/main" id="{C55ABF72-60D9-4D2A-9504-109BEB55770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71" name="Oval 14">
                    <a:extLst>
                      <a:ext uri="{FF2B5EF4-FFF2-40B4-BE49-F238E27FC236}">
                        <a16:creationId xmlns:a16="http://schemas.microsoft.com/office/drawing/2014/main" id="{61066C57-C445-45B8-9D4B-5075D3117E8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72" name="Oval 15">
                    <a:extLst>
                      <a:ext uri="{FF2B5EF4-FFF2-40B4-BE49-F238E27FC236}">
                        <a16:creationId xmlns:a16="http://schemas.microsoft.com/office/drawing/2014/main" id="{785E844C-C753-4D8D-8C02-460CBD583BB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7862" name="Group 16">
                  <a:extLst>
                    <a:ext uri="{FF2B5EF4-FFF2-40B4-BE49-F238E27FC236}">
                      <a16:creationId xmlns:a16="http://schemas.microsoft.com/office/drawing/2014/main" id="{84A21040-97EF-4A6D-9B64-81DD225ADB27}"/>
                    </a:ext>
                  </a:extLst>
                </p:cNvPr>
                <p:cNvGrpSpPr>
                  <a:grpSpLocks/>
                </p:cNvGrpSpPr>
                <p:nvPr/>
              </p:nvGrpSpPr>
              <p:grpSpPr bwMode="auto">
                <a:xfrm rot="-9936302">
                  <a:off x="3591" y="1828"/>
                  <a:ext cx="197" cy="197"/>
                  <a:chOff x="559" y="2583"/>
                  <a:chExt cx="754" cy="755"/>
                </a:xfrm>
              </p:grpSpPr>
              <p:sp>
                <p:nvSpPr>
                  <p:cNvPr id="77867" name="Oval 17">
                    <a:extLst>
                      <a:ext uri="{FF2B5EF4-FFF2-40B4-BE49-F238E27FC236}">
                        <a16:creationId xmlns:a16="http://schemas.microsoft.com/office/drawing/2014/main" id="{038E673C-086C-4896-8CAC-8601E864FB75}"/>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68" name="Oval 18">
                    <a:extLst>
                      <a:ext uri="{FF2B5EF4-FFF2-40B4-BE49-F238E27FC236}">
                        <a16:creationId xmlns:a16="http://schemas.microsoft.com/office/drawing/2014/main" id="{19877467-A931-4495-9B28-C47F70D012E8}"/>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69" name="Oval 19">
                    <a:extLst>
                      <a:ext uri="{FF2B5EF4-FFF2-40B4-BE49-F238E27FC236}">
                        <a16:creationId xmlns:a16="http://schemas.microsoft.com/office/drawing/2014/main" id="{E98A9398-4981-4832-8D6F-F8A378F841C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7863" name="Group 20">
                  <a:extLst>
                    <a:ext uri="{FF2B5EF4-FFF2-40B4-BE49-F238E27FC236}">
                      <a16:creationId xmlns:a16="http://schemas.microsoft.com/office/drawing/2014/main" id="{48769238-3B8E-47DE-85FC-E8E5081C0A96}"/>
                    </a:ext>
                  </a:extLst>
                </p:cNvPr>
                <p:cNvGrpSpPr>
                  <a:grpSpLocks/>
                </p:cNvGrpSpPr>
                <p:nvPr/>
              </p:nvGrpSpPr>
              <p:grpSpPr bwMode="auto">
                <a:xfrm>
                  <a:off x="3468" y="1486"/>
                  <a:ext cx="197" cy="197"/>
                  <a:chOff x="559" y="2583"/>
                  <a:chExt cx="754" cy="755"/>
                </a:xfrm>
              </p:grpSpPr>
              <p:sp>
                <p:nvSpPr>
                  <p:cNvPr id="77864" name="Oval 21">
                    <a:extLst>
                      <a:ext uri="{FF2B5EF4-FFF2-40B4-BE49-F238E27FC236}">
                        <a16:creationId xmlns:a16="http://schemas.microsoft.com/office/drawing/2014/main" id="{0D12FF70-4E2E-4E3D-9DB9-2382A010C118}"/>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65" name="Oval 22">
                    <a:extLst>
                      <a:ext uri="{FF2B5EF4-FFF2-40B4-BE49-F238E27FC236}">
                        <a16:creationId xmlns:a16="http://schemas.microsoft.com/office/drawing/2014/main" id="{04FD7711-E0F3-4074-A8C1-2C1986F5E82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66" name="Oval 23">
                    <a:extLst>
                      <a:ext uri="{FF2B5EF4-FFF2-40B4-BE49-F238E27FC236}">
                        <a16:creationId xmlns:a16="http://schemas.microsoft.com/office/drawing/2014/main" id="{D52AC0E0-9A96-431F-858A-E871D0B0851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77858" name="Freeform 160">
                <a:extLst>
                  <a:ext uri="{FF2B5EF4-FFF2-40B4-BE49-F238E27FC236}">
                    <a16:creationId xmlns:a16="http://schemas.microsoft.com/office/drawing/2014/main" id="{9C8D39B8-C81E-4276-B112-6C5F8C4F0B58}"/>
                  </a:ext>
                </a:extLst>
              </p:cNvPr>
              <p:cNvSpPr>
                <a:spLocks/>
              </p:cNvSpPr>
              <p:nvPr/>
            </p:nvSpPr>
            <p:spPr bwMode="auto">
              <a:xfrm>
                <a:off x="549" y="1157"/>
                <a:ext cx="2016" cy="1401"/>
              </a:xfrm>
              <a:custGeom>
                <a:avLst/>
                <a:gdLst>
                  <a:gd name="T0" fmla="*/ 0 w 348"/>
                  <a:gd name="T1" fmla="*/ 0 h 206"/>
                  <a:gd name="T2" fmla="*/ 1176 w 348"/>
                  <a:gd name="T3" fmla="*/ 5964 h 206"/>
                  <a:gd name="T4" fmla="*/ 2514 w 348"/>
                  <a:gd name="T5" fmla="*/ 11657 h 206"/>
                  <a:gd name="T6" fmla="*/ 3893 w 348"/>
                  <a:gd name="T7" fmla="*/ 16649 h 206"/>
                  <a:gd name="T8" fmla="*/ 5237 w 348"/>
                  <a:gd name="T9" fmla="*/ 21369 h 206"/>
                  <a:gd name="T10" fmla="*/ 6610 w 348"/>
                  <a:gd name="T11" fmla="*/ 25483 h 206"/>
                  <a:gd name="T12" fmla="*/ 7989 w 348"/>
                  <a:gd name="T13" fmla="*/ 29231 h 206"/>
                  <a:gd name="T14" fmla="*/ 9327 w 348"/>
                  <a:gd name="T15" fmla="*/ 32699 h 206"/>
                  <a:gd name="T16" fmla="*/ 10706 w 348"/>
                  <a:gd name="T17" fmla="*/ 35848 h 206"/>
                  <a:gd name="T18" fmla="*/ 12050 w 348"/>
                  <a:gd name="T19" fmla="*/ 38711 h 206"/>
                  <a:gd name="T20" fmla="*/ 13423 w 348"/>
                  <a:gd name="T21" fmla="*/ 41214 h 206"/>
                  <a:gd name="T22" fmla="*/ 14767 w 348"/>
                  <a:gd name="T23" fmla="*/ 43431 h 206"/>
                  <a:gd name="T24" fmla="*/ 16140 w 348"/>
                  <a:gd name="T25" fmla="*/ 45607 h 206"/>
                  <a:gd name="T26" fmla="*/ 17484 w 348"/>
                  <a:gd name="T27" fmla="*/ 47505 h 206"/>
                  <a:gd name="T28" fmla="*/ 18862 w 348"/>
                  <a:gd name="T29" fmla="*/ 49076 h 206"/>
                  <a:gd name="T30" fmla="*/ 20201 w 348"/>
                  <a:gd name="T31" fmla="*/ 50647 h 206"/>
                  <a:gd name="T32" fmla="*/ 21579 w 348"/>
                  <a:gd name="T33" fmla="*/ 52218 h 206"/>
                  <a:gd name="T34" fmla="*/ 22952 w 348"/>
                  <a:gd name="T35" fmla="*/ 53469 h 206"/>
                  <a:gd name="T36" fmla="*/ 24296 w 348"/>
                  <a:gd name="T37" fmla="*/ 54442 h 206"/>
                  <a:gd name="T38" fmla="*/ 25675 w 348"/>
                  <a:gd name="T39" fmla="*/ 55367 h 206"/>
                  <a:gd name="T40" fmla="*/ 27013 w 348"/>
                  <a:gd name="T41" fmla="*/ 56292 h 206"/>
                  <a:gd name="T42" fmla="*/ 28392 w 348"/>
                  <a:gd name="T43" fmla="*/ 57264 h 206"/>
                  <a:gd name="T44" fmla="*/ 29736 w 348"/>
                  <a:gd name="T45" fmla="*/ 57863 h 206"/>
                  <a:gd name="T46" fmla="*/ 31109 w 348"/>
                  <a:gd name="T47" fmla="*/ 58835 h 206"/>
                  <a:gd name="T48" fmla="*/ 32453 w 348"/>
                  <a:gd name="T49" fmla="*/ 59434 h 206"/>
                  <a:gd name="T50" fmla="*/ 33826 w 348"/>
                  <a:gd name="T51" fmla="*/ 59760 h 206"/>
                  <a:gd name="T52" fmla="*/ 35002 w 348"/>
                  <a:gd name="T53" fmla="*/ 60406 h 206"/>
                  <a:gd name="T54" fmla="*/ 36346 w 348"/>
                  <a:gd name="T55" fmla="*/ 61005 h 206"/>
                  <a:gd name="T56" fmla="*/ 37719 w 348"/>
                  <a:gd name="T57" fmla="*/ 61331 h 206"/>
                  <a:gd name="T58" fmla="*/ 39063 w 348"/>
                  <a:gd name="T59" fmla="*/ 61658 h 206"/>
                  <a:gd name="T60" fmla="*/ 40442 w 348"/>
                  <a:gd name="T61" fmla="*/ 61977 h 206"/>
                  <a:gd name="T62" fmla="*/ 41815 w 348"/>
                  <a:gd name="T63" fmla="*/ 62304 h 206"/>
                  <a:gd name="T64" fmla="*/ 43159 w 348"/>
                  <a:gd name="T65" fmla="*/ 62583 h 206"/>
                  <a:gd name="T66" fmla="*/ 44532 w 348"/>
                  <a:gd name="T67" fmla="*/ 62902 h 206"/>
                  <a:gd name="T68" fmla="*/ 45876 w 348"/>
                  <a:gd name="T69" fmla="*/ 63229 h 206"/>
                  <a:gd name="T70" fmla="*/ 47254 w 348"/>
                  <a:gd name="T71" fmla="*/ 63229 h 206"/>
                  <a:gd name="T72" fmla="*/ 48593 w 348"/>
                  <a:gd name="T73" fmla="*/ 63555 h 206"/>
                  <a:gd name="T74" fmla="*/ 49971 w 348"/>
                  <a:gd name="T75" fmla="*/ 63555 h 206"/>
                  <a:gd name="T76" fmla="*/ 51315 w 348"/>
                  <a:gd name="T77" fmla="*/ 63875 h 206"/>
                  <a:gd name="T78" fmla="*/ 52688 w 348"/>
                  <a:gd name="T79" fmla="*/ 63875 h 206"/>
                  <a:gd name="T80" fmla="*/ 54032 w 348"/>
                  <a:gd name="T81" fmla="*/ 64154 h 206"/>
                  <a:gd name="T82" fmla="*/ 55405 w 348"/>
                  <a:gd name="T83" fmla="*/ 64154 h 206"/>
                  <a:gd name="T84" fmla="*/ 56784 w 348"/>
                  <a:gd name="T85" fmla="*/ 64154 h 206"/>
                  <a:gd name="T86" fmla="*/ 58128 w 348"/>
                  <a:gd name="T87" fmla="*/ 64480 h 206"/>
                  <a:gd name="T88" fmla="*/ 59501 w 348"/>
                  <a:gd name="T89" fmla="*/ 64480 h 206"/>
                  <a:gd name="T90" fmla="*/ 60845 w 348"/>
                  <a:gd name="T91" fmla="*/ 64480 h 206"/>
                  <a:gd name="T92" fmla="*/ 62218 w 348"/>
                  <a:gd name="T93" fmla="*/ 64480 h 206"/>
                  <a:gd name="T94" fmla="*/ 63562 w 348"/>
                  <a:gd name="T95" fmla="*/ 64800 h 206"/>
                  <a:gd name="T96" fmla="*/ 64941 w 348"/>
                  <a:gd name="T97" fmla="*/ 64800 h 206"/>
                  <a:gd name="T98" fmla="*/ 66279 w 348"/>
                  <a:gd name="T99" fmla="*/ 64800 h 206"/>
                  <a:gd name="T100" fmla="*/ 67658 w 348"/>
                  <a:gd name="T101" fmla="*/ 64800 h 2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48"/>
                  <a:gd name="T154" fmla="*/ 0 h 206"/>
                  <a:gd name="T155" fmla="*/ 348 w 348"/>
                  <a:gd name="T156" fmla="*/ 206 h 2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48" h="206">
                    <a:moveTo>
                      <a:pt x="0" y="0"/>
                    </a:moveTo>
                    <a:lnTo>
                      <a:pt x="6" y="19"/>
                    </a:lnTo>
                    <a:lnTo>
                      <a:pt x="13" y="37"/>
                    </a:lnTo>
                    <a:lnTo>
                      <a:pt x="20" y="53"/>
                    </a:lnTo>
                    <a:lnTo>
                      <a:pt x="27" y="68"/>
                    </a:lnTo>
                    <a:lnTo>
                      <a:pt x="34" y="81"/>
                    </a:lnTo>
                    <a:lnTo>
                      <a:pt x="41" y="93"/>
                    </a:lnTo>
                    <a:lnTo>
                      <a:pt x="48" y="104"/>
                    </a:lnTo>
                    <a:lnTo>
                      <a:pt x="55" y="114"/>
                    </a:lnTo>
                    <a:lnTo>
                      <a:pt x="62" y="123"/>
                    </a:lnTo>
                    <a:lnTo>
                      <a:pt x="69" y="131"/>
                    </a:lnTo>
                    <a:lnTo>
                      <a:pt x="76" y="138"/>
                    </a:lnTo>
                    <a:lnTo>
                      <a:pt x="83" y="145"/>
                    </a:lnTo>
                    <a:lnTo>
                      <a:pt x="90" y="151"/>
                    </a:lnTo>
                    <a:lnTo>
                      <a:pt x="97" y="156"/>
                    </a:lnTo>
                    <a:lnTo>
                      <a:pt x="104" y="161"/>
                    </a:lnTo>
                    <a:lnTo>
                      <a:pt x="111" y="166"/>
                    </a:lnTo>
                    <a:lnTo>
                      <a:pt x="118" y="170"/>
                    </a:lnTo>
                    <a:lnTo>
                      <a:pt x="125" y="173"/>
                    </a:lnTo>
                    <a:lnTo>
                      <a:pt x="132" y="176"/>
                    </a:lnTo>
                    <a:lnTo>
                      <a:pt x="139" y="179"/>
                    </a:lnTo>
                    <a:lnTo>
                      <a:pt x="146" y="182"/>
                    </a:lnTo>
                    <a:lnTo>
                      <a:pt x="153" y="184"/>
                    </a:lnTo>
                    <a:lnTo>
                      <a:pt x="160" y="187"/>
                    </a:lnTo>
                    <a:lnTo>
                      <a:pt x="167" y="189"/>
                    </a:lnTo>
                    <a:lnTo>
                      <a:pt x="174" y="190"/>
                    </a:lnTo>
                    <a:lnTo>
                      <a:pt x="180" y="192"/>
                    </a:lnTo>
                    <a:lnTo>
                      <a:pt x="187" y="194"/>
                    </a:lnTo>
                    <a:lnTo>
                      <a:pt x="194" y="195"/>
                    </a:lnTo>
                    <a:lnTo>
                      <a:pt x="201" y="196"/>
                    </a:lnTo>
                    <a:lnTo>
                      <a:pt x="208" y="197"/>
                    </a:lnTo>
                    <a:lnTo>
                      <a:pt x="215" y="198"/>
                    </a:lnTo>
                    <a:lnTo>
                      <a:pt x="222" y="199"/>
                    </a:lnTo>
                    <a:lnTo>
                      <a:pt x="229" y="200"/>
                    </a:lnTo>
                    <a:lnTo>
                      <a:pt x="236" y="201"/>
                    </a:lnTo>
                    <a:lnTo>
                      <a:pt x="243" y="201"/>
                    </a:lnTo>
                    <a:lnTo>
                      <a:pt x="250" y="202"/>
                    </a:lnTo>
                    <a:lnTo>
                      <a:pt x="257" y="202"/>
                    </a:lnTo>
                    <a:lnTo>
                      <a:pt x="264" y="203"/>
                    </a:lnTo>
                    <a:lnTo>
                      <a:pt x="271" y="203"/>
                    </a:lnTo>
                    <a:lnTo>
                      <a:pt x="278" y="204"/>
                    </a:lnTo>
                    <a:lnTo>
                      <a:pt x="285" y="204"/>
                    </a:lnTo>
                    <a:lnTo>
                      <a:pt x="292" y="204"/>
                    </a:lnTo>
                    <a:lnTo>
                      <a:pt x="299" y="205"/>
                    </a:lnTo>
                    <a:lnTo>
                      <a:pt x="306" y="205"/>
                    </a:lnTo>
                    <a:lnTo>
                      <a:pt x="313" y="205"/>
                    </a:lnTo>
                    <a:lnTo>
                      <a:pt x="320" y="205"/>
                    </a:lnTo>
                    <a:lnTo>
                      <a:pt x="327" y="206"/>
                    </a:lnTo>
                    <a:lnTo>
                      <a:pt x="334" y="206"/>
                    </a:lnTo>
                    <a:lnTo>
                      <a:pt x="341" y="206"/>
                    </a:lnTo>
                    <a:lnTo>
                      <a:pt x="348" y="206"/>
                    </a:lnTo>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nvGrpSpPr>
            <p:cNvPr id="77835" name="Group 164">
              <a:extLst>
                <a:ext uri="{FF2B5EF4-FFF2-40B4-BE49-F238E27FC236}">
                  <a16:creationId xmlns:a16="http://schemas.microsoft.com/office/drawing/2014/main" id="{ECCF6219-7BB5-4F79-89A8-F4A0DD860177}"/>
                </a:ext>
              </a:extLst>
            </p:cNvPr>
            <p:cNvGrpSpPr>
              <a:grpSpLocks/>
            </p:cNvGrpSpPr>
            <p:nvPr/>
          </p:nvGrpSpPr>
          <p:grpSpPr bwMode="auto">
            <a:xfrm flipH="1">
              <a:off x="1500" y="1130"/>
              <a:ext cx="2117" cy="1433"/>
              <a:chOff x="448" y="1125"/>
              <a:chExt cx="2117" cy="1433"/>
            </a:xfrm>
          </p:grpSpPr>
          <p:sp>
            <p:nvSpPr>
              <p:cNvPr id="77836" name="Rectangle 165">
                <a:extLst>
                  <a:ext uri="{FF2B5EF4-FFF2-40B4-BE49-F238E27FC236}">
                    <a16:creationId xmlns:a16="http://schemas.microsoft.com/office/drawing/2014/main" id="{54AD5FA5-3142-4B06-B265-BAE2E63D75A6}"/>
                  </a:ext>
                </a:extLst>
              </p:cNvPr>
              <p:cNvSpPr>
                <a:spLocks noChangeArrowheads="1"/>
              </p:cNvSpPr>
              <p:nvPr/>
            </p:nvSpPr>
            <p:spPr bwMode="auto">
              <a:xfrm>
                <a:off x="448" y="1125"/>
                <a:ext cx="77" cy="1415"/>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7837" name="Group 166">
                <a:extLst>
                  <a:ext uri="{FF2B5EF4-FFF2-40B4-BE49-F238E27FC236}">
                    <a16:creationId xmlns:a16="http://schemas.microsoft.com/office/drawing/2014/main" id="{A44A39CB-88F7-4BF1-8A6D-7A6F8B4DF16B}"/>
                  </a:ext>
                </a:extLst>
              </p:cNvPr>
              <p:cNvGrpSpPr>
                <a:grpSpLocks/>
              </p:cNvGrpSpPr>
              <p:nvPr/>
            </p:nvGrpSpPr>
            <p:grpSpPr bwMode="auto">
              <a:xfrm>
                <a:off x="595" y="1164"/>
                <a:ext cx="350" cy="372"/>
                <a:chOff x="3468" y="1417"/>
                <a:chExt cx="572" cy="608"/>
              </a:xfrm>
            </p:grpSpPr>
            <p:grpSp>
              <p:nvGrpSpPr>
                <p:cNvPr id="77839" name="Group 167">
                  <a:extLst>
                    <a:ext uri="{FF2B5EF4-FFF2-40B4-BE49-F238E27FC236}">
                      <a16:creationId xmlns:a16="http://schemas.microsoft.com/office/drawing/2014/main" id="{8142CCF9-3487-40A3-A4EE-39D14DFF19D1}"/>
                    </a:ext>
                  </a:extLst>
                </p:cNvPr>
                <p:cNvGrpSpPr>
                  <a:grpSpLocks/>
                </p:cNvGrpSpPr>
                <p:nvPr/>
              </p:nvGrpSpPr>
              <p:grpSpPr bwMode="auto">
                <a:xfrm>
                  <a:off x="3701" y="1417"/>
                  <a:ext cx="197" cy="197"/>
                  <a:chOff x="559" y="2583"/>
                  <a:chExt cx="754" cy="755"/>
                </a:xfrm>
              </p:grpSpPr>
              <p:sp>
                <p:nvSpPr>
                  <p:cNvPr id="77853" name="Oval 168">
                    <a:extLst>
                      <a:ext uri="{FF2B5EF4-FFF2-40B4-BE49-F238E27FC236}">
                        <a16:creationId xmlns:a16="http://schemas.microsoft.com/office/drawing/2014/main" id="{1368AE48-F297-43FD-9CD8-05A9BC6917EE}"/>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54" name="Oval 169">
                    <a:extLst>
                      <a:ext uri="{FF2B5EF4-FFF2-40B4-BE49-F238E27FC236}">
                        <a16:creationId xmlns:a16="http://schemas.microsoft.com/office/drawing/2014/main" id="{A21C9CED-F4F8-4DBE-B6CB-58F8095175E0}"/>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55" name="Oval 170">
                    <a:extLst>
                      <a:ext uri="{FF2B5EF4-FFF2-40B4-BE49-F238E27FC236}">
                        <a16:creationId xmlns:a16="http://schemas.microsoft.com/office/drawing/2014/main" id="{891F5797-A78C-4B65-8679-296C749FF9FD}"/>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7840" name="Oval 171">
                  <a:extLst>
                    <a:ext uri="{FF2B5EF4-FFF2-40B4-BE49-F238E27FC236}">
                      <a16:creationId xmlns:a16="http://schemas.microsoft.com/office/drawing/2014/main" id="{8D6BEE5A-0E34-4BCB-BF22-DCFBBBFDF817}"/>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7841" name="Group 172">
                  <a:extLst>
                    <a:ext uri="{FF2B5EF4-FFF2-40B4-BE49-F238E27FC236}">
                      <a16:creationId xmlns:a16="http://schemas.microsoft.com/office/drawing/2014/main" id="{1A54288F-B41C-4F2D-B023-CD0910A5B712}"/>
                    </a:ext>
                  </a:extLst>
                </p:cNvPr>
                <p:cNvGrpSpPr>
                  <a:grpSpLocks/>
                </p:cNvGrpSpPr>
                <p:nvPr/>
              </p:nvGrpSpPr>
              <p:grpSpPr bwMode="auto">
                <a:xfrm rot="4587992">
                  <a:off x="3843" y="1632"/>
                  <a:ext cx="197" cy="197"/>
                  <a:chOff x="559" y="2583"/>
                  <a:chExt cx="754" cy="755"/>
                </a:xfrm>
              </p:grpSpPr>
              <p:sp>
                <p:nvSpPr>
                  <p:cNvPr id="77850" name="Oval 173">
                    <a:extLst>
                      <a:ext uri="{FF2B5EF4-FFF2-40B4-BE49-F238E27FC236}">
                        <a16:creationId xmlns:a16="http://schemas.microsoft.com/office/drawing/2014/main" id="{03F15367-6A59-4962-B07D-2DA5BF3C56A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51" name="Oval 174">
                    <a:extLst>
                      <a:ext uri="{FF2B5EF4-FFF2-40B4-BE49-F238E27FC236}">
                        <a16:creationId xmlns:a16="http://schemas.microsoft.com/office/drawing/2014/main" id="{73367A1A-EED8-44B3-A9F5-F8E97CAEC39E}"/>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52" name="Oval 175">
                    <a:extLst>
                      <a:ext uri="{FF2B5EF4-FFF2-40B4-BE49-F238E27FC236}">
                        <a16:creationId xmlns:a16="http://schemas.microsoft.com/office/drawing/2014/main" id="{F1413A43-285F-440F-AAF0-DFE365B2A03D}"/>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7842" name="Group 176">
                  <a:extLst>
                    <a:ext uri="{FF2B5EF4-FFF2-40B4-BE49-F238E27FC236}">
                      <a16:creationId xmlns:a16="http://schemas.microsoft.com/office/drawing/2014/main" id="{3FE4B431-DF45-4BCB-AE08-AE8206995941}"/>
                    </a:ext>
                  </a:extLst>
                </p:cNvPr>
                <p:cNvGrpSpPr>
                  <a:grpSpLocks/>
                </p:cNvGrpSpPr>
                <p:nvPr/>
              </p:nvGrpSpPr>
              <p:grpSpPr bwMode="auto">
                <a:xfrm rot="-9936302">
                  <a:off x="3591" y="1828"/>
                  <a:ext cx="197" cy="197"/>
                  <a:chOff x="559" y="2583"/>
                  <a:chExt cx="754" cy="755"/>
                </a:xfrm>
              </p:grpSpPr>
              <p:sp>
                <p:nvSpPr>
                  <p:cNvPr id="77847" name="Oval 177">
                    <a:extLst>
                      <a:ext uri="{FF2B5EF4-FFF2-40B4-BE49-F238E27FC236}">
                        <a16:creationId xmlns:a16="http://schemas.microsoft.com/office/drawing/2014/main" id="{598E2A66-6C36-430B-958F-9DC138DD07E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48" name="Oval 178">
                    <a:extLst>
                      <a:ext uri="{FF2B5EF4-FFF2-40B4-BE49-F238E27FC236}">
                        <a16:creationId xmlns:a16="http://schemas.microsoft.com/office/drawing/2014/main" id="{5C7DE3C6-3B7A-480B-965F-421823246FE9}"/>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49" name="Oval 179">
                    <a:extLst>
                      <a:ext uri="{FF2B5EF4-FFF2-40B4-BE49-F238E27FC236}">
                        <a16:creationId xmlns:a16="http://schemas.microsoft.com/office/drawing/2014/main" id="{FE839E75-06B4-485C-A4FE-6F77ED0D912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7843" name="Group 180">
                  <a:extLst>
                    <a:ext uri="{FF2B5EF4-FFF2-40B4-BE49-F238E27FC236}">
                      <a16:creationId xmlns:a16="http://schemas.microsoft.com/office/drawing/2014/main" id="{A1EDF4FD-73A0-4133-AC2F-2FF9BA46742A}"/>
                    </a:ext>
                  </a:extLst>
                </p:cNvPr>
                <p:cNvGrpSpPr>
                  <a:grpSpLocks/>
                </p:cNvGrpSpPr>
                <p:nvPr/>
              </p:nvGrpSpPr>
              <p:grpSpPr bwMode="auto">
                <a:xfrm>
                  <a:off x="3468" y="1486"/>
                  <a:ext cx="197" cy="197"/>
                  <a:chOff x="559" y="2583"/>
                  <a:chExt cx="754" cy="755"/>
                </a:xfrm>
              </p:grpSpPr>
              <p:sp>
                <p:nvSpPr>
                  <p:cNvPr id="77844" name="Oval 181">
                    <a:extLst>
                      <a:ext uri="{FF2B5EF4-FFF2-40B4-BE49-F238E27FC236}">
                        <a16:creationId xmlns:a16="http://schemas.microsoft.com/office/drawing/2014/main" id="{BC959117-042B-4E1C-8B42-46929C539A51}"/>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45" name="Oval 182">
                    <a:extLst>
                      <a:ext uri="{FF2B5EF4-FFF2-40B4-BE49-F238E27FC236}">
                        <a16:creationId xmlns:a16="http://schemas.microsoft.com/office/drawing/2014/main" id="{C6DF4A37-E774-4ABF-9A80-7D418594B97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7846" name="Oval 183">
                    <a:extLst>
                      <a:ext uri="{FF2B5EF4-FFF2-40B4-BE49-F238E27FC236}">
                        <a16:creationId xmlns:a16="http://schemas.microsoft.com/office/drawing/2014/main" id="{775DF305-43A5-4624-95C9-9C8339B1572B}"/>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77838" name="Freeform 184">
                <a:extLst>
                  <a:ext uri="{FF2B5EF4-FFF2-40B4-BE49-F238E27FC236}">
                    <a16:creationId xmlns:a16="http://schemas.microsoft.com/office/drawing/2014/main" id="{C61D6408-2FDE-47CC-8F1C-E07B826B0C6F}"/>
                  </a:ext>
                </a:extLst>
              </p:cNvPr>
              <p:cNvSpPr>
                <a:spLocks/>
              </p:cNvSpPr>
              <p:nvPr/>
            </p:nvSpPr>
            <p:spPr bwMode="auto">
              <a:xfrm>
                <a:off x="549" y="1157"/>
                <a:ext cx="2016" cy="1401"/>
              </a:xfrm>
              <a:custGeom>
                <a:avLst/>
                <a:gdLst>
                  <a:gd name="T0" fmla="*/ 0 w 348"/>
                  <a:gd name="T1" fmla="*/ 0 h 206"/>
                  <a:gd name="T2" fmla="*/ 1176 w 348"/>
                  <a:gd name="T3" fmla="*/ 5964 h 206"/>
                  <a:gd name="T4" fmla="*/ 2514 w 348"/>
                  <a:gd name="T5" fmla="*/ 11657 h 206"/>
                  <a:gd name="T6" fmla="*/ 3893 w 348"/>
                  <a:gd name="T7" fmla="*/ 16649 h 206"/>
                  <a:gd name="T8" fmla="*/ 5237 w 348"/>
                  <a:gd name="T9" fmla="*/ 21369 h 206"/>
                  <a:gd name="T10" fmla="*/ 6610 w 348"/>
                  <a:gd name="T11" fmla="*/ 25483 h 206"/>
                  <a:gd name="T12" fmla="*/ 7989 w 348"/>
                  <a:gd name="T13" fmla="*/ 29231 h 206"/>
                  <a:gd name="T14" fmla="*/ 9327 w 348"/>
                  <a:gd name="T15" fmla="*/ 32699 h 206"/>
                  <a:gd name="T16" fmla="*/ 10706 w 348"/>
                  <a:gd name="T17" fmla="*/ 35848 h 206"/>
                  <a:gd name="T18" fmla="*/ 12050 w 348"/>
                  <a:gd name="T19" fmla="*/ 38711 h 206"/>
                  <a:gd name="T20" fmla="*/ 13423 w 348"/>
                  <a:gd name="T21" fmla="*/ 41214 h 206"/>
                  <a:gd name="T22" fmla="*/ 14767 w 348"/>
                  <a:gd name="T23" fmla="*/ 43431 h 206"/>
                  <a:gd name="T24" fmla="*/ 16140 w 348"/>
                  <a:gd name="T25" fmla="*/ 45607 h 206"/>
                  <a:gd name="T26" fmla="*/ 17484 w 348"/>
                  <a:gd name="T27" fmla="*/ 47505 h 206"/>
                  <a:gd name="T28" fmla="*/ 18862 w 348"/>
                  <a:gd name="T29" fmla="*/ 49076 h 206"/>
                  <a:gd name="T30" fmla="*/ 20201 w 348"/>
                  <a:gd name="T31" fmla="*/ 50647 h 206"/>
                  <a:gd name="T32" fmla="*/ 21579 w 348"/>
                  <a:gd name="T33" fmla="*/ 52218 h 206"/>
                  <a:gd name="T34" fmla="*/ 22952 w 348"/>
                  <a:gd name="T35" fmla="*/ 53469 h 206"/>
                  <a:gd name="T36" fmla="*/ 24296 w 348"/>
                  <a:gd name="T37" fmla="*/ 54442 h 206"/>
                  <a:gd name="T38" fmla="*/ 25675 w 348"/>
                  <a:gd name="T39" fmla="*/ 55367 h 206"/>
                  <a:gd name="T40" fmla="*/ 27013 w 348"/>
                  <a:gd name="T41" fmla="*/ 56292 h 206"/>
                  <a:gd name="T42" fmla="*/ 28392 w 348"/>
                  <a:gd name="T43" fmla="*/ 57264 h 206"/>
                  <a:gd name="T44" fmla="*/ 29736 w 348"/>
                  <a:gd name="T45" fmla="*/ 57863 h 206"/>
                  <a:gd name="T46" fmla="*/ 31109 w 348"/>
                  <a:gd name="T47" fmla="*/ 58835 h 206"/>
                  <a:gd name="T48" fmla="*/ 32453 w 348"/>
                  <a:gd name="T49" fmla="*/ 59434 h 206"/>
                  <a:gd name="T50" fmla="*/ 33826 w 348"/>
                  <a:gd name="T51" fmla="*/ 59760 h 206"/>
                  <a:gd name="T52" fmla="*/ 35002 w 348"/>
                  <a:gd name="T53" fmla="*/ 60406 h 206"/>
                  <a:gd name="T54" fmla="*/ 36346 w 348"/>
                  <a:gd name="T55" fmla="*/ 61005 h 206"/>
                  <a:gd name="T56" fmla="*/ 37719 w 348"/>
                  <a:gd name="T57" fmla="*/ 61331 h 206"/>
                  <a:gd name="T58" fmla="*/ 39063 w 348"/>
                  <a:gd name="T59" fmla="*/ 61658 h 206"/>
                  <a:gd name="T60" fmla="*/ 40442 w 348"/>
                  <a:gd name="T61" fmla="*/ 61977 h 206"/>
                  <a:gd name="T62" fmla="*/ 41815 w 348"/>
                  <a:gd name="T63" fmla="*/ 62304 h 206"/>
                  <a:gd name="T64" fmla="*/ 43159 w 348"/>
                  <a:gd name="T65" fmla="*/ 62583 h 206"/>
                  <a:gd name="T66" fmla="*/ 44532 w 348"/>
                  <a:gd name="T67" fmla="*/ 62902 h 206"/>
                  <a:gd name="T68" fmla="*/ 45876 w 348"/>
                  <a:gd name="T69" fmla="*/ 63229 h 206"/>
                  <a:gd name="T70" fmla="*/ 47254 w 348"/>
                  <a:gd name="T71" fmla="*/ 63229 h 206"/>
                  <a:gd name="T72" fmla="*/ 48593 w 348"/>
                  <a:gd name="T73" fmla="*/ 63555 h 206"/>
                  <a:gd name="T74" fmla="*/ 49971 w 348"/>
                  <a:gd name="T75" fmla="*/ 63555 h 206"/>
                  <a:gd name="T76" fmla="*/ 51315 w 348"/>
                  <a:gd name="T77" fmla="*/ 63875 h 206"/>
                  <a:gd name="T78" fmla="*/ 52688 w 348"/>
                  <a:gd name="T79" fmla="*/ 63875 h 206"/>
                  <a:gd name="T80" fmla="*/ 54032 w 348"/>
                  <a:gd name="T81" fmla="*/ 64154 h 206"/>
                  <a:gd name="T82" fmla="*/ 55405 w 348"/>
                  <a:gd name="T83" fmla="*/ 64154 h 206"/>
                  <a:gd name="T84" fmla="*/ 56784 w 348"/>
                  <a:gd name="T85" fmla="*/ 64154 h 206"/>
                  <a:gd name="T86" fmla="*/ 58128 w 348"/>
                  <a:gd name="T87" fmla="*/ 64480 h 206"/>
                  <a:gd name="T88" fmla="*/ 59501 w 348"/>
                  <a:gd name="T89" fmla="*/ 64480 h 206"/>
                  <a:gd name="T90" fmla="*/ 60845 w 348"/>
                  <a:gd name="T91" fmla="*/ 64480 h 206"/>
                  <a:gd name="T92" fmla="*/ 62218 w 348"/>
                  <a:gd name="T93" fmla="*/ 64480 h 206"/>
                  <a:gd name="T94" fmla="*/ 63562 w 348"/>
                  <a:gd name="T95" fmla="*/ 64800 h 206"/>
                  <a:gd name="T96" fmla="*/ 64941 w 348"/>
                  <a:gd name="T97" fmla="*/ 64800 h 206"/>
                  <a:gd name="T98" fmla="*/ 66279 w 348"/>
                  <a:gd name="T99" fmla="*/ 64800 h 206"/>
                  <a:gd name="T100" fmla="*/ 67658 w 348"/>
                  <a:gd name="T101" fmla="*/ 64800 h 2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48"/>
                  <a:gd name="T154" fmla="*/ 0 h 206"/>
                  <a:gd name="T155" fmla="*/ 348 w 348"/>
                  <a:gd name="T156" fmla="*/ 206 h 2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48" h="206">
                    <a:moveTo>
                      <a:pt x="0" y="0"/>
                    </a:moveTo>
                    <a:lnTo>
                      <a:pt x="6" y="19"/>
                    </a:lnTo>
                    <a:lnTo>
                      <a:pt x="13" y="37"/>
                    </a:lnTo>
                    <a:lnTo>
                      <a:pt x="20" y="53"/>
                    </a:lnTo>
                    <a:lnTo>
                      <a:pt x="27" y="68"/>
                    </a:lnTo>
                    <a:lnTo>
                      <a:pt x="34" y="81"/>
                    </a:lnTo>
                    <a:lnTo>
                      <a:pt x="41" y="93"/>
                    </a:lnTo>
                    <a:lnTo>
                      <a:pt x="48" y="104"/>
                    </a:lnTo>
                    <a:lnTo>
                      <a:pt x="55" y="114"/>
                    </a:lnTo>
                    <a:lnTo>
                      <a:pt x="62" y="123"/>
                    </a:lnTo>
                    <a:lnTo>
                      <a:pt x="69" y="131"/>
                    </a:lnTo>
                    <a:lnTo>
                      <a:pt x="76" y="138"/>
                    </a:lnTo>
                    <a:lnTo>
                      <a:pt x="83" y="145"/>
                    </a:lnTo>
                    <a:lnTo>
                      <a:pt x="90" y="151"/>
                    </a:lnTo>
                    <a:lnTo>
                      <a:pt x="97" y="156"/>
                    </a:lnTo>
                    <a:lnTo>
                      <a:pt x="104" y="161"/>
                    </a:lnTo>
                    <a:lnTo>
                      <a:pt x="111" y="166"/>
                    </a:lnTo>
                    <a:lnTo>
                      <a:pt x="118" y="170"/>
                    </a:lnTo>
                    <a:lnTo>
                      <a:pt x="125" y="173"/>
                    </a:lnTo>
                    <a:lnTo>
                      <a:pt x="132" y="176"/>
                    </a:lnTo>
                    <a:lnTo>
                      <a:pt x="139" y="179"/>
                    </a:lnTo>
                    <a:lnTo>
                      <a:pt x="146" y="182"/>
                    </a:lnTo>
                    <a:lnTo>
                      <a:pt x="153" y="184"/>
                    </a:lnTo>
                    <a:lnTo>
                      <a:pt x="160" y="187"/>
                    </a:lnTo>
                    <a:lnTo>
                      <a:pt x="167" y="189"/>
                    </a:lnTo>
                    <a:lnTo>
                      <a:pt x="174" y="190"/>
                    </a:lnTo>
                    <a:lnTo>
                      <a:pt x="180" y="192"/>
                    </a:lnTo>
                    <a:lnTo>
                      <a:pt x="187" y="194"/>
                    </a:lnTo>
                    <a:lnTo>
                      <a:pt x="194" y="195"/>
                    </a:lnTo>
                    <a:lnTo>
                      <a:pt x="201" y="196"/>
                    </a:lnTo>
                    <a:lnTo>
                      <a:pt x="208" y="197"/>
                    </a:lnTo>
                    <a:lnTo>
                      <a:pt x="215" y="198"/>
                    </a:lnTo>
                    <a:lnTo>
                      <a:pt x="222" y="199"/>
                    </a:lnTo>
                    <a:lnTo>
                      <a:pt x="229" y="200"/>
                    </a:lnTo>
                    <a:lnTo>
                      <a:pt x="236" y="201"/>
                    </a:lnTo>
                    <a:lnTo>
                      <a:pt x="243" y="201"/>
                    </a:lnTo>
                    <a:lnTo>
                      <a:pt x="250" y="202"/>
                    </a:lnTo>
                    <a:lnTo>
                      <a:pt x="257" y="202"/>
                    </a:lnTo>
                    <a:lnTo>
                      <a:pt x="264" y="203"/>
                    </a:lnTo>
                    <a:lnTo>
                      <a:pt x="271" y="203"/>
                    </a:lnTo>
                    <a:lnTo>
                      <a:pt x="278" y="204"/>
                    </a:lnTo>
                    <a:lnTo>
                      <a:pt x="285" y="204"/>
                    </a:lnTo>
                    <a:lnTo>
                      <a:pt x="292" y="204"/>
                    </a:lnTo>
                    <a:lnTo>
                      <a:pt x="299" y="205"/>
                    </a:lnTo>
                    <a:lnTo>
                      <a:pt x="306" y="205"/>
                    </a:lnTo>
                    <a:lnTo>
                      <a:pt x="313" y="205"/>
                    </a:lnTo>
                    <a:lnTo>
                      <a:pt x="320" y="205"/>
                    </a:lnTo>
                    <a:lnTo>
                      <a:pt x="327" y="206"/>
                    </a:lnTo>
                    <a:lnTo>
                      <a:pt x="334" y="206"/>
                    </a:lnTo>
                    <a:lnTo>
                      <a:pt x="341" y="206"/>
                    </a:lnTo>
                    <a:lnTo>
                      <a:pt x="348" y="206"/>
                    </a:lnTo>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sp>
        <p:nvSpPr>
          <p:cNvPr id="77829" name="Text Box 185">
            <a:extLst>
              <a:ext uri="{FF2B5EF4-FFF2-40B4-BE49-F238E27FC236}">
                <a16:creationId xmlns:a16="http://schemas.microsoft.com/office/drawing/2014/main" id="{85DBFE1E-3E53-43F3-8683-7EF1FBB5F6F7}"/>
              </a:ext>
            </a:extLst>
          </p:cNvPr>
          <p:cNvSpPr txBox="1">
            <a:spLocks noChangeArrowheads="1"/>
          </p:cNvSpPr>
          <p:nvPr/>
        </p:nvSpPr>
        <p:spPr bwMode="auto">
          <a:xfrm>
            <a:off x="3009901" y="4092576"/>
            <a:ext cx="7427913"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Net force between clay particles (or interlayers)</a:t>
            </a:r>
          </a:p>
          <a:p>
            <a:pPr fontAlgn="base">
              <a:spcBef>
                <a:spcPct val="50000"/>
              </a:spcBef>
              <a:spcAft>
                <a:spcPct val="0"/>
              </a:spcAft>
              <a:buClrTx/>
              <a:buFontTx/>
              <a:buChar char="•"/>
            </a:pPr>
            <a:r>
              <a:rPr kumimoji="1" lang="en-US" altLang="en-US" sz="2000">
                <a:solidFill>
                  <a:srgbClr val="000000"/>
                </a:solidFill>
              </a:rPr>
              <a:t>= van der Waals attraction +</a:t>
            </a:r>
          </a:p>
          <a:p>
            <a:pPr fontAlgn="base">
              <a:spcBef>
                <a:spcPct val="50000"/>
              </a:spcBef>
              <a:spcAft>
                <a:spcPct val="0"/>
              </a:spcAft>
              <a:buClrTx/>
              <a:buFontTx/>
              <a:buChar char="•"/>
            </a:pPr>
            <a:r>
              <a:rPr kumimoji="1" lang="en-US" altLang="en-US" sz="2000">
                <a:solidFill>
                  <a:srgbClr val="000000"/>
                </a:solidFill>
              </a:rPr>
              <a:t>   Double layer repulsion (overlapping of the double layer)+</a:t>
            </a:r>
          </a:p>
          <a:p>
            <a:pPr fontAlgn="base">
              <a:spcBef>
                <a:spcPct val="50000"/>
              </a:spcBef>
              <a:spcAft>
                <a:spcPct val="0"/>
              </a:spcAft>
              <a:buClrTx/>
              <a:buFontTx/>
              <a:buChar char="•"/>
            </a:pPr>
            <a:r>
              <a:rPr kumimoji="1" lang="en-US" altLang="en-US" sz="2000" i="1">
                <a:solidFill>
                  <a:srgbClr val="000000"/>
                </a:solidFill>
              </a:rPr>
              <a:t>   </a:t>
            </a:r>
            <a:r>
              <a:rPr kumimoji="1" lang="en-US" altLang="en-US" sz="2000">
                <a:solidFill>
                  <a:srgbClr val="000000"/>
                </a:solidFill>
              </a:rPr>
              <a:t>Coulombian attraction (between the positive edge and  negative face)</a:t>
            </a:r>
          </a:p>
        </p:txBody>
      </p:sp>
      <p:sp>
        <p:nvSpPr>
          <p:cNvPr id="77830" name="Line 187">
            <a:extLst>
              <a:ext uri="{FF2B5EF4-FFF2-40B4-BE49-F238E27FC236}">
                <a16:creationId xmlns:a16="http://schemas.microsoft.com/office/drawing/2014/main" id="{69B0DF5F-59E4-4004-B90F-370A67B1CACA}"/>
              </a:ext>
            </a:extLst>
          </p:cNvPr>
          <p:cNvSpPr>
            <a:spLocks noChangeShapeType="1"/>
          </p:cNvSpPr>
          <p:nvPr/>
        </p:nvSpPr>
        <p:spPr bwMode="auto">
          <a:xfrm>
            <a:off x="2728914" y="4732338"/>
            <a:ext cx="1746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7831" name="Line 188">
            <a:extLst>
              <a:ext uri="{FF2B5EF4-FFF2-40B4-BE49-F238E27FC236}">
                <a16:creationId xmlns:a16="http://schemas.microsoft.com/office/drawing/2014/main" id="{3F520DC5-6D26-4407-8A4B-D58C94C63B19}"/>
              </a:ext>
            </a:extLst>
          </p:cNvPr>
          <p:cNvSpPr>
            <a:spLocks noChangeShapeType="1"/>
          </p:cNvSpPr>
          <p:nvPr/>
        </p:nvSpPr>
        <p:spPr bwMode="auto">
          <a:xfrm>
            <a:off x="2738439" y="5213350"/>
            <a:ext cx="1746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7832" name="Line 189">
            <a:extLst>
              <a:ext uri="{FF2B5EF4-FFF2-40B4-BE49-F238E27FC236}">
                <a16:creationId xmlns:a16="http://schemas.microsoft.com/office/drawing/2014/main" id="{2521271C-A288-4D6E-9682-FCE30E272CE9}"/>
              </a:ext>
            </a:extLst>
          </p:cNvPr>
          <p:cNvSpPr>
            <a:spLocks noChangeShapeType="1"/>
          </p:cNvSpPr>
          <p:nvPr/>
        </p:nvSpPr>
        <p:spPr bwMode="auto">
          <a:xfrm>
            <a:off x="2738438" y="4732339"/>
            <a:ext cx="0" cy="4778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7833" name="Text Box 190">
            <a:extLst>
              <a:ext uri="{FF2B5EF4-FFF2-40B4-BE49-F238E27FC236}">
                <a16:creationId xmlns:a16="http://schemas.microsoft.com/office/drawing/2014/main" id="{40E2214B-AF78-4882-8FF1-7BC93EA61EC7}"/>
              </a:ext>
            </a:extLst>
          </p:cNvPr>
          <p:cNvSpPr txBox="1">
            <a:spLocks noChangeArrowheads="1"/>
          </p:cNvSpPr>
          <p:nvPr/>
        </p:nvSpPr>
        <p:spPr bwMode="auto">
          <a:xfrm>
            <a:off x="1876425" y="4591051"/>
            <a:ext cx="1085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DLVO forces</a:t>
            </a:r>
          </a:p>
        </p:txBody>
      </p:sp>
    </p:spTree>
    <p:extLst>
      <p:ext uri="{BB962C8B-B14F-4D97-AF65-F5344CB8AC3E}">
        <p14:creationId xmlns:p14="http://schemas.microsoft.com/office/powerpoint/2010/main" val="23445958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Number Placeholder 5">
            <a:extLst>
              <a:ext uri="{FF2B5EF4-FFF2-40B4-BE49-F238E27FC236}">
                <a16:creationId xmlns:a16="http://schemas.microsoft.com/office/drawing/2014/main" id="{FD1B9402-AD0C-40C0-A814-A93C3BEEBAB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D020743E-6BC0-4F06-95FB-7C0BD7AEE6F4}" type="slidenum">
              <a:rPr kumimoji="1" lang="en-US" altLang="en-US" sz="1400">
                <a:solidFill>
                  <a:srgbClr val="000000"/>
                </a:solidFill>
              </a:rPr>
              <a:pPr eaLnBrk="0" fontAlgn="base" hangingPunct="0">
                <a:spcBef>
                  <a:spcPct val="0"/>
                </a:spcBef>
                <a:spcAft>
                  <a:spcPct val="0"/>
                </a:spcAft>
                <a:buClrTx/>
                <a:buFontTx/>
                <a:buChar char="•"/>
              </a:pPr>
              <a:t>65</a:t>
            </a:fld>
            <a:endParaRPr kumimoji="1" lang="en-US" altLang="en-US" sz="1400">
              <a:solidFill>
                <a:srgbClr val="000000"/>
              </a:solidFill>
            </a:endParaRPr>
          </a:p>
        </p:txBody>
      </p:sp>
      <p:sp>
        <p:nvSpPr>
          <p:cNvPr id="78851" name="Rectangle 2">
            <a:extLst>
              <a:ext uri="{FF2B5EF4-FFF2-40B4-BE49-F238E27FC236}">
                <a16:creationId xmlns:a16="http://schemas.microsoft.com/office/drawing/2014/main" id="{F77BA9FA-F2D7-4BBF-A081-63598690D949}"/>
              </a:ext>
            </a:extLst>
          </p:cNvPr>
          <p:cNvSpPr>
            <a:spLocks noGrp="1" noChangeArrowheads="1"/>
          </p:cNvSpPr>
          <p:nvPr>
            <p:ph type="title"/>
          </p:nvPr>
        </p:nvSpPr>
        <p:spPr>
          <a:xfrm>
            <a:off x="2209801" y="304800"/>
            <a:ext cx="7902575" cy="914400"/>
          </a:xfrm>
        </p:spPr>
        <p:txBody>
          <a:bodyPr/>
          <a:lstStyle/>
          <a:p>
            <a:pPr eaLnBrk="1" hangingPunct="1"/>
            <a:r>
              <a:rPr lang="en-US" altLang="en-US"/>
              <a:t>5.3 Thickness of Double Layer</a:t>
            </a:r>
            <a:endParaRPr lang="en-US" altLang="en-US" sz="3200"/>
          </a:p>
        </p:txBody>
      </p:sp>
      <p:grpSp>
        <p:nvGrpSpPr>
          <p:cNvPr id="78852" name="Group 5">
            <a:extLst>
              <a:ext uri="{FF2B5EF4-FFF2-40B4-BE49-F238E27FC236}">
                <a16:creationId xmlns:a16="http://schemas.microsoft.com/office/drawing/2014/main" id="{77271CE2-1098-4A63-93B1-F94F1E53CAE0}"/>
              </a:ext>
            </a:extLst>
          </p:cNvPr>
          <p:cNvGrpSpPr>
            <a:grpSpLocks/>
          </p:cNvGrpSpPr>
          <p:nvPr/>
        </p:nvGrpSpPr>
        <p:grpSpPr bwMode="auto">
          <a:xfrm>
            <a:off x="2671763" y="1528763"/>
            <a:ext cx="2805112" cy="1898650"/>
            <a:chOff x="448" y="1125"/>
            <a:chExt cx="2117" cy="1433"/>
          </a:xfrm>
        </p:grpSpPr>
        <p:sp>
          <p:nvSpPr>
            <p:cNvPr id="78859" name="Rectangle 6">
              <a:extLst>
                <a:ext uri="{FF2B5EF4-FFF2-40B4-BE49-F238E27FC236}">
                  <a16:creationId xmlns:a16="http://schemas.microsoft.com/office/drawing/2014/main" id="{BBED3D14-EC08-4AB3-B6CF-441519B9218C}"/>
                </a:ext>
              </a:extLst>
            </p:cNvPr>
            <p:cNvSpPr>
              <a:spLocks noChangeArrowheads="1"/>
            </p:cNvSpPr>
            <p:nvPr/>
          </p:nvSpPr>
          <p:spPr bwMode="auto">
            <a:xfrm>
              <a:off x="448" y="1125"/>
              <a:ext cx="77" cy="1415"/>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8860" name="Group 7">
              <a:extLst>
                <a:ext uri="{FF2B5EF4-FFF2-40B4-BE49-F238E27FC236}">
                  <a16:creationId xmlns:a16="http://schemas.microsoft.com/office/drawing/2014/main" id="{1E1AF185-C34F-4FC6-A715-E728CDA30E47}"/>
                </a:ext>
              </a:extLst>
            </p:cNvPr>
            <p:cNvGrpSpPr>
              <a:grpSpLocks/>
            </p:cNvGrpSpPr>
            <p:nvPr/>
          </p:nvGrpSpPr>
          <p:grpSpPr bwMode="auto">
            <a:xfrm>
              <a:off x="595" y="1164"/>
              <a:ext cx="350" cy="372"/>
              <a:chOff x="3468" y="1417"/>
              <a:chExt cx="572" cy="608"/>
            </a:xfrm>
          </p:grpSpPr>
          <p:grpSp>
            <p:nvGrpSpPr>
              <p:cNvPr id="78862" name="Group 8">
                <a:extLst>
                  <a:ext uri="{FF2B5EF4-FFF2-40B4-BE49-F238E27FC236}">
                    <a16:creationId xmlns:a16="http://schemas.microsoft.com/office/drawing/2014/main" id="{22C13ADA-3647-4E35-99C7-5DF7065F2440}"/>
                  </a:ext>
                </a:extLst>
              </p:cNvPr>
              <p:cNvGrpSpPr>
                <a:grpSpLocks/>
              </p:cNvGrpSpPr>
              <p:nvPr/>
            </p:nvGrpSpPr>
            <p:grpSpPr bwMode="auto">
              <a:xfrm>
                <a:off x="3701" y="1417"/>
                <a:ext cx="197" cy="197"/>
                <a:chOff x="559" y="2583"/>
                <a:chExt cx="754" cy="755"/>
              </a:xfrm>
            </p:grpSpPr>
            <p:sp>
              <p:nvSpPr>
                <p:cNvPr id="78876" name="Oval 9">
                  <a:extLst>
                    <a:ext uri="{FF2B5EF4-FFF2-40B4-BE49-F238E27FC236}">
                      <a16:creationId xmlns:a16="http://schemas.microsoft.com/office/drawing/2014/main" id="{E63E848B-A16F-4314-922D-2D1510CCEB4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77" name="Oval 10">
                  <a:extLst>
                    <a:ext uri="{FF2B5EF4-FFF2-40B4-BE49-F238E27FC236}">
                      <a16:creationId xmlns:a16="http://schemas.microsoft.com/office/drawing/2014/main" id="{4AECDC90-8C01-4940-9ADA-08C5B8EECDA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78" name="Oval 11">
                  <a:extLst>
                    <a:ext uri="{FF2B5EF4-FFF2-40B4-BE49-F238E27FC236}">
                      <a16:creationId xmlns:a16="http://schemas.microsoft.com/office/drawing/2014/main" id="{90B0E75C-9B27-40FC-898A-378B611BECB3}"/>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8863" name="Oval 12">
                <a:extLst>
                  <a:ext uri="{FF2B5EF4-FFF2-40B4-BE49-F238E27FC236}">
                    <a16:creationId xmlns:a16="http://schemas.microsoft.com/office/drawing/2014/main" id="{C55ED07F-F9D8-46C3-AD2A-8A3D3AD83FCB}"/>
                  </a:ext>
                </a:extLst>
              </p:cNvPr>
              <p:cNvSpPr>
                <a:spLocks noChangeArrowheads="1"/>
              </p:cNvSpPr>
              <p:nvPr/>
            </p:nvSpPr>
            <p:spPr bwMode="auto">
              <a:xfrm>
                <a:off x="3616" y="1613"/>
                <a:ext cx="238" cy="238"/>
              </a:xfrm>
              <a:prstGeom prst="ellipse">
                <a:avLst/>
              </a:prstGeom>
              <a:gradFill rotWithShape="0">
                <a:gsLst>
                  <a:gs pos="0">
                    <a:schemeClr val="bg1"/>
                  </a:gs>
                  <a:gs pos="100000">
                    <a:schemeClr val="accent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78864" name="Group 13">
                <a:extLst>
                  <a:ext uri="{FF2B5EF4-FFF2-40B4-BE49-F238E27FC236}">
                    <a16:creationId xmlns:a16="http://schemas.microsoft.com/office/drawing/2014/main" id="{76BF60B4-522A-488F-AF7D-C541A0603B70}"/>
                  </a:ext>
                </a:extLst>
              </p:cNvPr>
              <p:cNvGrpSpPr>
                <a:grpSpLocks/>
              </p:cNvGrpSpPr>
              <p:nvPr/>
            </p:nvGrpSpPr>
            <p:grpSpPr bwMode="auto">
              <a:xfrm rot="4587992">
                <a:off x="3843" y="1632"/>
                <a:ext cx="197" cy="197"/>
                <a:chOff x="559" y="2583"/>
                <a:chExt cx="754" cy="755"/>
              </a:xfrm>
            </p:grpSpPr>
            <p:sp>
              <p:nvSpPr>
                <p:cNvPr id="78873" name="Oval 14">
                  <a:extLst>
                    <a:ext uri="{FF2B5EF4-FFF2-40B4-BE49-F238E27FC236}">
                      <a16:creationId xmlns:a16="http://schemas.microsoft.com/office/drawing/2014/main" id="{B2A88E05-206F-47FA-884C-F7BD0C0D65F3}"/>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74" name="Oval 15">
                  <a:extLst>
                    <a:ext uri="{FF2B5EF4-FFF2-40B4-BE49-F238E27FC236}">
                      <a16:creationId xmlns:a16="http://schemas.microsoft.com/office/drawing/2014/main" id="{42DCA238-5512-4ED1-A638-FFE2FE14CB8F}"/>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75" name="Oval 16">
                  <a:extLst>
                    <a:ext uri="{FF2B5EF4-FFF2-40B4-BE49-F238E27FC236}">
                      <a16:creationId xmlns:a16="http://schemas.microsoft.com/office/drawing/2014/main" id="{D509DAEF-3791-44F3-A42B-C3CC15911E7C}"/>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8865" name="Group 17">
                <a:extLst>
                  <a:ext uri="{FF2B5EF4-FFF2-40B4-BE49-F238E27FC236}">
                    <a16:creationId xmlns:a16="http://schemas.microsoft.com/office/drawing/2014/main" id="{46A4925C-A81E-48D2-8E45-818A71ECC93C}"/>
                  </a:ext>
                </a:extLst>
              </p:cNvPr>
              <p:cNvGrpSpPr>
                <a:grpSpLocks/>
              </p:cNvGrpSpPr>
              <p:nvPr/>
            </p:nvGrpSpPr>
            <p:grpSpPr bwMode="auto">
              <a:xfrm rot="-9936302">
                <a:off x="3591" y="1828"/>
                <a:ext cx="197" cy="197"/>
                <a:chOff x="559" y="2583"/>
                <a:chExt cx="754" cy="755"/>
              </a:xfrm>
            </p:grpSpPr>
            <p:sp>
              <p:nvSpPr>
                <p:cNvPr id="78870" name="Oval 18">
                  <a:extLst>
                    <a:ext uri="{FF2B5EF4-FFF2-40B4-BE49-F238E27FC236}">
                      <a16:creationId xmlns:a16="http://schemas.microsoft.com/office/drawing/2014/main" id="{71F367A6-28F7-4198-AA09-A5994359244D}"/>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71" name="Oval 19">
                  <a:extLst>
                    <a:ext uri="{FF2B5EF4-FFF2-40B4-BE49-F238E27FC236}">
                      <a16:creationId xmlns:a16="http://schemas.microsoft.com/office/drawing/2014/main" id="{8B3AC641-3DAC-40EB-B1A0-3AF6144CD50D}"/>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72" name="Oval 20">
                  <a:extLst>
                    <a:ext uri="{FF2B5EF4-FFF2-40B4-BE49-F238E27FC236}">
                      <a16:creationId xmlns:a16="http://schemas.microsoft.com/office/drawing/2014/main" id="{38A47CF5-0D89-40CB-999C-66DAFE6F9041}"/>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8866" name="Group 21">
                <a:extLst>
                  <a:ext uri="{FF2B5EF4-FFF2-40B4-BE49-F238E27FC236}">
                    <a16:creationId xmlns:a16="http://schemas.microsoft.com/office/drawing/2014/main" id="{700254C4-AA76-4153-8829-D5E68F57FF4F}"/>
                  </a:ext>
                </a:extLst>
              </p:cNvPr>
              <p:cNvGrpSpPr>
                <a:grpSpLocks/>
              </p:cNvGrpSpPr>
              <p:nvPr/>
            </p:nvGrpSpPr>
            <p:grpSpPr bwMode="auto">
              <a:xfrm>
                <a:off x="3468" y="1486"/>
                <a:ext cx="197" cy="197"/>
                <a:chOff x="559" y="2583"/>
                <a:chExt cx="754" cy="755"/>
              </a:xfrm>
            </p:grpSpPr>
            <p:sp>
              <p:nvSpPr>
                <p:cNvPr id="78867" name="Oval 22">
                  <a:extLst>
                    <a:ext uri="{FF2B5EF4-FFF2-40B4-BE49-F238E27FC236}">
                      <a16:creationId xmlns:a16="http://schemas.microsoft.com/office/drawing/2014/main" id="{075098AE-CCF8-465D-BA97-2792AABDC5C4}"/>
                    </a:ext>
                  </a:extLst>
                </p:cNvPr>
                <p:cNvSpPr>
                  <a:spLocks noChangeArrowheads="1"/>
                </p:cNvSpPr>
                <p:nvPr/>
              </p:nvSpPr>
              <p:spPr bwMode="auto">
                <a:xfrm>
                  <a:off x="685" y="2716"/>
                  <a:ext cx="622" cy="622"/>
                </a:xfrm>
                <a:prstGeom prst="ellipse">
                  <a:avLst/>
                </a:prstGeom>
                <a:gradFill rotWithShape="0">
                  <a:gsLst>
                    <a:gs pos="0">
                      <a:schemeClr val="bg1"/>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68" name="Oval 23">
                  <a:extLst>
                    <a:ext uri="{FF2B5EF4-FFF2-40B4-BE49-F238E27FC236}">
                      <a16:creationId xmlns:a16="http://schemas.microsoft.com/office/drawing/2014/main" id="{8614F83B-945D-4CCB-8F12-58102A9D1BF3}"/>
                    </a:ext>
                  </a:extLst>
                </p:cNvPr>
                <p:cNvSpPr>
                  <a:spLocks noChangeArrowheads="1"/>
                </p:cNvSpPr>
                <p:nvPr/>
              </p:nvSpPr>
              <p:spPr bwMode="auto">
                <a:xfrm>
                  <a:off x="559" y="2715"/>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8869" name="Oval 24">
                  <a:extLst>
                    <a:ext uri="{FF2B5EF4-FFF2-40B4-BE49-F238E27FC236}">
                      <a16:creationId xmlns:a16="http://schemas.microsoft.com/office/drawing/2014/main" id="{1CA5642E-52DE-4257-ACDA-8049E5872749}"/>
                    </a:ext>
                  </a:extLst>
                </p:cNvPr>
                <p:cNvSpPr>
                  <a:spLocks noChangeArrowheads="1"/>
                </p:cNvSpPr>
                <p:nvPr/>
              </p:nvSpPr>
              <p:spPr bwMode="auto">
                <a:xfrm>
                  <a:off x="1121" y="2583"/>
                  <a:ext cx="192" cy="192"/>
                </a:xfrm>
                <a:prstGeom prst="ellipse">
                  <a:avLst/>
                </a:prstGeom>
                <a:gradFill rotWithShape="0">
                  <a:gsLst>
                    <a:gs pos="0">
                      <a:schemeClr val="bg1"/>
                    </a:gs>
                    <a:gs pos="100000">
                      <a:schemeClr val="folHlink"/>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78861" name="Freeform 25">
              <a:extLst>
                <a:ext uri="{FF2B5EF4-FFF2-40B4-BE49-F238E27FC236}">
                  <a16:creationId xmlns:a16="http://schemas.microsoft.com/office/drawing/2014/main" id="{0608EDA7-2301-4D67-AAFE-FDD4C29240E3}"/>
                </a:ext>
              </a:extLst>
            </p:cNvPr>
            <p:cNvSpPr>
              <a:spLocks/>
            </p:cNvSpPr>
            <p:nvPr/>
          </p:nvSpPr>
          <p:spPr bwMode="auto">
            <a:xfrm>
              <a:off x="549" y="1157"/>
              <a:ext cx="2016" cy="1401"/>
            </a:xfrm>
            <a:custGeom>
              <a:avLst/>
              <a:gdLst>
                <a:gd name="T0" fmla="*/ 0 w 348"/>
                <a:gd name="T1" fmla="*/ 0 h 206"/>
                <a:gd name="T2" fmla="*/ 1176 w 348"/>
                <a:gd name="T3" fmla="*/ 5964 h 206"/>
                <a:gd name="T4" fmla="*/ 2514 w 348"/>
                <a:gd name="T5" fmla="*/ 11657 h 206"/>
                <a:gd name="T6" fmla="*/ 3893 w 348"/>
                <a:gd name="T7" fmla="*/ 16649 h 206"/>
                <a:gd name="T8" fmla="*/ 5237 w 348"/>
                <a:gd name="T9" fmla="*/ 21369 h 206"/>
                <a:gd name="T10" fmla="*/ 6610 w 348"/>
                <a:gd name="T11" fmla="*/ 25483 h 206"/>
                <a:gd name="T12" fmla="*/ 7989 w 348"/>
                <a:gd name="T13" fmla="*/ 29231 h 206"/>
                <a:gd name="T14" fmla="*/ 9327 w 348"/>
                <a:gd name="T15" fmla="*/ 32699 h 206"/>
                <a:gd name="T16" fmla="*/ 10706 w 348"/>
                <a:gd name="T17" fmla="*/ 35848 h 206"/>
                <a:gd name="T18" fmla="*/ 12050 w 348"/>
                <a:gd name="T19" fmla="*/ 38711 h 206"/>
                <a:gd name="T20" fmla="*/ 13423 w 348"/>
                <a:gd name="T21" fmla="*/ 41214 h 206"/>
                <a:gd name="T22" fmla="*/ 14767 w 348"/>
                <a:gd name="T23" fmla="*/ 43431 h 206"/>
                <a:gd name="T24" fmla="*/ 16140 w 348"/>
                <a:gd name="T25" fmla="*/ 45607 h 206"/>
                <a:gd name="T26" fmla="*/ 17484 w 348"/>
                <a:gd name="T27" fmla="*/ 47505 h 206"/>
                <a:gd name="T28" fmla="*/ 18862 w 348"/>
                <a:gd name="T29" fmla="*/ 49076 h 206"/>
                <a:gd name="T30" fmla="*/ 20201 w 348"/>
                <a:gd name="T31" fmla="*/ 50647 h 206"/>
                <a:gd name="T32" fmla="*/ 21579 w 348"/>
                <a:gd name="T33" fmla="*/ 52218 h 206"/>
                <a:gd name="T34" fmla="*/ 22952 w 348"/>
                <a:gd name="T35" fmla="*/ 53469 h 206"/>
                <a:gd name="T36" fmla="*/ 24296 w 348"/>
                <a:gd name="T37" fmla="*/ 54442 h 206"/>
                <a:gd name="T38" fmla="*/ 25675 w 348"/>
                <a:gd name="T39" fmla="*/ 55367 h 206"/>
                <a:gd name="T40" fmla="*/ 27013 w 348"/>
                <a:gd name="T41" fmla="*/ 56292 h 206"/>
                <a:gd name="T42" fmla="*/ 28392 w 348"/>
                <a:gd name="T43" fmla="*/ 57264 h 206"/>
                <a:gd name="T44" fmla="*/ 29736 w 348"/>
                <a:gd name="T45" fmla="*/ 57863 h 206"/>
                <a:gd name="T46" fmla="*/ 31109 w 348"/>
                <a:gd name="T47" fmla="*/ 58835 h 206"/>
                <a:gd name="T48" fmla="*/ 32453 w 348"/>
                <a:gd name="T49" fmla="*/ 59434 h 206"/>
                <a:gd name="T50" fmla="*/ 33826 w 348"/>
                <a:gd name="T51" fmla="*/ 59760 h 206"/>
                <a:gd name="T52" fmla="*/ 35002 w 348"/>
                <a:gd name="T53" fmla="*/ 60406 h 206"/>
                <a:gd name="T54" fmla="*/ 36346 w 348"/>
                <a:gd name="T55" fmla="*/ 61005 h 206"/>
                <a:gd name="T56" fmla="*/ 37719 w 348"/>
                <a:gd name="T57" fmla="*/ 61331 h 206"/>
                <a:gd name="T58" fmla="*/ 39063 w 348"/>
                <a:gd name="T59" fmla="*/ 61658 h 206"/>
                <a:gd name="T60" fmla="*/ 40442 w 348"/>
                <a:gd name="T61" fmla="*/ 61977 h 206"/>
                <a:gd name="T62" fmla="*/ 41815 w 348"/>
                <a:gd name="T63" fmla="*/ 62304 h 206"/>
                <a:gd name="T64" fmla="*/ 43159 w 348"/>
                <a:gd name="T65" fmla="*/ 62583 h 206"/>
                <a:gd name="T66" fmla="*/ 44532 w 348"/>
                <a:gd name="T67" fmla="*/ 62902 h 206"/>
                <a:gd name="T68" fmla="*/ 45876 w 348"/>
                <a:gd name="T69" fmla="*/ 63229 h 206"/>
                <a:gd name="T70" fmla="*/ 47254 w 348"/>
                <a:gd name="T71" fmla="*/ 63229 h 206"/>
                <a:gd name="T72" fmla="*/ 48593 w 348"/>
                <a:gd name="T73" fmla="*/ 63555 h 206"/>
                <a:gd name="T74" fmla="*/ 49971 w 348"/>
                <a:gd name="T75" fmla="*/ 63555 h 206"/>
                <a:gd name="T76" fmla="*/ 51315 w 348"/>
                <a:gd name="T77" fmla="*/ 63875 h 206"/>
                <a:gd name="T78" fmla="*/ 52688 w 348"/>
                <a:gd name="T79" fmla="*/ 63875 h 206"/>
                <a:gd name="T80" fmla="*/ 54032 w 348"/>
                <a:gd name="T81" fmla="*/ 64154 h 206"/>
                <a:gd name="T82" fmla="*/ 55405 w 348"/>
                <a:gd name="T83" fmla="*/ 64154 h 206"/>
                <a:gd name="T84" fmla="*/ 56784 w 348"/>
                <a:gd name="T85" fmla="*/ 64154 h 206"/>
                <a:gd name="T86" fmla="*/ 58128 w 348"/>
                <a:gd name="T87" fmla="*/ 64480 h 206"/>
                <a:gd name="T88" fmla="*/ 59501 w 348"/>
                <a:gd name="T89" fmla="*/ 64480 h 206"/>
                <a:gd name="T90" fmla="*/ 60845 w 348"/>
                <a:gd name="T91" fmla="*/ 64480 h 206"/>
                <a:gd name="T92" fmla="*/ 62218 w 348"/>
                <a:gd name="T93" fmla="*/ 64480 h 206"/>
                <a:gd name="T94" fmla="*/ 63562 w 348"/>
                <a:gd name="T95" fmla="*/ 64800 h 206"/>
                <a:gd name="T96" fmla="*/ 64941 w 348"/>
                <a:gd name="T97" fmla="*/ 64800 h 206"/>
                <a:gd name="T98" fmla="*/ 66279 w 348"/>
                <a:gd name="T99" fmla="*/ 64800 h 206"/>
                <a:gd name="T100" fmla="*/ 67658 w 348"/>
                <a:gd name="T101" fmla="*/ 64800 h 2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48"/>
                <a:gd name="T154" fmla="*/ 0 h 206"/>
                <a:gd name="T155" fmla="*/ 348 w 348"/>
                <a:gd name="T156" fmla="*/ 206 h 20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48" h="206">
                  <a:moveTo>
                    <a:pt x="0" y="0"/>
                  </a:moveTo>
                  <a:lnTo>
                    <a:pt x="6" y="19"/>
                  </a:lnTo>
                  <a:lnTo>
                    <a:pt x="13" y="37"/>
                  </a:lnTo>
                  <a:lnTo>
                    <a:pt x="20" y="53"/>
                  </a:lnTo>
                  <a:lnTo>
                    <a:pt x="27" y="68"/>
                  </a:lnTo>
                  <a:lnTo>
                    <a:pt x="34" y="81"/>
                  </a:lnTo>
                  <a:lnTo>
                    <a:pt x="41" y="93"/>
                  </a:lnTo>
                  <a:lnTo>
                    <a:pt x="48" y="104"/>
                  </a:lnTo>
                  <a:lnTo>
                    <a:pt x="55" y="114"/>
                  </a:lnTo>
                  <a:lnTo>
                    <a:pt x="62" y="123"/>
                  </a:lnTo>
                  <a:lnTo>
                    <a:pt x="69" y="131"/>
                  </a:lnTo>
                  <a:lnTo>
                    <a:pt x="76" y="138"/>
                  </a:lnTo>
                  <a:lnTo>
                    <a:pt x="83" y="145"/>
                  </a:lnTo>
                  <a:lnTo>
                    <a:pt x="90" y="151"/>
                  </a:lnTo>
                  <a:lnTo>
                    <a:pt x="97" y="156"/>
                  </a:lnTo>
                  <a:lnTo>
                    <a:pt x="104" y="161"/>
                  </a:lnTo>
                  <a:lnTo>
                    <a:pt x="111" y="166"/>
                  </a:lnTo>
                  <a:lnTo>
                    <a:pt x="118" y="170"/>
                  </a:lnTo>
                  <a:lnTo>
                    <a:pt x="125" y="173"/>
                  </a:lnTo>
                  <a:lnTo>
                    <a:pt x="132" y="176"/>
                  </a:lnTo>
                  <a:lnTo>
                    <a:pt x="139" y="179"/>
                  </a:lnTo>
                  <a:lnTo>
                    <a:pt x="146" y="182"/>
                  </a:lnTo>
                  <a:lnTo>
                    <a:pt x="153" y="184"/>
                  </a:lnTo>
                  <a:lnTo>
                    <a:pt x="160" y="187"/>
                  </a:lnTo>
                  <a:lnTo>
                    <a:pt x="167" y="189"/>
                  </a:lnTo>
                  <a:lnTo>
                    <a:pt x="174" y="190"/>
                  </a:lnTo>
                  <a:lnTo>
                    <a:pt x="180" y="192"/>
                  </a:lnTo>
                  <a:lnTo>
                    <a:pt x="187" y="194"/>
                  </a:lnTo>
                  <a:lnTo>
                    <a:pt x="194" y="195"/>
                  </a:lnTo>
                  <a:lnTo>
                    <a:pt x="201" y="196"/>
                  </a:lnTo>
                  <a:lnTo>
                    <a:pt x="208" y="197"/>
                  </a:lnTo>
                  <a:lnTo>
                    <a:pt x="215" y="198"/>
                  </a:lnTo>
                  <a:lnTo>
                    <a:pt x="222" y="199"/>
                  </a:lnTo>
                  <a:lnTo>
                    <a:pt x="229" y="200"/>
                  </a:lnTo>
                  <a:lnTo>
                    <a:pt x="236" y="201"/>
                  </a:lnTo>
                  <a:lnTo>
                    <a:pt x="243" y="201"/>
                  </a:lnTo>
                  <a:lnTo>
                    <a:pt x="250" y="202"/>
                  </a:lnTo>
                  <a:lnTo>
                    <a:pt x="257" y="202"/>
                  </a:lnTo>
                  <a:lnTo>
                    <a:pt x="264" y="203"/>
                  </a:lnTo>
                  <a:lnTo>
                    <a:pt x="271" y="203"/>
                  </a:lnTo>
                  <a:lnTo>
                    <a:pt x="278" y="204"/>
                  </a:lnTo>
                  <a:lnTo>
                    <a:pt x="285" y="204"/>
                  </a:lnTo>
                  <a:lnTo>
                    <a:pt x="292" y="204"/>
                  </a:lnTo>
                  <a:lnTo>
                    <a:pt x="299" y="205"/>
                  </a:lnTo>
                  <a:lnTo>
                    <a:pt x="306" y="205"/>
                  </a:lnTo>
                  <a:lnTo>
                    <a:pt x="313" y="205"/>
                  </a:lnTo>
                  <a:lnTo>
                    <a:pt x="320" y="205"/>
                  </a:lnTo>
                  <a:lnTo>
                    <a:pt x="327" y="206"/>
                  </a:lnTo>
                  <a:lnTo>
                    <a:pt x="334" y="206"/>
                  </a:lnTo>
                  <a:lnTo>
                    <a:pt x="341" y="206"/>
                  </a:lnTo>
                  <a:lnTo>
                    <a:pt x="348" y="206"/>
                  </a:lnTo>
                </a:path>
              </a:pathLst>
            </a:custGeom>
            <a:noFill/>
            <a:ln w="19050">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78853" name="Line 47">
            <a:extLst>
              <a:ext uri="{FF2B5EF4-FFF2-40B4-BE49-F238E27FC236}">
                <a16:creationId xmlns:a16="http://schemas.microsoft.com/office/drawing/2014/main" id="{D0A482AA-DE50-4866-A685-FFF847BE0163}"/>
              </a:ext>
            </a:extLst>
          </p:cNvPr>
          <p:cNvSpPr>
            <a:spLocks noChangeShapeType="1"/>
          </p:cNvSpPr>
          <p:nvPr/>
        </p:nvSpPr>
        <p:spPr bwMode="auto">
          <a:xfrm>
            <a:off x="2786064" y="3448050"/>
            <a:ext cx="1800225" cy="0"/>
          </a:xfrm>
          <a:prstGeom prst="line">
            <a:avLst/>
          </a:prstGeom>
          <a:noFill/>
          <a:ln w="19050">
            <a:solidFill>
              <a:schemeClr val="accent2"/>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8854" name="Text Box 48">
            <a:extLst>
              <a:ext uri="{FF2B5EF4-FFF2-40B4-BE49-F238E27FC236}">
                <a16:creationId xmlns:a16="http://schemas.microsoft.com/office/drawing/2014/main" id="{21D8F01C-671C-48B4-8E91-6DD14ADBE24D}"/>
              </a:ext>
            </a:extLst>
          </p:cNvPr>
          <p:cNvSpPr txBox="1">
            <a:spLocks noChangeArrowheads="1"/>
          </p:cNvSpPr>
          <p:nvPr/>
        </p:nvSpPr>
        <p:spPr bwMode="auto">
          <a:xfrm>
            <a:off x="3668713" y="2408239"/>
            <a:ext cx="19732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Thickness of double layer K</a:t>
            </a:r>
          </a:p>
        </p:txBody>
      </p:sp>
      <p:graphicFrame>
        <p:nvGraphicFramePr>
          <p:cNvPr id="78855" name="Object 50">
            <a:extLst>
              <a:ext uri="{FF2B5EF4-FFF2-40B4-BE49-F238E27FC236}">
                <a16:creationId xmlns:a16="http://schemas.microsoft.com/office/drawing/2014/main" id="{7041B7E9-33BE-4019-9157-90305D48764C}"/>
              </a:ext>
            </a:extLst>
          </p:cNvPr>
          <p:cNvGraphicFramePr>
            <a:graphicFrameLocks noChangeAspect="1"/>
          </p:cNvGraphicFramePr>
          <p:nvPr/>
        </p:nvGraphicFramePr>
        <p:xfrm>
          <a:off x="7189789" y="1595439"/>
          <a:ext cx="2949575" cy="3798887"/>
        </p:xfrm>
        <a:graphic>
          <a:graphicData uri="http://schemas.openxmlformats.org/presentationml/2006/ole">
            <mc:AlternateContent xmlns:mc="http://schemas.openxmlformats.org/markup-compatibility/2006">
              <mc:Choice xmlns:v="urn:schemas-microsoft-com:vml" Requires="v">
                <p:oleObj name="Equation" r:id="rId2" imgW="1638300" imgH="2108200" progId="Equation.3">
                  <p:embed/>
                </p:oleObj>
              </mc:Choice>
              <mc:Fallback>
                <p:oleObj name="Equation" r:id="rId2" imgW="1638300" imgH="2108200" progId="Equation.3">
                  <p:embed/>
                  <p:pic>
                    <p:nvPicPr>
                      <p:cNvPr id="78855" name="Object 50">
                        <a:extLst>
                          <a:ext uri="{FF2B5EF4-FFF2-40B4-BE49-F238E27FC236}">
                            <a16:creationId xmlns:a16="http://schemas.microsoft.com/office/drawing/2014/main" id="{7041B7E9-33BE-4019-9157-90305D4876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9789" y="1595439"/>
                        <a:ext cx="2949575" cy="3798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56" name="Text Box 51">
            <a:extLst>
              <a:ext uri="{FF2B5EF4-FFF2-40B4-BE49-F238E27FC236}">
                <a16:creationId xmlns:a16="http://schemas.microsoft.com/office/drawing/2014/main" id="{79FA1817-9900-4C9B-901E-91F29951F651}"/>
              </a:ext>
            </a:extLst>
          </p:cNvPr>
          <p:cNvSpPr txBox="1">
            <a:spLocks noChangeArrowheads="1"/>
          </p:cNvSpPr>
          <p:nvPr/>
        </p:nvSpPr>
        <p:spPr bwMode="auto">
          <a:xfrm>
            <a:off x="1267818" y="3803650"/>
            <a:ext cx="5234582" cy="267765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K </a:t>
            </a:r>
            <a:r>
              <a:rPr kumimoji="1" lang="en-US" altLang="en-US" sz="2400" dirty="0">
                <a:solidFill>
                  <a:srgbClr val="000000"/>
                </a:solidFill>
                <a:sym typeface="Symbol" panose="05050102010706020507" pitchFamily="18" charset="2"/>
              </a:rPr>
              <a:t></a:t>
            </a:r>
            <a:r>
              <a:rPr kumimoji="1" lang="en-US" altLang="en-US" sz="2400" dirty="0">
                <a:solidFill>
                  <a:srgbClr val="000000"/>
                </a:solidFill>
              </a:rPr>
              <a:t>         repulsion force </a:t>
            </a:r>
            <a:r>
              <a:rPr kumimoji="1" lang="en-US" altLang="en-US" sz="2400" dirty="0">
                <a:solidFill>
                  <a:srgbClr val="000000"/>
                </a:solidFill>
                <a:sym typeface="Symbol" panose="05050102010706020507" pitchFamily="18" charset="2"/>
              </a:rPr>
              <a:t></a:t>
            </a:r>
            <a:r>
              <a:rPr kumimoji="1" lang="en-US" altLang="en-US" sz="2400" dirty="0">
                <a:solidFill>
                  <a:srgbClr val="000000"/>
                </a:solidFill>
              </a:rPr>
              <a:t> </a:t>
            </a:r>
          </a:p>
          <a:p>
            <a:pPr fontAlgn="base">
              <a:spcBef>
                <a:spcPct val="50000"/>
              </a:spcBef>
              <a:spcAft>
                <a:spcPct val="0"/>
              </a:spcAft>
              <a:buClrTx/>
              <a:buFontTx/>
              <a:buChar char="•"/>
            </a:pPr>
            <a:endParaRPr kumimoji="1" lang="en-US" altLang="en-US" sz="2400" dirty="0">
              <a:solidFill>
                <a:srgbClr val="000000"/>
              </a:solidFill>
              <a:sym typeface="Symbol" panose="05050102010706020507" pitchFamily="18" charset="2"/>
            </a:endParaRPr>
          </a:p>
          <a:p>
            <a:pPr fontAlgn="base">
              <a:spcBef>
                <a:spcPct val="50000"/>
              </a:spcBef>
              <a:spcAft>
                <a:spcPct val="0"/>
              </a:spcAft>
              <a:buClrTx/>
              <a:buFontTx/>
              <a:buChar char="•"/>
            </a:pPr>
            <a:r>
              <a:rPr kumimoji="1" lang="en-US" altLang="en-US" sz="2400" dirty="0">
                <a:solidFill>
                  <a:srgbClr val="000000"/>
                </a:solidFill>
                <a:sym typeface="Symbol" panose="05050102010706020507" pitchFamily="18" charset="2"/>
              </a:rPr>
              <a:t>n</a:t>
            </a:r>
            <a:r>
              <a:rPr kumimoji="1" lang="en-US" altLang="en-US" sz="2400" baseline="-25000" dirty="0">
                <a:solidFill>
                  <a:srgbClr val="000000"/>
                </a:solidFill>
                <a:sym typeface="Symbol" panose="05050102010706020507" pitchFamily="18" charset="2"/>
              </a:rPr>
              <a:t>0</a:t>
            </a:r>
            <a:r>
              <a:rPr kumimoji="1" lang="en-US" altLang="en-US" sz="2400" dirty="0">
                <a:solidFill>
                  <a:srgbClr val="000000"/>
                </a:solidFill>
                <a:sym typeface="Symbol" panose="05050102010706020507" pitchFamily="18" charset="2"/>
              </a:rPr>
              <a:t>     K     </a:t>
            </a:r>
            <a:r>
              <a:rPr kumimoji="1" lang="en-US" altLang="en-US" sz="2400" dirty="0">
                <a:solidFill>
                  <a:srgbClr val="000000"/>
                </a:solidFill>
              </a:rPr>
              <a:t>repulsion force </a:t>
            </a:r>
            <a:r>
              <a:rPr kumimoji="1" lang="en-US" altLang="en-US" sz="2400" dirty="0">
                <a:solidFill>
                  <a:srgbClr val="000000"/>
                </a:solidFill>
                <a:sym typeface="Symbol" panose="05050102010706020507" pitchFamily="18" charset="2"/>
              </a:rPr>
              <a:t></a:t>
            </a:r>
          </a:p>
          <a:p>
            <a:pPr fontAlgn="base">
              <a:spcBef>
                <a:spcPct val="50000"/>
              </a:spcBef>
              <a:spcAft>
                <a:spcPct val="0"/>
              </a:spcAft>
              <a:buClrTx/>
              <a:buFontTx/>
              <a:buChar char="•"/>
            </a:pPr>
            <a:r>
              <a:rPr kumimoji="1" lang="en-US" altLang="en-US" sz="2400" i="1" dirty="0">
                <a:solidFill>
                  <a:srgbClr val="000000"/>
                </a:solidFill>
              </a:rPr>
              <a:t>v</a:t>
            </a:r>
            <a:r>
              <a:rPr kumimoji="1" lang="en-US" altLang="en-US" sz="2400" dirty="0">
                <a:solidFill>
                  <a:srgbClr val="000000"/>
                </a:solidFill>
              </a:rPr>
              <a:t> </a:t>
            </a:r>
            <a:r>
              <a:rPr kumimoji="1" lang="en-US" altLang="en-US" sz="2400" dirty="0">
                <a:solidFill>
                  <a:srgbClr val="000000"/>
                </a:solidFill>
                <a:sym typeface="Symbol" panose="05050102010706020507" pitchFamily="18" charset="2"/>
              </a:rPr>
              <a:t>     K     </a:t>
            </a:r>
            <a:r>
              <a:rPr kumimoji="1" lang="en-US" altLang="en-US" sz="2400" dirty="0">
                <a:solidFill>
                  <a:srgbClr val="000000"/>
                </a:solidFill>
              </a:rPr>
              <a:t>repulsion force </a:t>
            </a:r>
            <a:r>
              <a:rPr kumimoji="1" lang="en-US" altLang="en-US" sz="2400" dirty="0">
                <a:solidFill>
                  <a:srgbClr val="000000"/>
                </a:solidFill>
                <a:sym typeface="Symbol" panose="05050102010706020507" pitchFamily="18" charset="2"/>
              </a:rPr>
              <a:t></a:t>
            </a:r>
          </a:p>
          <a:p>
            <a:pPr fontAlgn="base">
              <a:spcBef>
                <a:spcPct val="50000"/>
              </a:spcBef>
              <a:spcAft>
                <a:spcPct val="0"/>
              </a:spcAft>
              <a:buClrTx/>
              <a:buFontTx/>
              <a:buChar char="•"/>
            </a:pPr>
            <a:r>
              <a:rPr kumimoji="1" lang="en-US" altLang="en-US" sz="2400" dirty="0">
                <a:solidFill>
                  <a:srgbClr val="000000"/>
                </a:solidFill>
                <a:sym typeface="Symbol" panose="05050102010706020507" pitchFamily="18" charset="2"/>
              </a:rPr>
              <a:t>T      K    </a:t>
            </a:r>
            <a:r>
              <a:rPr kumimoji="1" lang="en-US" altLang="en-US" sz="2400" dirty="0">
                <a:solidFill>
                  <a:srgbClr val="000000"/>
                </a:solidFill>
              </a:rPr>
              <a:t>repulsion force </a:t>
            </a:r>
            <a:r>
              <a:rPr kumimoji="1" lang="en-US" altLang="en-US" sz="2400" dirty="0">
                <a:solidFill>
                  <a:srgbClr val="000000"/>
                </a:solidFill>
                <a:sym typeface="Symbol" panose="05050102010706020507" pitchFamily="18" charset="2"/>
              </a:rPr>
              <a:t>(?)</a:t>
            </a:r>
          </a:p>
        </p:txBody>
      </p:sp>
      <p:sp>
        <p:nvSpPr>
          <p:cNvPr id="78857" name="Line 52">
            <a:extLst>
              <a:ext uri="{FF2B5EF4-FFF2-40B4-BE49-F238E27FC236}">
                <a16:creationId xmlns:a16="http://schemas.microsoft.com/office/drawing/2014/main" id="{FC37E388-64E4-4410-829C-9CA507236034}"/>
              </a:ext>
            </a:extLst>
          </p:cNvPr>
          <p:cNvSpPr>
            <a:spLocks noChangeShapeType="1"/>
          </p:cNvSpPr>
          <p:nvPr/>
        </p:nvSpPr>
        <p:spPr bwMode="auto">
          <a:xfrm>
            <a:off x="2336800" y="4513263"/>
            <a:ext cx="3830638" cy="0"/>
          </a:xfrm>
          <a:prstGeom prst="line">
            <a:avLst/>
          </a:prstGeom>
          <a:noFill/>
          <a:ln w="38100" cmpd="dbl">
            <a:solidFill>
              <a:schemeClr val="accent2"/>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8858" name="Text Box 53">
            <a:extLst>
              <a:ext uri="{FF2B5EF4-FFF2-40B4-BE49-F238E27FC236}">
                <a16:creationId xmlns:a16="http://schemas.microsoft.com/office/drawing/2014/main" id="{FAC03F9C-0F8B-4217-AEB6-470A1BB45840}"/>
              </a:ext>
            </a:extLst>
          </p:cNvPr>
          <p:cNvSpPr txBox="1">
            <a:spLocks noChangeArrowheads="1"/>
          </p:cNvSpPr>
          <p:nvPr/>
        </p:nvSpPr>
        <p:spPr bwMode="auto">
          <a:xfrm>
            <a:off x="6632575" y="5907089"/>
            <a:ext cx="3149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sym typeface="Symbol" panose="05050102010706020507" pitchFamily="18" charset="2"/>
              </a:rPr>
              <a:t> </a:t>
            </a:r>
            <a:r>
              <a:rPr kumimoji="1" lang="en-US" altLang="en-US" sz="2000">
                <a:solidFill>
                  <a:srgbClr val="000000"/>
                </a:solidFill>
              </a:rPr>
              <a:t>decreases with increasing temperature</a:t>
            </a:r>
          </a:p>
        </p:txBody>
      </p:sp>
    </p:spTree>
    <p:extLst>
      <p:ext uri="{BB962C8B-B14F-4D97-AF65-F5344CB8AC3E}">
        <p14:creationId xmlns:p14="http://schemas.microsoft.com/office/powerpoint/2010/main" val="33472141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Number Placeholder 5">
            <a:extLst>
              <a:ext uri="{FF2B5EF4-FFF2-40B4-BE49-F238E27FC236}">
                <a16:creationId xmlns:a16="http://schemas.microsoft.com/office/drawing/2014/main" id="{CDE6438C-F4DA-4170-9BD8-678090E30F6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ED12C9DE-9A0D-49D8-BEB6-D6401D613551}" type="slidenum">
              <a:rPr kumimoji="1" lang="en-US" altLang="en-US" sz="1400">
                <a:solidFill>
                  <a:srgbClr val="000000"/>
                </a:solidFill>
              </a:rPr>
              <a:pPr eaLnBrk="0" fontAlgn="base" hangingPunct="0">
                <a:spcBef>
                  <a:spcPct val="0"/>
                </a:spcBef>
                <a:spcAft>
                  <a:spcPct val="0"/>
                </a:spcAft>
                <a:buClrTx/>
                <a:buFontTx/>
                <a:buChar char="•"/>
              </a:pPr>
              <a:t>66</a:t>
            </a:fld>
            <a:endParaRPr kumimoji="1" lang="en-US" altLang="en-US" sz="1400">
              <a:solidFill>
                <a:srgbClr val="000000"/>
              </a:solidFill>
            </a:endParaRPr>
          </a:p>
        </p:txBody>
      </p:sp>
      <p:sp>
        <p:nvSpPr>
          <p:cNvPr id="79875" name="Rectangle 2050">
            <a:extLst>
              <a:ext uri="{FF2B5EF4-FFF2-40B4-BE49-F238E27FC236}">
                <a16:creationId xmlns:a16="http://schemas.microsoft.com/office/drawing/2014/main" id="{415F8974-3CA5-469E-BAB1-62283A34DA50}"/>
              </a:ext>
            </a:extLst>
          </p:cNvPr>
          <p:cNvSpPr>
            <a:spLocks noGrp="1" noChangeArrowheads="1"/>
          </p:cNvSpPr>
          <p:nvPr>
            <p:ph type="title"/>
          </p:nvPr>
        </p:nvSpPr>
        <p:spPr/>
        <p:txBody>
          <a:bodyPr/>
          <a:lstStyle/>
          <a:p>
            <a:pPr eaLnBrk="1" hangingPunct="1"/>
            <a:r>
              <a:rPr lang="en-US" altLang="en-US"/>
              <a:t>5.4 Interaction of Clay Particles</a:t>
            </a:r>
            <a:endParaRPr lang="en-US" altLang="en-US" sz="3200"/>
          </a:p>
        </p:txBody>
      </p:sp>
      <p:grpSp>
        <p:nvGrpSpPr>
          <p:cNvPr id="79876" name="Group 2095">
            <a:extLst>
              <a:ext uri="{FF2B5EF4-FFF2-40B4-BE49-F238E27FC236}">
                <a16:creationId xmlns:a16="http://schemas.microsoft.com/office/drawing/2014/main" id="{8C785DB1-41F8-419B-BE44-F0530B52DD4F}"/>
              </a:ext>
            </a:extLst>
          </p:cNvPr>
          <p:cNvGrpSpPr>
            <a:grpSpLocks/>
          </p:cNvGrpSpPr>
          <p:nvPr/>
        </p:nvGrpSpPr>
        <p:grpSpPr bwMode="auto">
          <a:xfrm>
            <a:off x="2417764" y="1293813"/>
            <a:ext cx="2962275" cy="2449512"/>
            <a:chOff x="3361" y="768"/>
            <a:chExt cx="1866" cy="1543"/>
          </a:xfrm>
        </p:grpSpPr>
        <p:sp>
          <p:nvSpPr>
            <p:cNvPr id="79904" name="Text Box 2053">
              <a:extLst>
                <a:ext uri="{FF2B5EF4-FFF2-40B4-BE49-F238E27FC236}">
                  <a16:creationId xmlns:a16="http://schemas.microsoft.com/office/drawing/2014/main" id="{4FA35E31-DC6A-420C-BF79-4D58EC6509BC}"/>
                </a:ext>
              </a:extLst>
            </p:cNvPr>
            <p:cNvSpPr txBox="1">
              <a:spLocks noChangeArrowheads="1"/>
            </p:cNvSpPr>
            <p:nvPr/>
          </p:nvSpPr>
          <p:spPr bwMode="auto">
            <a:xfrm>
              <a:off x="3361" y="768"/>
              <a:ext cx="18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Dispersed fabric</a:t>
              </a:r>
            </a:p>
          </p:txBody>
        </p:sp>
        <p:sp>
          <p:nvSpPr>
            <p:cNvPr id="79905" name="Rectangle 2072">
              <a:extLst>
                <a:ext uri="{FF2B5EF4-FFF2-40B4-BE49-F238E27FC236}">
                  <a16:creationId xmlns:a16="http://schemas.microsoft.com/office/drawing/2014/main" id="{F6B7BA31-2419-40E9-951C-E930E2DD167B}"/>
                </a:ext>
              </a:extLst>
            </p:cNvPr>
            <p:cNvSpPr>
              <a:spLocks noChangeArrowheads="1"/>
            </p:cNvSpPr>
            <p:nvPr/>
          </p:nvSpPr>
          <p:spPr bwMode="auto">
            <a:xfrm>
              <a:off x="3886" y="1229"/>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6" name="Rectangle 2073">
              <a:extLst>
                <a:ext uri="{FF2B5EF4-FFF2-40B4-BE49-F238E27FC236}">
                  <a16:creationId xmlns:a16="http://schemas.microsoft.com/office/drawing/2014/main" id="{AF6A557C-CFB4-4F58-A5A9-5124124F7A20}"/>
                </a:ext>
              </a:extLst>
            </p:cNvPr>
            <p:cNvSpPr>
              <a:spLocks noChangeArrowheads="1"/>
            </p:cNvSpPr>
            <p:nvPr/>
          </p:nvSpPr>
          <p:spPr bwMode="auto">
            <a:xfrm rot="-1366795">
              <a:off x="3651" y="1561"/>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7" name="Rectangle 2074">
              <a:extLst>
                <a:ext uri="{FF2B5EF4-FFF2-40B4-BE49-F238E27FC236}">
                  <a16:creationId xmlns:a16="http://schemas.microsoft.com/office/drawing/2014/main" id="{EA9C60F8-3791-4B2E-9462-8BA8BF0B0D4E}"/>
                </a:ext>
              </a:extLst>
            </p:cNvPr>
            <p:cNvSpPr>
              <a:spLocks noChangeArrowheads="1"/>
            </p:cNvSpPr>
            <p:nvPr/>
          </p:nvSpPr>
          <p:spPr bwMode="auto">
            <a:xfrm>
              <a:off x="4639" y="1824"/>
              <a:ext cx="440"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8" name="Rectangle 2075">
              <a:extLst>
                <a:ext uri="{FF2B5EF4-FFF2-40B4-BE49-F238E27FC236}">
                  <a16:creationId xmlns:a16="http://schemas.microsoft.com/office/drawing/2014/main" id="{FEB10EDA-7551-4C77-B373-BDF1F1390AE4}"/>
                </a:ext>
              </a:extLst>
            </p:cNvPr>
            <p:cNvSpPr>
              <a:spLocks noChangeArrowheads="1"/>
            </p:cNvSpPr>
            <p:nvPr/>
          </p:nvSpPr>
          <p:spPr bwMode="auto">
            <a:xfrm rot="1863647">
              <a:off x="4253" y="1531"/>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9" name="Text Box 2077">
              <a:extLst>
                <a:ext uri="{FF2B5EF4-FFF2-40B4-BE49-F238E27FC236}">
                  <a16:creationId xmlns:a16="http://schemas.microsoft.com/office/drawing/2014/main" id="{67D83B0B-9A30-489A-88C0-B581242ECFB2}"/>
                </a:ext>
              </a:extLst>
            </p:cNvPr>
            <p:cNvSpPr txBox="1">
              <a:spLocks noChangeArrowheads="1"/>
            </p:cNvSpPr>
            <p:nvPr/>
          </p:nvSpPr>
          <p:spPr bwMode="auto">
            <a:xfrm>
              <a:off x="3445" y="1945"/>
              <a:ext cx="1637"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The net interparticle force between surfaces is repulsive</a:t>
              </a:r>
            </a:p>
          </p:txBody>
        </p:sp>
      </p:grpSp>
      <p:sp>
        <p:nvSpPr>
          <p:cNvPr id="79877" name="Text Box 2078">
            <a:extLst>
              <a:ext uri="{FF2B5EF4-FFF2-40B4-BE49-F238E27FC236}">
                <a16:creationId xmlns:a16="http://schemas.microsoft.com/office/drawing/2014/main" id="{EEA56874-0277-46D6-91DD-7D5066F70BD8}"/>
              </a:ext>
            </a:extLst>
          </p:cNvPr>
          <p:cNvSpPr txBox="1">
            <a:spLocks noChangeArrowheads="1"/>
          </p:cNvSpPr>
          <p:nvPr/>
        </p:nvSpPr>
        <p:spPr bwMode="auto">
          <a:xfrm>
            <a:off x="1881189" y="5089526"/>
            <a:ext cx="3076575"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lnSpc>
                <a:spcPct val="80000"/>
              </a:lnSpc>
              <a:spcAft>
                <a:spcPct val="0"/>
              </a:spcAft>
              <a:buClrTx/>
              <a:buFontTx/>
              <a:buChar char="•"/>
            </a:pPr>
            <a:r>
              <a:rPr kumimoji="1" lang="en-US" altLang="en-US" sz="2000" b="1" i="1">
                <a:solidFill>
                  <a:srgbClr val="3333CC"/>
                </a:solidFill>
              </a:rPr>
              <a:t>Increasing</a:t>
            </a:r>
          </a:p>
          <a:p>
            <a:pPr fontAlgn="base">
              <a:lnSpc>
                <a:spcPct val="80000"/>
              </a:lnSpc>
              <a:spcAft>
                <a:spcPct val="0"/>
              </a:spcAft>
              <a:buClrTx/>
              <a:buFontTx/>
              <a:buChar char="•"/>
            </a:pPr>
            <a:r>
              <a:rPr kumimoji="1" lang="en-US" altLang="en-US" sz="2000">
                <a:solidFill>
                  <a:srgbClr val="000000"/>
                </a:solidFill>
              </a:rPr>
              <a:t>Electrolyte concentration n</a:t>
            </a:r>
            <a:r>
              <a:rPr kumimoji="1" lang="en-US" altLang="en-US" sz="2000" baseline="-25000">
                <a:solidFill>
                  <a:srgbClr val="000000"/>
                </a:solidFill>
              </a:rPr>
              <a:t>0</a:t>
            </a:r>
          </a:p>
          <a:p>
            <a:pPr fontAlgn="base">
              <a:lnSpc>
                <a:spcPct val="80000"/>
              </a:lnSpc>
              <a:spcAft>
                <a:spcPct val="0"/>
              </a:spcAft>
              <a:buClrTx/>
              <a:buFontTx/>
              <a:buChar char="•"/>
            </a:pPr>
            <a:r>
              <a:rPr kumimoji="1" lang="en-US" altLang="en-US" sz="2000">
                <a:solidFill>
                  <a:srgbClr val="000000"/>
                </a:solidFill>
              </a:rPr>
              <a:t>Ion valence </a:t>
            </a:r>
            <a:r>
              <a:rPr kumimoji="1" lang="en-US" altLang="en-US" sz="2000" i="1">
                <a:solidFill>
                  <a:srgbClr val="000000"/>
                </a:solidFill>
              </a:rPr>
              <a:t>v</a:t>
            </a:r>
          </a:p>
          <a:p>
            <a:pPr fontAlgn="base">
              <a:lnSpc>
                <a:spcPct val="80000"/>
              </a:lnSpc>
              <a:spcAft>
                <a:spcPct val="0"/>
              </a:spcAft>
              <a:buClrTx/>
              <a:buFontTx/>
              <a:buChar char="•"/>
            </a:pPr>
            <a:r>
              <a:rPr kumimoji="1" lang="en-US" altLang="en-US" sz="2000">
                <a:solidFill>
                  <a:srgbClr val="000000"/>
                </a:solidFill>
              </a:rPr>
              <a:t>Temperature T (?)</a:t>
            </a:r>
          </a:p>
        </p:txBody>
      </p:sp>
      <p:sp>
        <p:nvSpPr>
          <p:cNvPr id="79878" name="Text Box 2079">
            <a:extLst>
              <a:ext uri="{FF2B5EF4-FFF2-40B4-BE49-F238E27FC236}">
                <a16:creationId xmlns:a16="http://schemas.microsoft.com/office/drawing/2014/main" id="{2E12F666-3854-41B5-B948-2D5DA3BE7572}"/>
              </a:ext>
            </a:extLst>
          </p:cNvPr>
          <p:cNvSpPr txBox="1">
            <a:spLocks noChangeArrowheads="1"/>
          </p:cNvSpPr>
          <p:nvPr/>
        </p:nvSpPr>
        <p:spPr bwMode="auto">
          <a:xfrm>
            <a:off x="5062539" y="5111750"/>
            <a:ext cx="307657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lnSpc>
                <a:spcPct val="80000"/>
              </a:lnSpc>
              <a:spcAft>
                <a:spcPct val="0"/>
              </a:spcAft>
              <a:buClrTx/>
              <a:buFontTx/>
              <a:buChar char="•"/>
            </a:pPr>
            <a:r>
              <a:rPr kumimoji="1" lang="en-US" altLang="en-US" sz="2000" b="1" i="1">
                <a:solidFill>
                  <a:srgbClr val="3333CC"/>
                </a:solidFill>
              </a:rPr>
              <a:t>Decreasing</a:t>
            </a:r>
          </a:p>
          <a:p>
            <a:pPr fontAlgn="base">
              <a:lnSpc>
                <a:spcPct val="80000"/>
              </a:lnSpc>
              <a:spcAft>
                <a:spcPct val="0"/>
              </a:spcAft>
              <a:buClrTx/>
              <a:buFontTx/>
              <a:buChar char="•"/>
            </a:pPr>
            <a:r>
              <a:rPr kumimoji="1" lang="en-US" altLang="en-US" sz="2000">
                <a:solidFill>
                  <a:srgbClr val="000000"/>
                </a:solidFill>
              </a:rPr>
              <a:t>Permittivity </a:t>
            </a:r>
            <a:r>
              <a:rPr kumimoji="1" lang="en-US" altLang="en-US" sz="2000">
                <a:solidFill>
                  <a:srgbClr val="000000"/>
                </a:solidFill>
                <a:sym typeface="Symbol" panose="05050102010706020507" pitchFamily="18" charset="2"/>
              </a:rPr>
              <a:t></a:t>
            </a:r>
            <a:endParaRPr kumimoji="1" lang="en-US" altLang="en-US" sz="2000">
              <a:solidFill>
                <a:srgbClr val="000000"/>
              </a:solidFill>
            </a:endParaRPr>
          </a:p>
          <a:p>
            <a:pPr fontAlgn="base">
              <a:lnSpc>
                <a:spcPct val="80000"/>
              </a:lnSpc>
              <a:spcAft>
                <a:spcPct val="0"/>
              </a:spcAft>
              <a:buClrTx/>
              <a:buFontTx/>
              <a:buChar char="•"/>
            </a:pPr>
            <a:r>
              <a:rPr kumimoji="1" lang="en-US" altLang="en-US" sz="2000">
                <a:solidFill>
                  <a:srgbClr val="000000"/>
                </a:solidFill>
              </a:rPr>
              <a:t>Size of hydration ion</a:t>
            </a:r>
          </a:p>
          <a:p>
            <a:pPr fontAlgn="base">
              <a:lnSpc>
                <a:spcPct val="80000"/>
              </a:lnSpc>
              <a:spcAft>
                <a:spcPct val="0"/>
              </a:spcAft>
              <a:buClrTx/>
              <a:buFontTx/>
              <a:buChar char="•"/>
            </a:pPr>
            <a:r>
              <a:rPr kumimoji="1" lang="en-US" altLang="en-US" sz="2000">
                <a:solidFill>
                  <a:srgbClr val="000000"/>
                </a:solidFill>
              </a:rPr>
              <a:t>pH</a:t>
            </a:r>
          </a:p>
          <a:p>
            <a:pPr fontAlgn="base">
              <a:lnSpc>
                <a:spcPct val="80000"/>
              </a:lnSpc>
              <a:spcAft>
                <a:spcPct val="0"/>
              </a:spcAft>
              <a:buClrTx/>
              <a:buFontTx/>
              <a:buChar char="•"/>
            </a:pPr>
            <a:r>
              <a:rPr kumimoji="1" lang="en-US" altLang="en-US" sz="2000">
                <a:solidFill>
                  <a:srgbClr val="000000"/>
                </a:solidFill>
              </a:rPr>
              <a:t>Anion adsorption</a:t>
            </a:r>
          </a:p>
        </p:txBody>
      </p:sp>
      <p:sp>
        <p:nvSpPr>
          <p:cNvPr id="79879" name="Line 2080">
            <a:extLst>
              <a:ext uri="{FF2B5EF4-FFF2-40B4-BE49-F238E27FC236}">
                <a16:creationId xmlns:a16="http://schemas.microsoft.com/office/drawing/2014/main" id="{38A4FDEF-A3D5-415B-BAD8-82C27BE9986C}"/>
              </a:ext>
            </a:extLst>
          </p:cNvPr>
          <p:cNvSpPr>
            <a:spLocks noChangeShapeType="1"/>
          </p:cNvSpPr>
          <p:nvPr/>
        </p:nvSpPr>
        <p:spPr bwMode="auto">
          <a:xfrm>
            <a:off x="2017714" y="5037138"/>
            <a:ext cx="8040687" cy="0"/>
          </a:xfrm>
          <a:prstGeom prst="line">
            <a:avLst/>
          </a:prstGeom>
          <a:noFill/>
          <a:ln w="15875">
            <a:solidFill>
              <a:schemeClr val="tx1"/>
            </a:solidFill>
            <a:prstDash val="dash"/>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9880" name="Line 2082">
            <a:extLst>
              <a:ext uri="{FF2B5EF4-FFF2-40B4-BE49-F238E27FC236}">
                <a16:creationId xmlns:a16="http://schemas.microsoft.com/office/drawing/2014/main" id="{73E194E9-7E32-46D0-A07A-A6D096A8D68F}"/>
              </a:ext>
            </a:extLst>
          </p:cNvPr>
          <p:cNvSpPr>
            <a:spLocks noChangeShapeType="1"/>
          </p:cNvSpPr>
          <p:nvPr/>
        </p:nvSpPr>
        <p:spPr bwMode="auto">
          <a:xfrm>
            <a:off x="7416800" y="5843588"/>
            <a:ext cx="4635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79881" name="Text Box 2083">
            <a:extLst>
              <a:ext uri="{FF2B5EF4-FFF2-40B4-BE49-F238E27FC236}">
                <a16:creationId xmlns:a16="http://schemas.microsoft.com/office/drawing/2014/main" id="{0697F58D-68C9-4C7B-9F82-042546D7E460}"/>
              </a:ext>
            </a:extLst>
          </p:cNvPr>
          <p:cNvSpPr txBox="1">
            <a:spLocks noChangeArrowheads="1"/>
          </p:cNvSpPr>
          <p:nvPr/>
        </p:nvSpPr>
        <p:spPr bwMode="auto">
          <a:xfrm>
            <a:off x="7967664" y="5092700"/>
            <a:ext cx="2700337"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2000">
                <a:solidFill>
                  <a:srgbClr val="000000"/>
                </a:solidFill>
              </a:rPr>
              <a:t>Reduce the double layer repulsion </a:t>
            </a:r>
            <a:r>
              <a:rPr kumimoji="1" lang="en-US" altLang="en-US" sz="1600">
                <a:solidFill>
                  <a:srgbClr val="000000"/>
                </a:solidFill>
              </a:rPr>
              <a:t>(only applicable to some cases)</a:t>
            </a:r>
          </a:p>
          <a:p>
            <a:pPr algn="just" fontAlgn="base">
              <a:spcBef>
                <a:spcPct val="50000"/>
              </a:spcBef>
              <a:spcAft>
                <a:spcPct val="0"/>
              </a:spcAft>
              <a:buClrTx/>
              <a:buFontTx/>
              <a:buChar char="•"/>
            </a:pPr>
            <a:r>
              <a:rPr kumimoji="1" lang="en-US" altLang="en-US" sz="2000">
                <a:solidFill>
                  <a:srgbClr val="000000"/>
                </a:solidFill>
              </a:rPr>
              <a:t>Flocculated or aggregated fabric</a:t>
            </a:r>
          </a:p>
        </p:txBody>
      </p:sp>
      <p:sp>
        <p:nvSpPr>
          <p:cNvPr id="79882" name="Text Box 2052">
            <a:extLst>
              <a:ext uri="{FF2B5EF4-FFF2-40B4-BE49-F238E27FC236}">
                <a16:creationId xmlns:a16="http://schemas.microsoft.com/office/drawing/2014/main" id="{634B599C-0E3F-4243-9A75-5A29451CAE8B}"/>
              </a:ext>
            </a:extLst>
          </p:cNvPr>
          <p:cNvSpPr txBox="1">
            <a:spLocks noChangeArrowheads="1"/>
          </p:cNvSpPr>
          <p:nvPr/>
        </p:nvSpPr>
        <p:spPr bwMode="auto">
          <a:xfrm>
            <a:off x="6902450" y="1281113"/>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Flocculated fabric</a:t>
            </a:r>
          </a:p>
        </p:txBody>
      </p:sp>
      <p:grpSp>
        <p:nvGrpSpPr>
          <p:cNvPr id="79883" name="Group 2062">
            <a:extLst>
              <a:ext uri="{FF2B5EF4-FFF2-40B4-BE49-F238E27FC236}">
                <a16:creationId xmlns:a16="http://schemas.microsoft.com/office/drawing/2014/main" id="{5DFD9600-1CD2-4C66-9517-66E810BB1357}"/>
              </a:ext>
            </a:extLst>
          </p:cNvPr>
          <p:cNvGrpSpPr>
            <a:grpSpLocks/>
          </p:cNvGrpSpPr>
          <p:nvPr/>
        </p:nvGrpSpPr>
        <p:grpSpPr bwMode="auto">
          <a:xfrm>
            <a:off x="6440489" y="1857375"/>
            <a:ext cx="657225" cy="528638"/>
            <a:chOff x="764" y="1440"/>
            <a:chExt cx="888" cy="714"/>
          </a:xfrm>
        </p:grpSpPr>
        <p:sp>
          <p:nvSpPr>
            <p:cNvPr id="79901" name="Rectangle 2054">
              <a:extLst>
                <a:ext uri="{FF2B5EF4-FFF2-40B4-BE49-F238E27FC236}">
                  <a16:creationId xmlns:a16="http://schemas.microsoft.com/office/drawing/2014/main" id="{7F92E172-136E-456C-8762-4490DBA40EC1}"/>
                </a:ext>
              </a:extLst>
            </p:cNvPr>
            <p:cNvSpPr>
              <a:spLocks noChangeArrowheads="1"/>
            </p:cNvSpPr>
            <p:nvPr/>
          </p:nvSpPr>
          <p:spPr bwMode="auto">
            <a:xfrm rot="-2282473">
              <a:off x="961" y="1838"/>
              <a:ext cx="622" cy="56"/>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2" name="Rectangle 2055">
              <a:extLst>
                <a:ext uri="{FF2B5EF4-FFF2-40B4-BE49-F238E27FC236}">
                  <a16:creationId xmlns:a16="http://schemas.microsoft.com/office/drawing/2014/main" id="{033B705A-BDEF-4AA4-9391-F36660AE6BC5}"/>
                </a:ext>
              </a:extLst>
            </p:cNvPr>
            <p:cNvSpPr>
              <a:spLocks noChangeArrowheads="1"/>
            </p:cNvSpPr>
            <p:nvPr/>
          </p:nvSpPr>
          <p:spPr bwMode="auto">
            <a:xfrm>
              <a:off x="764" y="2098"/>
              <a:ext cx="622" cy="56"/>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3" name="Rectangle 2056">
              <a:extLst>
                <a:ext uri="{FF2B5EF4-FFF2-40B4-BE49-F238E27FC236}">
                  <a16:creationId xmlns:a16="http://schemas.microsoft.com/office/drawing/2014/main" id="{D35059CA-A415-4129-95D5-45BFEFB4729F}"/>
                </a:ext>
              </a:extLst>
            </p:cNvPr>
            <p:cNvSpPr>
              <a:spLocks noChangeArrowheads="1"/>
            </p:cNvSpPr>
            <p:nvPr/>
          </p:nvSpPr>
          <p:spPr bwMode="auto">
            <a:xfrm rot="2883722">
              <a:off x="1313" y="1723"/>
              <a:ext cx="622" cy="56"/>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9884" name="Text Box 2061">
            <a:extLst>
              <a:ext uri="{FF2B5EF4-FFF2-40B4-BE49-F238E27FC236}">
                <a16:creationId xmlns:a16="http://schemas.microsoft.com/office/drawing/2014/main" id="{CB44ADC3-8B38-4DB8-85A0-AA264CBCB9B3}"/>
              </a:ext>
            </a:extLst>
          </p:cNvPr>
          <p:cNvSpPr txBox="1">
            <a:spLocks noChangeArrowheads="1"/>
          </p:cNvSpPr>
          <p:nvPr/>
        </p:nvSpPr>
        <p:spPr bwMode="auto">
          <a:xfrm>
            <a:off x="7459663" y="1770063"/>
            <a:ext cx="30353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Edge-to-face (EF):</a:t>
            </a:r>
            <a:r>
              <a:rPr kumimoji="1" lang="en-US" altLang="en-US" sz="2400">
                <a:solidFill>
                  <a:srgbClr val="000000"/>
                </a:solidFill>
              </a:rPr>
              <a:t> </a:t>
            </a:r>
            <a:r>
              <a:rPr kumimoji="1" lang="en-US" altLang="en-US" sz="1600">
                <a:solidFill>
                  <a:srgbClr val="000000"/>
                </a:solidFill>
              </a:rPr>
              <a:t>positively charged edges and negatively charged surfaces (more common)</a:t>
            </a:r>
          </a:p>
        </p:txBody>
      </p:sp>
      <p:grpSp>
        <p:nvGrpSpPr>
          <p:cNvPr id="79885" name="Group 2068">
            <a:extLst>
              <a:ext uri="{FF2B5EF4-FFF2-40B4-BE49-F238E27FC236}">
                <a16:creationId xmlns:a16="http://schemas.microsoft.com/office/drawing/2014/main" id="{603CD2CB-C24C-4108-AE3D-7CF5E1B9870C}"/>
              </a:ext>
            </a:extLst>
          </p:cNvPr>
          <p:cNvGrpSpPr>
            <a:grpSpLocks/>
          </p:cNvGrpSpPr>
          <p:nvPr/>
        </p:nvGrpSpPr>
        <p:grpSpPr bwMode="auto">
          <a:xfrm>
            <a:off x="6602413" y="2563813"/>
            <a:ext cx="576262" cy="444500"/>
            <a:chOff x="396" y="2058"/>
            <a:chExt cx="500" cy="405"/>
          </a:xfrm>
        </p:grpSpPr>
        <p:sp>
          <p:nvSpPr>
            <p:cNvPr id="79898" name="Rectangle 2065">
              <a:extLst>
                <a:ext uri="{FF2B5EF4-FFF2-40B4-BE49-F238E27FC236}">
                  <a16:creationId xmlns:a16="http://schemas.microsoft.com/office/drawing/2014/main" id="{2D8F3895-6F0B-4C09-A162-4DC6DB4B8A0B}"/>
                </a:ext>
              </a:extLst>
            </p:cNvPr>
            <p:cNvSpPr>
              <a:spLocks noChangeArrowheads="1"/>
            </p:cNvSpPr>
            <p:nvPr/>
          </p:nvSpPr>
          <p:spPr bwMode="auto">
            <a:xfrm rot="-2282473">
              <a:off x="396" y="2204"/>
              <a:ext cx="385" cy="3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899" name="Rectangle 2066">
              <a:extLst>
                <a:ext uri="{FF2B5EF4-FFF2-40B4-BE49-F238E27FC236}">
                  <a16:creationId xmlns:a16="http://schemas.microsoft.com/office/drawing/2014/main" id="{0E0039C8-44E7-4DD2-9CC3-6C84D6554CAB}"/>
                </a:ext>
              </a:extLst>
            </p:cNvPr>
            <p:cNvSpPr>
              <a:spLocks noChangeArrowheads="1"/>
            </p:cNvSpPr>
            <p:nvPr/>
          </p:nvSpPr>
          <p:spPr bwMode="auto">
            <a:xfrm rot="2099384">
              <a:off x="419" y="2428"/>
              <a:ext cx="385" cy="3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900" name="Rectangle 2067">
              <a:extLst>
                <a:ext uri="{FF2B5EF4-FFF2-40B4-BE49-F238E27FC236}">
                  <a16:creationId xmlns:a16="http://schemas.microsoft.com/office/drawing/2014/main" id="{FB780537-0416-4F79-9689-A1253CB31508}"/>
                </a:ext>
              </a:extLst>
            </p:cNvPr>
            <p:cNvSpPr>
              <a:spLocks noChangeArrowheads="1"/>
            </p:cNvSpPr>
            <p:nvPr/>
          </p:nvSpPr>
          <p:spPr bwMode="auto">
            <a:xfrm rot="2883722">
              <a:off x="686" y="2233"/>
              <a:ext cx="385" cy="3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9886" name="Text Box 2069">
            <a:extLst>
              <a:ext uri="{FF2B5EF4-FFF2-40B4-BE49-F238E27FC236}">
                <a16:creationId xmlns:a16="http://schemas.microsoft.com/office/drawing/2014/main" id="{951BD7A0-D0B4-4C17-A49D-291B9D43F647}"/>
              </a:ext>
            </a:extLst>
          </p:cNvPr>
          <p:cNvSpPr txBox="1">
            <a:spLocks noChangeArrowheads="1"/>
          </p:cNvSpPr>
          <p:nvPr/>
        </p:nvSpPr>
        <p:spPr bwMode="auto">
          <a:xfrm>
            <a:off x="7450138" y="2725738"/>
            <a:ext cx="3035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Edge-to-edge (EE)</a:t>
            </a:r>
            <a:endParaRPr kumimoji="1" lang="en-US" altLang="en-US" sz="1600">
              <a:solidFill>
                <a:srgbClr val="000000"/>
              </a:solidFill>
            </a:endParaRPr>
          </a:p>
        </p:txBody>
      </p:sp>
      <p:sp>
        <p:nvSpPr>
          <p:cNvPr id="79887" name="Text Box 2084">
            <a:extLst>
              <a:ext uri="{FF2B5EF4-FFF2-40B4-BE49-F238E27FC236}">
                <a16:creationId xmlns:a16="http://schemas.microsoft.com/office/drawing/2014/main" id="{75A8D030-E3AA-487F-BCF8-035F8F5005AD}"/>
              </a:ext>
            </a:extLst>
          </p:cNvPr>
          <p:cNvSpPr txBox="1">
            <a:spLocks noChangeArrowheads="1"/>
          </p:cNvSpPr>
          <p:nvPr/>
        </p:nvSpPr>
        <p:spPr bwMode="auto">
          <a:xfrm>
            <a:off x="6837363" y="3292475"/>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Aggregated fabric</a:t>
            </a:r>
          </a:p>
        </p:txBody>
      </p:sp>
      <p:grpSp>
        <p:nvGrpSpPr>
          <p:cNvPr id="79888" name="Group 2091">
            <a:extLst>
              <a:ext uri="{FF2B5EF4-FFF2-40B4-BE49-F238E27FC236}">
                <a16:creationId xmlns:a16="http://schemas.microsoft.com/office/drawing/2014/main" id="{DCB90CC9-6A2A-468C-8DD6-E7FCCB300F21}"/>
              </a:ext>
            </a:extLst>
          </p:cNvPr>
          <p:cNvGrpSpPr>
            <a:grpSpLocks/>
          </p:cNvGrpSpPr>
          <p:nvPr/>
        </p:nvGrpSpPr>
        <p:grpSpPr bwMode="auto">
          <a:xfrm>
            <a:off x="6664325" y="4071939"/>
            <a:ext cx="857250" cy="282575"/>
            <a:chOff x="563" y="2421"/>
            <a:chExt cx="540" cy="178"/>
          </a:xfrm>
        </p:grpSpPr>
        <p:sp>
          <p:nvSpPr>
            <p:cNvPr id="79895" name="Rectangle 2085">
              <a:extLst>
                <a:ext uri="{FF2B5EF4-FFF2-40B4-BE49-F238E27FC236}">
                  <a16:creationId xmlns:a16="http://schemas.microsoft.com/office/drawing/2014/main" id="{F610B1F7-BF69-457A-AFCD-E612BB659A1D}"/>
                </a:ext>
              </a:extLst>
            </p:cNvPr>
            <p:cNvSpPr>
              <a:spLocks noChangeArrowheads="1"/>
            </p:cNvSpPr>
            <p:nvPr/>
          </p:nvSpPr>
          <p:spPr bwMode="auto">
            <a:xfrm rot="-2236563">
              <a:off x="563" y="2421"/>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896" name="Rectangle 2086">
              <a:extLst>
                <a:ext uri="{FF2B5EF4-FFF2-40B4-BE49-F238E27FC236}">
                  <a16:creationId xmlns:a16="http://schemas.microsoft.com/office/drawing/2014/main" id="{C1D4B893-34C6-40AD-A445-F45FC5D4BD31}"/>
                </a:ext>
              </a:extLst>
            </p:cNvPr>
            <p:cNvSpPr>
              <a:spLocks noChangeArrowheads="1"/>
            </p:cNvSpPr>
            <p:nvPr/>
          </p:nvSpPr>
          <p:spPr bwMode="auto">
            <a:xfrm rot="-2236563">
              <a:off x="662" y="2559"/>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897" name="Rectangle 2087">
              <a:extLst>
                <a:ext uri="{FF2B5EF4-FFF2-40B4-BE49-F238E27FC236}">
                  <a16:creationId xmlns:a16="http://schemas.microsoft.com/office/drawing/2014/main" id="{4EA69C21-1C6C-4B7E-BCDA-35A27C59FF4C}"/>
                </a:ext>
              </a:extLst>
            </p:cNvPr>
            <p:cNvSpPr>
              <a:spLocks noChangeArrowheads="1"/>
            </p:cNvSpPr>
            <p:nvPr/>
          </p:nvSpPr>
          <p:spPr bwMode="auto">
            <a:xfrm rot="-2236563">
              <a:off x="612" y="2490"/>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79889" name="Group 2092">
            <a:extLst>
              <a:ext uri="{FF2B5EF4-FFF2-40B4-BE49-F238E27FC236}">
                <a16:creationId xmlns:a16="http://schemas.microsoft.com/office/drawing/2014/main" id="{58EB2837-F68E-46A2-826B-C04A5FF3FD1A}"/>
              </a:ext>
            </a:extLst>
          </p:cNvPr>
          <p:cNvGrpSpPr>
            <a:grpSpLocks/>
          </p:cNvGrpSpPr>
          <p:nvPr/>
        </p:nvGrpSpPr>
        <p:grpSpPr bwMode="auto">
          <a:xfrm>
            <a:off x="7891464" y="4151313"/>
            <a:ext cx="1235075" cy="163512"/>
            <a:chOff x="1309" y="2444"/>
            <a:chExt cx="778" cy="103"/>
          </a:xfrm>
        </p:grpSpPr>
        <p:sp>
          <p:nvSpPr>
            <p:cNvPr id="79892" name="Rectangle 2088">
              <a:extLst>
                <a:ext uri="{FF2B5EF4-FFF2-40B4-BE49-F238E27FC236}">
                  <a16:creationId xmlns:a16="http://schemas.microsoft.com/office/drawing/2014/main" id="{AF5C980D-06BE-4198-934D-A0E1E0FA536C}"/>
                </a:ext>
              </a:extLst>
            </p:cNvPr>
            <p:cNvSpPr>
              <a:spLocks noChangeArrowheads="1"/>
            </p:cNvSpPr>
            <p:nvPr/>
          </p:nvSpPr>
          <p:spPr bwMode="auto">
            <a:xfrm rot="-2236563">
              <a:off x="1309" y="2507"/>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893" name="Rectangle 2089">
              <a:extLst>
                <a:ext uri="{FF2B5EF4-FFF2-40B4-BE49-F238E27FC236}">
                  <a16:creationId xmlns:a16="http://schemas.microsoft.com/office/drawing/2014/main" id="{3E415083-D121-4790-87DF-CAC2B98BF207}"/>
                </a:ext>
              </a:extLst>
            </p:cNvPr>
            <p:cNvSpPr>
              <a:spLocks noChangeArrowheads="1"/>
            </p:cNvSpPr>
            <p:nvPr/>
          </p:nvSpPr>
          <p:spPr bwMode="auto">
            <a:xfrm rot="-2236563">
              <a:off x="1646" y="2444"/>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79894" name="Rectangle 2090">
              <a:extLst>
                <a:ext uri="{FF2B5EF4-FFF2-40B4-BE49-F238E27FC236}">
                  <a16:creationId xmlns:a16="http://schemas.microsoft.com/office/drawing/2014/main" id="{8D93F3FB-5E1C-4C4C-8B40-453D017EF41D}"/>
                </a:ext>
              </a:extLst>
            </p:cNvPr>
            <p:cNvSpPr>
              <a:spLocks noChangeArrowheads="1"/>
            </p:cNvSpPr>
            <p:nvPr/>
          </p:nvSpPr>
          <p:spPr bwMode="auto">
            <a:xfrm rot="-2236563">
              <a:off x="1466" y="2477"/>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79890" name="Text Box 2093">
            <a:extLst>
              <a:ext uri="{FF2B5EF4-FFF2-40B4-BE49-F238E27FC236}">
                <a16:creationId xmlns:a16="http://schemas.microsoft.com/office/drawing/2014/main" id="{A38EB4D9-5914-483C-BB1C-06B23D0AC8AB}"/>
              </a:ext>
            </a:extLst>
          </p:cNvPr>
          <p:cNvSpPr txBox="1">
            <a:spLocks noChangeArrowheads="1"/>
          </p:cNvSpPr>
          <p:nvPr/>
        </p:nvSpPr>
        <p:spPr bwMode="auto">
          <a:xfrm>
            <a:off x="5875339" y="4605339"/>
            <a:ext cx="19764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Face-to-Face (FF)</a:t>
            </a:r>
            <a:endParaRPr kumimoji="1" lang="en-US" altLang="en-US" sz="1600">
              <a:solidFill>
                <a:srgbClr val="000000"/>
              </a:solidFill>
            </a:endParaRPr>
          </a:p>
        </p:txBody>
      </p:sp>
      <p:sp>
        <p:nvSpPr>
          <p:cNvPr id="79891" name="Text Box 2096">
            <a:extLst>
              <a:ext uri="{FF2B5EF4-FFF2-40B4-BE49-F238E27FC236}">
                <a16:creationId xmlns:a16="http://schemas.microsoft.com/office/drawing/2014/main" id="{9CEABD38-A582-4B0B-A8BE-446784F4EE1B}"/>
              </a:ext>
            </a:extLst>
          </p:cNvPr>
          <p:cNvSpPr txBox="1">
            <a:spLocks noChangeArrowheads="1"/>
          </p:cNvSpPr>
          <p:nvPr/>
        </p:nvSpPr>
        <p:spPr bwMode="auto">
          <a:xfrm>
            <a:off x="8086725" y="4641851"/>
            <a:ext cx="13096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Shifted FF</a:t>
            </a:r>
            <a:endParaRPr kumimoji="1" lang="en-US" altLang="en-US" sz="1600">
              <a:solidFill>
                <a:srgbClr val="000000"/>
              </a:solidFill>
            </a:endParaRPr>
          </a:p>
        </p:txBody>
      </p:sp>
    </p:spTree>
    <p:extLst>
      <p:ext uri="{BB962C8B-B14F-4D97-AF65-F5344CB8AC3E}">
        <p14:creationId xmlns:p14="http://schemas.microsoft.com/office/powerpoint/2010/main" val="20133603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5">
            <a:extLst>
              <a:ext uri="{FF2B5EF4-FFF2-40B4-BE49-F238E27FC236}">
                <a16:creationId xmlns:a16="http://schemas.microsoft.com/office/drawing/2014/main" id="{6545BE22-B969-4A64-B18F-F5431F8ADD6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BE7CAE0-CF61-437B-81B1-9EF66728E073}" type="slidenum">
              <a:rPr kumimoji="1" lang="en-US" altLang="en-US" sz="1400">
                <a:solidFill>
                  <a:srgbClr val="000000"/>
                </a:solidFill>
              </a:rPr>
              <a:pPr eaLnBrk="0" fontAlgn="base" hangingPunct="0">
                <a:spcBef>
                  <a:spcPct val="0"/>
                </a:spcBef>
                <a:spcAft>
                  <a:spcPct val="0"/>
                </a:spcAft>
                <a:buClrTx/>
                <a:buFontTx/>
                <a:buChar char="•"/>
              </a:pPr>
              <a:t>67</a:t>
            </a:fld>
            <a:endParaRPr kumimoji="1" lang="en-US" altLang="en-US" sz="1400">
              <a:solidFill>
                <a:srgbClr val="000000"/>
              </a:solidFill>
            </a:endParaRPr>
          </a:p>
        </p:txBody>
      </p:sp>
      <p:sp>
        <p:nvSpPr>
          <p:cNvPr id="81923" name="Rectangle 2">
            <a:extLst>
              <a:ext uri="{FF2B5EF4-FFF2-40B4-BE49-F238E27FC236}">
                <a16:creationId xmlns:a16="http://schemas.microsoft.com/office/drawing/2014/main" id="{43A50A14-36B9-46E8-9D31-2D9E25574E52}"/>
              </a:ext>
            </a:extLst>
          </p:cNvPr>
          <p:cNvSpPr>
            <a:spLocks noGrp="1" noChangeArrowheads="1"/>
          </p:cNvSpPr>
          <p:nvPr>
            <p:ph type="title"/>
          </p:nvPr>
        </p:nvSpPr>
        <p:spPr>
          <a:xfrm>
            <a:off x="2209801" y="304800"/>
            <a:ext cx="8105775" cy="914400"/>
          </a:xfrm>
        </p:spPr>
        <p:txBody>
          <a:bodyPr/>
          <a:lstStyle/>
          <a:p>
            <a:pPr eaLnBrk="1" hangingPunct="1"/>
            <a:r>
              <a:rPr lang="en-US" altLang="en-US"/>
              <a:t>5.4 Interaction of Clay Particles (Cont.)</a:t>
            </a:r>
          </a:p>
        </p:txBody>
      </p:sp>
      <p:sp>
        <p:nvSpPr>
          <p:cNvPr id="81924" name="Rectangle 3">
            <a:extLst>
              <a:ext uri="{FF2B5EF4-FFF2-40B4-BE49-F238E27FC236}">
                <a16:creationId xmlns:a16="http://schemas.microsoft.com/office/drawing/2014/main" id="{F0AA73CE-02EE-4B7A-9361-6BEDB6897C68}"/>
              </a:ext>
            </a:extLst>
          </p:cNvPr>
          <p:cNvSpPr>
            <a:spLocks noGrp="1" noChangeArrowheads="1"/>
          </p:cNvSpPr>
          <p:nvPr>
            <p:ph type="body" idx="1"/>
          </p:nvPr>
        </p:nvSpPr>
        <p:spPr/>
        <p:txBody>
          <a:bodyPr/>
          <a:lstStyle/>
          <a:p>
            <a:r>
              <a:rPr lang="en-US" altLang="zh-TW">
                <a:ea typeface="FZKai-Z03" pitchFamily="65" charset="-128"/>
              </a:rPr>
              <a:t>(1) Decrease pH</a:t>
            </a:r>
            <a:r>
              <a:rPr lang="en-US" altLang="zh-TW">
                <a:ea typeface="新細明體" panose="02020500000000000000" pitchFamily="18" charset="-120"/>
              </a:rPr>
              <a:t> </a:t>
            </a:r>
          </a:p>
          <a:p>
            <a:endParaRPr lang="en-US" altLang="zh-TW">
              <a:ea typeface="FZKai-Z03" pitchFamily="65" charset="-128"/>
            </a:endParaRPr>
          </a:p>
          <a:p>
            <a:endParaRPr lang="en-US" altLang="zh-TW">
              <a:ea typeface="FZKai-Z03" pitchFamily="65" charset="-128"/>
            </a:endParaRPr>
          </a:p>
          <a:p>
            <a:r>
              <a:rPr lang="en-US" altLang="zh-TW">
                <a:ea typeface="FZKai-Z03" pitchFamily="65" charset="-128"/>
              </a:rPr>
              <a:t>(2) Decrease anion adsorption</a:t>
            </a:r>
            <a:r>
              <a:rPr lang="en-US" altLang="zh-TW">
                <a:ea typeface="新細明體" panose="02020500000000000000" pitchFamily="18" charset="-120"/>
              </a:rPr>
              <a:t> </a:t>
            </a:r>
          </a:p>
          <a:p>
            <a:endParaRPr lang="en-US" altLang="zh-TW">
              <a:ea typeface="新細明體" panose="02020500000000000000" pitchFamily="18" charset="-120"/>
            </a:endParaRPr>
          </a:p>
          <a:p>
            <a:r>
              <a:rPr lang="en-US" altLang="zh-TW">
                <a:ea typeface="新細明體" panose="02020500000000000000" pitchFamily="18" charset="-120"/>
              </a:rPr>
              <a:t>(3)Size of hydration </a:t>
            </a:r>
            <a:endParaRPr lang="en-US" altLang="en-US"/>
          </a:p>
        </p:txBody>
      </p:sp>
      <p:grpSp>
        <p:nvGrpSpPr>
          <p:cNvPr id="81925" name="Group 30">
            <a:extLst>
              <a:ext uri="{FF2B5EF4-FFF2-40B4-BE49-F238E27FC236}">
                <a16:creationId xmlns:a16="http://schemas.microsoft.com/office/drawing/2014/main" id="{C7A80378-7441-4F68-98F2-D739A4353B83}"/>
              </a:ext>
            </a:extLst>
          </p:cNvPr>
          <p:cNvGrpSpPr>
            <a:grpSpLocks/>
          </p:cNvGrpSpPr>
          <p:nvPr/>
        </p:nvGrpSpPr>
        <p:grpSpPr bwMode="auto">
          <a:xfrm>
            <a:off x="3303589" y="5008564"/>
            <a:ext cx="1335087" cy="1247775"/>
            <a:chOff x="1148" y="2378"/>
            <a:chExt cx="841" cy="786"/>
          </a:xfrm>
        </p:grpSpPr>
        <p:grpSp>
          <p:nvGrpSpPr>
            <p:cNvPr id="81954" name="Group 4">
              <a:extLst>
                <a:ext uri="{FF2B5EF4-FFF2-40B4-BE49-F238E27FC236}">
                  <a16:creationId xmlns:a16="http://schemas.microsoft.com/office/drawing/2014/main" id="{D35334B4-4600-413A-8798-6729E4873FBC}"/>
                </a:ext>
              </a:extLst>
            </p:cNvPr>
            <p:cNvGrpSpPr>
              <a:grpSpLocks/>
            </p:cNvGrpSpPr>
            <p:nvPr/>
          </p:nvGrpSpPr>
          <p:grpSpPr bwMode="auto">
            <a:xfrm>
              <a:off x="1406" y="2378"/>
              <a:ext cx="583" cy="786"/>
              <a:chOff x="3871" y="5962"/>
              <a:chExt cx="1456" cy="1965"/>
            </a:xfrm>
          </p:grpSpPr>
          <p:sp>
            <p:nvSpPr>
              <p:cNvPr id="81956" name="Oval 5">
                <a:extLst>
                  <a:ext uri="{FF2B5EF4-FFF2-40B4-BE49-F238E27FC236}">
                    <a16:creationId xmlns:a16="http://schemas.microsoft.com/office/drawing/2014/main" id="{C1CE81C4-B61C-4AA3-8834-3108728AC173}"/>
                  </a:ext>
                </a:extLst>
              </p:cNvPr>
              <p:cNvSpPr>
                <a:spLocks noChangeArrowheads="1"/>
              </p:cNvSpPr>
              <p:nvPr/>
            </p:nvSpPr>
            <p:spPr bwMode="auto">
              <a:xfrm>
                <a:off x="4149" y="5977"/>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7" name="Oval 6">
                <a:extLst>
                  <a:ext uri="{FF2B5EF4-FFF2-40B4-BE49-F238E27FC236}">
                    <a16:creationId xmlns:a16="http://schemas.microsoft.com/office/drawing/2014/main" id="{6BCEBF44-2A85-4DB9-A2E9-4549EF3B2846}"/>
                  </a:ext>
                </a:extLst>
              </p:cNvPr>
              <p:cNvSpPr>
                <a:spLocks noChangeArrowheads="1"/>
              </p:cNvSpPr>
              <p:nvPr/>
            </p:nvSpPr>
            <p:spPr bwMode="auto">
              <a:xfrm>
                <a:off x="4151" y="6375"/>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8" name="Oval 7">
                <a:extLst>
                  <a:ext uri="{FF2B5EF4-FFF2-40B4-BE49-F238E27FC236}">
                    <a16:creationId xmlns:a16="http://schemas.microsoft.com/office/drawing/2014/main" id="{28AB32B6-47BF-4EDC-A9FB-944E8BE0B925}"/>
                  </a:ext>
                </a:extLst>
              </p:cNvPr>
              <p:cNvSpPr>
                <a:spLocks noChangeArrowheads="1"/>
              </p:cNvSpPr>
              <p:nvPr/>
            </p:nvSpPr>
            <p:spPr bwMode="auto">
              <a:xfrm>
                <a:off x="4166" y="6787"/>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9" name="Oval 8">
                <a:extLst>
                  <a:ext uri="{FF2B5EF4-FFF2-40B4-BE49-F238E27FC236}">
                    <a16:creationId xmlns:a16="http://schemas.microsoft.com/office/drawing/2014/main" id="{ECAF7760-E682-459B-8326-BF51E5B7DBC9}"/>
                  </a:ext>
                </a:extLst>
              </p:cNvPr>
              <p:cNvSpPr>
                <a:spLocks noChangeArrowheads="1"/>
              </p:cNvSpPr>
              <p:nvPr/>
            </p:nvSpPr>
            <p:spPr bwMode="auto">
              <a:xfrm>
                <a:off x="4155" y="7159"/>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0" name="Oval 9">
                <a:extLst>
                  <a:ext uri="{FF2B5EF4-FFF2-40B4-BE49-F238E27FC236}">
                    <a16:creationId xmlns:a16="http://schemas.microsoft.com/office/drawing/2014/main" id="{15E93C40-ABCC-4223-AC45-57CB4F755609}"/>
                  </a:ext>
                </a:extLst>
              </p:cNvPr>
              <p:cNvSpPr>
                <a:spLocks noChangeArrowheads="1"/>
              </p:cNvSpPr>
              <p:nvPr/>
            </p:nvSpPr>
            <p:spPr bwMode="auto">
              <a:xfrm>
                <a:off x="4157" y="7557"/>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1" name="Oval 10">
                <a:extLst>
                  <a:ext uri="{FF2B5EF4-FFF2-40B4-BE49-F238E27FC236}">
                    <a16:creationId xmlns:a16="http://schemas.microsoft.com/office/drawing/2014/main" id="{8AAFCF99-C976-4FD4-ABD5-6DC5A5FDF06D}"/>
                  </a:ext>
                </a:extLst>
              </p:cNvPr>
              <p:cNvSpPr>
                <a:spLocks noChangeArrowheads="1"/>
              </p:cNvSpPr>
              <p:nvPr/>
            </p:nvSpPr>
            <p:spPr bwMode="auto">
              <a:xfrm>
                <a:off x="4556" y="6780"/>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2" name="Oval 11">
                <a:extLst>
                  <a:ext uri="{FF2B5EF4-FFF2-40B4-BE49-F238E27FC236}">
                    <a16:creationId xmlns:a16="http://schemas.microsoft.com/office/drawing/2014/main" id="{6AC6256C-FAFB-42D1-A9CA-AD5D01AD01B8}"/>
                  </a:ext>
                </a:extLst>
              </p:cNvPr>
              <p:cNvSpPr>
                <a:spLocks noChangeArrowheads="1"/>
              </p:cNvSpPr>
              <p:nvPr/>
            </p:nvSpPr>
            <p:spPr bwMode="auto">
              <a:xfrm>
                <a:off x="4557" y="7152"/>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3" name="Rectangle 12">
                <a:extLst>
                  <a:ext uri="{FF2B5EF4-FFF2-40B4-BE49-F238E27FC236}">
                    <a16:creationId xmlns:a16="http://schemas.microsoft.com/office/drawing/2014/main" id="{E103B967-2D29-4A83-B183-AE393D1D75C6}"/>
                  </a:ext>
                </a:extLst>
              </p:cNvPr>
              <p:cNvSpPr>
                <a:spLocks noChangeArrowheads="1"/>
              </p:cNvSpPr>
              <p:nvPr/>
            </p:nvSpPr>
            <p:spPr bwMode="auto">
              <a:xfrm>
                <a:off x="3871" y="5962"/>
                <a:ext cx="264" cy="1955"/>
              </a:xfrm>
              <a:prstGeom prst="rect">
                <a:avLst/>
              </a:prstGeom>
              <a:solidFill>
                <a:srgbClr val="808080"/>
              </a:solidFill>
              <a:ln w="9525">
                <a:solidFill>
                  <a:srgbClr val="808080"/>
                </a:solidFill>
                <a:miter lim="800000"/>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4" name="Oval 13">
                <a:extLst>
                  <a:ext uri="{FF2B5EF4-FFF2-40B4-BE49-F238E27FC236}">
                    <a16:creationId xmlns:a16="http://schemas.microsoft.com/office/drawing/2014/main" id="{870EA258-2F7C-4012-BAB3-50894C51950A}"/>
                  </a:ext>
                </a:extLst>
              </p:cNvPr>
              <p:cNvSpPr>
                <a:spLocks noChangeArrowheads="1"/>
              </p:cNvSpPr>
              <p:nvPr/>
            </p:nvSpPr>
            <p:spPr bwMode="auto">
              <a:xfrm>
                <a:off x="4572" y="7551"/>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5" name="Oval 14">
                <a:extLst>
                  <a:ext uri="{FF2B5EF4-FFF2-40B4-BE49-F238E27FC236}">
                    <a16:creationId xmlns:a16="http://schemas.microsoft.com/office/drawing/2014/main" id="{6854C6A2-AB3B-4977-826C-10757AE3C844}"/>
                  </a:ext>
                </a:extLst>
              </p:cNvPr>
              <p:cNvSpPr>
                <a:spLocks noChangeArrowheads="1"/>
              </p:cNvSpPr>
              <p:nvPr/>
            </p:nvSpPr>
            <p:spPr bwMode="auto">
              <a:xfrm>
                <a:off x="4942" y="7152"/>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66" name="Oval 15">
                <a:extLst>
                  <a:ext uri="{FF2B5EF4-FFF2-40B4-BE49-F238E27FC236}">
                    <a16:creationId xmlns:a16="http://schemas.microsoft.com/office/drawing/2014/main" id="{F1204835-40E2-4B52-8125-659628A75091}"/>
                  </a:ext>
                </a:extLst>
              </p:cNvPr>
              <p:cNvSpPr>
                <a:spLocks noChangeArrowheads="1"/>
              </p:cNvSpPr>
              <p:nvPr/>
            </p:nvSpPr>
            <p:spPr bwMode="auto">
              <a:xfrm>
                <a:off x="4957" y="7551"/>
                <a:ext cx="370" cy="370"/>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81955" name="Line 16">
              <a:extLst>
                <a:ext uri="{FF2B5EF4-FFF2-40B4-BE49-F238E27FC236}">
                  <a16:creationId xmlns:a16="http://schemas.microsoft.com/office/drawing/2014/main" id="{6EBD0F17-627C-4A3A-A524-F78AD5BA507F}"/>
                </a:ext>
              </a:extLst>
            </p:cNvPr>
            <p:cNvSpPr>
              <a:spLocks noChangeShapeType="1"/>
            </p:cNvSpPr>
            <p:nvPr/>
          </p:nvSpPr>
          <p:spPr bwMode="auto">
            <a:xfrm flipH="1">
              <a:off x="1148" y="2877"/>
              <a:ext cx="301"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81926" name="Text Box 17">
            <a:extLst>
              <a:ext uri="{FF2B5EF4-FFF2-40B4-BE49-F238E27FC236}">
                <a16:creationId xmlns:a16="http://schemas.microsoft.com/office/drawing/2014/main" id="{A02C5F17-743D-4C9F-A56A-95C94D3E54D7}"/>
              </a:ext>
            </a:extLst>
          </p:cNvPr>
          <p:cNvSpPr txBox="1">
            <a:spLocks noChangeArrowheads="1"/>
          </p:cNvSpPr>
          <p:nvPr/>
        </p:nvSpPr>
        <p:spPr bwMode="auto">
          <a:xfrm>
            <a:off x="2513013" y="5348288"/>
            <a:ext cx="10080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800">
                <a:solidFill>
                  <a:srgbClr val="000000"/>
                </a:solidFill>
                <a:ea typeface="新細明體" panose="02020500000000000000" pitchFamily="18" charset="-120"/>
              </a:rPr>
              <a:t>Clay Particle</a:t>
            </a:r>
          </a:p>
        </p:txBody>
      </p:sp>
      <p:grpSp>
        <p:nvGrpSpPr>
          <p:cNvPr id="81927" name="Group 18">
            <a:extLst>
              <a:ext uri="{FF2B5EF4-FFF2-40B4-BE49-F238E27FC236}">
                <a16:creationId xmlns:a16="http://schemas.microsoft.com/office/drawing/2014/main" id="{F108CF6D-89DE-4CD9-BAC9-EC66BC2B3F28}"/>
              </a:ext>
            </a:extLst>
          </p:cNvPr>
          <p:cNvGrpSpPr>
            <a:grpSpLocks/>
          </p:cNvGrpSpPr>
          <p:nvPr/>
        </p:nvGrpSpPr>
        <p:grpSpPr bwMode="auto">
          <a:xfrm>
            <a:off x="5984875" y="4989514"/>
            <a:ext cx="2833688" cy="1316037"/>
            <a:chOff x="4190" y="6853"/>
            <a:chExt cx="4463" cy="2073"/>
          </a:xfrm>
        </p:grpSpPr>
        <p:sp>
          <p:nvSpPr>
            <p:cNvPr id="81943" name="Rectangle 19">
              <a:extLst>
                <a:ext uri="{FF2B5EF4-FFF2-40B4-BE49-F238E27FC236}">
                  <a16:creationId xmlns:a16="http://schemas.microsoft.com/office/drawing/2014/main" id="{8479A3B3-6B40-4136-B678-DCAE404707D3}"/>
                </a:ext>
              </a:extLst>
            </p:cNvPr>
            <p:cNvSpPr>
              <a:spLocks noChangeArrowheads="1"/>
            </p:cNvSpPr>
            <p:nvPr/>
          </p:nvSpPr>
          <p:spPr bwMode="auto">
            <a:xfrm>
              <a:off x="4190" y="6878"/>
              <a:ext cx="264" cy="1955"/>
            </a:xfrm>
            <a:prstGeom prst="rect">
              <a:avLst/>
            </a:prstGeom>
            <a:solidFill>
              <a:srgbClr val="808080"/>
            </a:solidFill>
            <a:ln w="9525">
              <a:solidFill>
                <a:srgbClr val="808080"/>
              </a:solidFill>
              <a:miter lim="800000"/>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44" name="Oval 20">
              <a:extLst>
                <a:ext uri="{FF2B5EF4-FFF2-40B4-BE49-F238E27FC236}">
                  <a16:creationId xmlns:a16="http://schemas.microsoft.com/office/drawing/2014/main" id="{9EB76C9D-E0D4-4DCC-80CE-3CD2DA014766}"/>
                </a:ext>
              </a:extLst>
            </p:cNvPr>
            <p:cNvSpPr>
              <a:spLocks noChangeArrowheads="1"/>
            </p:cNvSpPr>
            <p:nvPr/>
          </p:nvSpPr>
          <p:spPr bwMode="auto">
            <a:xfrm>
              <a:off x="4464" y="7551"/>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45" name="Oval 21">
              <a:extLst>
                <a:ext uri="{FF2B5EF4-FFF2-40B4-BE49-F238E27FC236}">
                  <a16:creationId xmlns:a16="http://schemas.microsoft.com/office/drawing/2014/main" id="{C34EBCA4-A2F7-495E-B905-4995BC7AAD61}"/>
                </a:ext>
              </a:extLst>
            </p:cNvPr>
            <p:cNvSpPr>
              <a:spLocks noChangeArrowheads="1"/>
            </p:cNvSpPr>
            <p:nvPr/>
          </p:nvSpPr>
          <p:spPr bwMode="auto">
            <a:xfrm>
              <a:off x="4453" y="6853"/>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46" name="Oval 22">
              <a:extLst>
                <a:ext uri="{FF2B5EF4-FFF2-40B4-BE49-F238E27FC236}">
                  <a16:creationId xmlns:a16="http://schemas.microsoft.com/office/drawing/2014/main" id="{8219241F-71DF-4D81-A80E-C7185C3F9E89}"/>
                </a:ext>
              </a:extLst>
            </p:cNvPr>
            <p:cNvSpPr>
              <a:spLocks noChangeArrowheads="1"/>
            </p:cNvSpPr>
            <p:nvPr/>
          </p:nvSpPr>
          <p:spPr bwMode="auto">
            <a:xfrm>
              <a:off x="4467" y="8239"/>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47" name="Oval 23">
              <a:extLst>
                <a:ext uri="{FF2B5EF4-FFF2-40B4-BE49-F238E27FC236}">
                  <a16:creationId xmlns:a16="http://schemas.microsoft.com/office/drawing/2014/main" id="{AAA35B3E-9AF3-441A-A566-B314841A7E54}"/>
                </a:ext>
              </a:extLst>
            </p:cNvPr>
            <p:cNvSpPr>
              <a:spLocks noChangeArrowheads="1"/>
            </p:cNvSpPr>
            <p:nvPr/>
          </p:nvSpPr>
          <p:spPr bwMode="auto">
            <a:xfrm>
              <a:off x="5169" y="8216"/>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48" name="Oval 24">
              <a:extLst>
                <a:ext uri="{FF2B5EF4-FFF2-40B4-BE49-F238E27FC236}">
                  <a16:creationId xmlns:a16="http://schemas.microsoft.com/office/drawing/2014/main" id="{F184B180-1554-4EDB-A35F-16E78F764DAB}"/>
                </a:ext>
              </a:extLst>
            </p:cNvPr>
            <p:cNvSpPr>
              <a:spLocks noChangeArrowheads="1"/>
            </p:cNvSpPr>
            <p:nvPr/>
          </p:nvSpPr>
          <p:spPr bwMode="auto">
            <a:xfrm>
              <a:off x="5158" y="7518"/>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49" name="Oval 25">
              <a:extLst>
                <a:ext uri="{FF2B5EF4-FFF2-40B4-BE49-F238E27FC236}">
                  <a16:creationId xmlns:a16="http://schemas.microsoft.com/office/drawing/2014/main" id="{000FBF6F-1C20-4A44-BB50-5C2DEBB66BE8}"/>
                </a:ext>
              </a:extLst>
            </p:cNvPr>
            <p:cNvSpPr>
              <a:spLocks noChangeArrowheads="1"/>
            </p:cNvSpPr>
            <p:nvPr/>
          </p:nvSpPr>
          <p:spPr bwMode="auto">
            <a:xfrm>
              <a:off x="5860" y="8220"/>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0" name="Oval 26">
              <a:extLst>
                <a:ext uri="{FF2B5EF4-FFF2-40B4-BE49-F238E27FC236}">
                  <a16:creationId xmlns:a16="http://schemas.microsoft.com/office/drawing/2014/main" id="{35229F6D-AA33-4A5B-8705-3A6B31C674FB}"/>
                </a:ext>
              </a:extLst>
            </p:cNvPr>
            <p:cNvSpPr>
              <a:spLocks noChangeArrowheads="1"/>
            </p:cNvSpPr>
            <p:nvPr/>
          </p:nvSpPr>
          <p:spPr bwMode="auto">
            <a:xfrm>
              <a:off x="6548" y="8222"/>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1" name="Oval 27">
              <a:extLst>
                <a:ext uri="{FF2B5EF4-FFF2-40B4-BE49-F238E27FC236}">
                  <a16:creationId xmlns:a16="http://schemas.microsoft.com/office/drawing/2014/main" id="{C39D6517-DB10-498E-A01E-9A5C659D5939}"/>
                </a:ext>
              </a:extLst>
            </p:cNvPr>
            <p:cNvSpPr>
              <a:spLocks noChangeArrowheads="1"/>
            </p:cNvSpPr>
            <p:nvPr/>
          </p:nvSpPr>
          <p:spPr bwMode="auto">
            <a:xfrm>
              <a:off x="5876" y="7511"/>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2" name="Oval 28">
              <a:extLst>
                <a:ext uri="{FF2B5EF4-FFF2-40B4-BE49-F238E27FC236}">
                  <a16:creationId xmlns:a16="http://schemas.microsoft.com/office/drawing/2014/main" id="{857407A8-45BD-4FB6-9FC3-D75A90C7993E}"/>
                </a:ext>
              </a:extLst>
            </p:cNvPr>
            <p:cNvSpPr>
              <a:spLocks noChangeArrowheads="1"/>
            </p:cNvSpPr>
            <p:nvPr/>
          </p:nvSpPr>
          <p:spPr bwMode="auto">
            <a:xfrm>
              <a:off x="7252" y="8211"/>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53" name="Oval 29">
              <a:extLst>
                <a:ext uri="{FF2B5EF4-FFF2-40B4-BE49-F238E27FC236}">
                  <a16:creationId xmlns:a16="http://schemas.microsoft.com/office/drawing/2014/main" id="{0626FCA4-333F-410D-B4C2-8E82281BEB21}"/>
                </a:ext>
              </a:extLst>
            </p:cNvPr>
            <p:cNvSpPr>
              <a:spLocks noChangeArrowheads="1"/>
            </p:cNvSpPr>
            <p:nvPr/>
          </p:nvSpPr>
          <p:spPr bwMode="auto">
            <a:xfrm>
              <a:off x="7966" y="8200"/>
              <a:ext cx="687" cy="687"/>
            </a:xfrm>
            <a:prstGeom prst="ellipse">
              <a:avLst/>
            </a:prstGeom>
            <a:solidFill>
              <a:srgbClr val="FFFFFF"/>
            </a:solidFill>
            <a:ln w="9525">
              <a:solidFill>
                <a:srgbClr val="000000"/>
              </a:solidFill>
              <a:round/>
              <a:headEnd/>
              <a:tailEnd/>
            </a:ln>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81928" name="Text Box 31">
            <a:extLst>
              <a:ext uri="{FF2B5EF4-FFF2-40B4-BE49-F238E27FC236}">
                <a16:creationId xmlns:a16="http://schemas.microsoft.com/office/drawing/2014/main" id="{3979CA95-A728-4C4C-9C1E-D3017CD17BE0}"/>
              </a:ext>
            </a:extLst>
          </p:cNvPr>
          <p:cNvSpPr txBox="1">
            <a:spLocks noChangeArrowheads="1"/>
          </p:cNvSpPr>
          <p:nvPr/>
        </p:nvSpPr>
        <p:spPr bwMode="auto">
          <a:xfrm>
            <a:off x="7913688" y="4849814"/>
            <a:ext cx="18034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r>
              <a:rPr kumimoji="1" lang="en-US" altLang="zh-TW" sz="1600">
                <a:solidFill>
                  <a:srgbClr val="000000"/>
                </a:solidFill>
                <a:ea typeface="新細明體" panose="02020500000000000000" pitchFamily="18" charset="-120"/>
              </a:rPr>
              <a:t>The total required number of cations is 10</a:t>
            </a:r>
          </a:p>
        </p:txBody>
      </p:sp>
      <p:sp>
        <p:nvSpPr>
          <p:cNvPr id="81929" name="Rectangle 32">
            <a:extLst>
              <a:ext uri="{FF2B5EF4-FFF2-40B4-BE49-F238E27FC236}">
                <a16:creationId xmlns:a16="http://schemas.microsoft.com/office/drawing/2014/main" id="{84C6FA6D-E0C9-4FD4-A033-3CBAE42C0F7E}"/>
              </a:ext>
            </a:extLst>
          </p:cNvPr>
          <p:cNvSpPr>
            <a:spLocks noChangeArrowheads="1"/>
          </p:cNvSpPr>
          <p:nvPr/>
        </p:nvSpPr>
        <p:spPr bwMode="auto">
          <a:xfrm rot="20404571">
            <a:off x="4692650" y="2365376"/>
            <a:ext cx="1843088" cy="252413"/>
          </a:xfrm>
          <a:prstGeom prst="rect">
            <a:avLst/>
          </a:pr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30" name="Text Box 34">
            <a:extLst>
              <a:ext uri="{FF2B5EF4-FFF2-40B4-BE49-F238E27FC236}">
                <a16:creationId xmlns:a16="http://schemas.microsoft.com/office/drawing/2014/main" id="{0F086C26-17E1-4E29-947B-F69DE48FDEE2}"/>
              </a:ext>
            </a:extLst>
          </p:cNvPr>
          <p:cNvSpPr txBox="1">
            <a:spLocks noChangeArrowheads="1"/>
          </p:cNvSpPr>
          <p:nvPr/>
        </p:nvSpPr>
        <p:spPr bwMode="auto">
          <a:xfrm>
            <a:off x="4672013" y="2525713"/>
            <a:ext cx="798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31" name="Text Box 35">
            <a:extLst>
              <a:ext uri="{FF2B5EF4-FFF2-40B4-BE49-F238E27FC236}">
                <a16:creationId xmlns:a16="http://schemas.microsoft.com/office/drawing/2014/main" id="{B4A4958A-0836-4433-B167-68DB87DBB930}"/>
              </a:ext>
            </a:extLst>
          </p:cNvPr>
          <p:cNvSpPr txBox="1">
            <a:spLocks noChangeArrowheads="1"/>
          </p:cNvSpPr>
          <p:nvPr/>
        </p:nvSpPr>
        <p:spPr bwMode="auto">
          <a:xfrm>
            <a:off x="6143626" y="1952625"/>
            <a:ext cx="798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grpSp>
        <p:nvGrpSpPr>
          <p:cNvPr id="81932" name="Group 56">
            <a:extLst>
              <a:ext uri="{FF2B5EF4-FFF2-40B4-BE49-F238E27FC236}">
                <a16:creationId xmlns:a16="http://schemas.microsoft.com/office/drawing/2014/main" id="{5EB53520-C0EA-4ED9-863B-E733E1D56BA2}"/>
              </a:ext>
            </a:extLst>
          </p:cNvPr>
          <p:cNvGrpSpPr>
            <a:grpSpLocks/>
          </p:cNvGrpSpPr>
          <p:nvPr/>
        </p:nvGrpSpPr>
        <p:grpSpPr bwMode="auto">
          <a:xfrm rot="1426642">
            <a:off x="5630863" y="1660525"/>
            <a:ext cx="1789112" cy="471488"/>
            <a:chOff x="3355" y="1403"/>
            <a:chExt cx="1127" cy="297"/>
          </a:xfrm>
        </p:grpSpPr>
        <p:sp>
          <p:nvSpPr>
            <p:cNvPr id="81933" name="Text Box 39">
              <a:extLst>
                <a:ext uri="{FF2B5EF4-FFF2-40B4-BE49-F238E27FC236}">
                  <a16:creationId xmlns:a16="http://schemas.microsoft.com/office/drawing/2014/main" id="{565B286B-3446-4613-BAAD-317209BC1198}"/>
                </a:ext>
              </a:extLst>
            </p:cNvPr>
            <p:cNvSpPr txBox="1">
              <a:spLocks noChangeArrowheads="1"/>
            </p:cNvSpPr>
            <p:nvPr/>
          </p:nvSpPr>
          <p:spPr bwMode="auto">
            <a:xfrm>
              <a:off x="3446" y="1408"/>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34" name="Rectangle 45">
              <a:extLst>
                <a:ext uri="{FF2B5EF4-FFF2-40B4-BE49-F238E27FC236}">
                  <a16:creationId xmlns:a16="http://schemas.microsoft.com/office/drawing/2014/main" id="{9B4B6DC9-5B76-4C11-8D2D-EE4EC979997A}"/>
                </a:ext>
              </a:extLst>
            </p:cNvPr>
            <p:cNvSpPr>
              <a:spLocks noChangeArrowheads="1"/>
            </p:cNvSpPr>
            <p:nvPr/>
          </p:nvSpPr>
          <p:spPr bwMode="auto">
            <a:xfrm>
              <a:off x="3355" y="1454"/>
              <a:ext cx="1116" cy="18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1935" name="Text Box 46">
              <a:extLst>
                <a:ext uri="{FF2B5EF4-FFF2-40B4-BE49-F238E27FC236}">
                  <a16:creationId xmlns:a16="http://schemas.microsoft.com/office/drawing/2014/main" id="{796CD363-36DB-42B4-9778-3FF8C2B654A6}"/>
                </a:ext>
              </a:extLst>
            </p:cNvPr>
            <p:cNvSpPr txBox="1">
              <a:spLocks noChangeArrowheads="1"/>
            </p:cNvSpPr>
            <p:nvPr/>
          </p:nvSpPr>
          <p:spPr bwMode="auto">
            <a:xfrm>
              <a:off x="3542"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36" name="Text Box 48">
              <a:extLst>
                <a:ext uri="{FF2B5EF4-FFF2-40B4-BE49-F238E27FC236}">
                  <a16:creationId xmlns:a16="http://schemas.microsoft.com/office/drawing/2014/main" id="{B6B9D13A-F8AE-40B4-B102-FB23A2F673B7}"/>
                </a:ext>
              </a:extLst>
            </p:cNvPr>
            <p:cNvSpPr txBox="1">
              <a:spLocks noChangeArrowheads="1"/>
            </p:cNvSpPr>
            <p:nvPr/>
          </p:nvSpPr>
          <p:spPr bwMode="auto">
            <a:xfrm>
              <a:off x="3647"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37" name="Text Box 49">
              <a:extLst>
                <a:ext uri="{FF2B5EF4-FFF2-40B4-BE49-F238E27FC236}">
                  <a16:creationId xmlns:a16="http://schemas.microsoft.com/office/drawing/2014/main" id="{02A8E730-D5E3-473B-A651-79E3F677DEEA}"/>
                </a:ext>
              </a:extLst>
            </p:cNvPr>
            <p:cNvSpPr txBox="1">
              <a:spLocks noChangeArrowheads="1"/>
            </p:cNvSpPr>
            <p:nvPr/>
          </p:nvSpPr>
          <p:spPr bwMode="auto">
            <a:xfrm>
              <a:off x="3746"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38" name="Text Box 50">
              <a:extLst>
                <a:ext uri="{FF2B5EF4-FFF2-40B4-BE49-F238E27FC236}">
                  <a16:creationId xmlns:a16="http://schemas.microsoft.com/office/drawing/2014/main" id="{71F69430-F2E7-4C27-A8AF-BCC42701B450}"/>
                </a:ext>
              </a:extLst>
            </p:cNvPr>
            <p:cNvSpPr txBox="1">
              <a:spLocks noChangeArrowheads="1"/>
            </p:cNvSpPr>
            <p:nvPr/>
          </p:nvSpPr>
          <p:spPr bwMode="auto">
            <a:xfrm>
              <a:off x="3845"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39" name="Text Box 51">
              <a:extLst>
                <a:ext uri="{FF2B5EF4-FFF2-40B4-BE49-F238E27FC236}">
                  <a16:creationId xmlns:a16="http://schemas.microsoft.com/office/drawing/2014/main" id="{CFD83B33-18C0-485F-BBE6-D85F207BCC3A}"/>
                </a:ext>
              </a:extLst>
            </p:cNvPr>
            <p:cNvSpPr txBox="1">
              <a:spLocks noChangeArrowheads="1"/>
            </p:cNvSpPr>
            <p:nvPr/>
          </p:nvSpPr>
          <p:spPr bwMode="auto">
            <a:xfrm>
              <a:off x="3944"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40" name="Text Box 53">
              <a:extLst>
                <a:ext uri="{FF2B5EF4-FFF2-40B4-BE49-F238E27FC236}">
                  <a16:creationId xmlns:a16="http://schemas.microsoft.com/office/drawing/2014/main" id="{B01CCFE1-6F79-48B2-A403-0EF05A4E47E1}"/>
                </a:ext>
              </a:extLst>
            </p:cNvPr>
            <p:cNvSpPr txBox="1">
              <a:spLocks noChangeArrowheads="1"/>
            </p:cNvSpPr>
            <p:nvPr/>
          </p:nvSpPr>
          <p:spPr bwMode="auto">
            <a:xfrm>
              <a:off x="4136"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41" name="Text Box 54">
              <a:extLst>
                <a:ext uri="{FF2B5EF4-FFF2-40B4-BE49-F238E27FC236}">
                  <a16:creationId xmlns:a16="http://schemas.microsoft.com/office/drawing/2014/main" id="{9DE09E68-256C-420E-BD14-2D069D64179E}"/>
                </a:ext>
              </a:extLst>
            </p:cNvPr>
            <p:cNvSpPr txBox="1">
              <a:spLocks noChangeArrowheads="1"/>
            </p:cNvSpPr>
            <p:nvPr/>
          </p:nvSpPr>
          <p:spPr bwMode="auto">
            <a:xfrm>
              <a:off x="4235" y="1412"/>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sp>
          <p:nvSpPr>
            <p:cNvPr id="81942" name="Text Box 55">
              <a:extLst>
                <a:ext uri="{FF2B5EF4-FFF2-40B4-BE49-F238E27FC236}">
                  <a16:creationId xmlns:a16="http://schemas.microsoft.com/office/drawing/2014/main" id="{1F5CBC10-2EA3-43E9-8805-FB389A76EBFD}"/>
                </a:ext>
              </a:extLst>
            </p:cNvPr>
            <p:cNvSpPr txBox="1">
              <a:spLocks noChangeArrowheads="1"/>
            </p:cNvSpPr>
            <p:nvPr/>
          </p:nvSpPr>
          <p:spPr bwMode="auto">
            <a:xfrm>
              <a:off x="4035" y="1403"/>
              <a:ext cx="24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b="1">
                  <a:solidFill>
                    <a:srgbClr val="000000"/>
                  </a:solidFill>
                </a:rPr>
                <a:t>-</a:t>
              </a:r>
            </a:p>
          </p:txBody>
        </p:sp>
      </p:grpSp>
    </p:spTree>
    <p:extLst>
      <p:ext uri="{BB962C8B-B14F-4D97-AF65-F5344CB8AC3E}">
        <p14:creationId xmlns:p14="http://schemas.microsoft.com/office/powerpoint/2010/main" val="17652594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5">
            <a:extLst>
              <a:ext uri="{FF2B5EF4-FFF2-40B4-BE49-F238E27FC236}">
                <a16:creationId xmlns:a16="http://schemas.microsoft.com/office/drawing/2014/main" id="{B2C0B910-FB48-4D4A-9382-CA26823BF68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F8D30984-0523-406F-BEC2-31514141EB4D}" type="slidenum">
              <a:rPr kumimoji="1" lang="en-US" altLang="en-US" sz="1400">
                <a:solidFill>
                  <a:srgbClr val="000000"/>
                </a:solidFill>
              </a:rPr>
              <a:pPr eaLnBrk="0" fontAlgn="base" hangingPunct="0">
                <a:spcBef>
                  <a:spcPct val="0"/>
                </a:spcBef>
                <a:spcAft>
                  <a:spcPct val="0"/>
                </a:spcAft>
                <a:buClrTx/>
                <a:buFontTx/>
                <a:buChar char="•"/>
              </a:pPr>
              <a:t>68</a:t>
            </a:fld>
            <a:endParaRPr kumimoji="1" lang="en-US" altLang="en-US" sz="1400">
              <a:solidFill>
                <a:srgbClr val="000000"/>
              </a:solidFill>
            </a:endParaRPr>
          </a:p>
        </p:txBody>
      </p:sp>
      <p:sp>
        <p:nvSpPr>
          <p:cNvPr id="82947" name="Rectangle 2">
            <a:extLst>
              <a:ext uri="{FF2B5EF4-FFF2-40B4-BE49-F238E27FC236}">
                <a16:creationId xmlns:a16="http://schemas.microsoft.com/office/drawing/2014/main" id="{8C871DBE-AA85-4EFE-B573-C8E176498002}"/>
              </a:ext>
            </a:extLst>
          </p:cNvPr>
          <p:cNvSpPr>
            <a:spLocks noGrp="1" noChangeArrowheads="1"/>
          </p:cNvSpPr>
          <p:nvPr>
            <p:ph type="title"/>
          </p:nvPr>
        </p:nvSpPr>
        <p:spPr/>
        <p:txBody>
          <a:bodyPr/>
          <a:lstStyle/>
          <a:p>
            <a:pPr eaLnBrk="1" hangingPunct="1"/>
            <a:r>
              <a:rPr lang="en-US" altLang="en-US"/>
              <a:t>5.5 Atterberg Limit of Clay Minerals</a:t>
            </a:r>
          </a:p>
        </p:txBody>
      </p:sp>
      <p:pic>
        <p:nvPicPr>
          <p:cNvPr id="82948" name="Picture 4" descr="C:\Wang-HKUST\course-CIVIL270\Picture-clay\LL-differnt ions.JPG">
            <a:extLst>
              <a:ext uri="{FF2B5EF4-FFF2-40B4-BE49-F238E27FC236}">
                <a16:creationId xmlns:a16="http://schemas.microsoft.com/office/drawing/2014/main" id="{0E3CF79E-DAE1-4C50-820F-B1CCD6A9F355}"/>
              </a:ext>
            </a:extLst>
          </p:cNvPr>
          <p:cNvPicPr>
            <a:picLocks noChangeAspect="1" noChangeArrowheads="1"/>
          </p:cNvPicPr>
          <p:nvPr/>
        </p:nvPicPr>
        <p:blipFill>
          <a:blip r:embed="rId3">
            <a:lum contrast="18000"/>
            <a:extLst>
              <a:ext uri="{28A0092B-C50C-407E-A947-70E740481C1C}">
                <a14:useLocalDpi xmlns:a14="http://schemas.microsoft.com/office/drawing/2010/main" val="0"/>
              </a:ext>
            </a:extLst>
          </a:blip>
          <a:srcRect/>
          <a:stretch>
            <a:fillRect/>
          </a:stretch>
        </p:blipFill>
        <p:spPr bwMode="auto">
          <a:xfrm>
            <a:off x="2274888" y="1350963"/>
            <a:ext cx="525145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9" name="Text Box 5">
            <a:extLst>
              <a:ext uri="{FF2B5EF4-FFF2-40B4-BE49-F238E27FC236}">
                <a16:creationId xmlns:a16="http://schemas.microsoft.com/office/drawing/2014/main" id="{66E38332-F7DF-4769-BA1D-ACD45ED7E370}"/>
              </a:ext>
            </a:extLst>
          </p:cNvPr>
          <p:cNvSpPr txBox="1">
            <a:spLocks noChangeArrowheads="1"/>
          </p:cNvSpPr>
          <p:nvPr/>
        </p:nvSpPr>
        <p:spPr bwMode="auto">
          <a:xfrm>
            <a:off x="5413375" y="6154739"/>
            <a:ext cx="22367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Lambe and Whitman, 1979</a:t>
            </a:r>
          </a:p>
        </p:txBody>
      </p:sp>
      <p:sp>
        <p:nvSpPr>
          <p:cNvPr id="82950" name="Text Box 6">
            <a:extLst>
              <a:ext uri="{FF2B5EF4-FFF2-40B4-BE49-F238E27FC236}">
                <a16:creationId xmlns:a16="http://schemas.microsoft.com/office/drawing/2014/main" id="{85712257-197D-4F5C-9A1E-A91699D2FE82}"/>
              </a:ext>
            </a:extLst>
          </p:cNvPr>
          <p:cNvSpPr txBox="1">
            <a:spLocks noChangeArrowheads="1"/>
          </p:cNvSpPr>
          <p:nvPr/>
        </p:nvSpPr>
        <p:spPr bwMode="auto">
          <a:xfrm>
            <a:off x="7589839" y="1408114"/>
            <a:ext cx="24669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Na-montmorillonite</a:t>
            </a:r>
          </a:p>
          <a:p>
            <a:pPr fontAlgn="base">
              <a:spcBef>
                <a:spcPct val="50000"/>
              </a:spcBef>
              <a:spcAft>
                <a:spcPct val="0"/>
              </a:spcAft>
              <a:buClrTx/>
              <a:buFontTx/>
              <a:buChar char="•"/>
            </a:pPr>
            <a:r>
              <a:rPr kumimoji="1" lang="en-US" altLang="en-US" sz="2000">
                <a:solidFill>
                  <a:srgbClr val="000000"/>
                </a:solidFill>
              </a:rPr>
              <a:t>Thicker double layer</a:t>
            </a:r>
          </a:p>
          <a:p>
            <a:pPr fontAlgn="base">
              <a:spcBef>
                <a:spcPct val="50000"/>
              </a:spcBef>
              <a:spcAft>
                <a:spcPct val="0"/>
              </a:spcAft>
              <a:buClrTx/>
              <a:buFontTx/>
              <a:buChar char="•"/>
            </a:pPr>
            <a:r>
              <a:rPr kumimoji="1" lang="en-US" altLang="en-US" sz="2000">
                <a:solidFill>
                  <a:srgbClr val="000000"/>
                </a:solidFill>
              </a:rPr>
              <a:t>LL=710</a:t>
            </a:r>
          </a:p>
        </p:txBody>
      </p:sp>
      <p:sp>
        <p:nvSpPr>
          <p:cNvPr id="82951" name="Text Box 7">
            <a:extLst>
              <a:ext uri="{FF2B5EF4-FFF2-40B4-BE49-F238E27FC236}">
                <a16:creationId xmlns:a16="http://schemas.microsoft.com/office/drawing/2014/main" id="{66A936C8-36F5-4E2B-B583-5229032CA0CA}"/>
              </a:ext>
            </a:extLst>
          </p:cNvPr>
          <p:cNvSpPr txBox="1">
            <a:spLocks noChangeArrowheads="1"/>
          </p:cNvSpPr>
          <p:nvPr/>
        </p:nvSpPr>
        <p:spPr bwMode="auto">
          <a:xfrm>
            <a:off x="7626351" y="2735264"/>
            <a:ext cx="24669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Ca-montmorillonite</a:t>
            </a:r>
          </a:p>
          <a:p>
            <a:pPr fontAlgn="base">
              <a:spcBef>
                <a:spcPct val="50000"/>
              </a:spcBef>
              <a:spcAft>
                <a:spcPct val="0"/>
              </a:spcAft>
              <a:buClrTx/>
              <a:buFontTx/>
              <a:buChar char="•"/>
            </a:pPr>
            <a:r>
              <a:rPr kumimoji="1" lang="en-US" altLang="en-US" sz="2000">
                <a:solidFill>
                  <a:srgbClr val="000000"/>
                </a:solidFill>
              </a:rPr>
              <a:t>Thinner double layer </a:t>
            </a:r>
          </a:p>
          <a:p>
            <a:pPr fontAlgn="base">
              <a:spcBef>
                <a:spcPct val="50000"/>
              </a:spcBef>
              <a:spcAft>
                <a:spcPct val="0"/>
              </a:spcAft>
              <a:buClrTx/>
              <a:buFontTx/>
              <a:buChar char="•"/>
            </a:pPr>
            <a:r>
              <a:rPr kumimoji="1" lang="en-US" altLang="en-US" sz="2000">
                <a:solidFill>
                  <a:srgbClr val="000000"/>
                </a:solidFill>
              </a:rPr>
              <a:t>LL=510</a:t>
            </a:r>
          </a:p>
        </p:txBody>
      </p:sp>
      <p:sp>
        <p:nvSpPr>
          <p:cNvPr id="82952" name="Text Box 8">
            <a:extLst>
              <a:ext uri="{FF2B5EF4-FFF2-40B4-BE49-F238E27FC236}">
                <a16:creationId xmlns:a16="http://schemas.microsoft.com/office/drawing/2014/main" id="{2B94D70C-1C70-41B7-95DB-FDF62E26F705}"/>
              </a:ext>
            </a:extLst>
          </p:cNvPr>
          <p:cNvSpPr txBox="1">
            <a:spLocks noChangeArrowheads="1"/>
          </p:cNvSpPr>
          <p:nvPr/>
        </p:nvSpPr>
        <p:spPr bwMode="auto">
          <a:xfrm>
            <a:off x="7488238" y="4122739"/>
            <a:ext cx="294481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2000" i="1">
                <a:solidFill>
                  <a:srgbClr val="000000"/>
                </a:solidFill>
              </a:rPr>
              <a:t>The thickness of double layer increases with decreasing cation valence.</a:t>
            </a:r>
          </a:p>
        </p:txBody>
      </p:sp>
    </p:spTree>
    <p:extLst>
      <p:ext uri="{BB962C8B-B14F-4D97-AF65-F5344CB8AC3E}">
        <p14:creationId xmlns:p14="http://schemas.microsoft.com/office/powerpoint/2010/main" val="8798979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Number Placeholder 5">
            <a:extLst>
              <a:ext uri="{FF2B5EF4-FFF2-40B4-BE49-F238E27FC236}">
                <a16:creationId xmlns:a16="http://schemas.microsoft.com/office/drawing/2014/main" id="{2B30AD97-541E-49EF-89AE-3524AF7D0F3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D51D5727-BA67-49A3-8F12-51988E8EB86C}" type="slidenum">
              <a:rPr kumimoji="1" lang="en-US" altLang="en-US" sz="1400">
                <a:solidFill>
                  <a:srgbClr val="000000"/>
                </a:solidFill>
              </a:rPr>
              <a:pPr eaLnBrk="0" fontAlgn="base" hangingPunct="0">
                <a:spcBef>
                  <a:spcPct val="0"/>
                </a:spcBef>
                <a:spcAft>
                  <a:spcPct val="0"/>
                </a:spcAft>
                <a:buClrTx/>
                <a:buFontTx/>
                <a:buChar char="•"/>
              </a:pPr>
              <a:t>69</a:t>
            </a:fld>
            <a:endParaRPr kumimoji="1" lang="en-US" altLang="en-US" sz="1400">
              <a:solidFill>
                <a:srgbClr val="000000"/>
              </a:solidFill>
            </a:endParaRPr>
          </a:p>
        </p:txBody>
      </p:sp>
      <p:sp>
        <p:nvSpPr>
          <p:cNvPr id="84995" name="Rectangle 1026">
            <a:extLst>
              <a:ext uri="{FF2B5EF4-FFF2-40B4-BE49-F238E27FC236}">
                <a16:creationId xmlns:a16="http://schemas.microsoft.com/office/drawing/2014/main" id="{31741227-D239-438B-A656-6A6EBEFA9432}"/>
              </a:ext>
            </a:extLst>
          </p:cNvPr>
          <p:cNvSpPr>
            <a:spLocks noGrp="1" noChangeArrowheads="1"/>
          </p:cNvSpPr>
          <p:nvPr>
            <p:ph type="title"/>
          </p:nvPr>
        </p:nvSpPr>
        <p:spPr/>
        <p:txBody>
          <a:bodyPr/>
          <a:lstStyle/>
          <a:p>
            <a:pPr eaLnBrk="1" hangingPunct="1"/>
            <a:r>
              <a:rPr lang="en-US" altLang="en-US"/>
              <a:t>5.6 Cation Replaceability</a:t>
            </a:r>
          </a:p>
        </p:txBody>
      </p:sp>
      <p:sp>
        <p:nvSpPr>
          <p:cNvPr id="84996" name="Text Box 1028">
            <a:extLst>
              <a:ext uri="{FF2B5EF4-FFF2-40B4-BE49-F238E27FC236}">
                <a16:creationId xmlns:a16="http://schemas.microsoft.com/office/drawing/2014/main" id="{02FE00FD-249C-4709-9686-6704CE1E44E3}"/>
              </a:ext>
            </a:extLst>
          </p:cNvPr>
          <p:cNvSpPr txBox="1">
            <a:spLocks noChangeArrowheads="1"/>
          </p:cNvSpPr>
          <p:nvPr/>
        </p:nvSpPr>
        <p:spPr bwMode="auto">
          <a:xfrm>
            <a:off x="2147888" y="1495426"/>
            <a:ext cx="8012112"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2000">
                <a:solidFill>
                  <a:srgbClr val="000000"/>
                </a:solidFill>
              </a:rPr>
              <a:t>Different types and quantities of cations are adsorbed to balance charge deficiencies in clay particles.</a:t>
            </a:r>
          </a:p>
          <a:p>
            <a:pPr algn="just" fontAlgn="base">
              <a:spcBef>
                <a:spcPct val="50000"/>
              </a:spcBef>
              <a:spcAft>
                <a:spcPct val="0"/>
              </a:spcAft>
              <a:buClrTx/>
              <a:buFontTx/>
              <a:buChar char="•"/>
            </a:pPr>
            <a:r>
              <a:rPr kumimoji="1" lang="en-US" altLang="en-US" sz="2000">
                <a:solidFill>
                  <a:srgbClr val="000000"/>
                </a:solidFill>
              </a:rPr>
              <a:t>The types of adsorbed cations depend on the depositional environment. For example, sodium and magnesium are dominant cations in marine clays since they are common in sea water. In general, calcium and magnesium are the predominant cations.</a:t>
            </a:r>
          </a:p>
          <a:p>
            <a:pPr algn="just" fontAlgn="base">
              <a:spcBef>
                <a:spcPct val="50000"/>
              </a:spcBef>
              <a:spcAft>
                <a:spcPct val="0"/>
              </a:spcAft>
              <a:buClrTx/>
              <a:buFontTx/>
              <a:buChar char="•"/>
            </a:pPr>
            <a:r>
              <a:rPr kumimoji="1" lang="en-US" altLang="en-US" sz="2000">
                <a:solidFill>
                  <a:srgbClr val="000000"/>
                </a:solidFill>
              </a:rPr>
              <a:t>The adsorbed cations are exchangeable (replaceable). For example,    </a:t>
            </a:r>
          </a:p>
        </p:txBody>
      </p:sp>
      <p:grpSp>
        <p:nvGrpSpPr>
          <p:cNvPr id="84997" name="Group 1058">
            <a:extLst>
              <a:ext uri="{FF2B5EF4-FFF2-40B4-BE49-F238E27FC236}">
                <a16:creationId xmlns:a16="http://schemas.microsoft.com/office/drawing/2014/main" id="{8828BEAB-2C77-4318-814A-58B2C2761D4C}"/>
              </a:ext>
            </a:extLst>
          </p:cNvPr>
          <p:cNvGrpSpPr>
            <a:grpSpLocks/>
          </p:cNvGrpSpPr>
          <p:nvPr/>
        </p:nvGrpSpPr>
        <p:grpSpPr bwMode="auto">
          <a:xfrm>
            <a:off x="2273300" y="4413251"/>
            <a:ext cx="2070100" cy="1103313"/>
            <a:chOff x="472" y="2807"/>
            <a:chExt cx="1304" cy="695"/>
          </a:xfrm>
        </p:grpSpPr>
        <p:sp>
          <p:nvSpPr>
            <p:cNvPr id="85016" name="Rectangle 1029">
              <a:extLst>
                <a:ext uri="{FF2B5EF4-FFF2-40B4-BE49-F238E27FC236}">
                  <a16:creationId xmlns:a16="http://schemas.microsoft.com/office/drawing/2014/main" id="{83727668-18ED-4E51-AEB0-2DF09BF853AD}"/>
                </a:ext>
              </a:extLst>
            </p:cNvPr>
            <p:cNvSpPr>
              <a:spLocks noChangeArrowheads="1"/>
            </p:cNvSpPr>
            <p:nvPr/>
          </p:nvSpPr>
          <p:spPr bwMode="auto">
            <a:xfrm>
              <a:off x="494" y="3090"/>
              <a:ext cx="1142" cy="115"/>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85017" name="Group 1035">
              <a:extLst>
                <a:ext uri="{FF2B5EF4-FFF2-40B4-BE49-F238E27FC236}">
                  <a16:creationId xmlns:a16="http://schemas.microsoft.com/office/drawing/2014/main" id="{446FFE0F-D5DC-4870-B07E-579B12027B63}"/>
                </a:ext>
              </a:extLst>
            </p:cNvPr>
            <p:cNvGrpSpPr>
              <a:grpSpLocks/>
            </p:cNvGrpSpPr>
            <p:nvPr/>
          </p:nvGrpSpPr>
          <p:grpSpPr bwMode="auto">
            <a:xfrm>
              <a:off x="475" y="2807"/>
              <a:ext cx="329" cy="283"/>
              <a:chOff x="475" y="2807"/>
              <a:chExt cx="329" cy="283"/>
            </a:xfrm>
          </p:grpSpPr>
          <p:sp>
            <p:nvSpPr>
              <p:cNvPr id="85039" name="Line 1030">
                <a:extLst>
                  <a:ext uri="{FF2B5EF4-FFF2-40B4-BE49-F238E27FC236}">
                    <a16:creationId xmlns:a16="http://schemas.microsoft.com/office/drawing/2014/main" id="{B48B43DE-316D-4311-B805-5036208470CD}"/>
                  </a:ext>
                </a:extLst>
              </p:cNvPr>
              <p:cNvSpPr>
                <a:spLocks noChangeShapeType="1"/>
              </p:cNvSpPr>
              <p:nvPr/>
            </p:nvSpPr>
            <p:spPr bwMode="auto">
              <a:xfrm>
                <a:off x="585" y="298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40" name="Text Box 1031">
                <a:extLst>
                  <a:ext uri="{FF2B5EF4-FFF2-40B4-BE49-F238E27FC236}">
                    <a16:creationId xmlns:a16="http://schemas.microsoft.com/office/drawing/2014/main" id="{C332B47A-898F-419C-AE67-A30963508203}"/>
                  </a:ext>
                </a:extLst>
              </p:cNvPr>
              <p:cNvSpPr txBox="1">
                <a:spLocks noChangeArrowheads="1"/>
              </p:cNvSpPr>
              <p:nvPr/>
            </p:nvSpPr>
            <p:spPr bwMode="auto">
              <a:xfrm>
                <a:off x="475" y="2807"/>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18" name="Group 1036">
              <a:extLst>
                <a:ext uri="{FF2B5EF4-FFF2-40B4-BE49-F238E27FC236}">
                  <a16:creationId xmlns:a16="http://schemas.microsoft.com/office/drawing/2014/main" id="{5765A023-5E5B-4495-B829-F1403281F5E7}"/>
                </a:ext>
              </a:extLst>
            </p:cNvPr>
            <p:cNvGrpSpPr>
              <a:grpSpLocks/>
            </p:cNvGrpSpPr>
            <p:nvPr/>
          </p:nvGrpSpPr>
          <p:grpSpPr bwMode="auto">
            <a:xfrm>
              <a:off x="805" y="2813"/>
              <a:ext cx="329" cy="283"/>
              <a:chOff x="475" y="2807"/>
              <a:chExt cx="329" cy="283"/>
            </a:xfrm>
          </p:grpSpPr>
          <p:sp>
            <p:nvSpPr>
              <p:cNvPr id="85037" name="Line 1037">
                <a:extLst>
                  <a:ext uri="{FF2B5EF4-FFF2-40B4-BE49-F238E27FC236}">
                    <a16:creationId xmlns:a16="http://schemas.microsoft.com/office/drawing/2014/main" id="{0C4CE2FD-B42A-4593-9330-CF4335E0A3C2}"/>
                  </a:ext>
                </a:extLst>
              </p:cNvPr>
              <p:cNvSpPr>
                <a:spLocks noChangeShapeType="1"/>
              </p:cNvSpPr>
              <p:nvPr/>
            </p:nvSpPr>
            <p:spPr bwMode="auto">
              <a:xfrm>
                <a:off x="585" y="298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38" name="Text Box 1038">
                <a:extLst>
                  <a:ext uri="{FF2B5EF4-FFF2-40B4-BE49-F238E27FC236}">
                    <a16:creationId xmlns:a16="http://schemas.microsoft.com/office/drawing/2014/main" id="{BCF4092F-4F0E-4ACF-BB70-4B009AFF366F}"/>
                  </a:ext>
                </a:extLst>
              </p:cNvPr>
              <p:cNvSpPr txBox="1">
                <a:spLocks noChangeArrowheads="1"/>
              </p:cNvSpPr>
              <p:nvPr/>
            </p:nvSpPr>
            <p:spPr bwMode="auto">
              <a:xfrm>
                <a:off x="475" y="2807"/>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19" name="Group 1039">
              <a:extLst>
                <a:ext uri="{FF2B5EF4-FFF2-40B4-BE49-F238E27FC236}">
                  <a16:creationId xmlns:a16="http://schemas.microsoft.com/office/drawing/2014/main" id="{B5A5017F-5BC3-4A68-8B5D-CF43DFD1A1AD}"/>
                </a:ext>
              </a:extLst>
            </p:cNvPr>
            <p:cNvGrpSpPr>
              <a:grpSpLocks/>
            </p:cNvGrpSpPr>
            <p:nvPr/>
          </p:nvGrpSpPr>
          <p:grpSpPr bwMode="auto">
            <a:xfrm>
              <a:off x="1144" y="2819"/>
              <a:ext cx="329" cy="283"/>
              <a:chOff x="475" y="2807"/>
              <a:chExt cx="329" cy="283"/>
            </a:xfrm>
          </p:grpSpPr>
          <p:sp>
            <p:nvSpPr>
              <p:cNvPr id="85035" name="Line 1040">
                <a:extLst>
                  <a:ext uri="{FF2B5EF4-FFF2-40B4-BE49-F238E27FC236}">
                    <a16:creationId xmlns:a16="http://schemas.microsoft.com/office/drawing/2014/main" id="{2CFA9593-1DB5-4F26-9308-CEA927F58C1C}"/>
                  </a:ext>
                </a:extLst>
              </p:cNvPr>
              <p:cNvSpPr>
                <a:spLocks noChangeShapeType="1"/>
              </p:cNvSpPr>
              <p:nvPr/>
            </p:nvSpPr>
            <p:spPr bwMode="auto">
              <a:xfrm>
                <a:off x="585" y="298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36" name="Text Box 1041">
                <a:extLst>
                  <a:ext uri="{FF2B5EF4-FFF2-40B4-BE49-F238E27FC236}">
                    <a16:creationId xmlns:a16="http://schemas.microsoft.com/office/drawing/2014/main" id="{8F6EDA44-1E96-4396-AFC0-2700AA3690CE}"/>
                  </a:ext>
                </a:extLst>
              </p:cNvPr>
              <p:cNvSpPr txBox="1">
                <a:spLocks noChangeArrowheads="1"/>
              </p:cNvSpPr>
              <p:nvPr/>
            </p:nvSpPr>
            <p:spPr bwMode="auto">
              <a:xfrm>
                <a:off x="475" y="2807"/>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20" name="Group 1042">
              <a:extLst>
                <a:ext uri="{FF2B5EF4-FFF2-40B4-BE49-F238E27FC236}">
                  <a16:creationId xmlns:a16="http://schemas.microsoft.com/office/drawing/2014/main" id="{56540C58-8906-4FF1-BEC6-19E411CC90FC}"/>
                </a:ext>
              </a:extLst>
            </p:cNvPr>
            <p:cNvGrpSpPr>
              <a:grpSpLocks/>
            </p:cNvGrpSpPr>
            <p:nvPr/>
          </p:nvGrpSpPr>
          <p:grpSpPr bwMode="auto">
            <a:xfrm>
              <a:off x="1447" y="2816"/>
              <a:ext cx="329" cy="283"/>
              <a:chOff x="475" y="2807"/>
              <a:chExt cx="329" cy="283"/>
            </a:xfrm>
          </p:grpSpPr>
          <p:sp>
            <p:nvSpPr>
              <p:cNvPr id="85033" name="Line 1043">
                <a:extLst>
                  <a:ext uri="{FF2B5EF4-FFF2-40B4-BE49-F238E27FC236}">
                    <a16:creationId xmlns:a16="http://schemas.microsoft.com/office/drawing/2014/main" id="{B16FA349-D927-460F-BED1-8187F0CF78B1}"/>
                  </a:ext>
                </a:extLst>
              </p:cNvPr>
              <p:cNvSpPr>
                <a:spLocks noChangeShapeType="1"/>
              </p:cNvSpPr>
              <p:nvPr/>
            </p:nvSpPr>
            <p:spPr bwMode="auto">
              <a:xfrm>
                <a:off x="585" y="298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34" name="Text Box 1044">
                <a:extLst>
                  <a:ext uri="{FF2B5EF4-FFF2-40B4-BE49-F238E27FC236}">
                    <a16:creationId xmlns:a16="http://schemas.microsoft.com/office/drawing/2014/main" id="{AA46E1A9-FAC5-46BC-B55A-E02947D34D2E}"/>
                  </a:ext>
                </a:extLst>
              </p:cNvPr>
              <p:cNvSpPr txBox="1">
                <a:spLocks noChangeArrowheads="1"/>
              </p:cNvSpPr>
              <p:nvPr/>
            </p:nvSpPr>
            <p:spPr bwMode="auto">
              <a:xfrm>
                <a:off x="475" y="2807"/>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21" name="Group 1048">
              <a:extLst>
                <a:ext uri="{FF2B5EF4-FFF2-40B4-BE49-F238E27FC236}">
                  <a16:creationId xmlns:a16="http://schemas.microsoft.com/office/drawing/2014/main" id="{04EDA4C1-8D89-470F-8884-AB9EAA9355ED}"/>
                </a:ext>
              </a:extLst>
            </p:cNvPr>
            <p:cNvGrpSpPr>
              <a:grpSpLocks/>
            </p:cNvGrpSpPr>
            <p:nvPr/>
          </p:nvGrpSpPr>
          <p:grpSpPr bwMode="auto">
            <a:xfrm>
              <a:off x="472" y="3221"/>
              <a:ext cx="329" cy="281"/>
              <a:chOff x="472" y="3221"/>
              <a:chExt cx="329" cy="281"/>
            </a:xfrm>
          </p:grpSpPr>
          <p:sp>
            <p:nvSpPr>
              <p:cNvPr id="85031" name="Line 1046">
                <a:extLst>
                  <a:ext uri="{FF2B5EF4-FFF2-40B4-BE49-F238E27FC236}">
                    <a16:creationId xmlns:a16="http://schemas.microsoft.com/office/drawing/2014/main" id="{E8810A40-EAB0-4AF8-B974-C9F0D31C3CF4}"/>
                  </a:ext>
                </a:extLst>
              </p:cNvPr>
              <p:cNvSpPr>
                <a:spLocks noChangeShapeType="1"/>
              </p:cNvSpPr>
              <p:nvPr/>
            </p:nvSpPr>
            <p:spPr bwMode="auto">
              <a:xfrm>
                <a:off x="582" y="322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32" name="Text Box 1047">
                <a:extLst>
                  <a:ext uri="{FF2B5EF4-FFF2-40B4-BE49-F238E27FC236}">
                    <a16:creationId xmlns:a16="http://schemas.microsoft.com/office/drawing/2014/main" id="{9D64FCBF-C5BD-481E-857F-ADB53D964578}"/>
                  </a:ext>
                </a:extLst>
              </p:cNvPr>
              <p:cNvSpPr txBox="1">
                <a:spLocks noChangeArrowheads="1"/>
              </p:cNvSpPr>
              <p:nvPr/>
            </p:nvSpPr>
            <p:spPr bwMode="auto">
              <a:xfrm>
                <a:off x="472" y="3290"/>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22" name="Group 1049">
              <a:extLst>
                <a:ext uri="{FF2B5EF4-FFF2-40B4-BE49-F238E27FC236}">
                  <a16:creationId xmlns:a16="http://schemas.microsoft.com/office/drawing/2014/main" id="{54746AF1-7ADB-4083-B5F3-680DAF501FAF}"/>
                </a:ext>
              </a:extLst>
            </p:cNvPr>
            <p:cNvGrpSpPr>
              <a:grpSpLocks/>
            </p:cNvGrpSpPr>
            <p:nvPr/>
          </p:nvGrpSpPr>
          <p:grpSpPr bwMode="auto">
            <a:xfrm>
              <a:off x="802" y="3218"/>
              <a:ext cx="329" cy="281"/>
              <a:chOff x="472" y="3221"/>
              <a:chExt cx="329" cy="281"/>
            </a:xfrm>
          </p:grpSpPr>
          <p:sp>
            <p:nvSpPr>
              <p:cNvPr id="85029" name="Line 1050">
                <a:extLst>
                  <a:ext uri="{FF2B5EF4-FFF2-40B4-BE49-F238E27FC236}">
                    <a16:creationId xmlns:a16="http://schemas.microsoft.com/office/drawing/2014/main" id="{546EA49D-DFC5-4C6E-A878-F20F4DCE0DAA}"/>
                  </a:ext>
                </a:extLst>
              </p:cNvPr>
              <p:cNvSpPr>
                <a:spLocks noChangeShapeType="1"/>
              </p:cNvSpPr>
              <p:nvPr/>
            </p:nvSpPr>
            <p:spPr bwMode="auto">
              <a:xfrm>
                <a:off x="582" y="322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30" name="Text Box 1051">
                <a:extLst>
                  <a:ext uri="{FF2B5EF4-FFF2-40B4-BE49-F238E27FC236}">
                    <a16:creationId xmlns:a16="http://schemas.microsoft.com/office/drawing/2014/main" id="{D5D2A485-B7D3-4596-AF76-5D0F83285441}"/>
                  </a:ext>
                </a:extLst>
              </p:cNvPr>
              <p:cNvSpPr txBox="1">
                <a:spLocks noChangeArrowheads="1"/>
              </p:cNvSpPr>
              <p:nvPr/>
            </p:nvSpPr>
            <p:spPr bwMode="auto">
              <a:xfrm>
                <a:off x="472" y="3290"/>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23" name="Group 1052">
              <a:extLst>
                <a:ext uri="{FF2B5EF4-FFF2-40B4-BE49-F238E27FC236}">
                  <a16:creationId xmlns:a16="http://schemas.microsoft.com/office/drawing/2014/main" id="{9E54364D-237E-43D2-A7E1-03691D36C3B9}"/>
                </a:ext>
              </a:extLst>
            </p:cNvPr>
            <p:cNvGrpSpPr>
              <a:grpSpLocks/>
            </p:cNvGrpSpPr>
            <p:nvPr/>
          </p:nvGrpSpPr>
          <p:grpSpPr bwMode="auto">
            <a:xfrm>
              <a:off x="1144" y="3218"/>
              <a:ext cx="329" cy="281"/>
              <a:chOff x="472" y="3221"/>
              <a:chExt cx="329" cy="281"/>
            </a:xfrm>
          </p:grpSpPr>
          <p:sp>
            <p:nvSpPr>
              <p:cNvPr id="85027" name="Line 1053">
                <a:extLst>
                  <a:ext uri="{FF2B5EF4-FFF2-40B4-BE49-F238E27FC236}">
                    <a16:creationId xmlns:a16="http://schemas.microsoft.com/office/drawing/2014/main" id="{DB5D6611-067A-4FBA-91B5-C0A2DE4E26D5}"/>
                  </a:ext>
                </a:extLst>
              </p:cNvPr>
              <p:cNvSpPr>
                <a:spLocks noChangeShapeType="1"/>
              </p:cNvSpPr>
              <p:nvPr/>
            </p:nvSpPr>
            <p:spPr bwMode="auto">
              <a:xfrm>
                <a:off x="582" y="322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28" name="Text Box 1054">
                <a:extLst>
                  <a:ext uri="{FF2B5EF4-FFF2-40B4-BE49-F238E27FC236}">
                    <a16:creationId xmlns:a16="http://schemas.microsoft.com/office/drawing/2014/main" id="{F22D9771-8734-454E-9797-5B6743806B5D}"/>
                  </a:ext>
                </a:extLst>
              </p:cNvPr>
              <p:cNvSpPr txBox="1">
                <a:spLocks noChangeArrowheads="1"/>
              </p:cNvSpPr>
              <p:nvPr/>
            </p:nvSpPr>
            <p:spPr bwMode="auto">
              <a:xfrm>
                <a:off x="472" y="3290"/>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nvGrpSpPr>
            <p:cNvPr id="85024" name="Group 1055">
              <a:extLst>
                <a:ext uri="{FF2B5EF4-FFF2-40B4-BE49-F238E27FC236}">
                  <a16:creationId xmlns:a16="http://schemas.microsoft.com/office/drawing/2014/main" id="{73C73D66-3A01-45C5-9C8A-EA7970D0EB96}"/>
                </a:ext>
              </a:extLst>
            </p:cNvPr>
            <p:cNvGrpSpPr>
              <a:grpSpLocks/>
            </p:cNvGrpSpPr>
            <p:nvPr/>
          </p:nvGrpSpPr>
          <p:grpSpPr bwMode="auto">
            <a:xfrm>
              <a:off x="1441" y="3218"/>
              <a:ext cx="329" cy="281"/>
              <a:chOff x="472" y="3221"/>
              <a:chExt cx="329" cy="281"/>
            </a:xfrm>
          </p:grpSpPr>
          <p:sp>
            <p:nvSpPr>
              <p:cNvPr id="85025" name="Line 1056">
                <a:extLst>
                  <a:ext uri="{FF2B5EF4-FFF2-40B4-BE49-F238E27FC236}">
                    <a16:creationId xmlns:a16="http://schemas.microsoft.com/office/drawing/2014/main" id="{4DDDCDF7-B324-41B0-9E20-D6C7CBA9F05C}"/>
                  </a:ext>
                </a:extLst>
              </p:cNvPr>
              <p:cNvSpPr>
                <a:spLocks noChangeShapeType="1"/>
              </p:cNvSpPr>
              <p:nvPr/>
            </p:nvSpPr>
            <p:spPr bwMode="auto">
              <a:xfrm>
                <a:off x="582" y="3221"/>
                <a:ext cx="0" cy="10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26" name="Text Box 1057">
                <a:extLst>
                  <a:ext uri="{FF2B5EF4-FFF2-40B4-BE49-F238E27FC236}">
                    <a16:creationId xmlns:a16="http://schemas.microsoft.com/office/drawing/2014/main" id="{FB1037A8-EF24-4D32-A097-C26850B9213D}"/>
                  </a:ext>
                </a:extLst>
              </p:cNvPr>
              <p:cNvSpPr txBox="1">
                <a:spLocks noChangeArrowheads="1"/>
              </p:cNvSpPr>
              <p:nvPr/>
            </p:nvSpPr>
            <p:spPr bwMode="auto">
              <a:xfrm>
                <a:off x="472" y="3290"/>
                <a:ext cx="32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Na</a:t>
                </a:r>
              </a:p>
            </p:txBody>
          </p:sp>
        </p:grpSp>
      </p:grpSp>
      <p:sp>
        <p:nvSpPr>
          <p:cNvPr id="84998" name="Text Box 1059">
            <a:extLst>
              <a:ext uri="{FF2B5EF4-FFF2-40B4-BE49-F238E27FC236}">
                <a16:creationId xmlns:a16="http://schemas.microsoft.com/office/drawing/2014/main" id="{6A0CE4B6-0284-49AA-9AE6-A9118A5667B1}"/>
              </a:ext>
            </a:extLst>
          </p:cNvPr>
          <p:cNvSpPr txBox="1">
            <a:spLocks noChangeArrowheads="1"/>
          </p:cNvSpPr>
          <p:nvPr/>
        </p:nvSpPr>
        <p:spPr bwMode="auto">
          <a:xfrm>
            <a:off x="4325938" y="4764089"/>
            <a:ext cx="14652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+4CaCl</a:t>
            </a:r>
            <a:r>
              <a:rPr kumimoji="1" lang="en-US" altLang="en-US" sz="2000" baseline="-25000">
                <a:solidFill>
                  <a:srgbClr val="000000"/>
                </a:solidFill>
              </a:rPr>
              <a:t>2 </a:t>
            </a:r>
            <a:r>
              <a:rPr kumimoji="1" lang="en-US" altLang="en-US" sz="2000">
                <a:solidFill>
                  <a:srgbClr val="000000"/>
                </a:solidFill>
                <a:sym typeface="Symbol" panose="05050102010706020507" pitchFamily="18" charset="2"/>
              </a:rPr>
              <a:t></a:t>
            </a:r>
            <a:r>
              <a:rPr kumimoji="1" lang="en-US" altLang="en-US" sz="2000">
                <a:solidFill>
                  <a:srgbClr val="000000"/>
                </a:solidFill>
              </a:rPr>
              <a:t> </a:t>
            </a:r>
          </a:p>
        </p:txBody>
      </p:sp>
      <p:sp>
        <p:nvSpPr>
          <p:cNvPr id="84999" name="Text Box 1060">
            <a:extLst>
              <a:ext uri="{FF2B5EF4-FFF2-40B4-BE49-F238E27FC236}">
                <a16:creationId xmlns:a16="http://schemas.microsoft.com/office/drawing/2014/main" id="{AE9AD460-70B9-4B7E-AD1B-3664AE64A0AB}"/>
              </a:ext>
            </a:extLst>
          </p:cNvPr>
          <p:cNvSpPr txBox="1">
            <a:spLocks noChangeArrowheads="1"/>
          </p:cNvSpPr>
          <p:nvPr/>
        </p:nvSpPr>
        <p:spPr bwMode="auto">
          <a:xfrm>
            <a:off x="8134350" y="4757738"/>
            <a:ext cx="10731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+8NaCl</a:t>
            </a:r>
            <a:r>
              <a:rPr kumimoji="1" lang="en-US" altLang="en-US" sz="2000" baseline="-25000">
                <a:solidFill>
                  <a:srgbClr val="000000"/>
                </a:solidFill>
              </a:rPr>
              <a:t> </a:t>
            </a:r>
            <a:endParaRPr kumimoji="1" lang="en-US" altLang="en-US" sz="2000">
              <a:solidFill>
                <a:srgbClr val="000000"/>
              </a:solidFill>
            </a:endParaRPr>
          </a:p>
        </p:txBody>
      </p:sp>
      <p:sp>
        <p:nvSpPr>
          <p:cNvPr id="85000" name="Rectangle 1062">
            <a:extLst>
              <a:ext uri="{FF2B5EF4-FFF2-40B4-BE49-F238E27FC236}">
                <a16:creationId xmlns:a16="http://schemas.microsoft.com/office/drawing/2014/main" id="{7605FB85-C79D-4E7C-B020-B1AE10062A05}"/>
              </a:ext>
            </a:extLst>
          </p:cNvPr>
          <p:cNvSpPr>
            <a:spLocks noChangeArrowheads="1"/>
          </p:cNvSpPr>
          <p:nvPr/>
        </p:nvSpPr>
        <p:spPr bwMode="auto">
          <a:xfrm>
            <a:off x="5954714" y="4868863"/>
            <a:ext cx="1812925" cy="182562"/>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85001" name="Text Box 1086">
            <a:extLst>
              <a:ext uri="{FF2B5EF4-FFF2-40B4-BE49-F238E27FC236}">
                <a16:creationId xmlns:a16="http://schemas.microsoft.com/office/drawing/2014/main" id="{6DBA6351-6367-4D85-B78B-F57775C18D75}"/>
              </a:ext>
            </a:extLst>
          </p:cNvPr>
          <p:cNvSpPr txBox="1">
            <a:spLocks noChangeArrowheads="1"/>
          </p:cNvSpPr>
          <p:nvPr/>
        </p:nvSpPr>
        <p:spPr bwMode="auto">
          <a:xfrm>
            <a:off x="6134101" y="5133976"/>
            <a:ext cx="4556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Ca</a:t>
            </a:r>
          </a:p>
        </p:txBody>
      </p:sp>
      <p:sp>
        <p:nvSpPr>
          <p:cNvPr id="85002" name="Text Box 1087">
            <a:extLst>
              <a:ext uri="{FF2B5EF4-FFF2-40B4-BE49-F238E27FC236}">
                <a16:creationId xmlns:a16="http://schemas.microsoft.com/office/drawing/2014/main" id="{60B5B335-F876-45A9-A3FD-60FC7F5488B6}"/>
              </a:ext>
            </a:extLst>
          </p:cNvPr>
          <p:cNvSpPr txBox="1">
            <a:spLocks noChangeArrowheads="1"/>
          </p:cNvSpPr>
          <p:nvPr/>
        </p:nvSpPr>
        <p:spPr bwMode="auto">
          <a:xfrm>
            <a:off x="7067551" y="4438651"/>
            <a:ext cx="4556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Ca</a:t>
            </a:r>
          </a:p>
        </p:txBody>
      </p:sp>
      <p:sp>
        <p:nvSpPr>
          <p:cNvPr id="85003" name="Text Box 1088">
            <a:extLst>
              <a:ext uri="{FF2B5EF4-FFF2-40B4-BE49-F238E27FC236}">
                <a16:creationId xmlns:a16="http://schemas.microsoft.com/office/drawing/2014/main" id="{88DBE08E-D118-4C9C-A3ED-314D0F249EC9}"/>
              </a:ext>
            </a:extLst>
          </p:cNvPr>
          <p:cNvSpPr txBox="1">
            <a:spLocks noChangeArrowheads="1"/>
          </p:cNvSpPr>
          <p:nvPr/>
        </p:nvSpPr>
        <p:spPr bwMode="auto">
          <a:xfrm>
            <a:off x="7058026" y="5143501"/>
            <a:ext cx="4556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Ca</a:t>
            </a:r>
          </a:p>
        </p:txBody>
      </p:sp>
      <p:sp>
        <p:nvSpPr>
          <p:cNvPr id="85004" name="Text Box 1089">
            <a:extLst>
              <a:ext uri="{FF2B5EF4-FFF2-40B4-BE49-F238E27FC236}">
                <a16:creationId xmlns:a16="http://schemas.microsoft.com/office/drawing/2014/main" id="{5C6C8C5C-B128-4BA1-805E-3625D2F6B5A8}"/>
              </a:ext>
            </a:extLst>
          </p:cNvPr>
          <p:cNvSpPr txBox="1">
            <a:spLocks noChangeArrowheads="1"/>
          </p:cNvSpPr>
          <p:nvPr/>
        </p:nvSpPr>
        <p:spPr bwMode="auto">
          <a:xfrm>
            <a:off x="6162676" y="4429126"/>
            <a:ext cx="4556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Ca</a:t>
            </a:r>
          </a:p>
        </p:txBody>
      </p:sp>
      <p:grpSp>
        <p:nvGrpSpPr>
          <p:cNvPr id="85005" name="Group 1095">
            <a:extLst>
              <a:ext uri="{FF2B5EF4-FFF2-40B4-BE49-F238E27FC236}">
                <a16:creationId xmlns:a16="http://schemas.microsoft.com/office/drawing/2014/main" id="{0991CDE4-2BE3-4717-8651-207B8DEA9C95}"/>
              </a:ext>
            </a:extLst>
          </p:cNvPr>
          <p:cNvGrpSpPr>
            <a:grpSpLocks/>
          </p:cNvGrpSpPr>
          <p:nvPr/>
        </p:nvGrpSpPr>
        <p:grpSpPr bwMode="auto">
          <a:xfrm>
            <a:off x="6115050" y="4752975"/>
            <a:ext cx="1390650" cy="114300"/>
            <a:chOff x="2892" y="2994"/>
            <a:chExt cx="876" cy="72"/>
          </a:xfrm>
        </p:grpSpPr>
        <p:sp>
          <p:nvSpPr>
            <p:cNvPr id="85012" name="Line 1091">
              <a:extLst>
                <a:ext uri="{FF2B5EF4-FFF2-40B4-BE49-F238E27FC236}">
                  <a16:creationId xmlns:a16="http://schemas.microsoft.com/office/drawing/2014/main" id="{10E08F1C-E73F-44CA-AFC7-5A7CEF4D83EA}"/>
                </a:ext>
              </a:extLst>
            </p:cNvPr>
            <p:cNvSpPr>
              <a:spLocks noChangeShapeType="1"/>
            </p:cNvSpPr>
            <p:nvPr/>
          </p:nvSpPr>
          <p:spPr bwMode="auto">
            <a:xfrm flipH="1">
              <a:off x="2892"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13" name="Line 1092">
              <a:extLst>
                <a:ext uri="{FF2B5EF4-FFF2-40B4-BE49-F238E27FC236}">
                  <a16:creationId xmlns:a16="http://schemas.microsoft.com/office/drawing/2014/main" id="{C29C14BA-3F2C-4EA4-9C80-8EE35BE7E5E5}"/>
                </a:ext>
              </a:extLst>
            </p:cNvPr>
            <p:cNvSpPr>
              <a:spLocks noChangeShapeType="1"/>
            </p:cNvSpPr>
            <p:nvPr/>
          </p:nvSpPr>
          <p:spPr bwMode="auto">
            <a:xfrm flipH="1">
              <a:off x="3456"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14" name="Line 1093">
              <a:extLst>
                <a:ext uri="{FF2B5EF4-FFF2-40B4-BE49-F238E27FC236}">
                  <a16:creationId xmlns:a16="http://schemas.microsoft.com/office/drawing/2014/main" id="{AB33E31B-745A-43C8-AA17-21B637F92561}"/>
                </a:ext>
              </a:extLst>
            </p:cNvPr>
            <p:cNvSpPr>
              <a:spLocks noChangeShapeType="1"/>
            </p:cNvSpPr>
            <p:nvPr/>
          </p:nvSpPr>
          <p:spPr bwMode="auto">
            <a:xfrm>
              <a:off x="3126"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15" name="Line 1094">
              <a:extLst>
                <a:ext uri="{FF2B5EF4-FFF2-40B4-BE49-F238E27FC236}">
                  <a16:creationId xmlns:a16="http://schemas.microsoft.com/office/drawing/2014/main" id="{F48116C5-E25B-42A7-8773-5B3A7F4CD3D5}"/>
                </a:ext>
              </a:extLst>
            </p:cNvPr>
            <p:cNvSpPr>
              <a:spLocks noChangeShapeType="1"/>
            </p:cNvSpPr>
            <p:nvPr/>
          </p:nvSpPr>
          <p:spPr bwMode="auto">
            <a:xfrm>
              <a:off x="3696"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grpSp>
        <p:nvGrpSpPr>
          <p:cNvPr id="85006" name="Group 1096">
            <a:extLst>
              <a:ext uri="{FF2B5EF4-FFF2-40B4-BE49-F238E27FC236}">
                <a16:creationId xmlns:a16="http://schemas.microsoft.com/office/drawing/2014/main" id="{4F60F97D-652D-4BE2-B3A7-DAC360CA9F67}"/>
              </a:ext>
            </a:extLst>
          </p:cNvPr>
          <p:cNvGrpSpPr>
            <a:grpSpLocks/>
          </p:cNvGrpSpPr>
          <p:nvPr/>
        </p:nvGrpSpPr>
        <p:grpSpPr bwMode="auto">
          <a:xfrm flipV="1">
            <a:off x="6115050" y="5048250"/>
            <a:ext cx="1390650" cy="114300"/>
            <a:chOff x="2892" y="2994"/>
            <a:chExt cx="876" cy="72"/>
          </a:xfrm>
        </p:grpSpPr>
        <p:sp>
          <p:nvSpPr>
            <p:cNvPr id="85008" name="Line 1097">
              <a:extLst>
                <a:ext uri="{FF2B5EF4-FFF2-40B4-BE49-F238E27FC236}">
                  <a16:creationId xmlns:a16="http://schemas.microsoft.com/office/drawing/2014/main" id="{858BB8B5-4073-43F5-9EA7-71AD02A0595F}"/>
                </a:ext>
              </a:extLst>
            </p:cNvPr>
            <p:cNvSpPr>
              <a:spLocks noChangeShapeType="1"/>
            </p:cNvSpPr>
            <p:nvPr/>
          </p:nvSpPr>
          <p:spPr bwMode="auto">
            <a:xfrm flipH="1">
              <a:off x="2892"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09" name="Line 1098">
              <a:extLst>
                <a:ext uri="{FF2B5EF4-FFF2-40B4-BE49-F238E27FC236}">
                  <a16:creationId xmlns:a16="http://schemas.microsoft.com/office/drawing/2014/main" id="{55D5B8F4-FCDE-4840-8DCC-F1108A736C45}"/>
                </a:ext>
              </a:extLst>
            </p:cNvPr>
            <p:cNvSpPr>
              <a:spLocks noChangeShapeType="1"/>
            </p:cNvSpPr>
            <p:nvPr/>
          </p:nvSpPr>
          <p:spPr bwMode="auto">
            <a:xfrm flipH="1">
              <a:off x="3456"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10" name="Line 1099">
              <a:extLst>
                <a:ext uri="{FF2B5EF4-FFF2-40B4-BE49-F238E27FC236}">
                  <a16:creationId xmlns:a16="http://schemas.microsoft.com/office/drawing/2014/main" id="{DE1EBFB5-D91D-4E2E-B258-8F85D45A79BC}"/>
                </a:ext>
              </a:extLst>
            </p:cNvPr>
            <p:cNvSpPr>
              <a:spLocks noChangeShapeType="1"/>
            </p:cNvSpPr>
            <p:nvPr/>
          </p:nvSpPr>
          <p:spPr bwMode="auto">
            <a:xfrm>
              <a:off x="3126"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85011" name="Line 1100">
              <a:extLst>
                <a:ext uri="{FF2B5EF4-FFF2-40B4-BE49-F238E27FC236}">
                  <a16:creationId xmlns:a16="http://schemas.microsoft.com/office/drawing/2014/main" id="{2BE94734-19C1-4C72-9523-4000A29BDC67}"/>
                </a:ext>
              </a:extLst>
            </p:cNvPr>
            <p:cNvSpPr>
              <a:spLocks noChangeShapeType="1"/>
            </p:cNvSpPr>
            <p:nvPr/>
          </p:nvSpPr>
          <p:spPr bwMode="auto">
            <a:xfrm>
              <a:off x="3696" y="2994"/>
              <a:ext cx="72"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sp>
        <p:nvSpPr>
          <p:cNvPr id="85007" name="Text Box 1101">
            <a:extLst>
              <a:ext uri="{FF2B5EF4-FFF2-40B4-BE49-F238E27FC236}">
                <a16:creationId xmlns:a16="http://schemas.microsoft.com/office/drawing/2014/main" id="{C3430359-D88A-42F4-8F72-5806BEE8BCCD}"/>
              </a:ext>
            </a:extLst>
          </p:cNvPr>
          <p:cNvSpPr txBox="1">
            <a:spLocks noChangeArrowheads="1"/>
          </p:cNvSpPr>
          <p:nvPr/>
        </p:nvSpPr>
        <p:spPr bwMode="auto">
          <a:xfrm>
            <a:off x="8272464" y="5602288"/>
            <a:ext cx="20462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(Lambe and Whitman, 1979)</a:t>
            </a:r>
            <a:r>
              <a:rPr kumimoji="1" lang="en-US" altLang="en-US" sz="2400">
                <a:solidFill>
                  <a:srgbClr val="000000"/>
                </a:solidFill>
              </a:rPr>
              <a:t> </a:t>
            </a:r>
          </a:p>
        </p:txBody>
      </p:sp>
    </p:spTree>
    <p:extLst>
      <p:ext uri="{BB962C8B-B14F-4D97-AF65-F5344CB8AC3E}">
        <p14:creationId xmlns:p14="http://schemas.microsoft.com/office/powerpoint/2010/main" val="1486175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6" name="Date Placeholder 3">
            <a:extLst>
              <a:ext uri="{FF2B5EF4-FFF2-40B4-BE49-F238E27FC236}">
                <a16:creationId xmlns:a16="http://schemas.microsoft.com/office/drawing/2014/main" id="{55869756-F7A3-4B7F-88FE-8AEF7F3E5006}"/>
              </a:ext>
            </a:extLst>
          </p:cNvPr>
          <p:cNvSpPr>
            <a:spLocks noGrp="1"/>
          </p:cNvSpPr>
          <p:nvPr>
            <p:ph type="dt" sz="half" idx="4294967295"/>
          </p:nvPr>
        </p:nvSpPr>
        <p:spPr>
          <a:xfrm>
            <a:off x="0" y="6481763"/>
            <a:ext cx="2844800" cy="476250"/>
          </a:xfrm>
          <a:prstGeom prst="rect">
            <a:avLst/>
          </a:prstGeom>
        </p:spPr>
        <p:txBody>
          <a:bodyPr/>
          <a:lstStyle/>
          <a:p>
            <a:pPr fontAlgn="base">
              <a:spcBef>
                <a:spcPct val="0"/>
              </a:spcBef>
              <a:spcAft>
                <a:spcPct val="0"/>
              </a:spcAft>
            </a:pPr>
            <a:r>
              <a:rPr lang="en-US" altLang="en-US">
                <a:solidFill>
                  <a:srgbClr val="000000"/>
                </a:solidFill>
              </a:rPr>
              <a:t>Bina Nusantara</a:t>
            </a:r>
          </a:p>
        </p:txBody>
      </p:sp>
      <p:sp>
        <p:nvSpPr>
          <p:cNvPr id="94210" name="Rectangle 2" descr="Kuliah0005a">
            <a:extLst>
              <a:ext uri="{FF2B5EF4-FFF2-40B4-BE49-F238E27FC236}">
                <a16:creationId xmlns:a16="http://schemas.microsoft.com/office/drawing/2014/main" id="{08A93C1C-6ACE-4A35-A5B0-87442AD5887B}"/>
              </a:ext>
            </a:extLst>
          </p:cNvPr>
          <p:cNvSpPr>
            <a:spLocks noChangeArrowheads="1"/>
          </p:cNvSpPr>
          <p:nvPr/>
        </p:nvSpPr>
        <p:spPr bwMode="auto">
          <a:xfrm>
            <a:off x="2554288" y="1419225"/>
            <a:ext cx="3498850" cy="3238500"/>
          </a:xfrm>
          <a:prstGeom prst="rect">
            <a:avLst/>
          </a:prstGeom>
          <a:blipFill dpi="0" rotWithShape="1">
            <a:blip r:embed="rId3"/>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4211" name="Rectangle 3" descr="Kuliah0005b">
            <a:extLst>
              <a:ext uri="{FF2B5EF4-FFF2-40B4-BE49-F238E27FC236}">
                <a16:creationId xmlns:a16="http://schemas.microsoft.com/office/drawing/2014/main" id="{5F9F2439-5957-4BB5-9CE8-DEECFD29502F}"/>
              </a:ext>
            </a:extLst>
          </p:cNvPr>
          <p:cNvSpPr>
            <a:spLocks noChangeArrowheads="1"/>
          </p:cNvSpPr>
          <p:nvPr/>
        </p:nvSpPr>
        <p:spPr bwMode="auto">
          <a:xfrm>
            <a:off x="6350001" y="3141663"/>
            <a:ext cx="4092575" cy="3238500"/>
          </a:xfrm>
          <a:prstGeom prst="rect">
            <a:avLst/>
          </a:prstGeom>
          <a:blipFill dpi="0" rotWithShape="1">
            <a:blip r:embed="rId4"/>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200">
              <a:solidFill>
                <a:srgbClr val="000000"/>
              </a:solidFill>
              <a:latin typeface="Arial" panose="020B0604020202020204" pitchFamily="34" charset="0"/>
            </a:endParaRPr>
          </a:p>
        </p:txBody>
      </p:sp>
      <p:sp>
        <p:nvSpPr>
          <p:cNvPr id="94212" name="Text Box 4">
            <a:extLst>
              <a:ext uri="{FF2B5EF4-FFF2-40B4-BE49-F238E27FC236}">
                <a16:creationId xmlns:a16="http://schemas.microsoft.com/office/drawing/2014/main" id="{CF3F4D9D-84AE-44F4-9481-760C35B2A3E8}"/>
              </a:ext>
            </a:extLst>
          </p:cNvPr>
          <p:cNvSpPr txBox="1">
            <a:spLocks noChangeArrowheads="1"/>
          </p:cNvSpPr>
          <p:nvPr/>
        </p:nvSpPr>
        <p:spPr bwMode="auto">
          <a:xfrm>
            <a:off x="3432176" y="4149725"/>
            <a:ext cx="2519363"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2400" b="1">
                <a:solidFill>
                  <a:srgbClr val="000000"/>
                </a:solidFill>
                <a:latin typeface="Arial" panose="020B0604020202020204" pitchFamily="34" charset="0"/>
              </a:rPr>
              <a:t>LOOSE SAND</a:t>
            </a:r>
          </a:p>
        </p:txBody>
      </p:sp>
      <p:sp>
        <p:nvSpPr>
          <p:cNvPr id="94213" name="Text Box 5">
            <a:extLst>
              <a:ext uri="{FF2B5EF4-FFF2-40B4-BE49-F238E27FC236}">
                <a16:creationId xmlns:a16="http://schemas.microsoft.com/office/drawing/2014/main" id="{CDF5E134-D283-49C2-8323-881CA45E9F7D}"/>
              </a:ext>
            </a:extLst>
          </p:cNvPr>
          <p:cNvSpPr txBox="1">
            <a:spLocks noChangeArrowheads="1"/>
          </p:cNvSpPr>
          <p:nvPr/>
        </p:nvSpPr>
        <p:spPr bwMode="auto">
          <a:xfrm>
            <a:off x="7321551" y="5805488"/>
            <a:ext cx="2519363"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2400" b="1">
                <a:solidFill>
                  <a:srgbClr val="000000"/>
                </a:solidFill>
                <a:latin typeface="Arial" panose="020B0604020202020204" pitchFamily="34" charset="0"/>
              </a:rPr>
              <a:t>DENSE SAND</a:t>
            </a:r>
          </a:p>
        </p:txBody>
      </p:sp>
    </p:spTree>
  </p:cSld>
  <p:clrMapOvr>
    <a:overrideClrMapping bg1="lt1" tx1="dk1" bg2="lt2" tx2="dk2" accent1="accent1" accent2="accent2" accent3="accent3" accent4="accent4" accent5="accent5" accent6="accent6" hlink="hlink" folHlink="folHlink"/>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5">
            <a:extLst>
              <a:ext uri="{FF2B5EF4-FFF2-40B4-BE49-F238E27FC236}">
                <a16:creationId xmlns:a16="http://schemas.microsoft.com/office/drawing/2014/main" id="{C6E9C22F-200C-4706-B1E1-03F1A6B5954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DE7E1E4C-EAD1-426A-A9BA-ED1020B8064D}" type="slidenum">
              <a:rPr kumimoji="1" lang="en-US" altLang="en-US" sz="1400">
                <a:solidFill>
                  <a:srgbClr val="000000"/>
                </a:solidFill>
              </a:rPr>
              <a:pPr eaLnBrk="0" fontAlgn="base" hangingPunct="0">
                <a:spcBef>
                  <a:spcPct val="0"/>
                </a:spcBef>
                <a:spcAft>
                  <a:spcPct val="0"/>
                </a:spcAft>
                <a:buClrTx/>
                <a:buFontTx/>
                <a:buChar char="•"/>
              </a:pPr>
              <a:t>70</a:t>
            </a:fld>
            <a:endParaRPr kumimoji="1" lang="en-US" altLang="en-US" sz="1400">
              <a:solidFill>
                <a:srgbClr val="000000"/>
              </a:solidFill>
            </a:endParaRPr>
          </a:p>
        </p:txBody>
      </p:sp>
      <p:sp>
        <p:nvSpPr>
          <p:cNvPr id="87043" name="Rectangle 2">
            <a:extLst>
              <a:ext uri="{FF2B5EF4-FFF2-40B4-BE49-F238E27FC236}">
                <a16:creationId xmlns:a16="http://schemas.microsoft.com/office/drawing/2014/main" id="{DCFD137A-9311-420D-9604-F9C1A22A8F1D}"/>
              </a:ext>
            </a:extLst>
          </p:cNvPr>
          <p:cNvSpPr>
            <a:spLocks noGrp="1" noChangeArrowheads="1"/>
          </p:cNvSpPr>
          <p:nvPr>
            <p:ph type="title"/>
          </p:nvPr>
        </p:nvSpPr>
        <p:spPr/>
        <p:txBody>
          <a:bodyPr/>
          <a:lstStyle/>
          <a:p>
            <a:pPr eaLnBrk="1" hangingPunct="1"/>
            <a:r>
              <a:rPr lang="en-US" altLang="en-US"/>
              <a:t>5.6 Cation Replaceability (Cont.)</a:t>
            </a:r>
          </a:p>
        </p:txBody>
      </p:sp>
      <p:sp>
        <p:nvSpPr>
          <p:cNvPr id="87044" name="Rectangle 3">
            <a:extLst>
              <a:ext uri="{FF2B5EF4-FFF2-40B4-BE49-F238E27FC236}">
                <a16:creationId xmlns:a16="http://schemas.microsoft.com/office/drawing/2014/main" id="{2D88B6B9-CEA3-41B6-B492-77C131714B69}"/>
              </a:ext>
            </a:extLst>
          </p:cNvPr>
          <p:cNvSpPr>
            <a:spLocks noGrp="1" noChangeArrowheads="1"/>
          </p:cNvSpPr>
          <p:nvPr>
            <p:ph type="body" idx="1"/>
          </p:nvPr>
        </p:nvSpPr>
        <p:spPr>
          <a:xfrm>
            <a:off x="2092326" y="1422400"/>
            <a:ext cx="4043363" cy="5029200"/>
          </a:xfrm>
        </p:spPr>
        <p:txBody>
          <a:bodyPr/>
          <a:lstStyle/>
          <a:p>
            <a:pPr marL="0" indent="0">
              <a:lnSpc>
                <a:spcPct val="90000"/>
              </a:lnSpc>
            </a:pPr>
            <a:r>
              <a:rPr lang="en-US" altLang="en-US" sz="2000"/>
              <a:t>The ease of cation replacement depends on the</a:t>
            </a:r>
          </a:p>
          <a:p>
            <a:pPr marL="0" indent="0">
              <a:lnSpc>
                <a:spcPct val="90000"/>
              </a:lnSpc>
            </a:pPr>
            <a:r>
              <a:rPr lang="en-US" altLang="en-US" sz="2000"/>
              <a:t>(1) Valence (primarily)</a:t>
            </a:r>
          </a:p>
          <a:p>
            <a:pPr marL="461963" lvl="1" indent="-231775">
              <a:lnSpc>
                <a:spcPct val="90000"/>
              </a:lnSpc>
              <a:buFont typeface="Symbol" panose="05050102010706020507" pitchFamily="18" charset="2"/>
              <a:buChar char="-"/>
            </a:pPr>
            <a:r>
              <a:rPr lang="en-US" altLang="en-US" sz="1800"/>
              <a:t>Higher valence cations can replace cations of lower valence.</a:t>
            </a:r>
          </a:p>
          <a:p>
            <a:pPr marL="0" indent="0">
              <a:lnSpc>
                <a:spcPct val="90000"/>
              </a:lnSpc>
            </a:pPr>
            <a:r>
              <a:rPr lang="en-US" altLang="en-US" sz="2000"/>
              <a:t>(2) Ion size</a:t>
            </a:r>
          </a:p>
          <a:p>
            <a:pPr marL="461963" lvl="1" indent="-231775">
              <a:lnSpc>
                <a:spcPct val="90000"/>
              </a:lnSpc>
              <a:buFont typeface="Symbol" panose="05050102010706020507" pitchFamily="18" charset="2"/>
              <a:buChar char="-"/>
            </a:pPr>
            <a:r>
              <a:rPr lang="en-US" altLang="en-US" sz="1800"/>
              <a:t>Cations with larger non-hydrated radii or smaller hydrated radii have greater replacement power. </a:t>
            </a:r>
          </a:p>
          <a:p>
            <a:pPr marL="0" indent="0">
              <a:lnSpc>
                <a:spcPct val="90000"/>
              </a:lnSpc>
            </a:pPr>
            <a:r>
              <a:rPr lang="en-US" altLang="en-US" sz="1800" b="1"/>
              <a:t>According to rules (1) and (2), the general order of replacement is</a:t>
            </a:r>
            <a:r>
              <a:rPr lang="en-US" altLang="en-US" sz="1800"/>
              <a:t>  </a:t>
            </a:r>
          </a:p>
          <a:p>
            <a:pPr marL="0" indent="0">
              <a:lnSpc>
                <a:spcPct val="90000"/>
              </a:lnSpc>
            </a:pPr>
            <a:r>
              <a:rPr lang="en-US" altLang="en-US" sz="1800"/>
              <a:t>Li</a:t>
            </a:r>
            <a:r>
              <a:rPr lang="en-US" altLang="en-US" sz="1800" baseline="30000"/>
              <a:t>+</a:t>
            </a:r>
            <a:r>
              <a:rPr lang="en-US" altLang="en-US" sz="1800"/>
              <a:t>&lt;Na</a:t>
            </a:r>
            <a:r>
              <a:rPr lang="en-US" altLang="en-US" sz="1800" baseline="30000"/>
              <a:t>+</a:t>
            </a:r>
            <a:r>
              <a:rPr lang="en-US" altLang="en-US" sz="1800"/>
              <a:t>&lt;K</a:t>
            </a:r>
            <a:r>
              <a:rPr lang="en-US" altLang="en-US" sz="1800" baseline="30000"/>
              <a:t>+</a:t>
            </a:r>
            <a:r>
              <a:rPr lang="en-US" altLang="en-US" sz="1800"/>
              <a:t>&lt;Rb</a:t>
            </a:r>
            <a:r>
              <a:rPr lang="en-US" altLang="en-US" sz="1800" baseline="30000"/>
              <a:t>+</a:t>
            </a:r>
            <a:r>
              <a:rPr lang="en-US" altLang="en-US" sz="1800"/>
              <a:t>&lt;Cs</a:t>
            </a:r>
            <a:r>
              <a:rPr lang="en-US" altLang="en-US" sz="1800" baseline="30000"/>
              <a:t>+</a:t>
            </a:r>
            <a:r>
              <a:rPr lang="en-US" altLang="en-US" sz="1800"/>
              <a:t>&lt;Mg</a:t>
            </a:r>
            <a:r>
              <a:rPr lang="en-US" altLang="en-US" sz="1800" baseline="30000"/>
              <a:t>2+</a:t>
            </a:r>
            <a:r>
              <a:rPr lang="en-US" altLang="en-US" sz="1800"/>
              <a:t>&lt;Ca</a:t>
            </a:r>
            <a:r>
              <a:rPr lang="en-US" altLang="en-US" sz="1800" baseline="30000"/>
              <a:t>2+</a:t>
            </a:r>
            <a:r>
              <a:rPr lang="en-US" altLang="en-US" sz="1800"/>
              <a:t>&lt;Ba</a:t>
            </a:r>
            <a:r>
              <a:rPr lang="en-US" altLang="en-US" sz="1800" baseline="30000"/>
              <a:t>2+</a:t>
            </a:r>
            <a:r>
              <a:rPr lang="en-US" altLang="en-US" sz="1800"/>
              <a:t>&lt;Cu</a:t>
            </a:r>
            <a:r>
              <a:rPr lang="en-US" altLang="en-US" sz="1800" baseline="30000"/>
              <a:t>2+</a:t>
            </a:r>
            <a:r>
              <a:rPr lang="en-US" altLang="en-US" sz="1800"/>
              <a:t>&lt;Al</a:t>
            </a:r>
            <a:r>
              <a:rPr lang="en-US" altLang="en-US" sz="1800" baseline="30000"/>
              <a:t>3+</a:t>
            </a:r>
            <a:r>
              <a:rPr lang="en-US" altLang="en-US" sz="1800"/>
              <a:t>&lt;Fe</a:t>
            </a:r>
            <a:r>
              <a:rPr lang="en-US" altLang="en-US" sz="1800" baseline="30000"/>
              <a:t>3+</a:t>
            </a:r>
            <a:r>
              <a:rPr lang="en-US" altLang="en-US" sz="1800"/>
              <a:t>&lt;Th</a:t>
            </a:r>
            <a:r>
              <a:rPr lang="en-US" altLang="en-US" sz="1800" baseline="30000"/>
              <a:t>4+</a:t>
            </a:r>
            <a:endParaRPr lang="en-US" altLang="en-US" sz="2000"/>
          </a:p>
          <a:p>
            <a:pPr marL="0" indent="0">
              <a:lnSpc>
                <a:spcPct val="90000"/>
              </a:lnSpc>
            </a:pPr>
            <a:r>
              <a:rPr lang="en-US" altLang="en-US" sz="2000"/>
              <a:t>(3) Relative amount</a:t>
            </a:r>
          </a:p>
          <a:p>
            <a:pPr marL="461963" lvl="1" indent="-231775">
              <a:lnSpc>
                <a:spcPct val="90000"/>
              </a:lnSpc>
              <a:buFont typeface="Symbol" panose="05050102010706020507" pitchFamily="18" charset="2"/>
              <a:buChar char="-"/>
            </a:pPr>
            <a:r>
              <a:rPr lang="en-US" altLang="en-US" sz="1800"/>
              <a:t>High concentration of </a:t>
            </a:r>
            <a:br>
              <a:rPr lang="en-US" altLang="en-US" sz="1800"/>
            </a:br>
            <a:r>
              <a:rPr lang="en-US" altLang="en-US" sz="1800"/>
              <a:t>Na+ can displace Al</a:t>
            </a:r>
            <a:r>
              <a:rPr lang="en-US" altLang="en-US" sz="1800" baseline="30000"/>
              <a:t>3+</a:t>
            </a:r>
            <a:r>
              <a:rPr lang="en-US" altLang="en-US" sz="1800"/>
              <a:t>.</a:t>
            </a:r>
            <a:endParaRPr lang="en-US" altLang="en-US" sz="1600"/>
          </a:p>
        </p:txBody>
      </p:sp>
      <p:grpSp>
        <p:nvGrpSpPr>
          <p:cNvPr id="87045" name="Group 105">
            <a:extLst>
              <a:ext uri="{FF2B5EF4-FFF2-40B4-BE49-F238E27FC236}">
                <a16:creationId xmlns:a16="http://schemas.microsoft.com/office/drawing/2014/main" id="{6F8AD507-B9D0-4B2C-9451-A2C82FEE3530}"/>
              </a:ext>
            </a:extLst>
          </p:cNvPr>
          <p:cNvGrpSpPr>
            <a:grpSpLocks/>
          </p:cNvGrpSpPr>
          <p:nvPr/>
        </p:nvGrpSpPr>
        <p:grpSpPr bwMode="auto">
          <a:xfrm>
            <a:off x="6402388" y="1463676"/>
            <a:ext cx="3973512" cy="4570413"/>
            <a:chOff x="-3" y="-3"/>
            <a:chExt cx="2503" cy="5346"/>
          </a:xfrm>
        </p:grpSpPr>
        <p:grpSp>
          <p:nvGrpSpPr>
            <p:cNvPr id="87047" name="Group 103">
              <a:extLst>
                <a:ext uri="{FF2B5EF4-FFF2-40B4-BE49-F238E27FC236}">
                  <a16:creationId xmlns:a16="http://schemas.microsoft.com/office/drawing/2014/main" id="{443F5341-CDEE-48C9-A622-5418387CAD6C}"/>
                </a:ext>
              </a:extLst>
            </p:cNvPr>
            <p:cNvGrpSpPr>
              <a:grpSpLocks/>
            </p:cNvGrpSpPr>
            <p:nvPr/>
          </p:nvGrpSpPr>
          <p:grpSpPr bwMode="auto">
            <a:xfrm>
              <a:off x="0" y="0"/>
              <a:ext cx="2497" cy="5340"/>
              <a:chOff x="0" y="0"/>
              <a:chExt cx="2497" cy="5340"/>
            </a:xfrm>
          </p:grpSpPr>
          <p:grpSp>
            <p:nvGrpSpPr>
              <p:cNvPr id="87049" name="Group 38">
                <a:extLst>
                  <a:ext uri="{FF2B5EF4-FFF2-40B4-BE49-F238E27FC236}">
                    <a16:creationId xmlns:a16="http://schemas.microsoft.com/office/drawing/2014/main" id="{6506FE81-DF0E-4161-999B-C14BEA755720}"/>
                  </a:ext>
                </a:extLst>
              </p:cNvPr>
              <p:cNvGrpSpPr>
                <a:grpSpLocks/>
              </p:cNvGrpSpPr>
              <p:nvPr/>
            </p:nvGrpSpPr>
            <p:grpSpPr bwMode="auto">
              <a:xfrm>
                <a:off x="0" y="0"/>
                <a:ext cx="613" cy="730"/>
                <a:chOff x="0" y="0"/>
                <a:chExt cx="613" cy="730"/>
              </a:xfrm>
            </p:grpSpPr>
            <p:sp>
              <p:nvSpPr>
                <p:cNvPr id="87146" name="Rectangle 4">
                  <a:extLst>
                    <a:ext uri="{FF2B5EF4-FFF2-40B4-BE49-F238E27FC236}">
                      <a16:creationId xmlns:a16="http://schemas.microsoft.com/office/drawing/2014/main" id="{DE18A877-7D93-40FF-A9C1-6C3096C79BC6}"/>
                    </a:ext>
                  </a:extLst>
                </p:cNvPr>
                <p:cNvSpPr>
                  <a:spLocks noChangeArrowheads="1"/>
                </p:cNvSpPr>
                <p:nvPr/>
              </p:nvSpPr>
              <p:spPr bwMode="auto">
                <a:xfrm>
                  <a:off x="43" y="0"/>
                  <a:ext cx="527"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b="1">
                      <a:solidFill>
                        <a:srgbClr val="000000"/>
                      </a:solidFill>
                      <a:ea typeface="FZKai-Z03" pitchFamily="65" charset="-128"/>
                    </a:rPr>
                    <a:t>Cations</a:t>
                  </a:r>
                  <a:endParaRPr kumimoji="1" lang="en-US" altLang="zh-TW" sz="1800">
                    <a:solidFill>
                      <a:srgbClr val="000000"/>
                    </a:solidFill>
                    <a:ea typeface="新細明體" panose="02020500000000000000" pitchFamily="18" charset="-120"/>
                  </a:endParaRPr>
                </a:p>
              </p:txBody>
            </p:sp>
            <p:sp>
              <p:nvSpPr>
                <p:cNvPr id="87147" name="Rectangle 37">
                  <a:extLst>
                    <a:ext uri="{FF2B5EF4-FFF2-40B4-BE49-F238E27FC236}">
                      <a16:creationId xmlns:a16="http://schemas.microsoft.com/office/drawing/2014/main" id="{2EEC47D5-03FE-4168-A32E-E747DD7A1E41}"/>
                    </a:ext>
                  </a:extLst>
                </p:cNvPr>
                <p:cNvSpPr>
                  <a:spLocks noChangeArrowheads="1"/>
                </p:cNvSpPr>
                <p:nvPr/>
              </p:nvSpPr>
              <p:spPr bwMode="auto">
                <a:xfrm>
                  <a:off x="0" y="0"/>
                  <a:ext cx="613" cy="73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0" name="Group 40">
                <a:extLst>
                  <a:ext uri="{FF2B5EF4-FFF2-40B4-BE49-F238E27FC236}">
                    <a16:creationId xmlns:a16="http://schemas.microsoft.com/office/drawing/2014/main" id="{189313F5-AD9F-4223-929D-4F23B085E672}"/>
                  </a:ext>
                </a:extLst>
              </p:cNvPr>
              <p:cNvGrpSpPr>
                <a:grpSpLocks/>
              </p:cNvGrpSpPr>
              <p:nvPr/>
            </p:nvGrpSpPr>
            <p:grpSpPr bwMode="auto">
              <a:xfrm>
                <a:off x="613" y="0"/>
                <a:ext cx="1006" cy="730"/>
                <a:chOff x="613" y="0"/>
                <a:chExt cx="1006" cy="730"/>
              </a:xfrm>
            </p:grpSpPr>
            <p:sp>
              <p:nvSpPr>
                <p:cNvPr id="87144" name="Rectangle 5">
                  <a:extLst>
                    <a:ext uri="{FF2B5EF4-FFF2-40B4-BE49-F238E27FC236}">
                      <a16:creationId xmlns:a16="http://schemas.microsoft.com/office/drawing/2014/main" id="{F78A03A6-84A0-4DBB-B317-083B97444FC5}"/>
                    </a:ext>
                  </a:extLst>
                </p:cNvPr>
                <p:cNvSpPr>
                  <a:spLocks noChangeArrowheads="1"/>
                </p:cNvSpPr>
                <p:nvPr/>
              </p:nvSpPr>
              <p:spPr bwMode="auto">
                <a:xfrm>
                  <a:off x="656" y="0"/>
                  <a:ext cx="920"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600" b="1">
                      <a:solidFill>
                        <a:srgbClr val="000000"/>
                      </a:solidFill>
                      <a:ea typeface="FZKai-Z03" pitchFamily="65" charset="-128"/>
                    </a:rPr>
                    <a:t>Non-hydrated radius (Å)</a:t>
                  </a:r>
                  <a:endParaRPr kumimoji="1" lang="en-US" altLang="zh-TW" sz="1600" b="1">
                    <a:solidFill>
                      <a:srgbClr val="000000"/>
                    </a:solidFill>
                    <a:ea typeface="新細明體" panose="02020500000000000000" pitchFamily="18" charset="-120"/>
                  </a:endParaRPr>
                </a:p>
              </p:txBody>
            </p:sp>
            <p:sp>
              <p:nvSpPr>
                <p:cNvPr id="87145" name="Rectangle 39">
                  <a:extLst>
                    <a:ext uri="{FF2B5EF4-FFF2-40B4-BE49-F238E27FC236}">
                      <a16:creationId xmlns:a16="http://schemas.microsoft.com/office/drawing/2014/main" id="{FC2FBBEE-5AC5-46EE-8920-4695FDD1A5D7}"/>
                    </a:ext>
                  </a:extLst>
                </p:cNvPr>
                <p:cNvSpPr>
                  <a:spLocks noChangeArrowheads="1"/>
                </p:cNvSpPr>
                <p:nvPr/>
              </p:nvSpPr>
              <p:spPr bwMode="auto">
                <a:xfrm>
                  <a:off x="613" y="0"/>
                  <a:ext cx="1006" cy="73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1" name="Group 42">
                <a:extLst>
                  <a:ext uri="{FF2B5EF4-FFF2-40B4-BE49-F238E27FC236}">
                    <a16:creationId xmlns:a16="http://schemas.microsoft.com/office/drawing/2014/main" id="{73EB8FBB-A8AF-4505-BF0F-868BCA8CB085}"/>
                  </a:ext>
                </a:extLst>
              </p:cNvPr>
              <p:cNvGrpSpPr>
                <a:grpSpLocks/>
              </p:cNvGrpSpPr>
              <p:nvPr/>
            </p:nvGrpSpPr>
            <p:grpSpPr bwMode="auto">
              <a:xfrm>
                <a:off x="1619" y="0"/>
                <a:ext cx="878" cy="730"/>
                <a:chOff x="1619" y="0"/>
                <a:chExt cx="878" cy="730"/>
              </a:xfrm>
            </p:grpSpPr>
            <p:sp>
              <p:nvSpPr>
                <p:cNvPr id="87142" name="Rectangle 6">
                  <a:extLst>
                    <a:ext uri="{FF2B5EF4-FFF2-40B4-BE49-F238E27FC236}">
                      <a16:creationId xmlns:a16="http://schemas.microsoft.com/office/drawing/2014/main" id="{73D3AC39-ABEE-40AB-B5E0-A7B34CEB7EE8}"/>
                    </a:ext>
                  </a:extLst>
                </p:cNvPr>
                <p:cNvSpPr>
                  <a:spLocks noChangeArrowheads="1"/>
                </p:cNvSpPr>
                <p:nvPr/>
              </p:nvSpPr>
              <p:spPr bwMode="auto">
                <a:xfrm>
                  <a:off x="1662" y="0"/>
                  <a:ext cx="792"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b="1">
                      <a:solidFill>
                        <a:srgbClr val="000000"/>
                      </a:solidFill>
                      <a:ea typeface="FZKai-Z03" pitchFamily="65" charset="-128"/>
                    </a:rPr>
                    <a:t>Hydrated radius (Å)</a:t>
                  </a:r>
                  <a:endParaRPr kumimoji="1" lang="en-US" altLang="zh-TW" sz="2400" b="1">
                    <a:solidFill>
                      <a:srgbClr val="000000"/>
                    </a:solidFill>
                    <a:ea typeface="新細明體" panose="02020500000000000000" pitchFamily="18" charset="-120"/>
                  </a:endParaRPr>
                </a:p>
              </p:txBody>
            </p:sp>
            <p:sp>
              <p:nvSpPr>
                <p:cNvPr id="87143" name="Rectangle 41">
                  <a:extLst>
                    <a:ext uri="{FF2B5EF4-FFF2-40B4-BE49-F238E27FC236}">
                      <a16:creationId xmlns:a16="http://schemas.microsoft.com/office/drawing/2014/main" id="{9CB4BE71-2F1A-41B6-B807-2E948AF2FF04}"/>
                    </a:ext>
                  </a:extLst>
                </p:cNvPr>
                <p:cNvSpPr>
                  <a:spLocks noChangeArrowheads="1"/>
                </p:cNvSpPr>
                <p:nvPr/>
              </p:nvSpPr>
              <p:spPr bwMode="auto">
                <a:xfrm>
                  <a:off x="1619" y="0"/>
                  <a:ext cx="878" cy="73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2" name="Group 44">
                <a:extLst>
                  <a:ext uri="{FF2B5EF4-FFF2-40B4-BE49-F238E27FC236}">
                    <a16:creationId xmlns:a16="http://schemas.microsoft.com/office/drawing/2014/main" id="{99282333-8E4E-4C8E-87E3-13B8EBBB5450}"/>
                  </a:ext>
                </a:extLst>
              </p:cNvPr>
              <p:cNvGrpSpPr>
                <a:grpSpLocks/>
              </p:cNvGrpSpPr>
              <p:nvPr/>
            </p:nvGrpSpPr>
            <p:grpSpPr bwMode="auto">
              <a:xfrm>
                <a:off x="0" y="730"/>
                <a:ext cx="613" cy="461"/>
                <a:chOff x="0" y="730"/>
                <a:chExt cx="613" cy="461"/>
              </a:xfrm>
            </p:grpSpPr>
            <p:sp>
              <p:nvSpPr>
                <p:cNvPr id="87140" name="Rectangle 7">
                  <a:extLst>
                    <a:ext uri="{FF2B5EF4-FFF2-40B4-BE49-F238E27FC236}">
                      <a16:creationId xmlns:a16="http://schemas.microsoft.com/office/drawing/2014/main" id="{B8559D54-2C4B-4963-83A9-6336834401A5}"/>
                    </a:ext>
                  </a:extLst>
                </p:cNvPr>
                <p:cNvSpPr>
                  <a:spLocks noChangeArrowheads="1"/>
                </p:cNvSpPr>
                <p:nvPr/>
              </p:nvSpPr>
              <p:spPr bwMode="auto">
                <a:xfrm>
                  <a:off x="43" y="730"/>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Li</a:t>
                  </a:r>
                  <a:r>
                    <a:rPr kumimoji="1" lang="en-US" altLang="zh-TW" sz="1800" baseline="30000">
                      <a:solidFill>
                        <a:srgbClr val="000000"/>
                      </a:solidFill>
                      <a:ea typeface="FZKai-Z03" pitchFamily="65" charset="-128"/>
                    </a:rPr>
                    <a:t>+</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41" name="Rectangle 43">
                  <a:extLst>
                    <a:ext uri="{FF2B5EF4-FFF2-40B4-BE49-F238E27FC236}">
                      <a16:creationId xmlns:a16="http://schemas.microsoft.com/office/drawing/2014/main" id="{2A3515D2-0FFD-4AAF-9581-24858E80576C}"/>
                    </a:ext>
                  </a:extLst>
                </p:cNvPr>
                <p:cNvSpPr>
                  <a:spLocks noChangeArrowheads="1"/>
                </p:cNvSpPr>
                <p:nvPr/>
              </p:nvSpPr>
              <p:spPr bwMode="auto">
                <a:xfrm>
                  <a:off x="0" y="730"/>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3" name="Group 46">
                <a:extLst>
                  <a:ext uri="{FF2B5EF4-FFF2-40B4-BE49-F238E27FC236}">
                    <a16:creationId xmlns:a16="http://schemas.microsoft.com/office/drawing/2014/main" id="{1C6A514E-6BFB-4571-96CB-EA98EB6CAF70}"/>
                  </a:ext>
                </a:extLst>
              </p:cNvPr>
              <p:cNvGrpSpPr>
                <a:grpSpLocks/>
              </p:cNvGrpSpPr>
              <p:nvPr/>
            </p:nvGrpSpPr>
            <p:grpSpPr bwMode="auto">
              <a:xfrm>
                <a:off x="613" y="730"/>
                <a:ext cx="1006" cy="461"/>
                <a:chOff x="613" y="730"/>
                <a:chExt cx="1006" cy="461"/>
              </a:xfrm>
            </p:grpSpPr>
            <p:sp>
              <p:nvSpPr>
                <p:cNvPr id="87138" name="Rectangle 8">
                  <a:extLst>
                    <a:ext uri="{FF2B5EF4-FFF2-40B4-BE49-F238E27FC236}">
                      <a16:creationId xmlns:a16="http://schemas.microsoft.com/office/drawing/2014/main" id="{BB39514B-C466-42F0-B560-BF1688F44B8C}"/>
                    </a:ext>
                  </a:extLst>
                </p:cNvPr>
                <p:cNvSpPr>
                  <a:spLocks noChangeArrowheads="1"/>
                </p:cNvSpPr>
                <p:nvPr/>
              </p:nvSpPr>
              <p:spPr bwMode="auto">
                <a:xfrm>
                  <a:off x="656" y="730"/>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0.68</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39" name="Rectangle 45">
                  <a:extLst>
                    <a:ext uri="{FF2B5EF4-FFF2-40B4-BE49-F238E27FC236}">
                      <a16:creationId xmlns:a16="http://schemas.microsoft.com/office/drawing/2014/main" id="{17528CC5-662B-4B49-A57A-1483A7E165AD}"/>
                    </a:ext>
                  </a:extLst>
                </p:cNvPr>
                <p:cNvSpPr>
                  <a:spLocks noChangeArrowheads="1"/>
                </p:cNvSpPr>
                <p:nvPr/>
              </p:nvSpPr>
              <p:spPr bwMode="auto">
                <a:xfrm>
                  <a:off x="613" y="730"/>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4" name="Group 48">
                <a:extLst>
                  <a:ext uri="{FF2B5EF4-FFF2-40B4-BE49-F238E27FC236}">
                    <a16:creationId xmlns:a16="http://schemas.microsoft.com/office/drawing/2014/main" id="{8E228378-D0B5-423E-83A5-7AD074EFF373}"/>
                  </a:ext>
                </a:extLst>
              </p:cNvPr>
              <p:cNvGrpSpPr>
                <a:grpSpLocks/>
              </p:cNvGrpSpPr>
              <p:nvPr/>
            </p:nvGrpSpPr>
            <p:grpSpPr bwMode="auto">
              <a:xfrm>
                <a:off x="1619" y="730"/>
                <a:ext cx="878" cy="461"/>
                <a:chOff x="1619" y="730"/>
                <a:chExt cx="878" cy="461"/>
              </a:xfrm>
            </p:grpSpPr>
            <p:sp>
              <p:nvSpPr>
                <p:cNvPr id="87136" name="Rectangle 9">
                  <a:extLst>
                    <a:ext uri="{FF2B5EF4-FFF2-40B4-BE49-F238E27FC236}">
                      <a16:creationId xmlns:a16="http://schemas.microsoft.com/office/drawing/2014/main" id="{E4E85356-F9C7-4D6A-A931-0B93E8DA2DBD}"/>
                    </a:ext>
                  </a:extLst>
                </p:cNvPr>
                <p:cNvSpPr>
                  <a:spLocks noChangeArrowheads="1"/>
                </p:cNvSpPr>
                <p:nvPr/>
              </p:nvSpPr>
              <p:spPr bwMode="auto">
                <a:xfrm>
                  <a:off x="1662" y="730"/>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3.8</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37" name="Rectangle 47">
                  <a:extLst>
                    <a:ext uri="{FF2B5EF4-FFF2-40B4-BE49-F238E27FC236}">
                      <a16:creationId xmlns:a16="http://schemas.microsoft.com/office/drawing/2014/main" id="{EBA04455-C9D1-4A8A-855A-73BF59055820}"/>
                    </a:ext>
                  </a:extLst>
                </p:cNvPr>
                <p:cNvSpPr>
                  <a:spLocks noChangeArrowheads="1"/>
                </p:cNvSpPr>
                <p:nvPr/>
              </p:nvSpPr>
              <p:spPr bwMode="auto">
                <a:xfrm>
                  <a:off x="1619" y="730"/>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5" name="Group 50">
                <a:extLst>
                  <a:ext uri="{FF2B5EF4-FFF2-40B4-BE49-F238E27FC236}">
                    <a16:creationId xmlns:a16="http://schemas.microsoft.com/office/drawing/2014/main" id="{6D82AA42-07CA-4C47-8719-35746C99DEE8}"/>
                  </a:ext>
                </a:extLst>
              </p:cNvPr>
              <p:cNvGrpSpPr>
                <a:grpSpLocks/>
              </p:cNvGrpSpPr>
              <p:nvPr/>
            </p:nvGrpSpPr>
            <p:grpSpPr bwMode="auto">
              <a:xfrm>
                <a:off x="0" y="1191"/>
                <a:ext cx="613" cy="461"/>
                <a:chOff x="0" y="1191"/>
                <a:chExt cx="613" cy="461"/>
              </a:xfrm>
            </p:grpSpPr>
            <p:sp>
              <p:nvSpPr>
                <p:cNvPr id="87134" name="Rectangle 10">
                  <a:extLst>
                    <a:ext uri="{FF2B5EF4-FFF2-40B4-BE49-F238E27FC236}">
                      <a16:creationId xmlns:a16="http://schemas.microsoft.com/office/drawing/2014/main" id="{D4836F71-68E8-4703-8152-920433EC58F1}"/>
                    </a:ext>
                  </a:extLst>
                </p:cNvPr>
                <p:cNvSpPr>
                  <a:spLocks noChangeArrowheads="1"/>
                </p:cNvSpPr>
                <p:nvPr/>
              </p:nvSpPr>
              <p:spPr bwMode="auto">
                <a:xfrm>
                  <a:off x="43" y="1191"/>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Na</a:t>
                  </a:r>
                  <a:r>
                    <a:rPr kumimoji="1" lang="en-US" altLang="zh-TW" sz="1800" baseline="30000">
                      <a:solidFill>
                        <a:srgbClr val="000000"/>
                      </a:solidFill>
                      <a:ea typeface="FZKai-Z03" pitchFamily="65" charset="-128"/>
                    </a:rPr>
                    <a:t>+</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35" name="Rectangle 49">
                  <a:extLst>
                    <a:ext uri="{FF2B5EF4-FFF2-40B4-BE49-F238E27FC236}">
                      <a16:creationId xmlns:a16="http://schemas.microsoft.com/office/drawing/2014/main" id="{71CA9F5B-2449-45EF-9F4B-89FEF5762EBE}"/>
                    </a:ext>
                  </a:extLst>
                </p:cNvPr>
                <p:cNvSpPr>
                  <a:spLocks noChangeArrowheads="1"/>
                </p:cNvSpPr>
                <p:nvPr/>
              </p:nvSpPr>
              <p:spPr bwMode="auto">
                <a:xfrm>
                  <a:off x="0" y="1191"/>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6" name="Group 52">
                <a:extLst>
                  <a:ext uri="{FF2B5EF4-FFF2-40B4-BE49-F238E27FC236}">
                    <a16:creationId xmlns:a16="http://schemas.microsoft.com/office/drawing/2014/main" id="{CB3261B4-A3E1-4BF2-802E-99033186C13E}"/>
                  </a:ext>
                </a:extLst>
              </p:cNvPr>
              <p:cNvGrpSpPr>
                <a:grpSpLocks/>
              </p:cNvGrpSpPr>
              <p:nvPr/>
            </p:nvGrpSpPr>
            <p:grpSpPr bwMode="auto">
              <a:xfrm>
                <a:off x="613" y="1191"/>
                <a:ext cx="1006" cy="461"/>
                <a:chOff x="613" y="1191"/>
                <a:chExt cx="1006" cy="461"/>
              </a:xfrm>
            </p:grpSpPr>
            <p:sp>
              <p:nvSpPr>
                <p:cNvPr id="87132" name="Rectangle 11">
                  <a:extLst>
                    <a:ext uri="{FF2B5EF4-FFF2-40B4-BE49-F238E27FC236}">
                      <a16:creationId xmlns:a16="http://schemas.microsoft.com/office/drawing/2014/main" id="{2DC12697-9794-4746-A11D-4617F3DA8131}"/>
                    </a:ext>
                  </a:extLst>
                </p:cNvPr>
                <p:cNvSpPr>
                  <a:spLocks noChangeArrowheads="1"/>
                </p:cNvSpPr>
                <p:nvPr/>
              </p:nvSpPr>
              <p:spPr bwMode="auto">
                <a:xfrm>
                  <a:off x="656" y="1191"/>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0.95</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33" name="Rectangle 51">
                  <a:extLst>
                    <a:ext uri="{FF2B5EF4-FFF2-40B4-BE49-F238E27FC236}">
                      <a16:creationId xmlns:a16="http://schemas.microsoft.com/office/drawing/2014/main" id="{D8C7F4CD-DB5E-4E22-9254-D9FA391739A0}"/>
                    </a:ext>
                  </a:extLst>
                </p:cNvPr>
                <p:cNvSpPr>
                  <a:spLocks noChangeArrowheads="1"/>
                </p:cNvSpPr>
                <p:nvPr/>
              </p:nvSpPr>
              <p:spPr bwMode="auto">
                <a:xfrm>
                  <a:off x="613" y="1191"/>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7" name="Group 54">
                <a:extLst>
                  <a:ext uri="{FF2B5EF4-FFF2-40B4-BE49-F238E27FC236}">
                    <a16:creationId xmlns:a16="http://schemas.microsoft.com/office/drawing/2014/main" id="{938B1D16-631D-4404-9C83-B3F8E3EF91C3}"/>
                  </a:ext>
                </a:extLst>
              </p:cNvPr>
              <p:cNvGrpSpPr>
                <a:grpSpLocks/>
              </p:cNvGrpSpPr>
              <p:nvPr/>
            </p:nvGrpSpPr>
            <p:grpSpPr bwMode="auto">
              <a:xfrm>
                <a:off x="1619" y="1191"/>
                <a:ext cx="878" cy="461"/>
                <a:chOff x="1619" y="1191"/>
                <a:chExt cx="878" cy="461"/>
              </a:xfrm>
            </p:grpSpPr>
            <p:sp>
              <p:nvSpPr>
                <p:cNvPr id="87130" name="Rectangle 12">
                  <a:extLst>
                    <a:ext uri="{FF2B5EF4-FFF2-40B4-BE49-F238E27FC236}">
                      <a16:creationId xmlns:a16="http://schemas.microsoft.com/office/drawing/2014/main" id="{44B8E589-1AD2-4E17-93C0-C60098E27FCA}"/>
                    </a:ext>
                  </a:extLst>
                </p:cNvPr>
                <p:cNvSpPr>
                  <a:spLocks noChangeArrowheads="1"/>
                </p:cNvSpPr>
                <p:nvPr/>
              </p:nvSpPr>
              <p:spPr bwMode="auto">
                <a:xfrm>
                  <a:off x="1662" y="1191"/>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3.6</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31" name="Rectangle 53">
                  <a:extLst>
                    <a:ext uri="{FF2B5EF4-FFF2-40B4-BE49-F238E27FC236}">
                      <a16:creationId xmlns:a16="http://schemas.microsoft.com/office/drawing/2014/main" id="{9DC56099-CBA7-44F0-A460-3F32745F8997}"/>
                    </a:ext>
                  </a:extLst>
                </p:cNvPr>
                <p:cNvSpPr>
                  <a:spLocks noChangeArrowheads="1"/>
                </p:cNvSpPr>
                <p:nvPr/>
              </p:nvSpPr>
              <p:spPr bwMode="auto">
                <a:xfrm>
                  <a:off x="1619" y="1191"/>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8" name="Group 56">
                <a:extLst>
                  <a:ext uri="{FF2B5EF4-FFF2-40B4-BE49-F238E27FC236}">
                    <a16:creationId xmlns:a16="http://schemas.microsoft.com/office/drawing/2014/main" id="{EEF4475F-9D67-4572-A523-BF8F8FA336E7}"/>
                  </a:ext>
                </a:extLst>
              </p:cNvPr>
              <p:cNvGrpSpPr>
                <a:grpSpLocks/>
              </p:cNvGrpSpPr>
              <p:nvPr/>
            </p:nvGrpSpPr>
            <p:grpSpPr bwMode="auto">
              <a:xfrm>
                <a:off x="0" y="1652"/>
                <a:ext cx="613" cy="461"/>
                <a:chOff x="0" y="1652"/>
                <a:chExt cx="613" cy="461"/>
              </a:xfrm>
            </p:grpSpPr>
            <p:sp>
              <p:nvSpPr>
                <p:cNvPr id="87128" name="Rectangle 13">
                  <a:extLst>
                    <a:ext uri="{FF2B5EF4-FFF2-40B4-BE49-F238E27FC236}">
                      <a16:creationId xmlns:a16="http://schemas.microsoft.com/office/drawing/2014/main" id="{067439BC-8483-4587-8160-4FD2897A8B81}"/>
                    </a:ext>
                  </a:extLst>
                </p:cNvPr>
                <p:cNvSpPr>
                  <a:spLocks noChangeArrowheads="1"/>
                </p:cNvSpPr>
                <p:nvPr/>
              </p:nvSpPr>
              <p:spPr bwMode="auto">
                <a:xfrm>
                  <a:off x="43" y="1652"/>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K</a:t>
                  </a:r>
                  <a:r>
                    <a:rPr kumimoji="1" lang="en-US" altLang="zh-TW" sz="1800" baseline="30000">
                      <a:solidFill>
                        <a:srgbClr val="000000"/>
                      </a:solidFill>
                      <a:ea typeface="FZKai-Z03" pitchFamily="65" charset="-128"/>
                    </a:rPr>
                    <a:t>+</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29" name="Rectangle 55">
                  <a:extLst>
                    <a:ext uri="{FF2B5EF4-FFF2-40B4-BE49-F238E27FC236}">
                      <a16:creationId xmlns:a16="http://schemas.microsoft.com/office/drawing/2014/main" id="{B9BC0FAD-883C-4676-93C7-7ED79A30135D}"/>
                    </a:ext>
                  </a:extLst>
                </p:cNvPr>
                <p:cNvSpPr>
                  <a:spLocks noChangeArrowheads="1"/>
                </p:cNvSpPr>
                <p:nvPr/>
              </p:nvSpPr>
              <p:spPr bwMode="auto">
                <a:xfrm>
                  <a:off x="0" y="1652"/>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59" name="Group 58">
                <a:extLst>
                  <a:ext uri="{FF2B5EF4-FFF2-40B4-BE49-F238E27FC236}">
                    <a16:creationId xmlns:a16="http://schemas.microsoft.com/office/drawing/2014/main" id="{9F81DAF0-D18A-48D0-843A-3EF4B1A18A1B}"/>
                  </a:ext>
                </a:extLst>
              </p:cNvPr>
              <p:cNvGrpSpPr>
                <a:grpSpLocks/>
              </p:cNvGrpSpPr>
              <p:nvPr/>
            </p:nvGrpSpPr>
            <p:grpSpPr bwMode="auto">
              <a:xfrm>
                <a:off x="613" y="1652"/>
                <a:ext cx="1006" cy="461"/>
                <a:chOff x="613" y="1652"/>
                <a:chExt cx="1006" cy="461"/>
              </a:xfrm>
            </p:grpSpPr>
            <p:sp>
              <p:nvSpPr>
                <p:cNvPr id="87126" name="Rectangle 14">
                  <a:extLst>
                    <a:ext uri="{FF2B5EF4-FFF2-40B4-BE49-F238E27FC236}">
                      <a16:creationId xmlns:a16="http://schemas.microsoft.com/office/drawing/2014/main" id="{6D4ECC29-0EAD-4ADC-8C69-86DB336A621A}"/>
                    </a:ext>
                  </a:extLst>
                </p:cNvPr>
                <p:cNvSpPr>
                  <a:spLocks noChangeArrowheads="1"/>
                </p:cNvSpPr>
                <p:nvPr/>
              </p:nvSpPr>
              <p:spPr bwMode="auto">
                <a:xfrm>
                  <a:off x="656" y="1652"/>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1.33</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27" name="Rectangle 57">
                  <a:extLst>
                    <a:ext uri="{FF2B5EF4-FFF2-40B4-BE49-F238E27FC236}">
                      <a16:creationId xmlns:a16="http://schemas.microsoft.com/office/drawing/2014/main" id="{86B861AC-68A6-43BA-AE1E-6E65EB70F440}"/>
                    </a:ext>
                  </a:extLst>
                </p:cNvPr>
                <p:cNvSpPr>
                  <a:spLocks noChangeArrowheads="1"/>
                </p:cNvSpPr>
                <p:nvPr/>
              </p:nvSpPr>
              <p:spPr bwMode="auto">
                <a:xfrm>
                  <a:off x="613" y="1652"/>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0" name="Group 60">
                <a:extLst>
                  <a:ext uri="{FF2B5EF4-FFF2-40B4-BE49-F238E27FC236}">
                    <a16:creationId xmlns:a16="http://schemas.microsoft.com/office/drawing/2014/main" id="{7E9E3441-8B25-45FF-A872-A93CEB9B8280}"/>
                  </a:ext>
                </a:extLst>
              </p:cNvPr>
              <p:cNvGrpSpPr>
                <a:grpSpLocks/>
              </p:cNvGrpSpPr>
              <p:nvPr/>
            </p:nvGrpSpPr>
            <p:grpSpPr bwMode="auto">
              <a:xfrm>
                <a:off x="1619" y="1652"/>
                <a:ext cx="878" cy="461"/>
                <a:chOff x="1619" y="1652"/>
                <a:chExt cx="878" cy="461"/>
              </a:xfrm>
            </p:grpSpPr>
            <p:sp>
              <p:nvSpPr>
                <p:cNvPr id="87124" name="Rectangle 15">
                  <a:extLst>
                    <a:ext uri="{FF2B5EF4-FFF2-40B4-BE49-F238E27FC236}">
                      <a16:creationId xmlns:a16="http://schemas.microsoft.com/office/drawing/2014/main" id="{984E1423-938E-4195-849C-4EC5AC347817}"/>
                    </a:ext>
                  </a:extLst>
                </p:cNvPr>
                <p:cNvSpPr>
                  <a:spLocks noChangeArrowheads="1"/>
                </p:cNvSpPr>
                <p:nvPr/>
              </p:nvSpPr>
              <p:spPr bwMode="auto">
                <a:xfrm>
                  <a:off x="1662" y="1652"/>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3.3</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25" name="Rectangle 59">
                  <a:extLst>
                    <a:ext uri="{FF2B5EF4-FFF2-40B4-BE49-F238E27FC236}">
                      <a16:creationId xmlns:a16="http://schemas.microsoft.com/office/drawing/2014/main" id="{960FAD69-8E2C-4F97-A906-51AF62A97DFF}"/>
                    </a:ext>
                  </a:extLst>
                </p:cNvPr>
                <p:cNvSpPr>
                  <a:spLocks noChangeArrowheads="1"/>
                </p:cNvSpPr>
                <p:nvPr/>
              </p:nvSpPr>
              <p:spPr bwMode="auto">
                <a:xfrm>
                  <a:off x="1619" y="1652"/>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1" name="Group 62">
                <a:extLst>
                  <a:ext uri="{FF2B5EF4-FFF2-40B4-BE49-F238E27FC236}">
                    <a16:creationId xmlns:a16="http://schemas.microsoft.com/office/drawing/2014/main" id="{4A9ABFBB-540F-435C-85B8-8EEE580381D4}"/>
                  </a:ext>
                </a:extLst>
              </p:cNvPr>
              <p:cNvGrpSpPr>
                <a:grpSpLocks/>
              </p:cNvGrpSpPr>
              <p:nvPr/>
            </p:nvGrpSpPr>
            <p:grpSpPr bwMode="auto">
              <a:xfrm>
                <a:off x="0" y="2113"/>
                <a:ext cx="613" cy="461"/>
                <a:chOff x="0" y="2113"/>
                <a:chExt cx="613" cy="461"/>
              </a:xfrm>
            </p:grpSpPr>
            <p:sp>
              <p:nvSpPr>
                <p:cNvPr id="87122" name="Rectangle 16">
                  <a:extLst>
                    <a:ext uri="{FF2B5EF4-FFF2-40B4-BE49-F238E27FC236}">
                      <a16:creationId xmlns:a16="http://schemas.microsoft.com/office/drawing/2014/main" id="{B4C14159-4E93-41BA-8098-615E19029402}"/>
                    </a:ext>
                  </a:extLst>
                </p:cNvPr>
                <p:cNvSpPr>
                  <a:spLocks noChangeArrowheads="1"/>
                </p:cNvSpPr>
                <p:nvPr/>
              </p:nvSpPr>
              <p:spPr bwMode="auto">
                <a:xfrm>
                  <a:off x="43" y="2113"/>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Cs</a:t>
                  </a:r>
                  <a:r>
                    <a:rPr kumimoji="1" lang="en-US" altLang="zh-TW" sz="1800" baseline="30000">
                      <a:solidFill>
                        <a:srgbClr val="000000"/>
                      </a:solidFill>
                      <a:ea typeface="FZKai-Z03" pitchFamily="65" charset="-128"/>
                    </a:rPr>
                    <a:t>+</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23" name="Rectangle 61">
                  <a:extLst>
                    <a:ext uri="{FF2B5EF4-FFF2-40B4-BE49-F238E27FC236}">
                      <a16:creationId xmlns:a16="http://schemas.microsoft.com/office/drawing/2014/main" id="{7EDDF310-C270-4387-9A5D-FFC0D6270AB2}"/>
                    </a:ext>
                  </a:extLst>
                </p:cNvPr>
                <p:cNvSpPr>
                  <a:spLocks noChangeArrowheads="1"/>
                </p:cNvSpPr>
                <p:nvPr/>
              </p:nvSpPr>
              <p:spPr bwMode="auto">
                <a:xfrm>
                  <a:off x="0" y="2113"/>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2" name="Group 64">
                <a:extLst>
                  <a:ext uri="{FF2B5EF4-FFF2-40B4-BE49-F238E27FC236}">
                    <a16:creationId xmlns:a16="http://schemas.microsoft.com/office/drawing/2014/main" id="{3542E99D-AF53-4DA5-B9FD-1EE3E0C3ADEC}"/>
                  </a:ext>
                </a:extLst>
              </p:cNvPr>
              <p:cNvGrpSpPr>
                <a:grpSpLocks/>
              </p:cNvGrpSpPr>
              <p:nvPr/>
            </p:nvGrpSpPr>
            <p:grpSpPr bwMode="auto">
              <a:xfrm>
                <a:off x="613" y="2113"/>
                <a:ext cx="1006" cy="461"/>
                <a:chOff x="613" y="2113"/>
                <a:chExt cx="1006" cy="461"/>
              </a:xfrm>
            </p:grpSpPr>
            <p:sp>
              <p:nvSpPr>
                <p:cNvPr id="87120" name="Rectangle 17">
                  <a:extLst>
                    <a:ext uri="{FF2B5EF4-FFF2-40B4-BE49-F238E27FC236}">
                      <a16:creationId xmlns:a16="http://schemas.microsoft.com/office/drawing/2014/main" id="{7AE8ECCC-45BB-4F2A-981A-5CF53144E5B9}"/>
                    </a:ext>
                  </a:extLst>
                </p:cNvPr>
                <p:cNvSpPr>
                  <a:spLocks noChangeArrowheads="1"/>
                </p:cNvSpPr>
                <p:nvPr/>
              </p:nvSpPr>
              <p:spPr bwMode="auto">
                <a:xfrm>
                  <a:off x="656" y="2113"/>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1.69</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21" name="Rectangle 63">
                  <a:extLst>
                    <a:ext uri="{FF2B5EF4-FFF2-40B4-BE49-F238E27FC236}">
                      <a16:creationId xmlns:a16="http://schemas.microsoft.com/office/drawing/2014/main" id="{772EA1AE-5623-493D-B026-42421B4F2C00}"/>
                    </a:ext>
                  </a:extLst>
                </p:cNvPr>
                <p:cNvSpPr>
                  <a:spLocks noChangeArrowheads="1"/>
                </p:cNvSpPr>
                <p:nvPr/>
              </p:nvSpPr>
              <p:spPr bwMode="auto">
                <a:xfrm>
                  <a:off x="613" y="2113"/>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3" name="Group 66">
                <a:extLst>
                  <a:ext uri="{FF2B5EF4-FFF2-40B4-BE49-F238E27FC236}">
                    <a16:creationId xmlns:a16="http://schemas.microsoft.com/office/drawing/2014/main" id="{26E29EF3-7480-474B-8AA9-08046BDC85B2}"/>
                  </a:ext>
                </a:extLst>
              </p:cNvPr>
              <p:cNvGrpSpPr>
                <a:grpSpLocks/>
              </p:cNvGrpSpPr>
              <p:nvPr/>
            </p:nvGrpSpPr>
            <p:grpSpPr bwMode="auto">
              <a:xfrm>
                <a:off x="1619" y="2113"/>
                <a:ext cx="878" cy="461"/>
                <a:chOff x="1619" y="2113"/>
                <a:chExt cx="878" cy="461"/>
              </a:xfrm>
            </p:grpSpPr>
            <p:sp>
              <p:nvSpPr>
                <p:cNvPr id="87118" name="Rectangle 18">
                  <a:extLst>
                    <a:ext uri="{FF2B5EF4-FFF2-40B4-BE49-F238E27FC236}">
                      <a16:creationId xmlns:a16="http://schemas.microsoft.com/office/drawing/2014/main" id="{15C7E4B5-7CAF-4542-9B87-CE1B96A29499}"/>
                    </a:ext>
                  </a:extLst>
                </p:cNvPr>
                <p:cNvSpPr>
                  <a:spLocks noChangeArrowheads="1"/>
                </p:cNvSpPr>
                <p:nvPr/>
              </p:nvSpPr>
              <p:spPr bwMode="auto">
                <a:xfrm>
                  <a:off x="1662" y="2113"/>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3.3</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19" name="Rectangle 65">
                  <a:extLst>
                    <a:ext uri="{FF2B5EF4-FFF2-40B4-BE49-F238E27FC236}">
                      <a16:creationId xmlns:a16="http://schemas.microsoft.com/office/drawing/2014/main" id="{0CA0B221-9FC6-450B-84B3-A5431167FA52}"/>
                    </a:ext>
                  </a:extLst>
                </p:cNvPr>
                <p:cNvSpPr>
                  <a:spLocks noChangeArrowheads="1"/>
                </p:cNvSpPr>
                <p:nvPr/>
              </p:nvSpPr>
              <p:spPr bwMode="auto">
                <a:xfrm>
                  <a:off x="1619" y="2113"/>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4" name="Group 68">
                <a:extLst>
                  <a:ext uri="{FF2B5EF4-FFF2-40B4-BE49-F238E27FC236}">
                    <a16:creationId xmlns:a16="http://schemas.microsoft.com/office/drawing/2014/main" id="{30FA5279-4A56-40D8-9F98-D4C5D2E7253A}"/>
                  </a:ext>
                </a:extLst>
              </p:cNvPr>
              <p:cNvGrpSpPr>
                <a:grpSpLocks/>
              </p:cNvGrpSpPr>
              <p:nvPr/>
            </p:nvGrpSpPr>
            <p:grpSpPr bwMode="auto">
              <a:xfrm>
                <a:off x="0" y="2574"/>
                <a:ext cx="613" cy="461"/>
                <a:chOff x="0" y="2574"/>
                <a:chExt cx="613" cy="461"/>
              </a:xfrm>
            </p:grpSpPr>
            <p:sp>
              <p:nvSpPr>
                <p:cNvPr id="87116" name="Rectangle 19">
                  <a:extLst>
                    <a:ext uri="{FF2B5EF4-FFF2-40B4-BE49-F238E27FC236}">
                      <a16:creationId xmlns:a16="http://schemas.microsoft.com/office/drawing/2014/main" id="{5A735A87-8C3C-49FA-89A4-A55686EE1E2C}"/>
                    </a:ext>
                  </a:extLst>
                </p:cNvPr>
                <p:cNvSpPr>
                  <a:spLocks noChangeArrowheads="1"/>
                </p:cNvSpPr>
                <p:nvPr/>
              </p:nvSpPr>
              <p:spPr bwMode="auto">
                <a:xfrm>
                  <a:off x="43" y="2574"/>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Be</a:t>
                  </a:r>
                  <a:r>
                    <a:rPr kumimoji="1" lang="en-US" altLang="zh-TW" sz="1800" baseline="30000">
                      <a:solidFill>
                        <a:srgbClr val="000000"/>
                      </a:solidFill>
                      <a:ea typeface="FZKai-Z03" pitchFamily="65" charset="-128"/>
                    </a:rPr>
                    <a:t>2+</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17" name="Rectangle 67">
                  <a:extLst>
                    <a:ext uri="{FF2B5EF4-FFF2-40B4-BE49-F238E27FC236}">
                      <a16:creationId xmlns:a16="http://schemas.microsoft.com/office/drawing/2014/main" id="{EE32B49E-6DDE-4361-90A9-89A985CA5A65}"/>
                    </a:ext>
                  </a:extLst>
                </p:cNvPr>
                <p:cNvSpPr>
                  <a:spLocks noChangeArrowheads="1"/>
                </p:cNvSpPr>
                <p:nvPr/>
              </p:nvSpPr>
              <p:spPr bwMode="auto">
                <a:xfrm>
                  <a:off x="0" y="2574"/>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5" name="Group 70">
                <a:extLst>
                  <a:ext uri="{FF2B5EF4-FFF2-40B4-BE49-F238E27FC236}">
                    <a16:creationId xmlns:a16="http://schemas.microsoft.com/office/drawing/2014/main" id="{51B747D3-31C8-4371-9F1A-1AC2E78376F3}"/>
                  </a:ext>
                </a:extLst>
              </p:cNvPr>
              <p:cNvGrpSpPr>
                <a:grpSpLocks/>
              </p:cNvGrpSpPr>
              <p:nvPr/>
            </p:nvGrpSpPr>
            <p:grpSpPr bwMode="auto">
              <a:xfrm>
                <a:off x="613" y="2574"/>
                <a:ext cx="1006" cy="461"/>
                <a:chOff x="613" y="2574"/>
                <a:chExt cx="1006" cy="461"/>
              </a:xfrm>
            </p:grpSpPr>
            <p:sp>
              <p:nvSpPr>
                <p:cNvPr id="87114" name="Rectangle 20">
                  <a:extLst>
                    <a:ext uri="{FF2B5EF4-FFF2-40B4-BE49-F238E27FC236}">
                      <a16:creationId xmlns:a16="http://schemas.microsoft.com/office/drawing/2014/main" id="{9A0F4B80-DD15-4FCD-906A-7D5B7DAD7AA9}"/>
                    </a:ext>
                  </a:extLst>
                </p:cNvPr>
                <p:cNvSpPr>
                  <a:spLocks noChangeArrowheads="1"/>
                </p:cNvSpPr>
                <p:nvPr/>
              </p:nvSpPr>
              <p:spPr bwMode="auto">
                <a:xfrm>
                  <a:off x="656" y="2574"/>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0.31</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15" name="Rectangle 69">
                  <a:extLst>
                    <a:ext uri="{FF2B5EF4-FFF2-40B4-BE49-F238E27FC236}">
                      <a16:creationId xmlns:a16="http://schemas.microsoft.com/office/drawing/2014/main" id="{78518B9D-9C5F-4648-B1E6-DA2B02867AE5}"/>
                    </a:ext>
                  </a:extLst>
                </p:cNvPr>
                <p:cNvSpPr>
                  <a:spLocks noChangeArrowheads="1"/>
                </p:cNvSpPr>
                <p:nvPr/>
              </p:nvSpPr>
              <p:spPr bwMode="auto">
                <a:xfrm>
                  <a:off x="613" y="2574"/>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6" name="Group 72">
                <a:extLst>
                  <a:ext uri="{FF2B5EF4-FFF2-40B4-BE49-F238E27FC236}">
                    <a16:creationId xmlns:a16="http://schemas.microsoft.com/office/drawing/2014/main" id="{F23B413E-7F5A-42A6-A0CF-7DFA69BEC9D9}"/>
                  </a:ext>
                </a:extLst>
              </p:cNvPr>
              <p:cNvGrpSpPr>
                <a:grpSpLocks/>
              </p:cNvGrpSpPr>
              <p:nvPr/>
            </p:nvGrpSpPr>
            <p:grpSpPr bwMode="auto">
              <a:xfrm>
                <a:off x="1619" y="2574"/>
                <a:ext cx="878" cy="461"/>
                <a:chOff x="1619" y="2574"/>
                <a:chExt cx="878" cy="461"/>
              </a:xfrm>
            </p:grpSpPr>
            <p:sp>
              <p:nvSpPr>
                <p:cNvPr id="87112" name="Rectangle 21">
                  <a:extLst>
                    <a:ext uri="{FF2B5EF4-FFF2-40B4-BE49-F238E27FC236}">
                      <a16:creationId xmlns:a16="http://schemas.microsoft.com/office/drawing/2014/main" id="{53A1931A-FC11-461B-8D68-27C94029EE8B}"/>
                    </a:ext>
                  </a:extLst>
                </p:cNvPr>
                <p:cNvSpPr>
                  <a:spLocks noChangeArrowheads="1"/>
                </p:cNvSpPr>
                <p:nvPr/>
              </p:nvSpPr>
              <p:spPr bwMode="auto">
                <a:xfrm>
                  <a:off x="1662" y="2574"/>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4.6</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13" name="Rectangle 71">
                  <a:extLst>
                    <a:ext uri="{FF2B5EF4-FFF2-40B4-BE49-F238E27FC236}">
                      <a16:creationId xmlns:a16="http://schemas.microsoft.com/office/drawing/2014/main" id="{10AC9585-8CCE-4AF5-9532-40F3F359EA4A}"/>
                    </a:ext>
                  </a:extLst>
                </p:cNvPr>
                <p:cNvSpPr>
                  <a:spLocks noChangeArrowheads="1"/>
                </p:cNvSpPr>
                <p:nvPr/>
              </p:nvSpPr>
              <p:spPr bwMode="auto">
                <a:xfrm>
                  <a:off x="1619" y="2574"/>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7" name="Group 74">
                <a:extLst>
                  <a:ext uri="{FF2B5EF4-FFF2-40B4-BE49-F238E27FC236}">
                    <a16:creationId xmlns:a16="http://schemas.microsoft.com/office/drawing/2014/main" id="{4AB747BE-9078-4B48-B902-0A2AAF48A358}"/>
                  </a:ext>
                </a:extLst>
              </p:cNvPr>
              <p:cNvGrpSpPr>
                <a:grpSpLocks/>
              </p:cNvGrpSpPr>
              <p:nvPr/>
            </p:nvGrpSpPr>
            <p:grpSpPr bwMode="auto">
              <a:xfrm>
                <a:off x="0" y="3035"/>
                <a:ext cx="613" cy="461"/>
                <a:chOff x="0" y="3035"/>
                <a:chExt cx="613" cy="461"/>
              </a:xfrm>
            </p:grpSpPr>
            <p:sp>
              <p:nvSpPr>
                <p:cNvPr id="87110" name="Rectangle 22">
                  <a:extLst>
                    <a:ext uri="{FF2B5EF4-FFF2-40B4-BE49-F238E27FC236}">
                      <a16:creationId xmlns:a16="http://schemas.microsoft.com/office/drawing/2014/main" id="{6757E13B-7AEA-47A6-8A6F-C86160E68A4E}"/>
                    </a:ext>
                  </a:extLst>
                </p:cNvPr>
                <p:cNvSpPr>
                  <a:spLocks noChangeArrowheads="1"/>
                </p:cNvSpPr>
                <p:nvPr/>
              </p:nvSpPr>
              <p:spPr bwMode="auto">
                <a:xfrm>
                  <a:off x="43" y="3035"/>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Mg</a:t>
                  </a:r>
                  <a:r>
                    <a:rPr kumimoji="1" lang="en-US" altLang="zh-TW" sz="1800" baseline="30000">
                      <a:solidFill>
                        <a:srgbClr val="000000"/>
                      </a:solidFill>
                      <a:ea typeface="FZKai-Z03" pitchFamily="65" charset="-128"/>
                    </a:rPr>
                    <a:t>2+</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11" name="Rectangle 73">
                  <a:extLst>
                    <a:ext uri="{FF2B5EF4-FFF2-40B4-BE49-F238E27FC236}">
                      <a16:creationId xmlns:a16="http://schemas.microsoft.com/office/drawing/2014/main" id="{72FF1018-D355-4609-B82F-925504707772}"/>
                    </a:ext>
                  </a:extLst>
                </p:cNvPr>
                <p:cNvSpPr>
                  <a:spLocks noChangeArrowheads="1"/>
                </p:cNvSpPr>
                <p:nvPr/>
              </p:nvSpPr>
              <p:spPr bwMode="auto">
                <a:xfrm>
                  <a:off x="0" y="3035"/>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8" name="Group 76">
                <a:extLst>
                  <a:ext uri="{FF2B5EF4-FFF2-40B4-BE49-F238E27FC236}">
                    <a16:creationId xmlns:a16="http://schemas.microsoft.com/office/drawing/2014/main" id="{E09ACE62-08AD-4CCB-A0AE-FE451813A16F}"/>
                  </a:ext>
                </a:extLst>
              </p:cNvPr>
              <p:cNvGrpSpPr>
                <a:grpSpLocks/>
              </p:cNvGrpSpPr>
              <p:nvPr/>
            </p:nvGrpSpPr>
            <p:grpSpPr bwMode="auto">
              <a:xfrm>
                <a:off x="613" y="3035"/>
                <a:ext cx="1006" cy="461"/>
                <a:chOff x="613" y="3035"/>
                <a:chExt cx="1006" cy="461"/>
              </a:xfrm>
            </p:grpSpPr>
            <p:sp>
              <p:nvSpPr>
                <p:cNvPr id="87108" name="Rectangle 23">
                  <a:extLst>
                    <a:ext uri="{FF2B5EF4-FFF2-40B4-BE49-F238E27FC236}">
                      <a16:creationId xmlns:a16="http://schemas.microsoft.com/office/drawing/2014/main" id="{BD20C69F-25C7-4815-840B-957065584A77}"/>
                    </a:ext>
                  </a:extLst>
                </p:cNvPr>
                <p:cNvSpPr>
                  <a:spLocks noChangeArrowheads="1"/>
                </p:cNvSpPr>
                <p:nvPr/>
              </p:nvSpPr>
              <p:spPr bwMode="auto">
                <a:xfrm>
                  <a:off x="656" y="3035"/>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0.65</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09" name="Rectangle 75">
                  <a:extLst>
                    <a:ext uri="{FF2B5EF4-FFF2-40B4-BE49-F238E27FC236}">
                      <a16:creationId xmlns:a16="http://schemas.microsoft.com/office/drawing/2014/main" id="{9A66868B-B200-4741-B029-7360B354CEF7}"/>
                    </a:ext>
                  </a:extLst>
                </p:cNvPr>
                <p:cNvSpPr>
                  <a:spLocks noChangeArrowheads="1"/>
                </p:cNvSpPr>
                <p:nvPr/>
              </p:nvSpPr>
              <p:spPr bwMode="auto">
                <a:xfrm>
                  <a:off x="613" y="3035"/>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69" name="Group 78">
                <a:extLst>
                  <a:ext uri="{FF2B5EF4-FFF2-40B4-BE49-F238E27FC236}">
                    <a16:creationId xmlns:a16="http://schemas.microsoft.com/office/drawing/2014/main" id="{4B862292-E67F-4419-A8D6-40B799B849CD}"/>
                  </a:ext>
                </a:extLst>
              </p:cNvPr>
              <p:cNvGrpSpPr>
                <a:grpSpLocks/>
              </p:cNvGrpSpPr>
              <p:nvPr/>
            </p:nvGrpSpPr>
            <p:grpSpPr bwMode="auto">
              <a:xfrm>
                <a:off x="1619" y="3035"/>
                <a:ext cx="878" cy="461"/>
                <a:chOff x="1619" y="3035"/>
                <a:chExt cx="878" cy="461"/>
              </a:xfrm>
            </p:grpSpPr>
            <p:sp>
              <p:nvSpPr>
                <p:cNvPr id="87106" name="Rectangle 24">
                  <a:extLst>
                    <a:ext uri="{FF2B5EF4-FFF2-40B4-BE49-F238E27FC236}">
                      <a16:creationId xmlns:a16="http://schemas.microsoft.com/office/drawing/2014/main" id="{33FAF4F6-2AEA-4B62-8422-23FD15DC0F12}"/>
                    </a:ext>
                  </a:extLst>
                </p:cNvPr>
                <p:cNvSpPr>
                  <a:spLocks noChangeArrowheads="1"/>
                </p:cNvSpPr>
                <p:nvPr/>
              </p:nvSpPr>
              <p:spPr bwMode="auto">
                <a:xfrm>
                  <a:off x="1662" y="3035"/>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4.3</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07" name="Rectangle 77">
                  <a:extLst>
                    <a:ext uri="{FF2B5EF4-FFF2-40B4-BE49-F238E27FC236}">
                      <a16:creationId xmlns:a16="http://schemas.microsoft.com/office/drawing/2014/main" id="{98C6DC6C-01FE-44EC-BB30-700986A15588}"/>
                    </a:ext>
                  </a:extLst>
                </p:cNvPr>
                <p:cNvSpPr>
                  <a:spLocks noChangeArrowheads="1"/>
                </p:cNvSpPr>
                <p:nvPr/>
              </p:nvSpPr>
              <p:spPr bwMode="auto">
                <a:xfrm>
                  <a:off x="1619" y="3035"/>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0" name="Group 80">
                <a:extLst>
                  <a:ext uri="{FF2B5EF4-FFF2-40B4-BE49-F238E27FC236}">
                    <a16:creationId xmlns:a16="http://schemas.microsoft.com/office/drawing/2014/main" id="{C6CD3358-6ED0-4AAF-9B62-5FE12BF4CD81}"/>
                  </a:ext>
                </a:extLst>
              </p:cNvPr>
              <p:cNvGrpSpPr>
                <a:grpSpLocks/>
              </p:cNvGrpSpPr>
              <p:nvPr/>
            </p:nvGrpSpPr>
            <p:grpSpPr bwMode="auto">
              <a:xfrm>
                <a:off x="0" y="3496"/>
                <a:ext cx="613" cy="461"/>
                <a:chOff x="0" y="3496"/>
                <a:chExt cx="613" cy="461"/>
              </a:xfrm>
            </p:grpSpPr>
            <p:sp>
              <p:nvSpPr>
                <p:cNvPr id="87104" name="Rectangle 25">
                  <a:extLst>
                    <a:ext uri="{FF2B5EF4-FFF2-40B4-BE49-F238E27FC236}">
                      <a16:creationId xmlns:a16="http://schemas.microsoft.com/office/drawing/2014/main" id="{B18BCF78-246D-4EAD-844B-E2CD76DA2C40}"/>
                    </a:ext>
                  </a:extLst>
                </p:cNvPr>
                <p:cNvSpPr>
                  <a:spLocks noChangeArrowheads="1"/>
                </p:cNvSpPr>
                <p:nvPr/>
              </p:nvSpPr>
              <p:spPr bwMode="auto">
                <a:xfrm>
                  <a:off x="43" y="3496"/>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Ca</a:t>
                  </a:r>
                  <a:r>
                    <a:rPr kumimoji="1" lang="en-US" altLang="zh-TW" sz="1800" baseline="30000">
                      <a:solidFill>
                        <a:srgbClr val="000000"/>
                      </a:solidFill>
                      <a:ea typeface="FZKai-Z03" pitchFamily="65" charset="-128"/>
                    </a:rPr>
                    <a:t>2+</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05" name="Rectangle 79">
                  <a:extLst>
                    <a:ext uri="{FF2B5EF4-FFF2-40B4-BE49-F238E27FC236}">
                      <a16:creationId xmlns:a16="http://schemas.microsoft.com/office/drawing/2014/main" id="{0F56486F-25A8-4D8F-977C-8C0D9F69B37F}"/>
                    </a:ext>
                  </a:extLst>
                </p:cNvPr>
                <p:cNvSpPr>
                  <a:spLocks noChangeArrowheads="1"/>
                </p:cNvSpPr>
                <p:nvPr/>
              </p:nvSpPr>
              <p:spPr bwMode="auto">
                <a:xfrm>
                  <a:off x="0" y="3496"/>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1" name="Group 82">
                <a:extLst>
                  <a:ext uri="{FF2B5EF4-FFF2-40B4-BE49-F238E27FC236}">
                    <a16:creationId xmlns:a16="http://schemas.microsoft.com/office/drawing/2014/main" id="{6A536EE5-DDBF-4866-804F-A420D8C4BEE8}"/>
                  </a:ext>
                </a:extLst>
              </p:cNvPr>
              <p:cNvGrpSpPr>
                <a:grpSpLocks/>
              </p:cNvGrpSpPr>
              <p:nvPr/>
            </p:nvGrpSpPr>
            <p:grpSpPr bwMode="auto">
              <a:xfrm>
                <a:off x="613" y="3496"/>
                <a:ext cx="1006" cy="461"/>
                <a:chOff x="613" y="3496"/>
                <a:chExt cx="1006" cy="461"/>
              </a:xfrm>
            </p:grpSpPr>
            <p:sp>
              <p:nvSpPr>
                <p:cNvPr id="87102" name="Rectangle 26">
                  <a:extLst>
                    <a:ext uri="{FF2B5EF4-FFF2-40B4-BE49-F238E27FC236}">
                      <a16:creationId xmlns:a16="http://schemas.microsoft.com/office/drawing/2014/main" id="{AC685B6D-3D42-4159-84C1-AB0EDB4AC4C2}"/>
                    </a:ext>
                  </a:extLst>
                </p:cNvPr>
                <p:cNvSpPr>
                  <a:spLocks noChangeArrowheads="1"/>
                </p:cNvSpPr>
                <p:nvPr/>
              </p:nvSpPr>
              <p:spPr bwMode="auto">
                <a:xfrm>
                  <a:off x="656" y="3496"/>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0.99</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03" name="Rectangle 81">
                  <a:extLst>
                    <a:ext uri="{FF2B5EF4-FFF2-40B4-BE49-F238E27FC236}">
                      <a16:creationId xmlns:a16="http://schemas.microsoft.com/office/drawing/2014/main" id="{1BE3B459-83FE-433E-94BD-06B11F8BBBEF}"/>
                    </a:ext>
                  </a:extLst>
                </p:cNvPr>
                <p:cNvSpPr>
                  <a:spLocks noChangeArrowheads="1"/>
                </p:cNvSpPr>
                <p:nvPr/>
              </p:nvSpPr>
              <p:spPr bwMode="auto">
                <a:xfrm>
                  <a:off x="613" y="3496"/>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2" name="Group 84">
                <a:extLst>
                  <a:ext uri="{FF2B5EF4-FFF2-40B4-BE49-F238E27FC236}">
                    <a16:creationId xmlns:a16="http://schemas.microsoft.com/office/drawing/2014/main" id="{7CF17609-C595-4B8B-8A4C-4E5FD3FF4052}"/>
                  </a:ext>
                </a:extLst>
              </p:cNvPr>
              <p:cNvGrpSpPr>
                <a:grpSpLocks/>
              </p:cNvGrpSpPr>
              <p:nvPr/>
            </p:nvGrpSpPr>
            <p:grpSpPr bwMode="auto">
              <a:xfrm>
                <a:off x="1619" y="3496"/>
                <a:ext cx="878" cy="461"/>
                <a:chOff x="1619" y="3496"/>
                <a:chExt cx="878" cy="461"/>
              </a:xfrm>
            </p:grpSpPr>
            <p:sp>
              <p:nvSpPr>
                <p:cNvPr id="87100" name="Rectangle 27">
                  <a:extLst>
                    <a:ext uri="{FF2B5EF4-FFF2-40B4-BE49-F238E27FC236}">
                      <a16:creationId xmlns:a16="http://schemas.microsoft.com/office/drawing/2014/main" id="{5D7CD98E-CAFF-460D-A842-3417FA68DFEB}"/>
                    </a:ext>
                  </a:extLst>
                </p:cNvPr>
                <p:cNvSpPr>
                  <a:spLocks noChangeArrowheads="1"/>
                </p:cNvSpPr>
                <p:nvPr/>
              </p:nvSpPr>
              <p:spPr bwMode="auto">
                <a:xfrm>
                  <a:off x="1662" y="3496"/>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4.1</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101" name="Rectangle 83">
                  <a:extLst>
                    <a:ext uri="{FF2B5EF4-FFF2-40B4-BE49-F238E27FC236}">
                      <a16:creationId xmlns:a16="http://schemas.microsoft.com/office/drawing/2014/main" id="{82476989-2352-47CD-B3D5-C5DB98699498}"/>
                    </a:ext>
                  </a:extLst>
                </p:cNvPr>
                <p:cNvSpPr>
                  <a:spLocks noChangeArrowheads="1"/>
                </p:cNvSpPr>
                <p:nvPr/>
              </p:nvSpPr>
              <p:spPr bwMode="auto">
                <a:xfrm>
                  <a:off x="1619" y="3496"/>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3" name="Group 86">
                <a:extLst>
                  <a:ext uri="{FF2B5EF4-FFF2-40B4-BE49-F238E27FC236}">
                    <a16:creationId xmlns:a16="http://schemas.microsoft.com/office/drawing/2014/main" id="{4D7D6B1B-DF7E-43A4-8655-15A0B0B05134}"/>
                  </a:ext>
                </a:extLst>
              </p:cNvPr>
              <p:cNvGrpSpPr>
                <a:grpSpLocks/>
              </p:cNvGrpSpPr>
              <p:nvPr/>
            </p:nvGrpSpPr>
            <p:grpSpPr bwMode="auto">
              <a:xfrm>
                <a:off x="0" y="3957"/>
                <a:ext cx="613" cy="461"/>
                <a:chOff x="0" y="3957"/>
                <a:chExt cx="613" cy="461"/>
              </a:xfrm>
            </p:grpSpPr>
            <p:sp>
              <p:nvSpPr>
                <p:cNvPr id="87098" name="Rectangle 28">
                  <a:extLst>
                    <a:ext uri="{FF2B5EF4-FFF2-40B4-BE49-F238E27FC236}">
                      <a16:creationId xmlns:a16="http://schemas.microsoft.com/office/drawing/2014/main" id="{C32708C9-897D-49E4-8B08-FF0510F78A65}"/>
                    </a:ext>
                  </a:extLst>
                </p:cNvPr>
                <p:cNvSpPr>
                  <a:spLocks noChangeArrowheads="1"/>
                </p:cNvSpPr>
                <p:nvPr/>
              </p:nvSpPr>
              <p:spPr bwMode="auto">
                <a:xfrm>
                  <a:off x="43" y="3957"/>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Ba</a:t>
                  </a:r>
                  <a:r>
                    <a:rPr kumimoji="1" lang="en-US" altLang="zh-TW" sz="1800" baseline="30000">
                      <a:solidFill>
                        <a:srgbClr val="000000"/>
                      </a:solidFill>
                      <a:ea typeface="FZKai-Z03" pitchFamily="65" charset="-128"/>
                    </a:rPr>
                    <a:t>2+</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99" name="Rectangle 85">
                  <a:extLst>
                    <a:ext uri="{FF2B5EF4-FFF2-40B4-BE49-F238E27FC236}">
                      <a16:creationId xmlns:a16="http://schemas.microsoft.com/office/drawing/2014/main" id="{760D44F5-7942-48BA-93FF-1AE857538B18}"/>
                    </a:ext>
                  </a:extLst>
                </p:cNvPr>
                <p:cNvSpPr>
                  <a:spLocks noChangeArrowheads="1"/>
                </p:cNvSpPr>
                <p:nvPr/>
              </p:nvSpPr>
              <p:spPr bwMode="auto">
                <a:xfrm>
                  <a:off x="0" y="3957"/>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4" name="Group 88">
                <a:extLst>
                  <a:ext uri="{FF2B5EF4-FFF2-40B4-BE49-F238E27FC236}">
                    <a16:creationId xmlns:a16="http://schemas.microsoft.com/office/drawing/2014/main" id="{708F2A95-894B-4827-8014-7827B72FB37A}"/>
                  </a:ext>
                </a:extLst>
              </p:cNvPr>
              <p:cNvGrpSpPr>
                <a:grpSpLocks/>
              </p:cNvGrpSpPr>
              <p:nvPr/>
            </p:nvGrpSpPr>
            <p:grpSpPr bwMode="auto">
              <a:xfrm>
                <a:off x="613" y="3957"/>
                <a:ext cx="1006" cy="461"/>
                <a:chOff x="613" y="3957"/>
                <a:chExt cx="1006" cy="461"/>
              </a:xfrm>
            </p:grpSpPr>
            <p:sp>
              <p:nvSpPr>
                <p:cNvPr id="87096" name="Rectangle 29">
                  <a:extLst>
                    <a:ext uri="{FF2B5EF4-FFF2-40B4-BE49-F238E27FC236}">
                      <a16:creationId xmlns:a16="http://schemas.microsoft.com/office/drawing/2014/main" id="{AAEEF4F4-B793-4661-95A3-081F52D2888B}"/>
                    </a:ext>
                  </a:extLst>
                </p:cNvPr>
                <p:cNvSpPr>
                  <a:spLocks noChangeArrowheads="1"/>
                </p:cNvSpPr>
                <p:nvPr/>
              </p:nvSpPr>
              <p:spPr bwMode="auto">
                <a:xfrm>
                  <a:off x="656" y="3957"/>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1.35</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97" name="Rectangle 87">
                  <a:extLst>
                    <a:ext uri="{FF2B5EF4-FFF2-40B4-BE49-F238E27FC236}">
                      <a16:creationId xmlns:a16="http://schemas.microsoft.com/office/drawing/2014/main" id="{85E4BD63-8CE9-4BE0-8D48-46D27F758BC4}"/>
                    </a:ext>
                  </a:extLst>
                </p:cNvPr>
                <p:cNvSpPr>
                  <a:spLocks noChangeArrowheads="1"/>
                </p:cNvSpPr>
                <p:nvPr/>
              </p:nvSpPr>
              <p:spPr bwMode="auto">
                <a:xfrm>
                  <a:off x="613" y="3957"/>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5" name="Group 90">
                <a:extLst>
                  <a:ext uri="{FF2B5EF4-FFF2-40B4-BE49-F238E27FC236}">
                    <a16:creationId xmlns:a16="http://schemas.microsoft.com/office/drawing/2014/main" id="{97D7BFCC-2FFC-4725-B0F0-0E395455A73D}"/>
                  </a:ext>
                </a:extLst>
              </p:cNvPr>
              <p:cNvGrpSpPr>
                <a:grpSpLocks/>
              </p:cNvGrpSpPr>
              <p:nvPr/>
            </p:nvGrpSpPr>
            <p:grpSpPr bwMode="auto">
              <a:xfrm>
                <a:off x="1619" y="3957"/>
                <a:ext cx="878" cy="461"/>
                <a:chOff x="1619" y="3957"/>
                <a:chExt cx="878" cy="461"/>
              </a:xfrm>
            </p:grpSpPr>
            <p:sp>
              <p:nvSpPr>
                <p:cNvPr id="87094" name="Rectangle 30">
                  <a:extLst>
                    <a:ext uri="{FF2B5EF4-FFF2-40B4-BE49-F238E27FC236}">
                      <a16:creationId xmlns:a16="http://schemas.microsoft.com/office/drawing/2014/main" id="{3EFBD29A-B517-48D6-9C33-930EC83A6453}"/>
                    </a:ext>
                  </a:extLst>
                </p:cNvPr>
                <p:cNvSpPr>
                  <a:spLocks noChangeArrowheads="1"/>
                </p:cNvSpPr>
                <p:nvPr/>
              </p:nvSpPr>
              <p:spPr bwMode="auto">
                <a:xfrm>
                  <a:off x="1662" y="3957"/>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1200">
                      <a:solidFill>
                        <a:srgbClr val="000000"/>
                      </a:solidFill>
                      <a:cs typeface="Times New Roman" panose="02020603050405020304" pitchFamily="18" charset="0"/>
                    </a:rPr>
                    <a:t> </a:t>
                  </a:r>
                </a:p>
                <a:p>
                  <a:pPr algn="ctr" eaLnBrk="0" fontAlgn="base" hangingPunct="0">
                    <a:spcBef>
                      <a:spcPct val="0"/>
                    </a:spcBef>
                    <a:spcAft>
                      <a:spcPct val="0"/>
                    </a:spcAft>
                    <a:buClrTx/>
                    <a:buFontTx/>
                    <a:buChar char="•"/>
                  </a:pPr>
                  <a:endParaRPr kumimoji="1" lang="en-US" altLang="en-US" sz="2400">
                    <a:solidFill>
                      <a:srgbClr val="000000"/>
                    </a:solidFill>
                  </a:endParaRPr>
                </a:p>
              </p:txBody>
            </p:sp>
            <p:sp>
              <p:nvSpPr>
                <p:cNvPr id="87095" name="Rectangle 89">
                  <a:extLst>
                    <a:ext uri="{FF2B5EF4-FFF2-40B4-BE49-F238E27FC236}">
                      <a16:creationId xmlns:a16="http://schemas.microsoft.com/office/drawing/2014/main" id="{EF8C21FB-2024-4BFA-8714-F99196D74CE2}"/>
                    </a:ext>
                  </a:extLst>
                </p:cNvPr>
                <p:cNvSpPr>
                  <a:spLocks noChangeArrowheads="1"/>
                </p:cNvSpPr>
                <p:nvPr/>
              </p:nvSpPr>
              <p:spPr bwMode="auto">
                <a:xfrm>
                  <a:off x="1619" y="3957"/>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6" name="Group 92">
                <a:extLst>
                  <a:ext uri="{FF2B5EF4-FFF2-40B4-BE49-F238E27FC236}">
                    <a16:creationId xmlns:a16="http://schemas.microsoft.com/office/drawing/2014/main" id="{0945E027-3BB9-44EE-88D7-8B44C790590A}"/>
                  </a:ext>
                </a:extLst>
              </p:cNvPr>
              <p:cNvGrpSpPr>
                <a:grpSpLocks/>
              </p:cNvGrpSpPr>
              <p:nvPr/>
            </p:nvGrpSpPr>
            <p:grpSpPr bwMode="auto">
              <a:xfrm>
                <a:off x="0" y="4418"/>
                <a:ext cx="613" cy="461"/>
                <a:chOff x="0" y="4418"/>
                <a:chExt cx="613" cy="461"/>
              </a:xfrm>
            </p:grpSpPr>
            <p:sp>
              <p:nvSpPr>
                <p:cNvPr id="87092" name="Rectangle 31">
                  <a:extLst>
                    <a:ext uri="{FF2B5EF4-FFF2-40B4-BE49-F238E27FC236}">
                      <a16:creationId xmlns:a16="http://schemas.microsoft.com/office/drawing/2014/main" id="{DFCB7F21-5343-43A9-BB56-A56973CF17FC}"/>
                    </a:ext>
                  </a:extLst>
                </p:cNvPr>
                <p:cNvSpPr>
                  <a:spLocks noChangeArrowheads="1"/>
                </p:cNvSpPr>
                <p:nvPr/>
              </p:nvSpPr>
              <p:spPr bwMode="auto">
                <a:xfrm>
                  <a:off x="43" y="4418"/>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Al</a:t>
                  </a:r>
                  <a:r>
                    <a:rPr kumimoji="1" lang="en-US" altLang="zh-TW" sz="1800" baseline="30000">
                      <a:solidFill>
                        <a:srgbClr val="000000"/>
                      </a:solidFill>
                      <a:ea typeface="FZKai-Z03" pitchFamily="65" charset="-128"/>
                    </a:rPr>
                    <a:t>3+</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93" name="Rectangle 91">
                  <a:extLst>
                    <a:ext uri="{FF2B5EF4-FFF2-40B4-BE49-F238E27FC236}">
                      <a16:creationId xmlns:a16="http://schemas.microsoft.com/office/drawing/2014/main" id="{A5F5CDE5-F4F9-48DB-92D1-264410643311}"/>
                    </a:ext>
                  </a:extLst>
                </p:cNvPr>
                <p:cNvSpPr>
                  <a:spLocks noChangeArrowheads="1"/>
                </p:cNvSpPr>
                <p:nvPr/>
              </p:nvSpPr>
              <p:spPr bwMode="auto">
                <a:xfrm>
                  <a:off x="0" y="4418"/>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7" name="Group 94">
                <a:extLst>
                  <a:ext uri="{FF2B5EF4-FFF2-40B4-BE49-F238E27FC236}">
                    <a16:creationId xmlns:a16="http://schemas.microsoft.com/office/drawing/2014/main" id="{1BA4AAA6-E667-4A73-A7F7-A64A85865222}"/>
                  </a:ext>
                </a:extLst>
              </p:cNvPr>
              <p:cNvGrpSpPr>
                <a:grpSpLocks/>
              </p:cNvGrpSpPr>
              <p:nvPr/>
            </p:nvGrpSpPr>
            <p:grpSpPr bwMode="auto">
              <a:xfrm>
                <a:off x="613" y="4418"/>
                <a:ext cx="1006" cy="461"/>
                <a:chOff x="613" y="4418"/>
                <a:chExt cx="1006" cy="461"/>
              </a:xfrm>
            </p:grpSpPr>
            <p:sp>
              <p:nvSpPr>
                <p:cNvPr id="87090" name="Rectangle 32">
                  <a:extLst>
                    <a:ext uri="{FF2B5EF4-FFF2-40B4-BE49-F238E27FC236}">
                      <a16:creationId xmlns:a16="http://schemas.microsoft.com/office/drawing/2014/main" id="{7F180315-8C4F-437F-9539-F5B2349970F8}"/>
                    </a:ext>
                  </a:extLst>
                </p:cNvPr>
                <p:cNvSpPr>
                  <a:spLocks noChangeArrowheads="1"/>
                </p:cNvSpPr>
                <p:nvPr/>
              </p:nvSpPr>
              <p:spPr bwMode="auto">
                <a:xfrm>
                  <a:off x="656" y="4418"/>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0.5</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91" name="Rectangle 93">
                  <a:extLst>
                    <a:ext uri="{FF2B5EF4-FFF2-40B4-BE49-F238E27FC236}">
                      <a16:creationId xmlns:a16="http://schemas.microsoft.com/office/drawing/2014/main" id="{4D5323DB-DB4C-458D-88C2-D009D6F1B107}"/>
                    </a:ext>
                  </a:extLst>
                </p:cNvPr>
                <p:cNvSpPr>
                  <a:spLocks noChangeArrowheads="1"/>
                </p:cNvSpPr>
                <p:nvPr/>
              </p:nvSpPr>
              <p:spPr bwMode="auto">
                <a:xfrm>
                  <a:off x="613" y="4418"/>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8" name="Group 96">
                <a:extLst>
                  <a:ext uri="{FF2B5EF4-FFF2-40B4-BE49-F238E27FC236}">
                    <a16:creationId xmlns:a16="http://schemas.microsoft.com/office/drawing/2014/main" id="{16393E18-11C1-4C0D-83AB-8902556A1A0B}"/>
                  </a:ext>
                </a:extLst>
              </p:cNvPr>
              <p:cNvGrpSpPr>
                <a:grpSpLocks/>
              </p:cNvGrpSpPr>
              <p:nvPr/>
            </p:nvGrpSpPr>
            <p:grpSpPr bwMode="auto">
              <a:xfrm>
                <a:off x="1619" y="4418"/>
                <a:ext cx="878" cy="461"/>
                <a:chOff x="1619" y="4418"/>
                <a:chExt cx="878" cy="461"/>
              </a:xfrm>
            </p:grpSpPr>
            <p:sp>
              <p:nvSpPr>
                <p:cNvPr id="87088" name="Rectangle 33">
                  <a:extLst>
                    <a:ext uri="{FF2B5EF4-FFF2-40B4-BE49-F238E27FC236}">
                      <a16:creationId xmlns:a16="http://schemas.microsoft.com/office/drawing/2014/main" id="{D4786EA9-24D8-457B-AD7B-377E9FD601D4}"/>
                    </a:ext>
                  </a:extLst>
                </p:cNvPr>
                <p:cNvSpPr>
                  <a:spLocks noChangeArrowheads="1"/>
                </p:cNvSpPr>
                <p:nvPr/>
              </p:nvSpPr>
              <p:spPr bwMode="auto">
                <a:xfrm>
                  <a:off x="1662" y="4418"/>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4.8</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89" name="Rectangle 95">
                  <a:extLst>
                    <a:ext uri="{FF2B5EF4-FFF2-40B4-BE49-F238E27FC236}">
                      <a16:creationId xmlns:a16="http://schemas.microsoft.com/office/drawing/2014/main" id="{AF6D7B82-60A6-4499-BECB-62B16933B7E6}"/>
                    </a:ext>
                  </a:extLst>
                </p:cNvPr>
                <p:cNvSpPr>
                  <a:spLocks noChangeArrowheads="1"/>
                </p:cNvSpPr>
                <p:nvPr/>
              </p:nvSpPr>
              <p:spPr bwMode="auto">
                <a:xfrm>
                  <a:off x="1619" y="4418"/>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79" name="Group 98">
                <a:extLst>
                  <a:ext uri="{FF2B5EF4-FFF2-40B4-BE49-F238E27FC236}">
                    <a16:creationId xmlns:a16="http://schemas.microsoft.com/office/drawing/2014/main" id="{A0D3FC4C-50C2-4241-BC7F-8BBBAC3731C2}"/>
                  </a:ext>
                </a:extLst>
              </p:cNvPr>
              <p:cNvGrpSpPr>
                <a:grpSpLocks/>
              </p:cNvGrpSpPr>
              <p:nvPr/>
            </p:nvGrpSpPr>
            <p:grpSpPr bwMode="auto">
              <a:xfrm>
                <a:off x="0" y="4879"/>
                <a:ext cx="613" cy="461"/>
                <a:chOff x="0" y="4879"/>
                <a:chExt cx="613" cy="461"/>
              </a:xfrm>
            </p:grpSpPr>
            <p:sp>
              <p:nvSpPr>
                <p:cNvPr id="87086" name="Rectangle 34">
                  <a:extLst>
                    <a:ext uri="{FF2B5EF4-FFF2-40B4-BE49-F238E27FC236}">
                      <a16:creationId xmlns:a16="http://schemas.microsoft.com/office/drawing/2014/main" id="{98182B04-F735-471B-B005-BD56CFDA928E}"/>
                    </a:ext>
                  </a:extLst>
                </p:cNvPr>
                <p:cNvSpPr>
                  <a:spLocks noChangeArrowheads="1"/>
                </p:cNvSpPr>
                <p:nvPr/>
              </p:nvSpPr>
              <p:spPr bwMode="auto">
                <a:xfrm>
                  <a:off x="43" y="4879"/>
                  <a:ext cx="52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Fe</a:t>
                  </a:r>
                  <a:r>
                    <a:rPr kumimoji="1" lang="en-US" altLang="zh-TW" sz="1800" baseline="30000">
                      <a:solidFill>
                        <a:srgbClr val="000000"/>
                      </a:solidFill>
                      <a:ea typeface="FZKai-Z03" pitchFamily="65" charset="-128"/>
                    </a:rPr>
                    <a:t>3+</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87" name="Rectangle 97">
                  <a:extLst>
                    <a:ext uri="{FF2B5EF4-FFF2-40B4-BE49-F238E27FC236}">
                      <a16:creationId xmlns:a16="http://schemas.microsoft.com/office/drawing/2014/main" id="{51004568-4C00-4C92-85C6-857FC040116C}"/>
                    </a:ext>
                  </a:extLst>
                </p:cNvPr>
                <p:cNvSpPr>
                  <a:spLocks noChangeArrowheads="1"/>
                </p:cNvSpPr>
                <p:nvPr/>
              </p:nvSpPr>
              <p:spPr bwMode="auto">
                <a:xfrm>
                  <a:off x="0" y="4879"/>
                  <a:ext cx="613"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80" name="Group 100">
                <a:extLst>
                  <a:ext uri="{FF2B5EF4-FFF2-40B4-BE49-F238E27FC236}">
                    <a16:creationId xmlns:a16="http://schemas.microsoft.com/office/drawing/2014/main" id="{1C1D095A-81DB-4288-9AE1-05C80FD1A40D}"/>
                  </a:ext>
                </a:extLst>
              </p:cNvPr>
              <p:cNvGrpSpPr>
                <a:grpSpLocks/>
              </p:cNvGrpSpPr>
              <p:nvPr/>
            </p:nvGrpSpPr>
            <p:grpSpPr bwMode="auto">
              <a:xfrm>
                <a:off x="613" y="4879"/>
                <a:ext cx="1006" cy="461"/>
                <a:chOff x="613" y="4879"/>
                <a:chExt cx="1006" cy="461"/>
              </a:xfrm>
            </p:grpSpPr>
            <p:sp>
              <p:nvSpPr>
                <p:cNvPr id="87084" name="Rectangle 35">
                  <a:extLst>
                    <a:ext uri="{FF2B5EF4-FFF2-40B4-BE49-F238E27FC236}">
                      <a16:creationId xmlns:a16="http://schemas.microsoft.com/office/drawing/2014/main" id="{2A2E25FD-96A4-409D-A9C6-A3B3619FB92D}"/>
                    </a:ext>
                  </a:extLst>
                </p:cNvPr>
                <p:cNvSpPr>
                  <a:spLocks noChangeArrowheads="1"/>
                </p:cNvSpPr>
                <p:nvPr/>
              </p:nvSpPr>
              <p:spPr bwMode="auto">
                <a:xfrm>
                  <a:off x="656" y="4879"/>
                  <a:ext cx="920"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zh-TW" sz="1800">
                      <a:solidFill>
                        <a:srgbClr val="000000"/>
                      </a:solidFill>
                      <a:ea typeface="FZKai-Z03" pitchFamily="65" charset="-128"/>
                    </a:rPr>
                    <a:t>0.6</a:t>
                  </a:r>
                  <a:endParaRPr kumimoji="1" lang="en-US" altLang="zh-TW" sz="1200">
                    <a:solidFill>
                      <a:srgbClr val="000000"/>
                    </a:solidFill>
                    <a:ea typeface="新細明體" panose="02020500000000000000" pitchFamily="18" charset="-120"/>
                  </a:endParaRPr>
                </a:p>
                <a:p>
                  <a:pPr algn="ctr" eaLnBrk="0" fontAlgn="base" hangingPunct="0">
                    <a:spcBef>
                      <a:spcPct val="0"/>
                    </a:spcBef>
                    <a:spcAft>
                      <a:spcPct val="0"/>
                    </a:spcAft>
                    <a:buClrTx/>
                    <a:buFontTx/>
                    <a:buChar char="•"/>
                  </a:pPr>
                  <a:endParaRPr kumimoji="1" lang="en-US" altLang="zh-TW" sz="2400">
                    <a:solidFill>
                      <a:srgbClr val="000000"/>
                    </a:solidFill>
                    <a:ea typeface="新細明體" panose="02020500000000000000" pitchFamily="18" charset="-120"/>
                  </a:endParaRPr>
                </a:p>
              </p:txBody>
            </p:sp>
            <p:sp>
              <p:nvSpPr>
                <p:cNvPr id="87085" name="Rectangle 99">
                  <a:extLst>
                    <a:ext uri="{FF2B5EF4-FFF2-40B4-BE49-F238E27FC236}">
                      <a16:creationId xmlns:a16="http://schemas.microsoft.com/office/drawing/2014/main" id="{0F28DE65-CD0D-47BF-A97D-2321ECC2E4D9}"/>
                    </a:ext>
                  </a:extLst>
                </p:cNvPr>
                <p:cNvSpPr>
                  <a:spLocks noChangeArrowheads="1"/>
                </p:cNvSpPr>
                <p:nvPr/>
              </p:nvSpPr>
              <p:spPr bwMode="auto">
                <a:xfrm>
                  <a:off x="613" y="4879"/>
                  <a:ext cx="1006"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87081" name="Group 102">
                <a:extLst>
                  <a:ext uri="{FF2B5EF4-FFF2-40B4-BE49-F238E27FC236}">
                    <a16:creationId xmlns:a16="http://schemas.microsoft.com/office/drawing/2014/main" id="{B2EAB63E-65AE-4732-95D2-74EA7F202CE0}"/>
                  </a:ext>
                </a:extLst>
              </p:cNvPr>
              <p:cNvGrpSpPr>
                <a:grpSpLocks/>
              </p:cNvGrpSpPr>
              <p:nvPr/>
            </p:nvGrpSpPr>
            <p:grpSpPr bwMode="auto">
              <a:xfrm>
                <a:off x="1619" y="4879"/>
                <a:ext cx="878" cy="461"/>
                <a:chOff x="1619" y="4879"/>
                <a:chExt cx="878" cy="461"/>
              </a:xfrm>
            </p:grpSpPr>
            <p:sp>
              <p:nvSpPr>
                <p:cNvPr id="87082" name="Rectangle 36">
                  <a:extLst>
                    <a:ext uri="{FF2B5EF4-FFF2-40B4-BE49-F238E27FC236}">
                      <a16:creationId xmlns:a16="http://schemas.microsoft.com/office/drawing/2014/main" id="{38DE511A-29E7-4E76-B4AA-28045751BA77}"/>
                    </a:ext>
                  </a:extLst>
                </p:cNvPr>
                <p:cNvSpPr>
                  <a:spLocks noChangeArrowheads="1"/>
                </p:cNvSpPr>
                <p:nvPr/>
              </p:nvSpPr>
              <p:spPr bwMode="auto">
                <a:xfrm>
                  <a:off x="1662" y="4879"/>
                  <a:ext cx="792"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0"/>
                    </a:spcBef>
                    <a:spcAft>
                      <a:spcPct val="0"/>
                    </a:spcAft>
                    <a:buClrTx/>
                    <a:buFontTx/>
                    <a:buChar char="•"/>
                  </a:pPr>
                  <a:r>
                    <a:rPr kumimoji="1" lang="en-US" altLang="en-US" sz="1200">
                      <a:solidFill>
                        <a:srgbClr val="000000"/>
                      </a:solidFill>
                      <a:cs typeface="Times New Roman" panose="02020603050405020304" pitchFamily="18" charset="0"/>
                    </a:rPr>
                    <a:t> </a:t>
                  </a:r>
                </a:p>
                <a:p>
                  <a:pPr algn="ctr" eaLnBrk="0" fontAlgn="base" hangingPunct="0">
                    <a:spcBef>
                      <a:spcPct val="0"/>
                    </a:spcBef>
                    <a:spcAft>
                      <a:spcPct val="0"/>
                    </a:spcAft>
                    <a:buClrTx/>
                    <a:buFontTx/>
                    <a:buChar char="•"/>
                  </a:pPr>
                  <a:endParaRPr kumimoji="1" lang="en-US" altLang="en-US" sz="2400">
                    <a:solidFill>
                      <a:srgbClr val="000000"/>
                    </a:solidFill>
                  </a:endParaRPr>
                </a:p>
              </p:txBody>
            </p:sp>
            <p:sp>
              <p:nvSpPr>
                <p:cNvPr id="87083" name="Rectangle 101">
                  <a:extLst>
                    <a:ext uri="{FF2B5EF4-FFF2-40B4-BE49-F238E27FC236}">
                      <a16:creationId xmlns:a16="http://schemas.microsoft.com/office/drawing/2014/main" id="{C73CABD3-DCCF-4F7B-BE52-632AB2B9967D}"/>
                    </a:ext>
                  </a:extLst>
                </p:cNvPr>
                <p:cNvSpPr>
                  <a:spLocks noChangeArrowheads="1"/>
                </p:cNvSpPr>
                <p:nvPr/>
              </p:nvSpPr>
              <p:spPr bwMode="auto">
                <a:xfrm>
                  <a:off x="1619" y="4879"/>
                  <a:ext cx="878" cy="46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sp>
          <p:nvSpPr>
            <p:cNvPr id="87048" name="Rectangle 104">
              <a:extLst>
                <a:ext uri="{FF2B5EF4-FFF2-40B4-BE49-F238E27FC236}">
                  <a16:creationId xmlns:a16="http://schemas.microsoft.com/office/drawing/2014/main" id="{CE5C92E0-5383-43FE-83D5-DEC927EC5E7D}"/>
                </a:ext>
              </a:extLst>
            </p:cNvPr>
            <p:cNvSpPr>
              <a:spLocks noChangeArrowheads="1"/>
            </p:cNvSpPr>
            <p:nvPr/>
          </p:nvSpPr>
          <p:spPr bwMode="auto">
            <a:xfrm>
              <a:off x="-3" y="-3"/>
              <a:ext cx="2503" cy="5346"/>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87046" name="Text Box 106">
            <a:extLst>
              <a:ext uri="{FF2B5EF4-FFF2-40B4-BE49-F238E27FC236}">
                <a16:creationId xmlns:a16="http://schemas.microsoft.com/office/drawing/2014/main" id="{6145E8AD-06EE-4C3E-B0D8-D5240BF30894}"/>
              </a:ext>
            </a:extLst>
          </p:cNvPr>
          <p:cNvSpPr txBox="1">
            <a:spLocks noChangeArrowheads="1"/>
          </p:cNvSpPr>
          <p:nvPr/>
        </p:nvSpPr>
        <p:spPr bwMode="auto">
          <a:xfrm>
            <a:off x="8904288" y="6142039"/>
            <a:ext cx="1479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(Data compiled from Israelachvili, 1991)</a:t>
            </a:r>
          </a:p>
        </p:txBody>
      </p:sp>
    </p:spTree>
    <p:extLst>
      <p:ext uri="{BB962C8B-B14F-4D97-AF65-F5344CB8AC3E}">
        <p14:creationId xmlns:p14="http://schemas.microsoft.com/office/powerpoint/2010/main" val="36568962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5">
            <a:extLst>
              <a:ext uri="{FF2B5EF4-FFF2-40B4-BE49-F238E27FC236}">
                <a16:creationId xmlns:a16="http://schemas.microsoft.com/office/drawing/2014/main" id="{4FDF4277-8EBF-49F3-B258-8D9E1BAD53D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FC13CB10-6DCB-469F-8744-5E27896D75DA}" type="slidenum">
              <a:rPr kumimoji="1" lang="en-US" altLang="en-US" sz="1400">
                <a:solidFill>
                  <a:srgbClr val="000000"/>
                </a:solidFill>
              </a:rPr>
              <a:pPr eaLnBrk="0" fontAlgn="base" hangingPunct="0">
                <a:spcBef>
                  <a:spcPct val="0"/>
                </a:spcBef>
                <a:spcAft>
                  <a:spcPct val="0"/>
                </a:spcAft>
                <a:buClrTx/>
                <a:buFontTx/>
                <a:buChar char="•"/>
              </a:pPr>
              <a:t>71</a:t>
            </a:fld>
            <a:endParaRPr kumimoji="1" lang="en-US" altLang="en-US" sz="1400">
              <a:solidFill>
                <a:srgbClr val="000000"/>
              </a:solidFill>
            </a:endParaRPr>
          </a:p>
        </p:txBody>
      </p:sp>
      <p:sp>
        <p:nvSpPr>
          <p:cNvPr id="90115" name="Rectangle 2">
            <a:extLst>
              <a:ext uri="{FF2B5EF4-FFF2-40B4-BE49-F238E27FC236}">
                <a16:creationId xmlns:a16="http://schemas.microsoft.com/office/drawing/2014/main" id="{B19E0C16-84E0-4CC6-B1BC-BD6296D0C7DF}"/>
              </a:ext>
            </a:extLst>
          </p:cNvPr>
          <p:cNvSpPr>
            <a:spLocks noGrp="1" noChangeArrowheads="1"/>
          </p:cNvSpPr>
          <p:nvPr>
            <p:ph type="title"/>
          </p:nvPr>
        </p:nvSpPr>
        <p:spPr/>
        <p:txBody>
          <a:bodyPr/>
          <a:lstStyle/>
          <a:p>
            <a:pPr eaLnBrk="1" hangingPunct="1"/>
            <a:r>
              <a:rPr lang="en-US" altLang="en-US"/>
              <a:t>5.7 Cation Exchange Capacity (cec)</a:t>
            </a:r>
          </a:p>
        </p:txBody>
      </p:sp>
      <p:sp>
        <p:nvSpPr>
          <p:cNvPr id="90116" name="Rectangle 3">
            <a:extLst>
              <a:ext uri="{FF2B5EF4-FFF2-40B4-BE49-F238E27FC236}">
                <a16:creationId xmlns:a16="http://schemas.microsoft.com/office/drawing/2014/main" id="{41B3B9B8-FB41-48AB-ADAA-261E0EBAB416}"/>
              </a:ext>
            </a:extLst>
          </p:cNvPr>
          <p:cNvSpPr>
            <a:spLocks noGrp="1" noChangeArrowheads="1"/>
          </p:cNvSpPr>
          <p:nvPr>
            <p:ph type="body" idx="1"/>
          </p:nvPr>
        </p:nvSpPr>
        <p:spPr/>
        <p:txBody>
          <a:bodyPr/>
          <a:lstStyle/>
          <a:p>
            <a:pPr marL="173038" indent="-173038" algn="just">
              <a:buFontTx/>
              <a:buChar char="•"/>
            </a:pPr>
            <a:r>
              <a:rPr lang="en-US" altLang="en-US" sz="2400"/>
              <a:t>The quantity of exchangeable cations is termed the cation exchangeable capacity (cec) and is usually expressed as milliequivalents (meq) per 100 gram of dry clay </a:t>
            </a:r>
            <a:r>
              <a:rPr lang="en-US" altLang="en-US" sz="1200"/>
              <a:t>( from Mitchell, 1993)</a:t>
            </a:r>
            <a:r>
              <a:rPr lang="en-US" altLang="en-US" sz="2400"/>
              <a:t>.</a:t>
            </a:r>
          </a:p>
          <a:p>
            <a:pPr marL="173038" indent="-173038" algn="just">
              <a:buFontTx/>
              <a:buChar char="•"/>
            </a:pPr>
            <a:endParaRPr lang="en-US" altLang="en-US" sz="2400"/>
          </a:p>
          <a:p>
            <a:pPr marL="173038" indent="-173038" algn="just">
              <a:buFontTx/>
              <a:buChar char="•"/>
            </a:pPr>
            <a:r>
              <a:rPr lang="en-US" altLang="en-US" sz="2000"/>
              <a:t>One equivalent = 6.02</a:t>
            </a:r>
            <a:r>
              <a:rPr lang="en-US" altLang="en-US" sz="2000">
                <a:sym typeface="Symbol" panose="05050102010706020507" pitchFamily="18" charset="2"/>
              </a:rPr>
              <a:t></a:t>
            </a:r>
            <a:r>
              <a:rPr lang="en-US" altLang="en-US" sz="2000"/>
              <a:t>10</a:t>
            </a:r>
            <a:r>
              <a:rPr lang="en-US" altLang="en-US" sz="2000" baseline="30000"/>
              <a:t>23</a:t>
            </a:r>
            <a:r>
              <a:rPr lang="en-US" altLang="en-US" sz="2000"/>
              <a:t> electron charges or 96500 Coulombs, which is 1 Faraday.</a:t>
            </a:r>
          </a:p>
          <a:p>
            <a:pPr marL="173038" indent="-173038" algn="just">
              <a:buFontTx/>
              <a:buChar char="•"/>
            </a:pPr>
            <a:endParaRPr lang="en-US" altLang="en-US"/>
          </a:p>
        </p:txBody>
      </p:sp>
    </p:spTree>
    <p:extLst>
      <p:ext uri="{BB962C8B-B14F-4D97-AF65-F5344CB8AC3E}">
        <p14:creationId xmlns:p14="http://schemas.microsoft.com/office/powerpoint/2010/main" val="97990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Number Placeholder 5">
            <a:extLst>
              <a:ext uri="{FF2B5EF4-FFF2-40B4-BE49-F238E27FC236}">
                <a16:creationId xmlns:a16="http://schemas.microsoft.com/office/drawing/2014/main" id="{ABB84CCE-7AC1-4841-BF41-37BD3D611C8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7A525A89-E334-492C-90B7-5C5ECE0CDABE}" type="slidenum">
              <a:rPr kumimoji="1" lang="en-US" altLang="en-US" sz="1400">
                <a:solidFill>
                  <a:srgbClr val="000000"/>
                </a:solidFill>
              </a:rPr>
              <a:pPr eaLnBrk="0" fontAlgn="base" hangingPunct="0">
                <a:spcBef>
                  <a:spcPct val="0"/>
                </a:spcBef>
                <a:spcAft>
                  <a:spcPct val="0"/>
                </a:spcAft>
                <a:buClrTx/>
                <a:buFontTx/>
                <a:buChar char="•"/>
              </a:pPr>
              <a:t>72</a:t>
            </a:fld>
            <a:endParaRPr kumimoji="1" lang="en-US" altLang="en-US" sz="1400">
              <a:solidFill>
                <a:srgbClr val="000000"/>
              </a:solidFill>
            </a:endParaRPr>
          </a:p>
        </p:txBody>
      </p:sp>
      <p:sp>
        <p:nvSpPr>
          <p:cNvPr id="91139" name="Rectangle 2">
            <a:extLst>
              <a:ext uri="{FF2B5EF4-FFF2-40B4-BE49-F238E27FC236}">
                <a16:creationId xmlns:a16="http://schemas.microsoft.com/office/drawing/2014/main" id="{C34E5A26-6A18-472D-B3DE-667B4E620381}"/>
              </a:ext>
            </a:extLst>
          </p:cNvPr>
          <p:cNvSpPr>
            <a:spLocks noGrp="1" noChangeArrowheads="1"/>
          </p:cNvSpPr>
          <p:nvPr>
            <p:ph type="title"/>
          </p:nvPr>
        </p:nvSpPr>
        <p:spPr/>
        <p:txBody>
          <a:bodyPr/>
          <a:lstStyle/>
          <a:p>
            <a:pPr eaLnBrk="1" hangingPunct="1"/>
            <a:r>
              <a:rPr lang="en-US" altLang="en-US"/>
              <a:t>5.8 Swelling Potential</a:t>
            </a:r>
          </a:p>
        </p:txBody>
      </p:sp>
      <p:pic>
        <p:nvPicPr>
          <p:cNvPr id="91140" name="Picture 5" descr="C:\Wang-HKUST\course-CIVIL270\Picture-clay\swelling-potential.jpg">
            <a:extLst>
              <a:ext uri="{FF2B5EF4-FFF2-40B4-BE49-F238E27FC236}">
                <a16:creationId xmlns:a16="http://schemas.microsoft.com/office/drawing/2014/main" id="{F47CABAA-6BA2-41BE-8321-57322698E566}"/>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1906588" y="2582864"/>
            <a:ext cx="8120062"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Text Box 4">
            <a:extLst>
              <a:ext uri="{FF2B5EF4-FFF2-40B4-BE49-F238E27FC236}">
                <a16:creationId xmlns:a16="http://schemas.microsoft.com/office/drawing/2014/main" id="{A108E760-B050-434B-A2DF-D6AAB17DC373}"/>
              </a:ext>
            </a:extLst>
          </p:cNvPr>
          <p:cNvSpPr txBox="1">
            <a:spLocks noChangeArrowheads="1"/>
          </p:cNvSpPr>
          <p:nvPr/>
        </p:nvSpPr>
        <p:spPr bwMode="auto">
          <a:xfrm>
            <a:off x="2351089" y="1219201"/>
            <a:ext cx="7723187"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2000">
                <a:solidFill>
                  <a:srgbClr val="000000"/>
                </a:solidFill>
              </a:rPr>
              <a:t>Practically speaking, the three ingredients generally necessary for potentially damaging swelling to occur are (1) presence of montmorillonite in the soil, (2) the natural water content must be around the PL, and (3) there must be a source of water for the potentially swelling clay </a:t>
            </a:r>
            <a:r>
              <a:rPr kumimoji="1" lang="en-US" altLang="en-US" sz="1200">
                <a:solidFill>
                  <a:srgbClr val="000000"/>
                </a:solidFill>
              </a:rPr>
              <a:t>(Gromko, 1974, from Holtz and Kovacs, 1981)</a:t>
            </a:r>
            <a:r>
              <a:rPr kumimoji="1" lang="en-US" altLang="en-US" sz="2000">
                <a:solidFill>
                  <a:srgbClr val="000000"/>
                </a:solidFill>
              </a:rPr>
              <a:t> </a:t>
            </a:r>
          </a:p>
        </p:txBody>
      </p:sp>
      <p:sp>
        <p:nvSpPr>
          <p:cNvPr id="91142" name="Text Box 6">
            <a:extLst>
              <a:ext uri="{FF2B5EF4-FFF2-40B4-BE49-F238E27FC236}">
                <a16:creationId xmlns:a16="http://schemas.microsoft.com/office/drawing/2014/main" id="{F2D66F55-380A-4E32-A486-136202E77DCB}"/>
              </a:ext>
            </a:extLst>
          </p:cNvPr>
          <p:cNvSpPr txBox="1">
            <a:spLocks noChangeArrowheads="1"/>
          </p:cNvSpPr>
          <p:nvPr/>
        </p:nvSpPr>
        <p:spPr bwMode="auto">
          <a:xfrm>
            <a:off x="8040688" y="6169025"/>
            <a:ext cx="19161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ctr" fontAlgn="base">
              <a:spcBef>
                <a:spcPct val="50000"/>
              </a:spcBef>
              <a:spcAft>
                <a:spcPct val="0"/>
              </a:spcAft>
              <a:buClrTx/>
              <a:buFontTx/>
              <a:buChar char="•"/>
            </a:pPr>
            <a:r>
              <a:rPr kumimoji="1" lang="en-US" altLang="en-US" sz="1200">
                <a:solidFill>
                  <a:srgbClr val="000000"/>
                </a:solidFill>
              </a:rPr>
              <a:t>Holtz and Kovacs, 1981</a:t>
            </a:r>
          </a:p>
        </p:txBody>
      </p:sp>
      <p:sp>
        <p:nvSpPr>
          <p:cNvPr id="91143" name="Text Box 7">
            <a:extLst>
              <a:ext uri="{FF2B5EF4-FFF2-40B4-BE49-F238E27FC236}">
                <a16:creationId xmlns:a16="http://schemas.microsoft.com/office/drawing/2014/main" id="{21AAB422-7545-49CF-9370-DBD99B9F5E3C}"/>
              </a:ext>
            </a:extLst>
          </p:cNvPr>
          <p:cNvSpPr txBox="1">
            <a:spLocks noChangeArrowheads="1"/>
          </p:cNvSpPr>
          <p:nvPr/>
        </p:nvSpPr>
        <p:spPr bwMode="auto">
          <a:xfrm>
            <a:off x="6369051" y="5776914"/>
            <a:ext cx="14636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U.S. Bureau of Reclamation</a:t>
            </a:r>
          </a:p>
        </p:txBody>
      </p:sp>
    </p:spTree>
    <p:extLst>
      <p:ext uri="{BB962C8B-B14F-4D97-AF65-F5344CB8AC3E}">
        <p14:creationId xmlns:p14="http://schemas.microsoft.com/office/powerpoint/2010/main" val="13282891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Number Placeholder 5">
            <a:extLst>
              <a:ext uri="{FF2B5EF4-FFF2-40B4-BE49-F238E27FC236}">
                <a16:creationId xmlns:a16="http://schemas.microsoft.com/office/drawing/2014/main" id="{A9D66D16-A75B-4E90-B654-39B6CAC45FB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3FFA9B14-AF5C-4CB1-8971-9E8A8D8FAF90}" type="slidenum">
              <a:rPr kumimoji="1" lang="en-US" altLang="en-US" sz="1400">
                <a:solidFill>
                  <a:srgbClr val="000000"/>
                </a:solidFill>
              </a:rPr>
              <a:pPr eaLnBrk="0" fontAlgn="base" hangingPunct="0">
                <a:spcBef>
                  <a:spcPct val="0"/>
                </a:spcBef>
                <a:spcAft>
                  <a:spcPct val="0"/>
                </a:spcAft>
                <a:buClrTx/>
                <a:buFontTx/>
                <a:buChar char="•"/>
              </a:pPr>
              <a:t>73</a:t>
            </a:fld>
            <a:endParaRPr kumimoji="1" lang="en-US" altLang="en-US" sz="1400">
              <a:solidFill>
                <a:srgbClr val="000000"/>
              </a:solidFill>
            </a:endParaRPr>
          </a:p>
        </p:txBody>
      </p:sp>
      <p:sp>
        <p:nvSpPr>
          <p:cNvPr id="92163" name="Rectangle 2">
            <a:extLst>
              <a:ext uri="{FF2B5EF4-FFF2-40B4-BE49-F238E27FC236}">
                <a16:creationId xmlns:a16="http://schemas.microsoft.com/office/drawing/2014/main" id="{51C1E3B2-C823-4683-9DE9-ED43D9F2F849}"/>
              </a:ext>
            </a:extLst>
          </p:cNvPr>
          <p:cNvSpPr>
            <a:spLocks noGrp="1" noChangeArrowheads="1"/>
          </p:cNvSpPr>
          <p:nvPr>
            <p:ph type="title"/>
          </p:nvPr>
        </p:nvSpPr>
        <p:spPr/>
        <p:txBody>
          <a:bodyPr/>
          <a:lstStyle/>
          <a:p>
            <a:pPr eaLnBrk="1" hangingPunct="1"/>
            <a:r>
              <a:rPr lang="en-US" altLang="en-US"/>
              <a:t>5.9 Engineering Applications</a:t>
            </a:r>
          </a:p>
        </p:txBody>
      </p:sp>
      <p:sp>
        <p:nvSpPr>
          <p:cNvPr id="92164" name="Rectangle 3">
            <a:extLst>
              <a:ext uri="{FF2B5EF4-FFF2-40B4-BE49-F238E27FC236}">
                <a16:creationId xmlns:a16="http://schemas.microsoft.com/office/drawing/2014/main" id="{7D45631B-75A1-4906-9E4F-DC4FE5120D35}"/>
              </a:ext>
            </a:extLst>
          </p:cNvPr>
          <p:cNvSpPr>
            <a:spLocks noGrp="1" noChangeArrowheads="1"/>
          </p:cNvSpPr>
          <p:nvPr>
            <p:ph type="body" idx="1"/>
          </p:nvPr>
        </p:nvSpPr>
        <p:spPr>
          <a:xfrm>
            <a:off x="2209800" y="1470025"/>
            <a:ext cx="7772400" cy="2038350"/>
          </a:xfrm>
        </p:spPr>
        <p:txBody>
          <a:bodyPr/>
          <a:lstStyle/>
          <a:p>
            <a:pPr marL="115888" indent="-115888">
              <a:lnSpc>
                <a:spcPct val="90000"/>
              </a:lnSpc>
            </a:pPr>
            <a:r>
              <a:rPr lang="en-US" altLang="en-US" sz="2000" b="1">
                <a:solidFill>
                  <a:schemeClr val="accent2"/>
                </a:solidFill>
              </a:rPr>
              <a:t>Lime treatment for the swelling clay</a:t>
            </a:r>
          </a:p>
          <a:p>
            <a:pPr marL="115888" indent="-115888" algn="just">
              <a:lnSpc>
                <a:spcPct val="90000"/>
              </a:lnSpc>
              <a:buFontTx/>
              <a:buChar char="•"/>
            </a:pPr>
            <a:r>
              <a:rPr lang="en-US" altLang="en-US" sz="2000"/>
              <a:t>The swelling clay such as Na-montmorillonite beneath the foundation is potentially harmful to the light structure. Adding lime (CaO) into such soil can effectively reduce the swelling potential due to Ca</a:t>
            </a:r>
            <a:r>
              <a:rPr lang="en-US" altLang="en-US" sz="2000" baseline="30000"/>
              <a:t>2+</a:t>
            </a:r>
            <a:r>
              <a:rPr lang="en-US" altLang="en-US" sz="2000"/>
              <a:t> displacing Na</a:t>
            </a:r>
            <a:r>
              <a:rPr lang="en-US" altLang="en-US" sz="2000" baseline="30000"/>
              <a:t>+</a:t>
            </a:r>
            <a:r>
              <a:rPr lang="en-US" altLang="en-US" sz="2000"/>
              <a:t>, and can increase the strength by dehydration of soils and cementation.</a:t>
            </a:r>
          </a:p>
          <a:p>
            <a:pPr marL="115888" indent="-115888">
              <a:lnSpc>
                <a:spcPct val="90000"/>
              </a:lnSpc>
            </a:pPr>
            <a:r>
              <a:rPr lang="en-US" altLang="en-US" sz="2000" b="1">
                <a:solidFill>
                  <a:schemeClr val="accent2"/>
                </a:solidFill>
              </a:rPr>
              <a:t>Drilling mud</a:t>
            </a:r>
          </a:p>
          <a:p>
            <a:pPr marL="115888" indent="-115888">
              <a:lnSpc>
                <a:spcPct val="90000"/>
              </a:lnSpc>
              <a:buFontTx/>
              <a:buChar char="•"/>
            </a:pPr>
            <a:endParaRPr lang="en-US" altLang="en-US" sz="2000" b="1">
              <a:solidFill>
                <a:schemeClr val="accent2"/>
              </a:solidFill>
            </a:endParaRPr>
          </a:p>
          <a:p>
            <a:pPr marL="115888" indent="-115888">
              <a:lnSpc>
                <a:spcPct val="90000"/>
              </a:lnSpc>
            </a:pPr>
            <a:endParaRPr lang="en-US" altLang="en-US" sz="2000"/>
          </a:p>
          <a:p>
            <a:pPr marL="115888" indent="-115888">
              <a:lnSpc>
                <a:spcPct val="90000"/>
              </a:lnSpc>
            </a:pPr>
            <a:endParaRPr lang="en-US" altLang="en-US" sz="2000"/>
          </a:p>
          <a:p>
            <a:pPr marL="115888" indent="-115888">
              <a:lnSpc>
                <a:spcPct val="90000"/>
              </a:lnSpc>
            </a:pPr>
            <a:endParaRPr lang="en-US" altLang="en-US" sz="2000"/>
          </a:p>
          <a:p>
            <a:pPr marL="115888" indent="-115888">
              <a:lnSpc>
                <a:spcPct val="90000"/>
              </a:lnSpc>
            </a:pPr>
            <a:endParaRPr lang="en-US" altLang="en-US" sz="2000" b="1">
              <a:solidFill>
                <a:schemeClr val="accent2"/>
              </a:solidFill>
            </a:endParaRPr>
          </a:p>
        </p:txBody>
      </p:sp>
      <p:sp>
        <p:nvSpPr>
          <p:cNvPr id="92165" name="Oval 4">
            <a:extLst>
              <a:ext uri="{FF2B5EF4-FFF2-40B4-BE49-F238E27FC236}">
                <a16:creationId xmlns:a16="http://schemas.microsoft.com/office/drawing/2014/main" id="{383672C9-C6E2-4BE3-AD71-19E1571DE474}"/>
              </a:ext>
            </a:extLst>
          </p:cNvPr>
          <p:cNvSpPr>
            <a:spLocks noChangeArrowheads="1"/>
          </p:cNvSpPr>
          <p:nvPr/>
        </p:nvSpPr>
        <p:spPr bwMode="auto">
          <a:xfrm>
            <a:off x="3700463" y="3513138"/>
            <a:ext cx="463550" cy="46355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66" name="Oval 5">
            <a:extLst>
              <a:ext uri="{FF2B5EF4-FFF2-40B4-BE49-F238E27FC236}">
                <a16:creationId xmlns:a16="http://schemas.microsoft.com/office/drawing/2014/main" id="{F3B55A39-27D1-4F64-A620-5529B49D58FA}"/>
              </a:ext>
            </a:extLst>
          </p:cNvPr>
          <p:cNvSpPr>
            <a:spLocks noChangeArrowheads="1"/>
          </p:cNvSpPr>
          <p:nvPr/>
        </p:nvSpPr>
        <p:spPr bwMode="auto">
          <a:xfrm>
            <a:off x="3681413" y="4022725"/>
            <a:ext cx="463550" cy="46355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67" name="Oval 6">
            <a:extLst>
              <a:ext uri="{FF2B5EF4-FFF2-40B4-BE49-F238E27FC236}">
                <a16:creationId xmlns:a16="http://schemas.microsoft.com/office/drawing/2014/main" id="{F59E810B-4114-4EBC-B1FA-0B77BC0880BD}"/>
              </a:ext>
            </a:extLst>
          </p:cNvPr>
          <p:cNvSpPr>
            <a:spLocks noChangeArrowheads="1"/>
          </p:cNvSpPr>
          <p:nvPr/>
        </p:nvSpPr>
        <p:spPr bwMode="auto">
          <a:xfrm>
            <a:off x="3687763" y="4468813"/>
            <a:ext cx="463550" cy="46355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68" name="Oval 7">
            <a:extLst>
              <a:ext uri="{FF2B5EF4-FFF2-40B4-BE49-F238E27FC236}">
                <a16:creationId xmlns:a16="http://schemas.microsoft.com/office/drawing/2014/main" id="{10BCDB27-F11E-4553-B0EB-4FC3A4290C7C}"/>
              </a:ext>
            </a:extLst>
          </p:cNvPr>
          <p:cNvSpPr>
            <a:spLocks noChangeArrowheads="1"/>
          </p:cNvSpPr>
          <p:nvPr/>
        </p:nvSpPr>
        <p:spPr bwMode="auto">
          <a:xfrm>
            <a:off x="3679825" y="5435600"/>
            <a:ext cx="463550" cy="46355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69" name="Oval 8">
            <a:extLst>
              <a:ext uri="{FF2B5EF4-FFF2-40B4-BE49-F238E27FC236}">
                <a16:creationId xmlns:a16="http://schemas.microsoft.com/office/drawing/2014/main" id="{7C83E561-0478-4E02-BC52-EE6108E2800F}"/>
              </a:ext>
            </a:extLst>
          </p:cNvPr>
          <p:cNvSpPr>
            <a:spLocks noChangeArrowheads="1"/>
          </p:cNvSpPr>
          <p:nvPr/>
        </p:nvSpPr>
        <p:spPr bwMode="auto">
          <a:xfrm>
            <a:off x="3687763" y="4921250"/>
            <a:ext cx="463550" cy="46355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70" name="Oval 9">
            <a:extLst>
              <a:ext uri="{FF2B5EF4-FFF2-40B4-BE49-F238E27FC236}">
                <a16:creationId xmlns:a16="http://schemas.microsoft.com/office/drawing/2014/main" id="{3091145C-69D0-4D18-B603-58F8A870EE0A}"/>
              </a:ext>
            </a:extLst>
          </p:cNvPr>
          <p:cNvSpPr>
            <a:spLocks noChangeArrowheads="1"/>
          </p:cNvSpPr>
          <p:nvPr/>
        </p:nvSpPr>
        <p:spPr bwMode="auto">
          <a:xfrm>
            <a:off x="4038600" y="3932239"/>
            <a:ext cx="160338" cy="16033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71" name="Oval 10">
            <a:extLst>
              <a:ext uri="{FF2B5EF4-FFF2-40B4-BE49-F238E27FC236}">
                <a16:creationId xmlns:a16="http://schemas.microsoft.com/office/drawing/2014/main" id="{CA9AC4B0-85BF-4E0E-973F-BABF7F78AF37}"/>
              </a:ext>
            </a:extLst>
          </p:cNvPr>
          <p:cNvSpPr>
            <a:spLocks noChangeArrowheads="1"/>
          </p:cNvSpPr>
          <p:nvPr/>
        </p:nvSpPr>
        <p:spPr bwMode="auto">
          <a:xfrm>
            <a:off x="4030664" y="4389439"/>
            <a:ext cx="160337" cy="16033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72" name="Oval 11">
            <a:extLst>
              <a:ext uri="{FF2B5EF4-FFF2-40B4-BE49-F238E27FC236}">
                <a16:creationId xmlns:a16="http://schemas.microsoft.com/office/drawing/2014/main" id="{292D6BD6-82D6-4803-A158-7B113FF600A0}"/>
              </a:ext>
            </a:extLst>
          </p:cNvPr>
          <p:cNvSpPr>
            <a:spLocks noChangeArrowheads="1"/>
          </p:cNvSpPr>
          <p:nvPr/>
        </p:nvSpPr>
        <p:spPr bwMode="auto">
          <a:xfrm>
            <a:off x="4013200" y="5335589"/>
            <a:ext cx="160338" cy="160337"/>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73" name="Oval 13">
            <a:extLst>
              <a:ext uri="{FF2B5EF4-FFF2-40B4-BE49-F238E27FC236}">
                <a16:creationId xmlns:a16="http://schemas.microsoft.com/office/drawing/2014/main" id="{9C5AF02C-E454-48A2-AA9D-9B86BB3CDBB5}"/>
              </a:ext>
            </a:extLst>
          </p:cNvPr>
          <p:cNvSpPr>
            <a:spLocks noChangeArrowheads="1"/>
          </p:cNvSpPr>
          <p:nvPr/>
        </p:nvSpPr>
        <p:spPr bwMode="auto">
          <a:xfrm>
            <a:off x="4052889" y="4851400"/>
            <a:ext cx="160337" cy="160338"/>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74" name="Text Box 14">
            <a:extLst>
              <a:ext uri="{FF2B5EF4-FFF2-40B4-BE49-F238E27FC236}">
                <a16:creationId xmlns:a16="http://schemas.microsoft.com/office/drawing/2014/main" id="{153B9C9B-9172-496C-A351-959DCAE0D843}"/>
              </a:ext>
            </a:extLst>
          </p:cNvPr>
          <p:cNvSpPr txBox="1">
            <a:spLocks noChangeArrowheads="1"/>
          </p:cNvSpPr>
          <p:nvPr/>
        </p:nvSpPr>
        <p:spPr bwMode="auto">
          <a:xfrm>
            <a:off x="2105025" y="3584576"/>
            <a:ext cx="1365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Soil particle</a:t>
            </a:r>
          </a:p>
        </p:txBody>
      </p:sp>
      <p:sp>
        <p:nvSpPr>
          <p:cNvPr id="92175" name="Line 15">
            <a:extLst>
              <a:ext uri="{FF2B5EF4-FFF2-40B4-BE49-F238E27FC236}">
                <a16:creationId xmlns:a16="http://schemas.microsoft.com/office/drawing/2014/main" id="{8EE8DB1A-947F-4186-91BB-D475027666C4}"/>
              </a:ext>
            </a:extLst>
          </p:cNvPr>
          <p:cNvSpPr>
            <a:spLocks noChangeShapeType="1"/>
          </p:cNvSpPr>
          <p:nvPr/>
        </p:nvSpPr>
        <p:spPr bwMode="auto">
          <a:xfrm>
            <a:off x="3324225" y="3787775"/>
            <a:ext cx="4635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76" name="Text Box 16">
            <a:extLst>
              <a:ext uri="{FF2B5EF4-FFF2-40B4-BE49-F238E27FC236}">
                <a16:creationId xmlns:a16="http://schemas.microsoft.com/office/drawing/2014/main" id="{550370C5-581B-4E45-8D84-31631BE014B5}"/>
              </a:ext>
            </a:extLst>
          </p:cNvPr>
          <p:cNvSpPr txBox="1">
            <a:spLocks noChangeArrowheads="1"/>
          </p:cNvSpPr>
          <p:nvPr/>
        </p:nvSpPr>
        <p:spPr bwMode="auto">
          <a:xfrm>
            <a:off x="4413251" y="3308351"/>
            <a:ext cx="2538413"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1800">
                <a:solidFill>
                  <a:srgbClr val="000000"/>
                </a:solidFill>
              </a:rPr>
              <a:t>The swelling clays can form a so-called “filter cake” and enable soil layers to become relatively impermeable.</a:t>
            </a:r>
          </a:p>
        </p:txBody>
      </p:sp>
      <p:sp>
        <p:nvSpPr>
          <p:cNvPr id="92177" name="Line 18">
            <a:extLst>
              <a:ext uri="{FF2B5EF4-FFF2-40B4-BE49-F238E27FC236}">
                <a16:creationId xmlns:a16="http://schemas.microsoft.com/office/drawing/2014/main" id="{8BAE498F-B044-40AA-8C8D-0FC0FCD84E05}"/>
              </a:ext>
            </a:extLst>
          </p:cNvPr>
          <p:cNvSpPr>
            <a:spLocks noChangeShapeType="1"/>
          </p:cNvSpPr>
          <p:nvPr/>
        </p:nvSpPr>
        <p:spPr bwMode="auto">
          <a:xfrm flipH="1">
            <a:off x="4251325" y="4746626"/>
            <a:ext cx="261938" cy="2460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78" name="AutoShape 19" descr="5%">
            <a:extLst>
              <a:ext uri="{FF2B5EF4-FFF2-40B4-BE49-F238E27FC236}">
                <a16:creationId xmlns:a16="http://schemas.microsoft.com/office/drawing/2014/main" id="{89DD920F-1E44-48FD-89B6-63120379CA6B}"/>
              </a:ext>
            </a:extLst>
          </p:cNvPr>
          <p:cNvSpPr>
            <a:spLocks noChangeArrowheads="1"/>
          </p:cNvSpPr>
          <p:nvPr/>
        </p:nvSpPr>
        <p:spPr bwMode="auto">
          <a:xfrm>
            <a:off x="8375650" y="3571875"/>
            <a:ext cx="565150" cy="2438400"/>
          </a:xfrm>
          <a:prstGeom prst="rtTriangle">
            <a:avLst/>
          </a:prstGeom>
          <a:blipFill dpi="0" rotWithShape="0">
            <a:blip r:embed="rId3"/>
            <a:srcRect/>
            <a:tile tx="0" ty="0" sx="100000" sy="100000" flip="none" algn="tl"/>
          </a:blipFill>
          <a:ln w="1587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79" name="AutoShape 20" descr="5%">
            <a:extLst>
              <a:ext uri="{FF2B5EF4-FFF2-40B4-BE49-F238E27FC236}">
                <a16:creationId xmlns:a16="http://schemas.microsoft.com/office/drawing/2014/main" id="{F2026A81-A91B-4829-8AF0-536CB2665459}"/>
              </a:ext>
            </a:extLst>
          </p:cNvPr>
          <p:cNvSpPr>
            <a:spLocks noChangeArrowheads="1"/>
          </p:cNvSpPr>
          <p:nvPr/>
        </p:nvSpPr>
        <p:spPr bwMode="auto">
          <a:xfrm flipH="1">
            <a:off x="7453314" y="3552825"/>
            <a:ext cx="549275" cy="2438400"/>
          </a:xfrm>
          <a:prstGeom prst="rtTriangle">
            <a:avLst/>
          </a:prstGeom>
          <a:blipFill dpi="0" rotWithShape="0">
            <a:blip r:embed="rId4"/>
            <a:srcRect/>
            <a:tile tx="0" ty="0" sx="100000" sy="100000" flip="none" algn="tl"/>
          </a:blipFill>
          <a:ln w="1587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92180" name="Text Box 21">
            <a:extLst>
              <a:ext uri="{FF2B5EF4-FFF2-40B4-BE49-F238E27FC236}">
                <a16:creationId xmlns:a16="http://schemas.microsoft.com/office/drawing/2014/main" id="{F5C5208F-9BA7-4123-9251-753BC7146AE6}"/>
              </a:ext>
            </a:extLst>
          </p:cNvPr>
          <p:cNvSpPr txBox="1">
            <a:spLocks noChangeArrowheads="1"/>
          </p:cNvSpPr>
          <p:nvPr/>
        </p:nvSpPr>
        <p:spPr bwMode="auto">
          <a:xfrm>
            <a:off x="5884863" y="5043489"/>
            <a:ext cx="145256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Earth pressure+ ground water pressure</a:t>
            </a:r>
          </a:p>
        </p:txBody>
      </p:sp>
      <p:sp>
        <p:nvSpPr>
          <p:cNvPr id="92181" name="Line 22">
            <a:extLst>
              <a:ext uri="{FF2B5EF4-FFF2-40B4-BE49-F238E27FC236}">
                <a16:creationId xmlns:a16="http://schemas.microsoft.com/office/drawing/2014/main" id="{286A1B59-338C-4CF1-A906-79B7A431FB15}"/>
              </a:ext>
            </a:extLst>
          </p:cNvPr>
          <p:cNvSpPr>
            <a:spLocks noChangeShapeType="1"/>
          </p:cNvSpPr>
          <p:nvPr/>
        </p:nvSpPr>
        <p:spPr bwMode="auto">
          <a:xfrm flipH="1">
            <a:off x="7069139" y="5283200"/>
            <a:ext cx="4921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82" name="Text Box 23">
            <a:extLst>
              <a:ext uri="{FF2B5EF4-FFF2-40B4-BE49-F238E27FC236}">
                <a16:creationId xmlns:a16="http://schemas.microsoft.com/office/drawing/2014/main" id="{DB18BF85-CBC4-47D4-8035-4C0B82195F47}"/>
              </a:ext>
            </a:extLst>
          </p:cNvPr>
          <p:cNvSpPr txBox="1">
            <a:spLocks noChangeArrowheads="1"/>
          </p:cNvSpPr>
          <p:nvPr/>
        </p:nvSpPr>
        <p:spPr bwMode="auto">
          <a:xfrm>
            <a:off x="9158288" y="3949700"/>
            <a:ext cx="116205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Pressure profile of slurry</a:t>
            </a:r>
          </a:p>
        </p:txBody>
      </p:sp>
      <p:sp>
        <p:nvSpPr>
          <p:cNvPr id="92183" name="Line 24">
            <a:extLst>
              <a:ext uri="{FF2B5EF4-FFF2-40B4-BE49-F238E27FC236}">
                <a16:creationId xmlns:a16="http://schemas.microsoft.com/office/drawing/2014/main" id="{6263BEC6-E165-4776-81A3-C45B443D67EA}"/>
              </a:ext>
            </a:extLst>
          </p:cNvPr>
          <p:cNvSpPr>
            <a:spLocks noChangeShapeType="1"/>
          </p:cNvSpPr>
          <p:nvPr/>
        </p:nvSpPr>
        <p:spPr bwMode="auto">
          <a:xfrm flipH="1">
            <a:off x="8824913" y="4513263"/>
            <a:ext cx="2905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84" name="Text Box 25">
            <a:extLst>
              <a:ext uri="{FF2B5EF4-FFF2-40B4-BE49-F238E27FC236}">
                <a16:creationId xmlns:a16="http://schemas.microsoft.com/office/drawing/2014/main" id="{5C9184F5-FEFA-45A7-BE47-151AA683CBD4}"/>
              </a:ext>
            </a:extLst>
          </p:cNvPr>
          <p:cNvSpPr txBox="1">
            <a:spLocks noChangeArrowheads="1"/>
          </p:cNvSpPr>
          <p:nvPr/>
        </p:nvSpPr>
        <p:spPr bwMode="auto">
          <a:xfrm>
            <a:off x="7762875" y="6042026"/>
            <a:ext cx="9159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a:solidFill>
                  <a:srgbClr val="000000"/>
                </a:solidFill>
              </a:rPr>
              <a:t>Trench</a:t>
            </a:r>
          </a:p>
        </p:txBody>
      </p:sp>
      <p:sp>
        <p:nvSpPr>
          <p:cNvPr id="92185" name="Line 27">
            <a:extLst>
              <a:ext uri="{FF2B5EF4-FFF2-40B4-BE49-F238E27FC236}">
                <a16:creationId xmlns:a16="http://schemas.microsoft.com/office/drawing/2014/main" id="{55CE53D9-875F-4487-82FD-0B78C534A6BE}"/>
              </a:ext>
            </a:extLst>
          </p:cNvPr>
          <p:cNvSpPr>
            <a:spLocks noChangeShapeType="1"/>
          </p:cNvSpPr>
          <p:nvPr/>
        </p:nvSpPr>
        <p:spPr bwMode="auto">
          <a:xfrm flipH="1">
            <a:off x="3279776" y="5429251"/>
            <a:ext cx="798513" cy="3032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92186" name="Text Box 28">
            <a:extLst>
              <a:ext uri="{FF2B5EF4-FFF2-40B4-BE49-F238E27FC236}">
                <a16:creationId xmlns:a16="http://schemas.microsoft.com/office/drawing/2014/main" id="{D24DAF5C-5E46-4354-A851-08EF7AA3FDB4}"/>
              </a:ext>
            </a:extLst>
          </p:cNvPr>
          <p:cNvSpPr txBox="1">
            <a:spLocks noChangeArrowheads="1"/>
          </p:cNvSpPr>
          <p:nvPr/>
        </p:nvSpPr>
        <p:spPr bwMode="auto">
          <a:xfrm>
            <a:off x="2073276" y="5294313"/>
            <a:ext cx="1509713"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a:solidFill>
                  <a:srgbClr val="000000"/>
                </a:solidFill>
              </a:rPr>
              <a:t>Bentonite</a:t>
            </a:r>
            <a:r>
              <a:rPr kumimoji="1" lang="en-US" altLang="en-US" sz="1800">
                <a:solidFill>
                  <a:srgbClr val="000000"/>
                </a:solidFill>
              </a:rPr>
              <a:t> or</a:t>
            </a:r>
          </a:p>
          <a:p>
            <a:pPr fontAlgn="base">
              <a:spcBef>
                <a:spcPct val="50000"/>
              </a:spcBef>
              <a:spcAft>
                <a:spcPct val="0"/>
              </a:spcAft>
              <a:buClrTx/>
              <a:buFontTx/>
              <a:buChar char="•"/>
            </a:pPr>
            <a:r>
              <a:rPr kumimoji="1" lang="en-US" altLang="en-US" sz="1800" b="1">
                <a:solidFill>
                  <a:srgbClr val="000000"/>
                </a:solidFill>
              </a:rPr>
              <a:t>Polymer</a:t>
            </a:r>
          </a:p>
        </p:txBody>
      </p:sp>
      <p:sp>
        <p:nvSpPr>
          <p:cNvPr id="92187" name="Text Box 30">
            <a:extLst>
              <a:ext uri="{FF2B5EF4-FFF2-40B4-BE49-F238E27FC236}">
                <a16:creationId xmlns:a16="http://schemas.microsoft.com/office/drawing/2014/main" id="{658E8F16-9857-46EE-87FB-8ADFCFB86798}"/>
              </a:ext>
            </a:extLst>
          </p:cNvPr>
          <p:cNvSpPr txBox="1">
            <a:spLocks noChangeArrowheads="1"/>
          </p:cNvSpPr>
          <p:nvPr/>
        </p:nvSpPr>
        <p:spPr bwMode="auto">
          <a:xfrm>
            <a:off x="1866901" y="6221413"/>
            <a:ext cx="50449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r>
              <a:rPr kumimoji="1" lang="en-US" altLang="en-US" sz="1600">
                <a:solidFill>
                  <a:srgbClr val="000000"/>
                </a:solidFill>
              </a:rPr>
              <a:t>Montmorillonite is the dominant clay mineral in bentonite</a:t>
            </a:r>
          </a:p>
        </p:txBody>
      </p:sp>
      <p:sp>
        <p:nvSpPr>
          <p:cNvPr id="92188" name="Text Box 31">
            <a:extLst>
              <a:ext uri="{FF2B5EF4-FFF2-40B4-BE49-F238E27FC236}">
                <a16:creationId xmlns:a16="http://schemas.microsoft.com/office/drawing/2014/main" id="{634D48C5-BE95-4448-A2F5-09FC2B7D5EDE}"/>
              </a:ext>
            </a:extLst>
          </p:cNvPr>
          <p:cNvSpPr txBox="1">
            <a:spLocks noChangeArrowheads="1"/>
          </p:cNvSpPr>
          <p:nvPr/>
        </p:nvSpPr>
        <p:spPr bwMode="auto">
          <a:xfrm>
            <a:off x="8897939" y="6372225"/>
            <a:ext cx="1335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Xanthakos, 1991</a:t>
            </a:r>
          </a:p>
        </p:txBody>
      </p:sp>
    </p:spTree>
    <p:extLst>
      <p:ext uri="{BB962C8B-B14F-4D97-AF65-F5344CB8AC3E}">
        <p14:creationId xmlns:p14="http://schemas.microsoft.com/office/powerpoint/2010/main" val="22190415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Number Placeholder 5">
            <a:extLst>
              <a:ext uri="{FF2B5EF4-FFF2-40B4-BE49-F238E27FC236}">
                <a16:creationId xmlns:a16="http://schemas.microsoft.com/office/drawing/2014/main" id="{E6CC8587-FC17-41CF-B56F-41938EA5E11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953FB496-8101-40F3-8EC2-41003C83D385}" type="slidenum">
              <a:rPr kumimoji="1" lang="en-US" altLang="en-US" sz="1400">
                <a:solidFill>
                  <a:srgbClr val="000000"/>
                </a:solidFill>
              </a:rPr>
              <a:pPr eaLnBrk="0" fontAlgn="base" hangingPunct="0">
                <a:spcBef>
                  <a:spcPct val="0"/>
                </a:spcBef>
                <a:spcAft>
                  <a:spcPct val="0"/>
                </a:spcAft>
                <a:buClrTx/>
                <a:buFontTx/>
                <a:buChar char="•"/>
              </a:pPr>
              <a:t>74</a:t>
            </a:fld>
            <a:endParaRPr kumimoji="1" lang="en-US" altLang="en-US" sz="1400">
              <a:solidFill>
                <a:srgbClr val="000000"/>
              </a:solidFill>
            </a:endParaRPr>
          </a:p>
        </p:txBody>
      </p:sp>
      <p:sp>
        <p:nvSpPr>
          <p:cNvPr id="94211" name="Rectangle 2">
            <a:extLst>
              <a:ext uri="{FF2B5EF4-FFF2-40B4-BE49-F238E27FC236}">
                <a16:creationId xmlns:a16="http://schemas.microsoft.com/office/drawing/2014/main" id="{439BAF83-17D1-4C64-81B4-50FFE5DF37E7}"/>
              </a:ext>
            </a:extLst>
          </p:cNvPr>
          <p:cNvSpPr>
            <a:spLocks noGrp="1" noChangeArrowheads="1"/>
          </p:cNvSpPr>
          <p:nvPr>
            <p:ph type="title"/>
          </p:nvPr>
        </p:nvSpPr>
        <p:spPr/>
        <p:txBody>
          <a:bodyPr/>
          <a:lstStyle/>
          <a:p>
            <a:pPr eaLnBrk="1" hangingPunct="1"/>
            <a:r>
              <a:rPr lang="en-US" altLang="en-US"/>
              <a:t>5.9 Engineering Applications (Cont.)</a:t>
            </a:r>
          </a:p>
        </p:txBody>
      </p:sp>
      <p:pic>
        <p:nvPicPr>
          <p:cNvPr id="94212" name="Picture 4" descr="C:\Wang-HKUST\course-CIVIL270\Picture-clay\diaphram-wall.jpg">
            <a:extLst>
              <a:ext uri="{FF2B5EF4-FFF2-40B4-BE49-F238E27FC236}">
                <a16:creationId xmlns:a16="http://schemas.microsoft.com/office/drawing/2014/main" id="{0023C5B9-B6DE-4437-A432-6104F3D306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2188" y="1535114"/>
            <a:ext cx="7472362" cy="532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Text Box 5">
            <a:extLst>
              <a:ext uri="{FF2B5EF4-FFF2-40B4-BE49-F238E27FC236}">
                <a16:creationId xmlns:a16="http://schemas.microsoft.com/office/drawing/2014/main" id="{27707A00-5937-4BE5-BD44-6CBF51AA40C0}"/>
              </a:ext>
            </a:extLst>
          </p:cNvPr>
          <p:cNvSpPr txBox="1">
            <a:spLocks noChangeArrowheads="1"/>
          </p:cNvSpPr>
          <p:nvPr/>
        </p:nvSpPr>
        <p:spPr bwMode="auto">
          <a:xfrm>
            <a:off x="8990014" y="6583364"/>
            <a:ext cx="13350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Xanthakos, 1991</a:t>
            </a:r>
          </a:p>
        </p:txBody>
      </p:sp>
    </p:spTree>
    <p:extLst>
      <p:ext uri="{BB962C8B-B14F-4D97-AF65-F5344CB8AC3E}">
        <p14:creationId xmlns:p14="http://schemas.microsoft.com/office/powerpoint/2010/main" val="20538846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5">
            <a:extLst>
              <a:ext uri="{FF2B5EF4-FFF2-40B4-BE49-F238E27FC236}">
                <a16:creationId xmlns:a16="http://schemas.microsoft.com/office/drawing/2014/main" id="{F16649B9-24C4-4346-AE1B-83F890BDE19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C1929281-2E8F-4E3A-9870-6DB36C20E5C0}" type="slidenum">
              <a:rPr kumimoji="1" lang="en-US" altLang="en-US" sz="1400">
                <a:solidFill>
                  <a:srgbClr val="000000"/>
                </a:solidFill>
              </a:rPr>
              <a:pPr eaLnBrk="0" fontAlgn="base" hangingPunct="0">
                <a:spcBef>
                  <a:spcPct val="0"/>
                </a:spcBef>
                <a:spcAft>
                  <a:spcPct val="0"/>
                </a:spcAft>
                <a:buClrTx/>
                <a:buFontTx/>
                <a:buChar char="•"/>
              </a:pPr>
              <a:t>75</a:t>
            </a:fld>
            <a:endParaRPr kumimoji="1" lang="en-US" altLang="en-US" sz="1400">
              <a:solidFill>
                <a:srgbClr val="000000"/>
              </a:solidFill>
            </a:endParaRPr>
          </a:p>
        </p:txBody>
      </p:sp>
      <p:sp>
        <p:nvSpPr>
          <p:cNvPr id="95235" name="Rectangle 1026">
            <a:extLst>
              <a:ext uri="{FF2B5EF4-FFF2-40B4-BE49-F238E27FC236}">
                <a16:creationId xmlns:a16="http://schemas.microsoft.com/office/drawing/2014/main" id="{74600575-E899-4C3E-AB9E-75CAA8170B4A}"/>
              </a:ext>
            </a:extLst>
          </p:cNvPr>
          <p:cNvSpPr>
            <a:spLocks noGrp="1" noChangeArrowheads="1"/>
          </p:cNvSpPr>
          <p:nvPr>
            <p:ph type="title"/>
          </p:nvPr>
        </p:nvSpPr>
        <p:spPr/>
        <p:txBody>
          <a:bodyPr/>
          <a:lstStyle/>
          <a:p>
            <a:pPr eaLnBrk="1" hangingPunct="1"/>
            <a:r>
              <a:rPr lang="en-US" altLang="en-US"/>
              <a:t>5.9 Engineering Applications (Cont.)</a:t>
            </a:r>
          </a:p>
        </p:txBody>
      </p:sp>
      <p:pic>
        <p:nvPicPr>
          <p:cNvPr id="95236" name="Picture 1028" descr="C:\Wang-HKUST\course-CIVIL270\Picture-clay\construction-procedure-1.JPG">
            <a:extLst>
              <a:ext uri="{FF2B5EF4-FFF2-40B4-BE49-F238E27FC236}">
                <a16:creationId xmlns:a16="http://schemas.microsoft.com/office/drawing/2014/main" id="{B410D245-C6CE-4BC1-8B89-5415CAA328B4}"/>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1524000" y="1601788"/>
            <a:ext cx="4421188"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7" name="Picture 1029" descr="C:\Wang-HKUST\course-CIVIL270\Picture-clay\construction-procedure-2.JPG">
            <a:extLst>
              <a:ext uri="{FF2B5EF4-FFF2-40B4-BE49-F238E27FC236}">
                <a16:creationId xmlns:a16="http://schemas.microsoft.com/office/drawing/2014/main" id="{4D5E2AB2-7669-442F-9FE7-752B016E448C}"/>
              </a:ext>
            </a:extLst>
          </p:cNvPr>
          <p:cNvPicPr>
            <a:picLocks noChangeAspect="1" noChangeArrowheads="1"/>
          </p:cNvPicPr>
          <p:nvPr/>
        </p:nvPicPr>
        <p:blipFill>
          <a:blip r:embed="rId3" cstate="print">
            <a:lum contrast="12000"/>
            <a:extLst>
              <a:ext uri="{28A0092B-C50C-407E-A947-70E740481C1C}">
                <a14:useLocalDpi xmlns:a14="http://schemas.microsoft.com/office/drawing/2010/main" val="0"/>
              </a:ext>
            </a:extLst>
          </a:blip>
          <a:srcRect/>
          <a:stretch>
            <a:fillRect/>
          </a:stretch>
        </p:blipFill>
        <p:spPr bwMode="auto">
          <a:xfrm>
            <a:off x="5973763" y="1625600"/>
            <a:ext cx="4437062" cy="372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8" name="Picture 1031" descr="C:\Wang-HKUST\course-CIVIL270\Picture-clay\construction-procedure-3.JPG">
            <a:extLst>
              <a:ext uri="{FF2B5EF4-FFF2-40B4-BE49-F238E27FC236}">
                <a16:creationId xmlns:a16="http://schemas.microsoft.com/office/drawing/2014/main" id="{335F8E61-1D35-4CD1-8FEC-F0A53F992106}"/>
              </a:ext>
            </a:extLst>
          </p:cNvPr>
          <p:cNvPicPr>
            <a:picLocks noChangeAspect="1"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1524001" y="5334000"/>
            <a:ext cx="6723063"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9" name="Text Box 1032">
            <a:extLst>
              <a:ext uri="{FF2B5EF4-FFF2-40B4-BE49-F238E27FC236}">
                <a16:creationId xmlns:a16="http://schemas.microsoft.com/office/drawing/2014/main" id="{E92A61A4-DAF4-4182-BE3A-2388FE6E1FE8}"/>
              </a:ext>
            </a:extLst>
          </p:cNvPr>
          <p:cNvSpPr txBox="1">
            <a:spLocks noChangeArrowheads="1"/>
          </p:cNvSpPr>
          <p:nvPr/>
        </p:nvSpPr>
        <p:spPr bwMode="auto">
          <a:xfrm>
            <a:off x="8932864" y="6583364"/>
            <a:ext cx="13350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Xanthakos, 1991</a:t>
            </a:r>
          </a:p>
        </p:txBody>
      </p:sp>
    </p:spTree>
    <p:extLst>
      <p:ext uri="{BB962C8B-B14F-4D97-AF65-F5344CB8AC3E}">
        <p14:creationId xmlns:p14="http://schemas.microsoft.com/office/powerpoint/2010/main" val="25552688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5">
            <a:extLst>
              <a:ext uri="{FF2B5EF4-FFF2-40B4-BE49-F238E27FC236}">
                <a16:creationId xmlns:a16="http://schemas.microsoft.com/office/drawing/2014/main" id="{B72DF48D-E8F4-4C48-945C-AD3F60E920B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D1BE87B4-18E4-40BA-B6E1-D50BC0A27C88}" type="slidenum">
              <a:rPr kumimoji="1" lang="en-US" altLang="en-US" sz="1400">
                <a:solidFill>
                  <a:srgbClr val="000000"/>
                </a:solidFill>
              </a:rPr>
              <a:pPr eaLnBrk="0" fontAlgn="base" hangingPunct="0">
                <a:spcBef>
                  <a:spcPct val="0"/>
                </a:spcBef>
                <a:spcAft>
                  <a:spcPct val="0"/>
                </a:spcAft>
                <a:buClrTx/>
                <a:buFontTx/>
                <a:buChar char="•"/>
              </a:pPr>
              <a:t>76</a:t>
            </a:fld>
            <a:endParaRPr kumimoji="1" lang="en-US" altLang="en-US" sz="1400">
              <a:solidFill>
                <a:srgbClr val="000000"/>
              </a:solidFill>
            </a:endParaRPr>
          </a:p>
        </p:txBody>
      </p:sp>
      <p:sp>
        <p:nvSpPr>
          <p:cNvPr id="96259" name="Rectangle 1026">
            <a:extLst>
              <a:ext uri="{FF2B5EF4-FFF2-40B4-BE49-F238E27FC236}">
                <a16:creationId xmlns:a16="http://schemas.microsoft.com/office/drawing/2014/main" id="{ED8D5BDE-62E5-4BB8-838A-4178D2A43656}"/>
              </a:ext>
            </a:extLst>
          </p:cNvPr>
          <p:cNvSpPr>
            <a:spLocks noGrp="1" noChangeArrowheads="1"/>
          </p:cNvSpPr>
          <p:nvPr>
            <p:ph type="title"/>
          </p:nvPr>
        </p:nvSpPr>
        <p:spPr/>
        <p:txBody>
          <a:bodyPr/>
          <a:lstStyle/>
          <a:p>
            <a:pPr eaLnBrk="1" hangingPunct="1"/>
            <a:r>
              <a:rPr lang="en-US" altLang="en-US"/>
              <a:t>5.9 Engineering Applications</a:t>
            </a:r>
          </a:p>
        </p:txBody>
      </p:sp>
      <p:sp>
        <p:nvSpPr>
          <p:cNvPr id="96260" name="Rectangle 1027">
            <a:extLst>
              <a:ext uri="{FF2B5EF4-FFF2-40B4-BE49-F238E27FC236}">
                <a16:creationId xmlns:a16="http://schemas.microsoft.com/office/drawing/2014/main" id="{63D3BDFC-46AF-45A0-ACDB-9CA8C5408FB3}"/>
              </a:ext>
            </a:extLst>
          </p:cNvPr>
          <p:cNvSpPr>
            <a:spLocks noGrp="1" noChangeArrowheads="1"/>
          </p:cNvSpPr>
          <p:nvPr>
            <p:ph type="body" idx="1"/>
          </p:nvPr>
        </p:nvSpPr>
        <p:spPr>
          <a:xfrm>
            <a:off x="2209801" y="1325564"/>
            <a:ext cx="7902575" cy="5303837"/>
          </a:xfrm>
        </p:spPr>
        <p:txBody>
          <a:bodyPr/>
          <a:lstStyle/>
          <a:p>
            <a:pPr marL="230188" indent="-230188"/>
            <a:r>
              <a:rPr lang="en-US" altLang="en-US" sz="1800" b="1">
                <a:solidFill>
                  <a:schemeClr val="accent2"/>
                </a:solidFill>
              </a:rPr>
              <a:t>Dispersion agents (drilling mud; hydrometer analysis)</a:t>
            </a:r>
          </a:p>
          <a:p>
            <a:pPr marL="230188" indent="-230188" algn="just">
              <a:buFontTx/>
              <a:buChar char="•"/>
            </a:pPr>
            <a:r>
              <a:rPr lang="en-US" altLang="en-US" sz="1800"/>
              <a:t>Sodium hexa-metaphosphate (NaPO</a:t>
            </a:r>
            <a:r>
              <a:rPr lang="en-US" altLang="en-US" sz="1800" baseline="-25000"/>
              <a:t>3</a:t>
            </a:r>
            <a:r>
              <a:rPr lang="en-US" altLang="en-US" sz="1800"/>
              <a:t>) and sodium silicate (Na</a:t>
            </a:r>
            <a:r>
              <a:rPr lang="en-US" altLang="en-US" sz="1800" baseline="-25000"/>
              <a:t>2</a:t>
            </a:r>
            <a:r>
              <a:rPr lang="en-US" altLang="en-US" sz="1800"/>
              <a:t>SiO</a:t>
            </a:r>
            <a:r>
              <a:rPr lang="en-US" altLang="en-US" sz="1800" baseline="-25000"/>
              <a:t>3</a:t>
            </a:r>
            <a:r>
              <a:rPr lang="en-US" altLang="en-US" sz="1800"/>
              <a:t>) are used as the dispersion agent in the hydrometer analysis. How does this dispersion agent work?</a:t>
            </a:r>
          </a:p>
          <a:p>
            <a:pPr marL="230188" indent="-230188" algn="just">
              <a:buFontTx/>
              <a:buChar char="•"/>
            </a:pPr>
            <a:r>
              <a:rPr lang="en-US" altLang="zh-TW" sz="1600" i="1">
                <a:ea typeface="MingLiU" panose="02020509000000000000" pitchFamily="49" charset="-120"/>
              </a:rPr>
              <a:t>Three hypotheses:</a:t>
            </a:r>
            <a:endParaRPr lang="en-US" altLang="zh-TW" sz="1600">
              <a:ea typeface="新細明體" panose="02020500000000000000" pitchFamily="18" charset="-120"/>
            </a:endParaRPr>
          </a:p>
          <a:p>
            <a:pPr marL="230188" indent="-230188" algn="just"/>
            <a:r>
              <a:rPr lang="en-US" altLang="zh-TW" sz="1800" b="1">
                <a:ea typeface="MingLiU" panose="02020509000000000000" pitchFamily="49" charset="-120"/>
              </a:rPr>
              <a:t>(1) Edge-charge reversal</a:t>
            </a:r>
            <a:endParaRPr lang="en-US" altLang="zh-TW" sz="1800" b="1">
              <a:ea typeface="新細明體" panose="02020500000000000000" pitchFamily="18" charset="-120"/>
            </a:endParaRPr>
          </a:p>
          <a:p>
            <a:pPr marL="230188" indent="-230188" algn="just"/>
            <a:r>
              <a:rPr lang="en-US" altLang="zh-TW" sz="1600">
                <a:ea typeface="MingLiU" panose="02020509000000000000" pitchFamily="49" charset="-120"/>
              </a:rPr>
              <a:t>	The anions adsorption onto the edge of the clay particle may neutralize the positive edge-charge or further reverse the edge-charge from positive to negative. The edge-charge reversal can form a negative double layer on the edge surfaces to break down flocculated structure, and assist in forming a dispersed structure.</a:t>
            </a:r>
            <a:endParaRPr lang="en-US" altLang="zh-TW" sz="1600">
              <a:ea typeface="新細明體" panose="02020500000000000000" pitchFamily="18" charset="-120"/>
            </a:endParaRPr>
          </a:p>
          <a:p>
            <a:pPr marL="230188" indent="-230188" algn="just"/>
            <a:r>
              <a:rPr lang="en-US" altLang="zh-TW" sz="1800" b="1">
                <a:ea typeface="MingLiU" panose="02020509000000000000" pitchFamily="49" charset="-120"/>
              </a:rPr>
              <a:t>(2) Ion exchange</a:t>
            </a:r>
            <a:endParaRPr lang="en-US" altLang="zh-TW" sz="1800" b="1">
              <a:ea typeface="新細明體" panose="02020500000000000000" pitchFamily="18" charset="-120"/>
            </a:endParaRPr>
          </a:p>
          <a:p>
            <a:pPr marL="230188" indent="-230188" algn="just"/>
            <a:r>
              <a:rPr lang="en-US" altLang="zh-TW" sz="1600">
                <a:ea typeface="MingLiU" panose="02020509000000000000" pitchFamily="49" charset="-120"/>
              </a:rPr>
              <a:t>	The sodium cations can replace the divalent cations existing in the clay particles such as Ca</a:t>
            </a:r>
            <a:r>
              <a:rPr lang="en-US" altLang="zh-TW" sz="1600" baseline="30000">
                <a:ea typeface="MingLiU" panose="02020509000000000000" pitchFamily="49" charset="-120"/>
              </a:rPr>
              <a:t>2+</a:t>
            </a:r>
            <a:r>
              <a:rPr lang="en-US" altLang="zh-TW" sz="1600">
                <a:ea typeface="MingLiU" panose="02020509000000000000" pitchFamily="49" charset="-120"/>
              </a:rPr>
              <a:t> and Mg</a:t>
            </a:r>
            <a:r>
              <a:rPr lang="en-US" altLang="zh-TW" sz="1600" baseline="30000">
                <a:ea typeface="MingLiU" panose="02020509000000000000" pitchFamily="49" charset="-120"/>
              </a:rPr>
              <a:t>2+</a:t>
            </a:r>
            <a:r>
              <a:rPr lang="en-US" altLang="zh-TW" sz="1600">
                <a:ea typeface="MingLiU" panose="02020509000000000000" pitchFamily="49" charset="-120"/>
              </a:rPr>
              <a:t>. The decrease of cation valence </a:t>
            </a:r>
            <a:r>
              <a:rPr lang="en-US" altLang="zh-CN" sz="1600">
                <a:ea typeface="FZShuSong-Z01" pitchFamily="65" charset="-122"/>
              </a:rPr>
              <a:t>can</a:t>
            </a:r>
            <a:r>
              <a:rPr lang="en-US" altLang="zh-TW" sz="1600">
                <a:ea typeface="MingLiU" panose="02020509000000000000" pitchFamily="49" charset="-120"/>
              </a:rPr>
              <a:t> increase the thickness of the double layer and</a:t>
            </a:r>
            <a:r>
              <a:rPr lang="en-US" altLang="zh-CN" sz="1600">
                <a:ea typeface="FZShuSong-Z01" pitchFamily="65" charset="-122"/>
              </a:rPr>
              <a:t> interparticle </a:t>
            </a:r>
            <a:r>
              <a:rPr lang="en-US" altLang="zh-TW" sz="1600">
                <a:ea typeface="MingLiU" panose="02020509000000000000" pitchFamily="49" charset="-120"/>
              </a:rPr>
              <a:t>repulsi</a:t>
            </a:r>
            <a:r>
              <a:rPr lang="en-US" altLang="zh-CN" sz="1600">
                <a:ea typeface="FZShuSong-Z01" pitchFamily="65" charset="-122"/>
              </a:rPr>
              <a:t>on</a:t>
            </a:r>
            <a:r>
              <a:rPr lang="en-US" altLang="zh-TW" sz="1600">
                <a:ea typeface="MingLiU" panose="02020509000000000000" pitchFamily="49" charset="-120"/>
              </a:rPr>
              <a:t>, which can assist in forming a dispersed structure.</a:t>
            </a:r>
            <a:endParaRPr lang="en-US" altLang="zh-TW" sz="1600">
              <a:ea typeface="新細明體" panose="02020500000000000000" pitchFamily="18" charset="-120"/>
            </a:endParaRPr>
          </a:p>
          <a:p>
            <a:pPr marL="230188" indent="-230188" algn="just"/>
            <a:r>
              <a:rPr lang="en-US" altLang="zh-TW" sz="1800" b="1">
                <a:ea typeface="MingLiU" panose="02020509000000000000" pitchFamily="49" charset="-120"/>
              </a:rPr>
              <a:t>(3) pH</a:t>
            </a:r>
            <a:endParaRPr lang="en-US" altLang="zh-TW" sz="1800" b="1">
              <a:ea typeface="新細明體" panose="02020500000000000000" pitchFamily="18" charset="-120"/>
            </a:endParaRPr>
          </a:p>
          <a:p>
            <a:pPr marL="230188" indent="-230188" algn="just"/>
            <a:r>
              <a:rPr lang="en-US" altLang="zh-TW" sz="1600">
                <a:ea typeface="MingLiU" panose="02020509000000000000" pitchFamily="49" charset="-120"/>
              </a:rPr>
              <a:t>	The higher pH may make the edge-charge tend to be negative, which can break down the flocculated structure </a:t>
            </a:r>
            <a:r>
              <a:rPr lang="en-US" altLang="zh-CN" sz="1600">
                <a:ea typeface="FZShuSong-Z01" pitchFamily="65" charset="-122"/>
              </a:rPr>
              <a:t>and assist in forming a dispersed structure. The adding of </a:t>
            </a:r>
            <a:r>
              <a:rPr lang="en-US" altLang="zh-CN" sz="1600">
                <a:ea typeface="宋体" panose="02010600030101010101" pitchFamily="2" charset="-122"/>
              </a:rPr>
              <a:t>dispersing agent</a:t>
            </a:r>
            <a:r>
              <a:rPr lang="en-US" altLang="zh-CN" sz="1600">
                <a:ea typeface="FZShuSong-Z01" pitchFamily="65" charset="-122"/>
              </a:rPr>
              <a:t> </a:t>
            </a:r>
            <a:r>
              <a:rPr lang="en-US" altLang="zh-TW" sz="1600">
                <a:ea typeface="MingLiU" panose="02020509000000000000" pitchFamily="49" charset="-120"/>
              </a:rPr>
              <a:t>such as sodium carbonate </a:t>
            </a:r>
            <a:r>
              <a:rPr lang="en-US" altLang="zh-CN" sz="1600">
                <a:ea typeface="FZShuSong-Z01" pitchFamily="65" charset="-122"/>
              </a:rPr>
              <a:t>may slightly increase the pH.</a:t>
            </a:r>
            <a:endParaRPr lang="en-US" altLang="zh-CN" sz="1600">
              <a:ea typeface="宋体" panose="02010600030101010101" pitchFamily="2" charset="-122"/>
            </a:endParaRPr>
          </a:p>
          <a:p>
            <a:pPr marL="230188" indent="-230188" algn="just">
              <a:buFontTx/>
              <a:buChar char="•"/>
            </a:pPr>
            <a:endParaRPr lang="en-US" altLang="en-US" sz="1600"/>
          </a:p>
          <a:p>
            <a:pPr marL="230188" indent="-230188" algn="just"/>
            <a:endParaRPr lang="en-US" altLang="en-US" sz="1800" b="1">
              <a:solidFill>
                <a:schemeClr val="accent2"/>
              </a:solidFill>
            </a:endParaRPr>
          </a:p>
        </p:txBody>
      </p:sp>
    </p:spTree>
    <p:extLst>
      <p:ext uri="{BB962C8B-B14F-4D97-AF65-F5344CB8AC3E}">
        <p14:creationId xmlns:p14="http://schemas.microsoft.com/office/powerpoint/2010/main" val="38149264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5">
            <a:extLst>
              <a:ext uri="{FF2B5EF4-FFF2-40B4-BE49-F238E27FC236}">
                <a16:creationId xmlns:a16="http://schemas.microsoft.com/office/drawing/2014/main" id="{CABD238A-885E-4391-B087-FB409A8ADE8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60DA26EA-0A17-4697-9449-7A5DDF19A4A9}" type="slidenum">
              <a:rPr kumimoji="1" lang="en-US" altLang="en-US" sz="1400">
                <a:solidFill>
                  <a:srgbClr val="000000"/>
                </a:solidFill>
              </a:rPr>
              <a:pPr eaLnBrk="0" fontAlgn="base" hangingPunct="0">
                <a:spcBef>
                  <a:spcPct val="0"/>
                </a:spcBef>
                <a:spcAft>
                  <a:spcPct val="0"/>
                </a:spcAft>
                <a:buClrTx/>
                <a:buFontTx/>
                <a:buChar char="•"/>
              </a:pPr>
              <a:t>77</a:t>
            </a:fld>
            <a:endParaRPr kumimoji="1" lang="en-US" altLang="en-US" sz="1400">
              <a:solidFill>
                <a:srgbClr val="000000"/>
              </a:solidFill>
            </a:endParaRPr>
          </a:p>
        </p:txBody>
      </p:sp>
      <p:sp>
        <p:nvSpPr>
          <p:cNvPr id="97283" name="Rectangle 2">
            <a:extLst>
              <a:ext uri="{FF2B5EF4-FFF2-40B4-BE49-F238E27FC236}">
                <a16:creationId xmlns:a16="http://schemas.microsoft.com/office/drawing/2014/main" id="{465E2AAA-086C-47EE-9556-5EFC60006B8C}"/>
              </a:ext>
            </a:extLst>
          </p:cNvPr>
          <p:cNvSpPr>
            <a:spLocks noGrp="1" noChangeArrowheads="1"/>
          </p:cNvSpPr>
          <p:nvPr>
            <p:ph type="ctrTitle"/>
          </p:nvPr>
        </p:nvSpPr>
        <p:spPr>
          <a:xfrm>
            <a:off x="2209800" y="2286000"/>
            <a:ext cx="7772400" cy="1143000"/>
          </a:xfrm>
        </p:spPr>
        <p:txBody>
          <a:bodyPr/>
          <a:lstStyle/>
          <a:p>
            <a:pPr marL="723900" indent="-723900" algn="ctr" eaLnBrk="1" hangingPunct="1"/>
            <a:r>
              <a:rPr lang="en-US" altLang="en-US"/>
              <a:t>6. Soil Structure and Fabric</a:t>
            </a:r>
          </a:p>
        </p:txBody>
      </p:sp>
    </p:spTree>
    <p:extLst>
      <p:ext uri="{BB962C8B-B14F-4D97-AF65-F5344CB8AC3E}">
        <p14:creationId xmlns:p14="http://schemas.microsoft.com/office/powerpoint/2010/main" val="33126022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Number Placeholder 5">
            <a:extLst>
              <a:ext uri="{FF2B5EF4-FFF2-40B4-BE49-F238E27FC236}">
                <a16:creationId xmlns:a16="http://schemas.microsoft.com/office/drawing/2014/main" id="{7638A7C9-4DFB-4FD3-B3C6-8430AE4FF48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4FEF3F2-1F7F-4C23-86C6-237F37A8BA3C}" type="slidenum">
              <a:rPr kumimoji="1" lang="en-US" altLang="en-US" sz="1400">
                <a:solidFill>
                  <a:srgbClr val="000000"/>
                </a:solidFill>
              </a:rPr>
              <a:pPr eaLnBrk="0" fontAlgn="base" hangingPunct="0">
                <a:spcBef>
                  <a:spcPct val="0"/>
                </a:spcBef>
                <a:spcAft>
                  <a:spcPct val="0"/>
                </a:spcAft>
                <a:buClrTx/>
                <a:buFontTx/>
                <a:buChar char="•"/>
              </a:pPr>
              <a:t>78</a:t>
            </a:fld>
            <a:endParaRPr kumimoji="1" lang="en-US" altLang="en-US" sz="1400">
              <a:solidFill>
                <a:srgbClr val="000000"/>
              </a:solidFill>
            </a:endParaRPr>
          </a:p>
        </p:txBody>
      </p:sp>
      <p:sp>
        <p:nvSpPr>
          <p:cNvPr id="98307" name="Rectangle 2">
            <a:extLst>
              <a:ext uri="{FF2B5EF4-FFF2-40B4-BE49-F238E27FC236}">
                <a16:creationId xmlns:a16="http://schemas.microsoft.com/office/drawing/2014/main" id="{F4A098B4-F45C-465D-BB26-EEC7AC675ECC}"/>
              </a:ext>
            </a:extLst>
          </p:cNvPr>
          <p:cNvSpPr>
            <a:spLocks noGrp="1" noChangeArrowheads="1"/>
          </p:cNvSpPr>
          <p:nvPr>
            <p:ph type="title"/>
          </p:nvPr>
        </p:nvSpPr>
        <p:spPr/>
        <p:txBody>
          <a:bodyPr/>
          <a:lstStyle/>
          <a:p>
            <a:pPr eaLnBrk="1" hangingPunct="1"/>
            <a:r>
              <a:rPr lang="en-US" altLang="en-US"/>
              <a:t>6. Soil Structure and Fabric</a:t>
            </a:r>
          </a:p>
        </p:txBody>
      </p:sp>
      <p:sp>
        <p:nvSpPr>
          <p:cNvPr id="98308" name="Rectangle 3">
            <a:extLst>
              <a:ext uri="{FF2B5EF4-FFF2-40B4-BE49-F238E27FC236}">
                <a16:creationId xmlns:a16="http://schemas.microsoft.com/office/drawing/2014/main" id="{F11FB144-2ABB-413C-913D-587016D5D4E9}"/>
              </a:ext>
            </a:extLst>
          </p:cNvPr>
          <p:cNvSpPr>
            <a:spLocks noGrp="1" noChangeArrowheads="1"/>
          </p:cNvSpPr>
          <p:nvPr>
            <p:ph type="body" idx="1"/>
          </p:nvPr>
        </p:nvSpPr>
        <p:spPr/>
        <p:txBody>
          <a:bodyPr/>
          <a:lstStyle/>
          <a:p>
            <a:pPr algn="just">
              <a:lnSpc>
                <a:spcPct val="90000"/>
              </a:lnSpc>
              <a:buFontTx/>
              <a:buChar char="•"/>
            </a:pPr>
            <a:r>
              <a:rPr lang="en-US" altLang="en-US" sz="2200"/>
              <a:t>The </a:t>
            </a:r>
            <a:r>
              <a:rPr lang="en-US" altLang="en-US" sz="2200" i="1">
                <a:solidFill>
                  <a:srgbClr val="FF0000"/>
                </a:solidFill>
              </a:rPr>
              <a:t>structure</a:t>
            </a:r>
            <a:r>
              <a:rPr lang="en-US" altLang="en-US" sz="2200"/>
              <a:t> of a soil is taken to mean both the </a:t>
            </a:r>
            <a:r>
              <a:rPr lang="en-US" altLang="en-US" sz="2200" i="1">
                <a:solidFill>
                  <a:srgbClr val="FF0000"/>
                </a:solidFill>
              </a:rPr>
              <a:t>geometric arrangement</a:t>
            </a:r>
            <a:r>
              <a:rPr lang="en-US" altLang="en-US" sz="2200"/>
              <a:t> of the particles or mineral grains as well as the </a:t>
            </a:r>
            <a:r>
              <a:rPr lang="en-US" altLang="en-US" sz="2200" i="1">
                <a:solidFill>
                  <a:srgbClr val="FF0000"/>
                </a:solidFill>
              </a:rPr>
              <a:t>interparticle forces</a:t>
            </a:r>
            <a:r>
              <a:rPr lang="en-US" altLang="en-US" sz="2200"/>
              <a:t> which may act between them. </a:t>
            </a:r>
          </a:p>
          <a:p>
            <a:pPr algn="just">
              <a:lnSpc>
                <a:spcPct val="90000"/>
              </a:lnSpc>
              <a:buFontTx/>
              <a:buChar char="•"/>
            </a:pPr>
            <a:endParaRPr lang="en-US" altLang="en-US" sz="2200"/>
          </a:p>
          <a:p>
            <a:pPr algn="just">
              <a:lnSpc>
                <a:spcPct val="90000"/>
              </a:lnSpc>
              <a:buFontTx/>
              <a:buChar char="•"/>
            </a:pPr>
            <a:r>
              <a:rPr lang="en-US" altLang="en-US" sz="2200"/>
              <a:t>Soil </a:t>
            </a:r>
            <a:r>
              <a:rPr lang="en-US" altLang="en-US" sz="2200" i="1">
                <a:solidFill>
                  <a:schemeClr val="accent2"/>
                </a:solidFill>
              </a:rPr>
              <a:t>fabric</a:t>
            </a:r>
            <a:r>
              <a:rPr lang="en-US" altLang="en-US" sz="2200"/>
              <a:t> refers only to the </a:t>
            </a:r>
            <a:r>
              <a:rPr lang="en-US" altLang="en-US" sz="2200" i="1">
                <a:solidFill>
                  <a:schemeClr val="accent2"/>
                </a:solidFill>
              </a:rPr>
              <a:t>geometric arrangement</a:t>
            </a:r>
            <a:r>
              <a:rPr lang="en-US" altLang="en-US" sz="2200"/>
              <a:t> of particles </a:t>
            </a:r>
            <a:r>
              <a:rPr lang="en-US" altLang="en-US" sz="1200"/>
              <a:t>(from Holtz and Kovacs, 1981).</a:t>
            </a:r>
          </a:p>
          <a:p>
            <a:pPr algn="just">
              <a:lnSpc>
                <a:spcPct val="90000"/>
              </a:lnSpc>
              <a:buFontTx/>
              <a:buChar char="•"/>
            </a:pPr>
            <a:endParaRPr lang="en-US" altLang="en-US" sz="2200"/>
          </a:p>
          <a:p>
            <a:pPr algn="just">
              <a:lnSpc>
                <a:spcPct val="90000"/>
              </a:lnSpc>
              <a:buFontTx/>
              <a:buChar char="•"/>
            </a:pPr>
            <a:r>
              <a:rPr lang="en-US" altLang="en-US" sz="2200"/>
              <a:t>The interparticle forces (or surface forces) are relatively important for fine-grained soils at low confinement (low state of stress).</a:t>
            </a:r>
          </a:p>
          <a:p>
            <a:pPr algn="just">
              <a:lnSpc>
                <a:spcPct val="90000"/>
              </a:lnSpc>
              <a:buFontTx/>
              <a:buChar char="•"/>
            </a:pPr>
            <a:r>
              <a:rPr lang="en-US" altLang="en-US" sz="2200"/>
              <a:t>“Although the behavior of a coarse-grained soil can often be related to particle size distribution, the behavior of a fined-grained soil usually depends much more on geological history and structure than on particle size” </a:t>
            </a:r>
            <a:r>
              <a:rPr lang="en-US" altLang="en-US" sz="1200"/>
              <a:t>(from Lambe and Whitman, 1979)</a:t>
            </a:r>
            <a:r>
              <a:rPr lang="en-US" altLang="en-US" sz="2200"/>
              <a:t>.</a:t>
            </a:r>
          </a:p>
        </p:txBody>
      </p:sp>
      <p:sp>
        <p:nvSpPr>
          <p:cNvPr id="98309" name="Text Box 4">
            <a:extLst>
              <a:ext uri="{FF2B5EF4-FFF2-40B4-BE49-F238E27FC236}">
                <a16:creationId xmlns:a16="http://schemas.microsoft.com/office/drawing/2014/main" id="{C46D19EA-AEEA-49FF-B14A-5CEFDD9BF446}"/>
              </a:ext>
            </a:extLst>
          </p:cNvPr>
          <p:cNvSpPr txBox="1">
            <a:spLocks noChangeArrowheads="1"/>
          </p:cNvSpPr>
          <p:nvPr/>
        </p:nvSpPr>
        <p:spPr bwMode="auto">
          <a:xfrm>
            <a:off x="4165600" y="3568701"/>
            <a:ext cx="6127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i="1">
                <a:solidFill>
                  <a:srgbClr val="000000"/>
                </a:solidFill>
              </a:rPr>
              <a:t>*Fabric and structure are used interchangeably sometimes.</a:t>
            </a:r>
          </a:p>
        </p:txBody>
      </p:sp>
    </p:spTree>
    <p:extLst>
      <p:ext uri="{BB962C8B-B14F-4D97-AF65-F5344CB8AC3E}">
        <p14:creationId xmlns:p14="http://schemas.microsoft.com/office/powerpoint/2010/main" val="16044069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Number Placeholder 5">
            <a:extLst>
              <a:ext uri="{FF2B5EF4-FFF2-40B4-BE49-F238E27FC236}">
                <a16:creationId xmlns:a16="http://schemas.microsoft.com/office/drawing/2014/main" id="{25E85335-7407-4C35-B6DD-E3FCF42646C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5AA46F3-4F75-48A7-A609-87ECFB7BD63B}" type="slidenum">
              <a:rPr kumimoji="1" lang="en-US" altLang="en-US" sz="1400">
                <a:solidFill>
                  <a:srgbClr val="000000"/>
                </a:solidFill>
              </a:rPr>
              <a:pPr eaLnBrk="0" fontAlgn="base" hangingPunct="0">
                <a:spcBef>
                  <a:spcPct val="0"/>
                </a:spcBef>
                <a:spcAft>
                  <a:spcPct val="0"/>
                </a:spcAft>
                <a:buClrTx/>
                <a:buFontTx/>
                <a:buChar char="•"/>
              </a:pPr>
              <a:t>79</a:t>
            </a:fld>
            <a:endParaRPr kumimoji="1" lang="en-US" altLang="en-US" sz="1400">
              <a:solidFill>
                <a:srgbClr val="000000"/>
              </a:solidFill>
            </a:endParaRPr>
          </a:p>
        </p:txBody>
      </p:sp>
      <p:sp>
        <p:nvSpPr>
          <p:cNvPr id="99331" name="Rectangle 2050">
            <a:extLst>
              <a:ext uri="{FF2B5EF4-FFF2-40B4-BE49-F238E27FC236}">
                <a16:creationId xmlns:a16="http://schemas.microsoft.com/office/drawing/2014/main" id="{D1936EEB-12A3-4407-A96A-C49E9DEBA65A}"/>
              </a:ext>
            </a:extLst>
          </p:cNvPr>
          <p:cNvSpPr>
            <a:spLocks noGrp="1" noChangeArrowheads="1"/>
          </p:cNvSpPr>
          <p:nvPr>
            <p:ph type="ctrTitle"/>
          </p:nvPr>
        </p:nvSpPr>
        <p:spPr>
          <a:xfrm>
            <a:off x="2209800" y="2286000"/>
            <a:ext cx="7772400" cy="1143000"/>
          </a:xfrm>
        </p:spPr>
        <p:txBody>
          <a:bodyPr/>
          <a:lstStyle/>
          <a:p>
            <a:pPr marL="723900" indent="-723900" algn="ctr" eaLnBrk="1" hangingPunct="1"/>
            <a:r>
              <a:rPr lang="en-US" altLang="en-US"/>
              <a:t>7. Soil Fabric-Natural Soil</a:t>
            </a:r>
            <a:br>
              <a:rPr lang="en-US" altLang="en-US"/>
            </a:br>
            <a:r>
              <a:rPr lang="en-US" altLang="en-US"/>
              <a:t>(fine-grained soils)  </a:t>
            </a:r>
          </a:p>
        </p:txBody>
      </p:sp>
    </p:spTree>
    <p:extLst>
      <p:ext uri="{BB962C8B-B14F-4D97-AF65-F5344CB8AC3E}">
        <p14:creationId xmlns:p14="http://schemas.microsoft.com/office/powerpoint/2010/main" val="504775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CC"/>
            </a:gs>
            <a:gs pos="50000">
              <a:srgbClr val="FFFFFF"/>
            </a:gs>
            <a:gs pos="100000">
              <a:srgbClr val="FFFFCC"/>
            </a:gs>
          </a:gsLst>
          <a:lin ang="2700000" scaled="1"/>
        </a:gra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EBC97EBC-42F8-4D69-AE36-20B4747714A9}"/>
              </a:ext>
            </a:extLst>
          </p:cNvPr>
          <p:cNvSpPr>
            <a:spLocks noGrp="1" noChangeArrowheads="1"/>
          </p:cNvSpPr>
          <p:nvPr>
            <p:ph type="ctrTitle"/>
          </p:nvPr>
        </p:nvSpPr>
        <p:spPr>
          <a:xfrm>
            <a:off x="2209800" y="2286000"/>
            <a:ext cx="7772400" cy="1143000"/>
          </a:xfrm>
        </p:spPr>
        <p:txBody>
          <a:bodyPr/>
          <a:lstStyle/>
          <a:p>
            <a:pPr algn="ctr"/>
            <a:r>
              <a:rPr lang="en-US" altLang="en-US"/>
              <a:t>1. Soil Formations and Deposits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Number Placeholder 5">
            <a:extLst>
              <a:ext uri="{FF2B5EF4-FFF2-40B4-BE49-F238E27FC236}">
                <a16:creationId xmlns:a16="http://schemas.microsoft.com/office/drawing/2014/main" id="{82BF99B7-16AB-439B-8332-8EB7E5FDEAF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C839C29-7DDF-4FF6-93E4-1950168F11CD}" type="slidenum">
              <a:rPr kumimoji="1" lang="en-US" altLang="en-US" sz="1400">
                <a:solidFill>
                  <a:srgbClr val="000000"/>
                </a:solidFill>
              </a:rPr>
              <a:pPr eaLnBrk="0" fontAlgn="base" hangingPunct="0">
                <a:spcBef>
                  <a:spcPct val="0"/>
                </a:spcBef>
                <a:spcAft>
                  <a:spcPct val="0"/>
                </a:spcAft>
                <a:buClrTx/>
                <a:buFontTx/>
                <a:buChar char="•"/>
              </a:pPr>
              <a:t>80</a:t>
            </a:fld>
            <a:endParaRPr kumimoji="1" lang="en-US" altLang="en-US" sz="1400">
              <a:solidFill>
                <a:srgbClr val="000000"/>
              </a:solidFill>
            </a:endParaRPr>
          </a:p>
        </p:txBody>
      </p:sp>
      <p:sp>
        <p:nvSpPr>
          <p:cNvPr id="100355" name="Rectangle 1026">
            <a:extLst>
              <a:ext uri="{FF2B5EF4-FFF2-40B4-BE49-F238E27FC236}">
                <a16:creationId xmlns:a16="http://schemas.microsoft.com/office/drawing/2014/main" id="{6909B05A-3CE8-42C2-8AB1-C92B0AE9AABB}"/>
              </a:ext>
            </a:extLst>
          </p:cNvPr>
          <p:cNvSpPr>
            <a:spLocks noGrp="1" noChangeArrowheads="1"/>
          </p:cNvSpPr>
          <p:nvPr>
            <p:ph type="title"/>
          </p:nvPr>
        </p:nvSpPr>
        <p:spPr/>
        <p:txBody>
          <a:bodyPr/>
          <a:lstStyle/>
          <a:p>
            <a:pPr eaLnBrk="1" hangingPunct="1"/>
            <a:r>
              <a:rPr lang="en-US" altLang="en-US"/>
              <a:t>7.1 </a:t>
            </a:r>
            <a:r>
              <a:rPr lang="en-US" altLang="en-US" sz="3200"/>
              <a:t>Microfabric Features in Natural Soils</a:t>
            </a:r>
          </a:p>
        </p:txBody>
      </p:sp>
      <p:sp>
        <p:nvSpPr>
          <p:cNvPr id="100356" name="Rectangle 1027">
            <a:extLst>
              <a:ext uri="{FF2B5EF4-FFF2-40B4-BE49-F238E27FC236}">
                <a16:creationId xmlns:a16="http://schemas.microsoft.com/office/drawing/2014/main" id="{7BDC912F-ADC2-4435-8ECE-BED4AB7E203D}"/>
              </a:ext>
            </a:extLst>
          </p:cNvPr>
          <p:cNvSpPr>
            <a:spLocks noGrp="1" noChangeArrowheads="1"/>
          </p:cNvSpPr>
          <p:nvPr>
            <p:ph type="body" idx="1"/>
          </p:nvPr>
        </p:nvSpPr>
        <p:spPr/>
        <p:txBody>
          <a:bodyPr/>
          <a:lstStyle/>
          <a:p>
            <a:pPr algn="just">
              <a:buFontTx/>
              <a:buAutoNum type="arabicPeriod"/>
            </a:pPr>
            <a:r>
              <a:rPr lang="en-US" altLang="en-US" sz="2000" i="1">
                <a:solidFill>
                  <a:schemeClr val="accent2"/>
                </a:solidFill>
              </a:rPr>
              <a:t>Elementary particle arrangements</a:t>
            </a:r>
            <a:r>
              <a:rPr lang="en-US" altLang="en-US" sz="2000"/>
              <a:t>, which consist of single forms of particle interaction at the level of individual clay, silt, or sand particles or interaction between small groups of clay platelets or clothed silt and sand particles.</a:t>
            </a:r>
          </a:p>
          <a:p>
            <a:pPr algn="just">
              <a:buFontTx/>
              <a:buAutoNum type="arabicPeriod"/>
            </a:pPr>
            <a:r>
              <a:rPr lang="en-US" altLang="en-US" sz="2000" i="1">
                <a:solidFill>
                  <a:schemeClr val="accent2"/>
                </a:solidFill>
              </a:rPr>
              <a:t>Particle assemblages</a:t>
            </a:r>
            <a:r>
              <a:rPr lang="en-US" altLang="en-US" sz="2000"/>
              <a:t>, which are units of particle organization having definable physical boundaries and a specific mechanical function. Particle assemblages consist of one or more forms of elementary particle arrangements or smaller particle assemblages.</a:t>
            </a:r>
          </a:p>
          <a:p>
            <a:pPr algn="just">
              <a:buFontTx/>
              <a:buAutoNum type="arabicPeriod"/>
            </a:pPr>
            <a:r>
              <a:rPr lang="en-US" altLang="en-US" sz="2000" i="1">
                <a:solidFill>
                  <a:schemeClr val="accent2"/>
                </a:solidFill>
              </a:rPr>
              <a:t>Pore spaces</a:t>
            </a:r>
            <a:r>
              <a:rPr lang="en-US" altLang="en-US" sz="2000"/>
              <a:t> within and between elementary particles arrangements and particle assemblages.</a:t>
            </a:r>
          </a:p>
        </p:txBody>
      </p:sp>
      <p:sp>
        <p:nvSpPr>
          <p:cNvPr id="100357" name="Text Box 1028">
            <a:extLst>
              <a:ext uri="{FF2B5EF4-FFF2-40B4-BE49-F238E27FC236}">
                <a16:creationId xmlns:a16="http://schemas.microsoft.com/office/drawing/2014/main" id="{CEB30523-215E-4827-B60A-B881D02A43AD}"/>
              </a:ext>
            </a:extLst>
          </p:cNvPr>
          <p:cNvSpPr txBox="1">
            <a:spLocks noChangeArrowheads="1"/>
          </p:cNvSpPr>
          <p:nvPr/>
        </p:nvSpPr>
        <p:spPr bwMode="auto">
          <a:xfrm>
            <a:off x="7867650" y="614045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Collins and McGown, 1974 (from Holtz and Kovacs, 1981)</a:t>
            </a:r>
          </a:p>
        </p:txBody>
      </p:sp>
    </p:spTree>
    <p:extLst>
      <p:ext uri="{BB962C8B-B14F-4D97-AF65-F5344CB8AC3E}">
        <p14:creationId xmlns:p14="http://schemas.microsoft.com/office/powerpoint/2010/main" val="19630155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Number Placeholder 5">
            <a:extLst>
              <a:ext uri="{FF2B5EF4-FFF2-40B4-BE49-F238E27FC236}">
                <a16:creationId xmlns:a16="http://schemas.microsoft.com/office/drawing/2014/main" id="{1C6F4700-A1BD-4BDF-9F93-9E05D730B10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6AFADD09-F71B-4F72-A96A-C0AC4F87373B}" type="slidenum">
              <a:rPr kumimoji="1" lang="en-US" altLang="en-US" sz="1400">
                <a:solidFill>
                  <a:srgbClr val="000000"/>
                </a:solidFill>
              </a:rPr>
              <a:pPr eaLnBrk="0" fontAlgn="base" hangingPunct="0">
                <a:spcBef>
                  <a:spcPct val="0"/>
                </a:spcBef>
                <a:spcAft>
                  <a:spcPct val="0"/>
                </a:spcAft>
                <a:buClrTx/>
                <a:buFontTx/>
                <a:buChar char="•"/>
              </a:pPr>
              <a:t>81</a:t>
            </a:fld>
            <a:endParaRPr kumimoji="1" lang="en-US" altLang="en-US" sz="1400">
              <a:solidFill>
                <a:srgbClr val="000000"/>
              </a:solidFill>
            </a:endParaRPr>
          </a:p>
        </p:txBody>
      </p:sp>
      <p:sp>
        <p:nvSpPr>
          <p:cNvPr id="101379" name="Rectangle 1026">
            <a:extLst>
              <a:ext uri="{FF2B5EF4-FFF2-40B4-BE49-F238E27FC236}">
                <a16:creationId xmlns:a16="http://schemas.microsoft.com/office/drawing/2014/main" id="{B5BD4D21-0251-45CD-A115-D33E70EEBD97}"/>
              </a:ext>
            </a:extLst>
          </p:cNvPr>
          <p:cNvSpPr>
            <a:spLocks noGrp="1" noChangeArrowheads="1"/>
          </p:cNvSpPr>
          <p:nvPr>
            <p:ph type="title"/>
          </p:nvPr>
        </p:nvSpPr>
        <p:spPr/>
        <p:txBody>
          <a:bodyPr/>
          <a:lstStyle/>
          <a:p>
            <a:pPr eaLnBrk="1" hangingPunct="1"/>
            <a:r>
              <a:rPr lang="en-US" altLang="en-US"/>
              <a:t>7.1 Elementary Particles</a:t>
            </a:r>
          </a:p>
        </p:txBody>
      </p:sp>
      <p:pic>
        <p:nvPicPr>
          <p:cNvPr id="101380" name="Picture 1028" descr="C:\Wang-HKUST\course-CIVIL270\Picture-clay\elementary-particle.jpg">
            <a:extLst>
              <a:ext uri="{FF2B5EF4-FFF2-40B4-BE49-F238E27FC236}">
                <a16:creationId xmlns:a16="http://schemas.microsoft.com/office/drawing/2014/main" id="{379D197F-3666-4106-AF70-D0BF14325846}"/>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3832226" y="1338263"/>
            <a:ext cx="3870325" cy="528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1" name="Text Box 1029">
            <a:extLst>
              <a:ext uri="{FF2B5EF4-FFF2-40B4-BE49-F238E27FC236}">
                <a16:creationId xmlns:a16="http://schemas.microsoft.com/office/drawing/2014/main" id="{99BDF099-616F-408E-9C36-497581F9F789}"/>
              </a:ext>
            </a:extLst>
          </p:cNvPr>
          <p:cNvSpPr txBox="1">
            <a:spLocks noChangeArrowheads="1"/>
          </p:cNvSpPr>
          <p:nvPr/>
        </p:nvSpPr>
        <p:spPr bwMode="auto">
          <a:xfrm>
            <a:off x="2205039" y="1536701"/>
            <a:ext cx="2003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Individual clay platelet interaction</a:t>
            </a:r>
          </a:p>
        </p:txBody>
      </p:sp>
      <p:sp>
        <p:nvSpPr>
          <p:cNvPr id="101382" name="Text Box 1030">
            <a:extLst>
              <a:ext uri="{FF2B5EF4-FFF2-40B4-BE49-F238E27FC236}">
                <a16:creationId xmlns:a16="http://schemas.microsoft.com/office/drawing/2014/main" id="{78F54844-9AFC-45A5-A8A2-FCC0E04AB402}"/>
              </a:ext>
            </a:extLst>
          </p:cNvPr>
          <p:cNvSpPr txBox="1">
            <a:spLocks noChangeArrowheads="1"/>
          </p:cNvSpPr>
          <p:nvPr/>
        </p:nvSpPr>
        <p:spPr bwMode="auto">
          <a:xfrm>
            <a:off x="6551614" y="2835276"/>
            <a:ext cx="2003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Individual silt or sand particle interaction</a:t>
            </a:r>
          </a:p>
        </p:txBody>
      </p:sp>
      <p:sp>
        <p:nvSpPr>
          <p:cNvPr id="101383" name="Text Box 1031">
            <a:extLst>
              <a:ext uri="{FF2B5EF4-FFF2-40B4-BE49-F238E27FC236}">
                <a16:creationId xmlns:a16="http://schemas.microsoft.com/office/drawing/2014/main" id="{15D559FE-3474-476B-BF1A-2B303BB84317}"/>
              </a:ext>
            </a:extLst>
          </p:cNvPr>
          <p:cNvSpPr txBox="1">
            <a:spLocks noChangeArrowheads="1"/>
          </p:cNvSpPr>
          <p:nvPr/>
        </p:nvSpPr>
        <p:spPr bwMode="auto">
          <a:xfrm>
            <a:off x="2162176" y="3975101"/>
            <a:ext cx="2003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Clay platelet group interaction</a:t>
            </a:r>
          </a:p>
        </p:txBody>
      </p:sp>
      <p:sp>
        <p:nvSpPr>
          <p:cNvPr id="101384" name="Text Box 1033">
            <a:extLst>
              <a:ext uri="{FF2B5EF4-FFF2-40B4-BE49-F238E27FC236}">
                <a16:creationId xmlns:a16="http://schemas.microsoft.com/office/drawing/2014/main" id="{2D028B47-BB18-4743-A37F-C449350026F8}"/>
              </a:ext>
            </a:extLst>
          </p:cNvPr>
          <p:cNvSpPr txBox="1">
            <a:spLocks noChangeArrowheads="1"/>
          </p:cNvSpPr>
          <p:nvPr/>
        </p:nvSpPr>
        <p:spPr bwMode="auto">
          <a:xfrm>
            <a:off x="1871664" y="5716589"/>
            <a:ext cx="2003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Clothed silt or sand particle interaction</a:t>
            </a:r>
          </a:p>
        </p:txBody>
      </p:sp>
      <p:sp>
        <p:nvSpPr>
          <p:cNvPr id="101385" name="Text Box 1034">
            <a:extLst>
              <a:ext uri="{FF2B5EF4-FFF2-40B4-BE49-F238E27FC236}">
                <a16:creationId xmlns:a16="http://schemas.microsoft.com/office/drawing/2014/main" id="{D6A6170A-A5D8-4F68-8636-B2A8E4EC1AB8}"/>
              </a:ext>
            </a:extLst>
          </p:cNvPr>
          <p:cNvSpPr txBox="1">
            <a:spLocks noChangeArrowheads="1"/>
          </p:cNvSpPr>
          <p:nvPr/>
        </p:nvSpPr>
        <p:spPr bwMode="auto">
          <a:xfrm>
            <a:off x="7443789" y="5964238"/>
            <a:ext cx="20034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Particle discernible</a:t>
            </a:r>
          </a:p>
        </p:txBody>
      </p:sp>
      <p:sp>
        <p:nvSpPr>
          <p:cNvPr id="101386" name="Text Box 1035">
            <a:extLst>
              <a:ext uri="{FF2B5EF4-FFF2-40B4-BE49-F238E27FC236}">
                <a16:creationId xmlns:a16="http://schemas.microsoft.com/office/drawing/2014/main" id="{B06227C9-E4B9-4C8B-9BFE-C2F19C7576FC}"/>
              </a:ext>
            </a:extLst>
          </p:cNvPr>
          <p:cNvSpPr txBox="1">
            <a:spLocks noChangeArrowheads="1"/>
          </p:cNvSpPr>
          <p:nvPr/>
        </p:nvSpPr>
        <p:spPr bwMode="auto">
          <a:xfrm>
            <a:off x="8012113" y="64008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Collins and McGown, 1974 (from Holtz and Kovacs, 1981)</a:t>
            </a:r>
          </a:p>
        </p:txBody>
      </p:sp>
    </p:spTree>
    <p:extLst>
      <p:ext uri="{BB962C8B-B14F-4D97-AF65-F5344CB8AC3E}">
        <p14:creationId xmlns:p14="http://schemas.microsoft.com/office/powerpoint/2010/main" val="6684232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Number Placeholder 5">
            <a:extLst>
              <a:ext uri="{FF2B5EF4-FFF2-40B4-BE49-F238E27FC236}">
                <a16:creationId xmlns:a16="http://schemas.microsoft.com/office/drawing/2014/main" id="{F0EA1554-F501-4D2F-BE7D-D06AC504B62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326C3278-5F1A-4EA4-8B4D-4368DB8F4617}" type="slidenum">
              <a:rPr kumimoji="1" lang="en-US" altLang="en-US" sz="1400">
                <a:solidFill>
                  <a:srgbClr val="000000"/>
                </a:solidFill>
              </a:rPr>
              <a:pPr eaLnBrk="0" fontAlgn="base" hangingPunct="0">
                <a:spcBef>
                  <a:spcPct val="0"/>
                </a:spcBef>
                <a:spcAft>
                  <a:spcPct val="0"/>
                </a:spcAft>
                <a:buClrTx/>
                <a:buFontTx/>
                <a:buChar char="•"/>
              </a:pPr>
              <a:t>82</a:t>
            </a:fld>
            <a:endParaRPr kumimoji="1" lang="en-US" altLang="en-US" sz="1400">
              <a:solidFill>
                <a:srgbClr val="000000"/>
              </a:solidFill>
            </a:endParaRPr>
          </a:p>
        </p:txBody>
      </p:sp>
      <p:sp>
        <p:nvSpPr>
          <p:cNvPr id="102403" name="Rectangle 1026">
            <a:extLst>
              <a:ext uri="{FF2B5EF4-FFF2-40B4-BE49-F238E27FC236}">
                <a16:creationId xmlns:a16="http://schemas.microsoft.com/office/drawing/2014/main" id="{7379E423-3F35-4292-B8F5-C41DB99D4F9A}"/>
              </a:ext>
            </a:extLst>
          </p:cNvPr>
          <p:cNvSpPr>
            <a:spLocks noGrp="1" noChangeArrowheads="1"/>
          </p:cNvSpPr>
          <p:nvPr>
            <p:ph type="title"/>
          </p:nvPr>
        </p:nvSpPr>
        <p:spPr/>
        <p:txBody>
          <a:bodyPr/>
          <a:lstStyle/>
          <a:p>
            <a:pPr eaLnBrk="1" hangingPunct="1"/>
            <a:r>
              <a:rPr lang="en-US" altLang="en-US"/>
              <a:t>7.2 Particle Assemblages</a:t>
            </a:r>
          </a:p>
        </p:txBody>
      </p:sp>
      <p:pic>
        <p:nvPicPr>
          <p:cNvPr id="102404" name="Picture 1028" descr="C:\Wang-HKUST\course-CIVIL270\Picture-clay\assemblages.jpg">
            <a:extLst>
              <a:ext uri="{FF2B5EF4-FFF2-40B4-BE49-F238E27FC236}">
                <a16:creationId xmlns:a16="http://schemas.microsoft.com/office/drawing/2014/main" id="{E74536D6-DF67-4509-B194-FD34B62CDDBE}"/>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2511425" y="1401764"/>
            <a:ext cx="4725988" cy="545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5" name="Text Box 1029">
            <a:extLst>
              <a:ext uri="{FF2B5EF4-FFF2-40B4-BE49-F238E27FC236}">
                <a16:creationId xmlns:a16="http://schemas.microsoft.com/office/drawing/2014/main" id="{10A73F90-1479-4307-8B88-44A83016E295}"/>
              </a:ext>
            </a:extLst>
          </p:cNvPr>
          <p:cNvSpPr txBox="1">
            <a:spLocks noChangeArrowheads="1"/>
          </p:cNvSpPr>
          <p:nvPr/>
        </p:nvSpPr>
        <p:spPr bwMode="auto">
          <a:xfrm>
            <a:off x="7475538" y="6081713"/>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Collins and McGown, 1974 (from Holtz and Kovacs, 1981)</a:t>
            </a:r>
          </a:p>
        </p:txBody>
      </p:sp>
    </p:spTree>
    <p:extLst>
      <p:ext uri="{BB962C8B-B14F-4D97-AF65-F5344CB8AC3E}">
        <p14:creationId xmlns:p14="http://schemas.microsoft.com/office/powerpoint/2010/main" val="5258266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Number Placeholder 5">
            <a:extLst>
              <a:ext uri="{FF2B5EF4-FFF2-40B4-BE49-F238E27FC236}">
                <a16:creationId xmlns:a16="http://schemas.microsoft.com/office/drawing/2014/main" id="{26D0ABFF-A563-4FAC-BE41-1A8EFE2F270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C1C0B367-828D-4C52-9BF8-16A2C90F85EE}" type="slidenum">
              <a:rPr kumimoji="1" lang="en-US" altLang="en-US" sz="1400">
                <a:solidFill>
                  <a:srgbClr val="000000"/>
                </a:solidFill>
              </a:rPr>
              <a:pPr eaLnBrk="0" fontAlgn="base" hangingPunct="0">
                <a:spcBef>
                  <a:spcPct val="0"/>
                </a:spcBef>
                <a:spcAft>
                  <a:spcPct val="0"/>
                </a:spcAft>
                <a:buClrTx/>
                <a:buFontTx/>
                <a:buChar char="•"/>
              </a:pPr>
              <a:t>83</a:t>
            </a:fld>
            <a:endParaRPr kumimoji="1" lang="en-US" altLang="en-US" sz="1400">
              <a:solidFill>
                <a:srgbClr val="000000"/>
              </a:solidFill>
            </a:endParaRPr>
          </a:p>
        </p:txBody>
      </p:sp>
      <p:sp>
        <p:nvSpPr>
          <p:cNvPr id="103427" name="Rectangle 2050">
            <a:extLst>
              <a:ext uri="{FF2B5EF4-FFF2-40B4-BE49-F238E27FC236}">
                <a16:creationId xmlns:a16="http://schemas.microsoft.com/office/drawing/2014/main" id="{AD4A012A-4CB1-47F2-86C3-7965FD32176D}"/>
              </a:ext>
            </a:extLst>
          </p:cNvPr>
          <p:cNvSpPr>
            <a:spLocks noGrp="1" noChangeArrowheads="1"/>
          </p:cNvSpPr>
          <p:nvPr>
            <p:ph type="title"/>
          </p:nvPr>
        </p:nvSpPr>
        <p:spPr/>
        <p:txBody>
          <a:bodyPr/>
          <a:lstStyle/>
          <a:p>
            <a:pPr eaLnBrk="1" hangingPunct="1"/>
            <a:r>
              <a:rPr lang="en-US" altLang="en-US"/>
              <a:t>7.3 Pore Space Types</a:t>
            </a:r>
          </a:p>
        </p:txBody>
      </p:sp>
      <p:pic>
        <p:nvPicPr>
          <p:cNvPr id="103428" name="Picture 2053" descr="C:\Wang-HKUST\course-CIVIL270\Picture-clay\pore-size-types.JPG">
            <a:extLst>
              <a:ext uri="{FF2B5EF4-FFF2-40B4-BE49-F238E27FC236}">
                <a16:creationId xmlns:a16="http://schemas.microsoft.com/office/drawing/2014/main" id="{8C49AEEC-45BD-44E6-A09D-DA3BB917D150}"/>
              </a:ext>
            </a:extLst>
          </p:cNvPr>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1957388" y="1095375"/>
            <a:ext cx="7715250" cy="557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Rectangle 2052">
            <a:extLst>
              <a:ext uri="{FF2B5EF4-FFF2-40B4-BE49-F238E27FC236}">
                <a16:creationId xmlns:a16="http://schemas.microsoft.com/office/drawing/2014/main" id="{A7119BFF-7D5F-4C36-A9FE-C46D114E9D90}"/>
              </a:ext>
            </a:extLst>
          </p:cNvPr>
          <p:cNvSpPr>
            <a:spLocks noChangeArrowheads="1"/>
          </p:cNvSpPr>
          <p:nvPr/>
        </p:nvSpPr>
        <p:spPr bwMode="auto">
          <a:xfrm>
            <a:off x="7215189" y="6583364"/>
            <a:ext cx="3337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Collins and McGown, 1974 (from Mitchell, 1993)</a:t>
            </a:r>
          </a:p>
        </p:txBody>
      </p:sp>
    </p:spTree>
    <p:extLst>
      <p:ext uri="{BB962C8B-B14F-4D97-AF65-F5344CB8AC3E}">
        <p14:creationId xmlns:p14="http://schemas.microsoft.com/office/powerpoint/2010/main" val="5121161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Number Placeholder 5">
            <a:extLst>
              <a:ext uri="{FF2B5EF4-FFF2-40B4-BE49-F238E27FC236}">
                <a16:creationId xmlns:a16="http://schemas.microsoft.com/office/drawing/2014/main" id="{20B3FB6A-35BA-485D-8119-1DAFC4C4F58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20B951F1-2E2E-4478-B651-882A7CFD0563}" type="slidenum">
              <a:rPr kumimoji="1" lang="en-US" altLang="en-US" sz="1400">
                <a:solidFill>
                  <a:srgbClr val="000000"/>
                </a:solidFill>
              </a:rPr>
              <a:pPr eaLnBrk="0" fontAlgn="base" hangingPunct="0">
                <a:spcBef>
                  <a:spcPct val="0"/>
                </a:spcBef>
                <a:spcAft>
                  <a:spcPct val="0"/>
                </a:spcAft>
                <a:buClrTx/>
                <a:buFontTx/>
                <a:buChar char="•"/>
              </a:pPr>
              <a:t>84</a:t>
            </a:fld>
            <a:endParaRPr kumimoji="1" lang="en-US" altLang="en-US" sz="1400">
              <a:solidFill>
                <a:srgbClr val="000000"/>
              </a:solidFill>
            </a:endParaRPr>
          </a:p>
        </p:txBody>
      </p:sp>
      <p:sp>
        <p:nvSpPr>
          <p:cNvPr id="104451" name="Rectangle 2">
            <a:extLst>
              <a:ext uri="{FF2B5EF4-FFF2-40B4-BE49-F238E27FC236}">
                <a16:creationId xmlns:a16="http://schemas.microsoft.com/office/drawing/2014/main" id="{C8C09A23-28B6-4212-AAB2-4D6DEE9CD954}"/>
              </a:ext>
            </a:extLst>
          </p:cNvPr>
          <p:cNvSpPr>
            <a:spLocks noGrp="1" noChangeArrowheads="1"/>
          </p:cNvSpPr>
          <p:nvPr>
            <p:ph type="ctrTitle"/>
          </p:nvPr>
        </p:nvSpPr>
        <p:spPr>
          <a:xfrm>
            <a:off x="2209800" y="2286000"/>
            <a:ext cx="7772400" cy="1143000"/>
          </a:xfrm>
        </p:spPr>
        <p:txBody>
          <a:bodyPr/>
          <a:lstStyle/>
          <a:p>
            <a:pPr marL="723900" indent="-723900" algn="ctr" eaLnBrk="1" hangingPunct="1"/>
            <a:r>
              <a:rPr lang="en-US" altLang="en-US"/>
              <a:t>8. Soil Fabric-Clay Soils</a:t>
            </a:r>
          </a:p>
        </p:txBody>
      </p:sp>
    </p:spTree>
    <p:extLst>
      <p:ext uri="{BB962C8B-B14F-4D97-AF65-F5344CB8AC3E}">
        <p14:creationId xmlns:p14="http://schemas.microsoft.com/office/powerpoint/2010/main" val="26198234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Number Placeholder 5">
            <a:extLst>
              <a:ext uri="{FF2B5EF4-FFF2-40B4-BE49-F238E27FC236}">
                <a16:creationId xmlns:a16="http://schemas.microsoft.com/office/drawing/2014/main" id="{36AAB3E1-E188-4E52-8C45-B27145530EE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40D42C04-75FB-4C33-86FB-B4CDADF703F3}" type="slidenum">
              <a:rPr kumimoji="1" lang="en-US" altLang="en-US" sz="1400">
                <a:solidFill>
                  <a:srgbClr val="000000"/>
                </a:solidFill>
              </a:rPr>
              <a:pPr eaLnBrk="0" fontAlgn="base" hangingPunct="0">
                <a:spcBef>
                  <a:spcPct val="0"/>
                </a:spcBef>
                <a:spcAft>
                  <a:spcPct val="0"/>
                </a:spcAft>
                <a:buClrTx/>
                <a:buFontTx/>
                <a:buChar char="•"/>
              </a:pPr>
              <a:t>85</a:t>
            </a:fld>
            <a:endParaRPr kumimoji="1" lang="en-US" altLang="en-US" sz="1400">
              <a:solidFill>
                <a:srgbClr val="000000"/>
              </a:solidFill>
            </a:endParaRPr>
          </a:p>
        </p:txBody>
      </p:sp>
      <p:sp>
        <p:nvSpPr>
          <p:cNvPr id="105475" name="Rectangle 2">
            <a:extLst>
              <a:ext uri="{FF2B5EF4-FFF2-40B4-BE49-F238E27FC236}">
                <a16:creationId xmlns:a16="http://schemas.microsoft.com/office/drawing/2014/main" id="{654D1692-A21D-4E95-8741-3710A5EF9408}"/>
              </a:ext>
            </a:extLst>
          </p:cNvPr>
          <p:cNvSpPr>
            <a:spLocks noGrp="1" noChangeArrowheads="1"/>
          </p:cNvSpPr>
          <p:nvPr>
            <p:ph type="title"/>
          </p:nvPr>
        </p:nvSpPr>
        <p:spPr/>
        <p:txBody>
          <a:bodyPr/>
          <a:lstStyle/>
          <a:p>
            <a:pPr eaLnBrk="1" hangingPunct="1"/>
            <a:r>
              <a:rPr lang="en-US" altLang="en-US"/>
              <a:t>8.1 Terminology</a:t>
            </a:r>
          </a:p>
        </p:txBody>
      </p:sp>
      <p:sp>
        <p:nvSpPr>
          <p:cNvPr id="105476" name="Rectangle 3">
            <a:extLst>
              <a:ext uri="{FF2B5EF4-FFF2-40B4-BE49-F238E27FC236}">
                <a16:creationId xmlns:a16="http://schemas.microsoft.com/office/drawing/2014/main" id="{25BE8304-03C5-46D0-8869-77DC98F8F325}"/>
              </a:ext>
            </a:extLst>
          </p:cNvPr>
          <p:cNvSpPr>
            <a:spLocks noGrp="1" noChangeArrowheads="1"/>
          </p:cNvSpPr>
          <p:nvPr>
            <p:ph type="body" idx="1"/>
          </p:nvPr>
        </p:nvSpPr>
        <p:spPr/>
        <p:txBody>
          <a:bodyPr/>
          <a:lstStyle/>
          <a:p>
            <a:endParaRPr lang="en-US" altLang="en-US" sz="2000"/>
          </a:p>
          <a:p>
            <a:endParaRPr lang="en-US" altLang="en-US" sz="2000"/>
          </a:p>
          <a:p>
            <a:endParaRPr lang="en-US" altLang="en-US" sz="2000"/>
          </a:p>
          <a:p>
            <a:endParaRPr lang="en-US" altLang="en-US" sz="2000"/>
          </a:p>
          <a:p>
            <a:r>
              <a:rPr lang="en-US" altLang="en-US" sz="2000"/>
              <a:t>Dispersed: No face-to-face association of clay particles</a:t>
            </a:r>
          </a:p>
          <a:p>
            <a:r>
              <a:rPr lang="en-US" altLang="en-US" sz="2000"/>
              <a:t>Aggregated: Face-to-face association (FF) of several clay particles.</a:t>
            </a:r>
          </a:p>
          <a:p>
            <a:endParaRPr lang="en-US" altLang="en-US" sz="2000"/>
          </a:p>
          <a:p>
            <a:endParaRPr lang="en-US" altLang="en-US" sz="2000"/>
          </a:p>
          <a:p>
            <a:r>
              <a:rPr lang="en-US" altLang="en-US" sz="2000"/>
              <a:t>Flocculated: Edge-to-Edge (EE) or edge-to-face (EF) association</a:t>
            </a:r>
          </a:p>
          <a:p>
            <a:endParaRPr lang="en-US" altLang="en-US" sz="2000"/>
          </a:p>
          <a:p>
            <a:endParaRPr lang="en-US" altLang="en-US" sz="2000"/>
          </a:p>
          <a:p>
            <a:r>
              <a:rPr lang="en-US" altLang="en-US" sz="2000"/>
              <a:t>Deflocculated: No association between aggregates</a:t>
            </a:r>
          </a:p>
        </p:txBody>
      </p:sp>
      <p:sp>
        <p:nvSpPr>
          <p:cNvPr id="105477" name="Rectangle 4">
            <a:extLst>
              <a:ext uri="{FF2B5EF4-FFF2-40B4-BE49-F238E27FC236}">
                <a16:creationId xmlns:a16="http://schemas.microsoft.com/office/drawing/2014/main" id="{A927445D-2C71-43B8-9122-EB0C46AFAD7B}"/>
              </a:ext>
            </a:extLst>
          </p:cNvPr>
          <p:cNvSpPr>
            <a:spLocks noChangeArrowheads="1"/>
          </p:cNvSpPr>
          <p:nvPr/>
        </p:nvSpPr>
        <p:spPr bwMode="auto">
          <a:xfrm>
            <a:off x="4527550" y="2119313"/>
            <a:ext cx="2438400" cy="290512"/>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78" name="Text Box 5">
            <a:extLst>
              <a:ext uri="{FF2B5EF4-FFF2-40B4-BE49-F238E27FC236}">
                <a16:creationId xmlns:a16="http://schemas.microsoft.com/office/drawing/2014/main" id="{8F6EA98A-4CF2-4B7F-BBA0-8B1456E14FE1}"/>
              </a:ext>
            </a:extLst>
          </p:cNvPr>
          <p:cNvSpPr txBox="1">
            <a:spLocks noChangeArrowheads="1"/>
          </p:cNvSpPr>
          <p:nvPr/>
        </p:nvSpPr>
        <p:spPr bwMode="auto">
          <a:xfrm>
            <a:off x="6053138" y="1423989"/>
            <a:ext cx="1231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Face (F)</a:t>
            </a:r>
          </a:p>
        </p:txBody>
      </p:sp>
      <p:sp>
        <p:nvSpPr>
          <p:cNvPr id="105479" name="Text Box 6">
            <a:extLst>
              <a:ext uri="{FF2B5EF4-FFF2-40B4-BE49-F238E27FC236}">
                <a16:creationId xmlns:a16="http://schemas.microsoft.com/office/drawing/2014/main" id="{D8DE1F73-8302-4F27-949E-AE6BB44E8231}"/>
              </a:ext>
            </a:extLst>
          </p:cNvPr>
          <p:cNvSpPr txBox="1">
            <a:spLocks noChangeArrowheads="1"/>
          </p:cNvSpPr>
          <p:nvPr/>
        </p:nvSpPr>
        <p:spPr bwMode="auto">
          <a:xfrm>
            <a:off x="2582863" y="1989138"/>
            <a:ext cx="1479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r" fontAlgn="base">
              <a:spcBef>
                <a:spcPct val="50000"/>
              </a:spcBef>
              <a:spcAft>
                <a:spcPct val="0"/>
              </a:spcAft>
              <a:buClrTx/>
              <a:buFontTx/>
              <a:buChar char="•"/>
            </a:pPr>
            <a:r>
              <a:rPr kumimoji="1" lang="en-US" altLang="en-US" sz="2400">
                <a:solidFill>
                  <a:srgbClr val="000000"/>
                </a:solidFill>
              </a:rPr>
              <a:t>Edge (E)</a:t>
            </a:r>
          </a:p>
        </p:txBody>
      </p:sp>
      <p:sp>
        <p:nvSpPr>
          <p:cNvPr id="105480" name="Line 7">
            <a:extLst>
              <a:ext uri="{FF2B5EF4-FFF2-40B4-BE49-F238E27FC236}">
                <a16:creationId xmlns:a16="http://schemas.microsoft.com/office/drawing/2014/main" id="{2A45FD5F-7AF7-4135-9433-D6EF79653EE9}"/>
              </a:ext>
            </a:extLst>
          </p:cNvPr>
          <p:cNvSpPr>
            <a:spLocks noChangeShapeType="1"/>
          </p:cNvSpPr>
          <p:nvPr/>
        </p:nvSpPr>
        <p:spPr bwMode="auto">
          <a:xfrm flipH="1">
            <a:off x="6226175" y="1843088"/>
            <a:ext cx="115888" cy="2016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05481" name="Line 8">
            <a:extLst>
              <a:ext uri="{FF2B5EF4-FFF2-40B4-BE49-F238E27FC236}">
                <a16:creationId xmlns:a16="http://schemas.microsoft.com/office/drawing/2014/main" id="{FE888865-3755-446B-8600-67CEC90BCB29}"/>
              </a:ext>
            </a:extLst>
          </p:cNvPr>
          <p:cNvSpPr>
            <a:spLocks noChangeShapeType="1"/>
          </p:cNvSpPr>
          <p:nvPr/>
        </p:nvSpPr>
        <p:spPr bwMode="auto">
          <a:xfrm>
            <a:off x="4106863" y="2263775"/>
            <a:ext cx="2905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05482" name="Text Box 9">
            <a:extLst>
              <a:ext uri="{FF2B5EF4-FFF2-40B4-BE49-F238E27FC236}">
                <a16:creationId xmlns:a16="http://schemas.microsoft.com/office/drawing/2014/main" id="{D937C638-9376-4685-A899-BD642912D780}"/>
              </a:ext>
            </a:extLst>
          </p:cNvPr>
          <p:cNvSpPr txBox="1">
            <a:spLocks noChangeArrowheads="1"/>
          </p:cNvSpPr>
          <p:nvPr/>
        </p:nvSpPr>
        <p:spPr bwMode="auto">
          <a:xfrm>
            <a:off x="6610351" y="2446338"/>
            <a:ext cx="1973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Clay Particle</a:t>
            </a:r>
          </a:p>
        </p:txBody>
      </p:sp>
      <p:grpSp>
        <p:nvGrpSpPr>
          <p:cNvPr id="105483" name="Group 16">
            <a:extLst>
              <a:ext uri="{FF2B5EF4-FFF2-40B4-BE49-F238E27FC236}">
                <a16:creationId xmlns:a16="http://schemas.microsoft.com/office/drawing/2014/main" id="{4C45B2DB-90AC-4AEC-B615-974FBE3BD912}"/>
              </a:ext>
            </a:extLst>
          </p:cNvPr>
          <p:cNvGrpSpPr>
            <a:grpSpLocks/>
          </p:cNvGrpSpPr>
          <p:nvPr/>
        </p:nvGrpSpPr>
        <p:grpSpPr bwMode="auto">
          <a:xfrm>
            <a:off x="3948114" y="4005264"/>
            <a:ext cx="769937" cy="268287"/>
            <a:chOff x="1527" y="2523"/>
            <a:chExt cx="604" cy="210"/>
          </a:xfrm>
        </p:grpSpPr>
        <p:sp>
          <p:nvSpPr>
            <p:cNvPr id="105498" name="Rectangle 10">
              <a:extLst>
                <a:ext uri="{FF2B5EF4-FFF2-40B4-BE49-F238E27FC236}">
                  <a16:creationId xmlns:a16="http://schemas.microsoft.com/office/drawing/2014/main" id="{68A4C8D5-A8C3-424F-81B1-C1BDF788C0D6}"/>
                </a:ext>
              </a:extLst>
            </p:cNvPr>
            <p:cNvSpPr>
              <a:spLocks noChangeAspect="1" noChangeArrowheads="1"/>
            </p:cNvSpPr>
            <p:nvPr/>
          </p:nvSpPr>
          <p:spPr bwMode="auto">
            <a:xfrm>
              <a:off x="1527" y="2523"/>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99" name="Rectangle 11">
              <a:extLst>
                <a:ext uri="{FF2B5EF4-FFF2-40B4-BE49-F238E27FC236}">
                  <a16:creationId xmlns:a16="http://schemas.microsoft.com/office/drawing/2014/main" id="{4964F44D-628A-4D48-A66D-5CD583367354}"/>
                </a:ext>
              </a:extLst>
            </p:cNvPr>
            <p:cNvSpPr>
              <a:spLocks noChangeAspect="1" noChangeArrowheads="1"/>
            </p:cNvSpPr>
            <p:nvPr/>
          </p:nvSpPr>
          <p:spPr bwMode="auto">
            <a:xfrm>
              <a:off x="1560" y="2610"/>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500" name="Rectangle 12">
              <a:extLst>
                <a:ext uri="{FF2B5EF4-FFF2-40B4-BE49-F238E27FC236}">
                  <a16:creationId xmlns:a16="http://schemas.microsoft.com/office/drawing/2014/main" id="{BAE4483C-67E5-40C0-8C95-C400449955C6}"/>
                </a:ext>
              </a:extLst>
            </p:cNvPr>
            <p:cNvSpPr>
              <a:spLocks noChangeAspect="1" noChangeArrowheads="1"/>
            </p:cNvSpPr>
            <p:nvPr/>
          </p:nvSpPr>
          <p:spPr bwMode="auto">
            <a:xfrm>
              <a:off x="1584" y="2688"/>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105484" name="Rectangle 13">
            <a:extLst>
              <a:ext uri="{FF2B5EF4-FFF2-40B4-BE49-F238E27FC236}">
                <a16:creationId xmlns:a16="http://schemas.microsoft.com/office/drawing/2014/main" id="{EAF5D20B-9F07-40E6-999E-7CF68634F7AA}"/>
              </a:ext>
            </a:extLst>
          </p:cNvPr>
          <p:cNvSpPr>
            <a:spLocks noChangeAspect="1" noChangeArrowheads="1"/>
          </p:cNvSpPr>
          <p:nvPr/>
        </p:nvSpPr>
        <p:spPr bwMode="auto">
          <a:xfrm>
            <a:off x="3868738" y="5013326"/>
            <a:ext cx="520700" cy="42863"/>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85" name="Rectangle 14">
            <a:extLst>
              <a:ext uri="{FF2B5EF4-FFF2-40B4-BE49-F238E27FC236}">
                <a16:creationId xmlns:a16="http://schemas.microsoft.com/office/drawing/2014/main" id="{42D58862-F0CB-4187-BD49-23639A08314F}"/>
              </a:ext>
            </a:extLst>
          </p:cNvPr>
          <p:cNvSpPr>
            <a:spLocks noChangeAspect="1" noChangeArrowheads="1"/>
          </p:cNvSpPr>
          <p:nvPr/>
        </p:nvSpPr>
        <p:spPr bwMode="auto">
          <a:xfrm rot="18865369">
            <a:off x="3445669" y="5245894"/>
            <a:ext cx="520700" cy="42862"/>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nvGrpSpPr>
          <p:cNvPr id="105486" name="Group 17">
            <a:extLst>
              <a:ext uri="{FF2B5EF4-FFF2-40B4-BE49-F238E27FC236}">
                <a16:creationId xmlns:a16="http://schemas.microsoft.com/office/drawing/2014/main" id="{758715AE-6DAE-493B-818D-D5BCAB8BF7B0}"/>
              </a:ext>
            </a:extLst>
          </p:cNvPr>
          <p:cNvGrpSpPr>
            <a:grpSpLocks/>
          </p:cNvGrpSpPr>
          <p:nvPr/>
        </p:nvGrpSpPr>
        <p:grpSpPr bwMode="auto">
          <a:xfrm>
            <a:off x="6521450" y="5072063"/>
            <a:ext cx="520700" cy="520700"/>
            <a:chOff x="1315" y="3154"/>
            <a:chExt cx="547" cy="547"/>
          </a:xfrm>
        </p:grpSpPr>
        <p:sp>
          <p:nvSpPr>
            <p:cNvPr id="105496" name="Rectangle 18">
              <a:extLst>
                <a:ext uri="{FF2B5EF4-FFF2-40B4-BE49-F238E27FC236}">
                  <a16:creationId xmlns:a16="http://schemas.microsoft.com/office/drawing/2014/main" id="{C7383AD9-1F59-4F46-B6F3-17D7399CAE04}"/>
                </a:ext>
              </a:extLst>
            </p:cNvPr>
            <p:cNvSpPr>
              <a:spLocks noChangeAspect="1" noChangeArrowheads="1"/>
            </p:cNvSpPr>
            <p:nvPr/>
          </p:nvSpPr>
          <p:spPr bwMode="auto">
            <a:xfrm>
              <a:off x="1315" y="3160"/>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97" name="Rectangle 19">
              <a:extLst>
                <a:ext uri="{FF2B5EF4-FFF2-40B4-BE49-F238E27FC236}">
                  <a16:creationId xmlns:a16="http://schemas.microsoft.com/office/drawing/2014/main" id="{7ACDA320-0D93-4748-82B8-ABE1A0A03094}"/>
                </a:ext>
              </a:extLst>
            </p:cNvPr>
            <p:cNvSpPr>
              <a:spLocks noChangeAspect="1" noChangeArrowheads="1"/>
            </p:cNvSpPr>
            <p:nvPr/>
          </p:nvSpPr>
          <p:spPr bwMode="auto">
            <a:xfrm rot="-2734631">
              <a:off x="1140" y="3405"/>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105487" name="Group 20">
            <a:extLst>
              <a:ext uri="{FF2B5EF4-FFF2-40B4-BE49-F238E27FC236}">
                <a16:creationId xmlns:a16="http://schemas.microsoft.com/office/drawing/2014/main" id="{6C1DF217-7BC4-4DF0-9D8B-19DE242DB26D}"/>
              </a:ext>
            </a:extLst>
          </p:cNvPr>
          <p:cNvGrpSpPr>
            <a:grpSpLocks/>
          </p:cNvGrpSpPr>
          <p:nvPr/>
        </p:nvGrpSpPr>
        <p:grpSpPr bwMode="auto">
          <a:xfrm>
            <a:off x="3970339" y="6116639"/>
            <a:ext cx="769937" cy="268287"/>
            <a:chOff x="1527" y="2523"/>
            <a:chExt cx="604" cy="210"/>
          </a:xfrm>
        </p:grpSpPr>
        <p:sp>
          <p:nvSpPr>
            <p:cNvPr id="105493" name="Rectangle 21">
              <a:extLst>
                <a:ext uri="{FF2B5EF4-FFF2-40B4-BE49-F238E27FC236}">
                  <a16:creationId xmlns:a16="http://schemas.microsoft.com/office/drawing/2014/main" id="{6EFEE3D3-F4B8-4B49-A424-7C78674D3862}"/>
                </a:ext>
              </a:extLst>
            </p:cNvPr>
            <p:cNvSpPr>
              <a:spLocks noChangeAspect="1" noChangeArrowheads="1"/>
            </p:cNvSpPr>
            <p:nvPr/>
          </p:nvSpPr>
          <p:spPr bwMode="auto">
            <a:xfrm>
              <a:off x="1527" y="2523"/>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94" name="Rectangle 22">
              <a:extLst>
                <a:ext uri="{FF2B5EF4-FFF2-40B4-BE49-F238E27FC236}">
                  <a16:creationId xmlns:a16="http://schemas.microsoft.com/office/drawing/2014/main" id="{D98B97C8-0BD4-4780-8A33-25E57496B8C6}"/>
                </a:ext>
              </a:extLst>
            </p:cNvPr>
            <p:cNvSpPr>
              <a:spLocks noChangeAspect="1" noChangeArrowheads="1"/>
            </p:cNvSpPr>
            <p:nvPr/>
          </p:nvSpPr>
          <p:spPr bwMode="auto">
            <a:xfrm>
              <a:off x="1560" y="2610"/>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95" name="Rectangle 23">
              <a:extLst>
                <a:ext uri="{FF2B5EF4-FFF2-40B4-BE49-F238E27FC236}">
                  <a16:creationId xmlns:a16="http://schemas.microsoft.com/office/drawing/2014/main" id="{55D125F6-4F4B-450B-8BE5-D304101CEE57}"/>
                </a:ext>
              </a:extLst>
            </p:cNvPr>
            <p:cNvSpPr>
              <a:spLocks noChangeAspect="1" noChangeArrowheads="1"/>
            </p:cNvSpPr>
            <p:nvPr/>
          </p:nvSpPr>
          <p:spPr bwMode="auto">
            <a:xfrm>
              <a:off x="1584" y="2688"/>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105488" name="Group 24">
            <a:extLst>
              <a:ext uri="{FF2B5EF4-FFF2-40B4-BE49-F238E27FC236}">
                <a16:creationId xmlns:a16="http://schemas.microsoft.com/office/drawing/2014/main" id="{F3A56A06-A3A7-4E1D-AD2F-B4D0A7522F5C}"/>
              </a:ext>
            </a:extLst>
          </p:cNvPr>
          <p:cNvGrpSpPr>
            <a:grpSpLocks/>
          </p:cNvGrpSpPr>
          <p:nvPr/>
        </p:nvGrpSpPr>
        <p:grpSpPr bwMode="auto">
          <a:xfrm>
            <a:off x="5703889" y="6254750"/>
            <a:ext cx="769937" cy="268288"/>
            <a:chOff x="1527" y="2523"/>
            <a:chExt cx="604" cy="210"/>
          </a:xfrm>
        </p:grpSpPr>
        <p:sp>
          <p:nvSpPr>
            <p:cNvPr id="105490" name="Rectangle 25">
              <a:extLst>
                <a:ext uri="{FF2B5EF4-FFF2-40B4-BE49-F238E27FC236}">
                  <a16:creationId xmlns:a16="http://schemas.microsoft.com/office/drawing/2014/main" id="{98E7702C-2248-4636-A938-F7C7FE334620}"/>
                </a:ext>
              </a:extLst>
            </p:cNvPr>
            <p:cNvSpPr>
              <a:spLocks noChangeAspect="1" noChangeArrowheads="1"/>
            </p:cNvSpPr>
            <p:nvPr/>
          </p:nvSpPr>
          <p:spPr bwMode="auto">
            <a:xfrm>
              <a:off x="1527" y="2523"/>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91" name="Rectangle 26">
              <a:extLst>
                <a:ext uri="{FF2B5EF4-FFF2-40B4-BE49-F238E27FC236}">
                  <a16:creationId xmlns:a16="http://schemas.microsoft.com/office/drawing/2014/main" id="{F2FA8E92-4770-4B56-8BFE-E1CF0D876C34}"/>
                </a:ext>
              </a:extLst>
            </p:cNvPr>
            <p:cNvSpPr>
              <a:spLocks noChangeAspect="1" noChangeArrowheads="1"/>
            </p:cNvSpPr>
            <p:nvPr/>
          </p:nvSpPr>
          <p:spPr bwMode="auto">
            <a:xfrm>
              <a:off x="1560" y="2610"/>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5492" name="Rectangle 27">
              <a:extLst>
                <a:ext uri="{FF2B5EF4-FFF2-40B4-BE49-F238E27FC236}">
                  <a16:creationId xmlns:a16="http://schemas.microsoft.com/office/drawing/2014/main" id="{7121063A-ADC3-4B6E-AA5F-F4450C61F7CB}"/>
                </a:ext>
              </a:extLst>
            </p:cNvPr>
            <p:cNvSpPr>
              <a:spLocks noChangeAspect="1" noChangeArrowheads="1"/>
            </p:cNvSpPr>
            <p:nvPr/>
          </p:nvSpPr>
          <p:spPr bwMode="auto">
            <a:xfrm>
              <a:off x="1584" y="2688"/>
              <a:ext cx="547" cy="4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105489" name="Text Box 28">
            <a:extLst>
              <a:ext uri="{FF2B5EF4-FFF2-40B4-BE49-F238E27FC236}">
                <a16:creationId xmlns:a16="http://schemas.microsoft.com/office/drawing/2014/main" id="{73CAA57C-821C-49D2-B730-902BBB00F729}"/>
              </a:ext>
            </a:extLst>
          </p:cNvPr>
          <p:cNvSpPr txBox="1">
            <a:spLocks noChangeArrowheads="1"/>
          </p:cNvSpPr>
          <p:nvPr/>
        </p:nvSpPr>
        <p:spPr bwMode="auto">
          <a:xfrm>
            <a:off x="7491413" y="6372225"/>
            <a:ext cx="29892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van Olphen, 1991 (from Mitchell, 1993)</a:t>
            </a:r>
          </a:p>
        </p:txBody>
      </p:sp>
    </p:spTree>
    <p:extLst>
      <p:ext uri="{BB962C8B-B14F-4D97-AF65-F5344CB8AC3E}">
        <p14:creationId xmlns:p14="http://schemas.microsoft.com/office/powerpoint/2010/main" val="32863128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Number Placeholder 5">
            <a:extLst>
              <a:ext uri="{FF2B5EF4-FFF2-40B4-BE49-F238E27FC236}">
                <a16:creationId xmlns:a16="http://schemas.microsoft.com/office/drawing/2014/main" id="{61FAA800-4619-45F4-9717-4F17F9FD074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8C78D6A5-B8D5-46F5-8C98-650B12D91BA5}" type="slidenum">
              <a:rPr kumimoji="1" lang="en-US" altLang="en-US" sz="1400">
                <a:solidFill>
                  <a:srgbClr val="000000"/>
                </a:solidFill>
              </a:rPr>
              <a:pPr eaLnBrk="0" fontAlgn="base" hangingPunct="0">
                <a:spcBef>
                  <a:spcPct val="0"/>
                </a:spcBef>
                <a:spcAft>
                  <a:spcPct val="0"/>
                </a:spcAft>
                <a:buClrTx/>
                <a:buFontTx/>
                <a:buChar char="•"/>
              </a:pPr>
              <a:t>86</a:t>
            </a:fld>
            <a:endParaRPr kumimoji="1" lang="en-US" altLang="en-US" sz="1400">
              <a:solidFill>
                <a:srgbClr val="000000"/>
              </a:solidFill>
            </a:endParaRPr>
          </a:p>
        </p:txBody>
      </p:sp>
      <p:sp>
        <p:nvSpPr>
          <p:cNvPr id="106499" name="Rectangle 2">
            <a:extLst>
              <a:ext uri="{FF2B5EF4-FFF2-40B4-BE49-F238E27FC236}">
                <a16:creationId xmlns:a16="http://schemas.microsoft.com/office/drawing/2014/main" id="{00D4646E-EC08-43F9-BE1D-10899365D186}"/>
              </a:ext>
            </a:extLst>
          </p:cNvPr>
          <p:cNvSpPr>
            <a:spLocks noGrp="1" noChangeArrowheads="1"/>
          </p:cNvSpPr>
          <p:nvPr>
            <p:ph type="title"/>
          </p:nvPr>
        </p:nvSpPr>
        <p:spPr/>
        <p:txBody>
          <a:bodyPr/>
          <a:lstStyle/>
          <a:p>
            <a:pPr eaLnBrk="1" hangingPunct="1"/>
            <a:r>
              <a:rPr lang="en-US" altLang="en-US"/>
              <a:t>8.2 Particle Associations</a:t>
            </a:r>
          </a:p>
        </p:txBody>
      </p:sp>
      <p:pic>
        <p:nvPicPr>
          <p:cNvPr id="106500" name="Picture 4" descr="C:\Wang-HKUST\course-CIVIL270\Picture-clay\clay-fabric.jpg">
            <a:extLst>
              <a:ext uri="{FF2B5EF4-FFF2-40B4-BE49-F238E27FC236}">
                <a16:creationId xmlns:a16="http://schemas.microsoft.com/office/drawing/2014/main" id="{663F1D9A-1553-42FD-BF8C-006341DA4DC0}"/>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3397251" y="1404938"/>
            <a:ext cx="5172075" cy="545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1" name="Text Box 5">
            <a:extLst>
              <a:ext uri="{FF2B5EF4-FFF2-40B4-BE49-F238E27FC236}">
                <a16:creationId xmlns:a16="http://schemas.microsoft.com/office/drawing/2014/main" id="{C518D04F-BF8F-478A-BCA3-4D37B1BF6FCA}"/>
              </a:ext>
            </a:extLst>
          </p:cNvPr>
          <p:cNvSpPr txBox="1">
            <a:spLocks noChangeArrowheads="1"/>
          </p:cNvSpPr>
          <p:nvPr/>
        </p:nvSpPr>
        <p:spPr bwMode="auto">
          <a:xfrm>
            <a:off x="1944689" y="2452688"/>
            <a:ext cx="2670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Dispersed and deflocculated</a:t>
            </a:r>
          </a:p>
        </p:txBody>
      </p:sp>
      <p:sp>
        <p:nvSpPr>
          <p:cNvPr id="106502" name="Text Box 6">
            <a:extLst>
              <a:ext uri="{FF2B5EF4-FFF2-40B4-BE49-F238E27FC236}">
                <a16:creationId xmlns:a16="http://schemas.microsoft.com/office/drawing/2014/main" id="{DA09E951-D4FA-40F4-9BD2-D6593CA131A7}"/>
              </a:ext>
            </a:extLst>
          </p:cNvPr>
          <p:cNvSpPr txBox="1">
            <a:spLocks noChangeArrowheads="1"/>
          </p:cNvSpPr>
          <p:nvPr/>
        </p:nvSpPr>
        <p:spPr bwMode="auto">
          <a:xfrm>
            <a:off x="7642226" y="2474913"/>
            <a:ext cx="2670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Aggregated but deflocculated</a:t>
            </a:r>
          </a:p>
        </p:txBody>
      </p:sp>
      <p:sp>
        <p:nvSpPr>
          <p:cNvPr id="106503" name="Text Box 7">
            <a:extLst>
              <a:ext uri="{FF2B5EF4-FFF2-40B4-BE49-F238E27FC236}">
                <a16:creationId xmlns:a16="http://schemas.microsoft.com/office/drawing/2014/main" id="{12916B18-D6A3-40FD-AA42-6F9566D7ED89}"/>
              </a:ext>
            </a:extLst>
          </p:cNvPr>
          <p:cNvSpPr txBox="1">
            <a:spLocks noChangeArrowheads="1"/>
          </p:cNvSpPr>
          <p:nvPr/>
        </p:nvSpPr>
        <p:spPr bwMode="auto">
          <a:xfrm>
            <a:off x="1785938" y="4791076"/>
            <a:ext cx="23796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Edge-to-face flocculated and aggregated</a:t>
            </a:r>
          </a:p>
        </p:txBody>
      </p:sp>
      <p:sp>
        <p:nvSpPr>
          <p:cNvPr id="106504" name="Text Box 8">
            <a:extLst>
              <a:ext uri="{FF2B5EF4-FFF2-40B4-BE49-F238E27FC236}">
                <a16:creationId xmlns:a16="http://schemas.microsoft.com/office/drawing/2014/main" id="{BA4B15EF-C289-4B4C-BD82-B73C81B84C98}"/>
              </a:ext>
            </a:extLst>
          </p:cNvPr>
          <p:cNvSpPr txBox="1">
            <a:spLocks noChangeArrowheads="1"/>
          </p:cNvSpPr>
          <p:nvPr/>
        </p:nvSpPr>
        <p:spPr bwMode="auto">
          <a:xfrm>
            <a:off x="4391025" y="4725989"/>
            <a:ext cx="24526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Edge-to-edge flocculated and aggregated</a:t>
            </a:r>
          </a:p>
        </p:txBody>
      </p:sp>
      <p:sp>
        <p:nvSpPr>
          <p:cNvPr id="106505" name="Text Box 9">
            <a:extLst>
              <a:ext uri="{FF2B5EF4-FFF2-40B4-BE49-F238E27FC236}">
                <a16:creationId xmlns:a16="http://schemas.microsoft.com/office/drawing/2014/main" id="{4E11CCE8-146F-4B8A-802A-4424EC3DD1CC}"/>
              </a:ext>
            </a:extLst>
          </p:cNvPr>
          <p:cNvSpPr txBox="1">
            <a:spLocks noChangeArrowheads="1"/>
          </p:cNvSpPr>
          <p:nvPr/>
        </p:nvSpPr>
        <p:spPr bwMode="auto">
          <a:xfrm>
            <a:off x="7834314" y="4721225"/>
            <a:ext cx="252412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Edge-to-face  and edge to edge flocculated and aggregated</a:t>
            </a:r>
          </a:p>
        </p:txBody>
      </p:sp>
      <p:sp>
        <p:nvSpPr>
          <p:cNvPr id="106506" name="Text Box 10">
            <a:extLst>
              <a:ext uri="{FF2B5EF4-FFF2-40B4-BE49-F238E27FC236}">
                <a16:creationId xmlns:a16="http://schemas.microsoft.com/office/drawing/2014/main" id="{B10346F2-2EFD-426D-B56F-E460EEFE1680}"/>
              </a:ext>
            </a:extLst>
          </p:cNvPr>
          <p:cNvSpPr txBox="1">
            <a:spLocks noChangeArrowheads="1"/>
          </p:cNvSpPr>
          <p:nvPr/>
        </p:nvSpPr>
        <p:spPr bwMode="auto">
          <a:xfrm>
            <a:off x="7556501" y="3795714"/>
            <a:ext cx="26701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Edge-to-edge flocculated but dispersed</a:t>
            </a:r>
          </a:p>
        </p:txBody>
      </p:sp>
      <p:sp>
        <p:nvSpPr>
          <p:cNvPr id="106507" name="Text Box 11">
            <a:extLst>
              <a:ext uri="{FF2B5EF4-FFF2-40B4-BE49-F238E27FC236}">
                <a16:creationId xmlns:a16="http://schemas.microsoft.com/office/drawing/2014/main" id="{8A16ACC7-2AE2-48E4-A0EE-D3F1E5CDC843}"/>
              </a:ext>
            </a:extLst>
          </p:cNvPr>
          <p:cNvSpPr txBox="1">
            <a:spLocks noChangeArrowheads="1"/>
          </p:cNvSpPr>
          <p:nvPr/>
        </p:nvSpPr>
        <p:spPr bwMode="auto">
          <a:xfrm>
            <a:off x="2062164" y="3700464"/>
            <a:ext cx="22637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Edge-to-face flocculated but dispersed</a:t>
            </a:r>
          </a:p>
        </p:txBody>
      </p:sp>
      <p:sp>
        <p:nvSpPr>
          <p:cNvPr id="106508" name="Text Box 12">
            <a:extLst>
              <a:ext uri="{FF2B5EF4-FFF2-40B4-BE49-F238E27FC236}">
                <a16:creationId xmlns:a16="http://schemas.microsoft.com/office/drawing/2014/main" id="{A92E4253-1AA3-4EAD-83BC-5AAFE539F210}"/>
              </a:ext>
            </a:extLst>
          </p:cNvPr>
          <p:cNvSpPr txBox="1">
            <a:spLocks noChangeArrowheads="1"/>
          </p:cNvSpPr>
          <p:nvPr/>
        </p:nvSpPr>
        <p:spPr bwMode="auto">
          <a:xfrm>
            <a:off x="8288338" y="6240464"/>
            <a:ext cx="18716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van Olphen, 1991</a:t>
            </a:r>
          </a:p>
        </p:txBody>
      </p:sp>
    </p:spTree>
    <p:extLst>
      <p:ext uri="{BB962C8B-B14F-4D97-AF65-F5344CB8AC3E}">
        <p14:creationId xmlns:p14="http://schemas.microsoft.com/office/powerpoint/2010/main" val="41307542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Number Placeholder 5">
            <a:extLst>
              <a:ext uri="{FF2B5EF4-FFF2-40B4-BE49-F238E27FC236}">
                <a16:creationId xmlns:a16="http://schemas.microsoft.com/office/drawing/2014/main" id="{8E635B6E-85CA-406C-81FA-F663B828E35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F5BB1687-7B3E-47B1-90EF-3F8A635D2CED}" type="slidenum">
              <a:rPr kumimoji="1" lang="en-US" altLang="en-US" sz="1400">
                <a:solidFill>
                  <a:srgbClr val="000000"/>
                </a:solidFill>
              </a:rPr>
              <a:pPr eaLnBrk="0" fontAlgn="base" hangingPunct="0">
                <a:spcBef>
                  <a:spcPct val="0"/>
                </a:spcBef>
                <a:spcAft>
                  <a:spcPct val="0"/>
                </a:spcAft>
                <a:buClrTx/>
                <a:buFontTx/>
                <a:buChar char="•"/>
              </a:pPr>
              <a:t>87</a:t>
            </a:fld>
            <a:endParaRPr kumimoji="1" lang="en-US" altLang="en-US" sz="1400">
              <a:solidFill>
                <a:srgbClr val="000000"/>
              </a:solidFill>
            </a:endParaRPr>
          </a:p>
        </p:txBody>
      </p:sp>
      <p:sp>
        <p:nvSpPr>
          <p:cNvPr id="107523" name="Rectangle 2">
            <a:extLst>
              <a:ext uri="{FF2B5EF4-FFF2-40B4-BE49-F238E27FC236}">
                <a16:creationId xmlns:a16="http://schemas.microsoft.com/office/drawing/2014/main" id="{E5AD5BF5-4696-4E1F-8770-2365D04F7190}"/>
              </a:ext>
            </a:extLst>
          </p:cNvPr>
          <p:cNvSpPr>
            <a:spLocks noGrp="1" noChangeArrowheads="1"/>
          </p:cNvSpPr>
          <p:nvPr>
            <p:ph type="title"/>
          </p:nvPr>
        </p:nvSpPr>
        <p:spPr/>
        <p:txBody>
          <a:bodyPr/>
          <a:lstStyle/>
          <a:p>
            <a:pPr eaLnBrk="1" hangingPunct="1"/>
            <a:r>
              <a:rPr lang="en-US" altLang="en-US"/>
              <a:t>8.3 Summary</a:t>
            </a:r>
            <a:endParaRPr lang="en-US" altLang="en-US" sz="3200"/>
          </a:p>
        </p:txBody>
      </p:sp>
      <p:sp>
        <p:nvSpPr>
          <p:cNvPr id="107524" name="Text Box 3">
            <a:extLst>
              <a:ext uri="{FF2B5EF4-FFF2-40B4-BE49-F238E27FC236}">
                <a16:creationId xmlns:a16="http://schemas.microsoft.com/office/drawing/2014/main" id="{5FDB3BFE-0B55-4172-A4C8-39A0C6C6AE6C}"/>
              </a:ext>
            </a:extLst>
          </p:cNvPr>
          <p:cNvSpPr txBox="1">
            <a:spLocks noChangeArrowheads="1"/>
          </p:cNvSpPr>
          <p:nvPr/>
        </p:nvSpPr>
        <p:spPr bwMode="auto">
          <a:xfrm>
            <a:off x="2613025" y="1624013"/>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Flocculated fabric</a:t>
            </a:r>
          </a:p>
        </p:txBody>
      </p:sp>
      <p:sp>
        <p:nvSpPr>
          <p:cNvPr id="107525" name="Text Box 4">
            <a:extLst>
              <a:ext uri="{FF2B5EF4-FFF2-40B4-BE49-F238E27FC236}">
                <a16:creationId xmlns:a16="http://schemas.microsoft.com/office/drawing/2014/main" id="{BD0C8A14-2956-4AEC-8060-3883839D9DCF}"/>
              </a:ext>
            </a:extLst>
          </p:cNvPr>
          <p:cNvSpPr txBox="1">
            <a:spLocks noChangeArrowheads="1"/>
          </p:cNvSpPr>
          <p:nvPr/>
        </p:nvSpPr>
        <p:spPr bwMode="auto">
          <a:xfrm>
            <a:off x="6859589" y="1604963"/>
            <a:ext cx="2962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Dispersed fabric</a:t>
            </a:r>
          </a:p>
        </p:txBody>
      </p:sp>
      <p:grpSp>
        <p:nvGrpSpPr>
          <p:cNvPr id="107526" name="Group 5">
            <a:extLst>
              <a:ext uri="{FF2B5EF4-FFF2-40B4-BE49-F238E27FC236}">
                <a16:creationId xmlns:a16="http://schemas.microsoft.com/office/drawing/2014/main" id="{2A8BE5EE-EAF7-4B20-944A-2D73BE3015C9}"/>
              </a:ext>
            </a:extLst>
          </p:cNvPr>
          <p:cNvGrpSpPr>
            <a:grpSpLocks/>
          </p:cNvGrpSpPr>
          <p:nvPr/>
        </p:nvGrpSpPr>
        <p:grpSpPr bwMode="auto">
          <a:xfrm>
            <a:off x="2151064" y="2200275"/>
            <a:ext cx="657225" cy="528638"/>
            <a:chOff x="764" y="1440"/>
            <a:chExt cx="888" cy="714"/>
          </a:xfrm>
        </p:grpSpPr>
        <p:sp>
          <p:nvSpPr>
            <p:cNvPr id="107549" name="Rectangle 6">
              <a:extLst>
                <a:ext uri="{FF2B5EF4-FFF2-40B4-BE49-F238E27FC236}">
                  <a16:creationId xmlns:a16="http://schemas.microsoft.com/office/drawing/2014/main" id="{28616783-C106-4552-A14F-26A4F6C15BE1}"/>
                </a:ext>
              </a:extLst>
            </p:cNvPr>
            <p:cNvSpPr>
              <a:spLocks noChangeArrowheads="1"/>
            </p:cNvSpPr>
            <p:nvPr/>
          </p:nvSpPr>
          <p:spPr bwMode="auto">
            <a:xfrm rot="-2282473">
              <a:off x="961" y="1838"/>
              <a:ext cx="622" cy="56"/>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50" name="Rectangle 7">
              <a:extLst>
                <a:ext uri="{FF2B5EF4-FFF2-40B4-BE49-F238E27FC236}">
                  <a16:creationId xmlns:a16="http://schemas.microsoft.com/office/drawing/2014/main" id="{B11FCF67-1E3B-498F-83BA-2DF1BC884D9A}"/>
                </a:ext>
              </a:extLst>
            </p:cNvPr>
            <p:cNvSpPr>
              <a:spLocks noChangeArrowheads="1"/>
            </p:cNvSpPr>
            <p:nvPr/>
          </p:nvSpPr>
          <p:spPr bwMode="auto">
            <a:xfrm>
              <a:off x="764" y="2098"/>
              <a:ext cx="622" cy="56"/>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51" name="Rectangle 8">
              <a:extLst>
                <a:ext uri="{FF2B5EF4-FFF2-40B4-BE49-F238E27FC236}">
                  <a16:creationId xmlns:a16="http://schemas.microsoft.com/office/drawing/2014/main" id="{6EF27B2F-D8E0-48F5-B179-3B5A341EEFF3}"/>
                </a:ext>
              </a:extLst>
            </p:cNvPr>
            <p:cNvSpPr>
              <a:spLocks noChangeArrowheads="1"/>
            </p:cNvSpPr>
            <p:nvPr/>
          </p:nvSpPr>
          <p:spPr bwMode="auto">
            <a:xfrm rot="2883722">
              <a:off x="1313" y="1723"/>
              <a:ext cx="622" cy="56"/>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107527" name="Text Box 9">
            <a:extLst>
              <a:ext uri="{FF2B5EF4-FFF2-40B4-BE49-F238E27FC236}">
                <a16:creationId xmlns:a16="http://schemas.microsoft.com/office/drawing/2014/main" id="{12871024-BAE4-4045-8295-C054D52C3092}"/>
              </a:ext>
            </a:extLst>
          </p:cNvPr>
          <p:cNvSpPr txBox="1">
            <a:spLocks noChangeArrowheads="1"/>
          </p:cNvSpPr>
          <p:nvPr/>
        </p:nvSpPr>
        <p:spPr bwMode="auto">
          <a:xfrm>
            <a:off x="3170238" y="2112963"/>
            <a:ext cx="30353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Edge-to-face (EF):</a:t>
            </a:r>
            <a:r>
              <a:rPr kumimoji="1" lang="en-US" altLang="en-US" sz="2400">
                <a:solidFill>
                  <a:srgbClr val="000000"/>
                </a:solidFill>
              </a:rPr>
              <a:t> </a:t>
            </a:r>
            <a:r>
              <a:rPr kumimoji="1" lang="en-US" altLang="en-US" sz="1600">
                <a:solidFill>
                  <a:srgbClr val="000000"/>
                </a:solidFill>
              </a:rPr>
              <a:t>positively charged edges and negatively charged surfaces (more common)</a:t>
            </a:r>
          </a:p>
        </p:txBody>
      </p:sp>
      <p:grpSp>
        <p:nvGrpSpPr>
          <p:cNvPr id="107528" name="Group 10">
            <a:extLst>
              <a:ext uri="{FF2B5EF4-FFF2-40B4-BE49-F238E27FC236}">
                <a16:creationId xmlns:a16="http://schemas.microsoft.com/office/drawing/2014/main" id="{2450A291-2CF1-4545-A7A9-573E4C0FCBED}"/>
              </a:ext>
            </a:extLst>
          </p:cNvPr>
          <p:cNvGrpSpPr>
            <a:grpSpLocks/>
          </p:cNvGrpSpPr>
          <p:nvPr/>
        </p:nvGrpSpPr>
        <p:grpSpPr bwMode="auto">
          <a:xfrm>
            <a:off x="2312988" y="2906713"/>
            <a:ext cx="576262" cy="444500"/>
            <a:chOff x="396" y="2058"/>
            <a:chExt cx="500" cy="405"/>
          </a:xfrm>
        </p:grpSpPr>
        <p:sp>
          <p:nvSpPr>
            <p:cNvPr id="107546" name="Rectangle 11">
              <a:extLst>
                <a:ext uri="{FF2B5EF4-FFF2-40B4-BE49-F238E27FC236}">
                  <a16:creationId xmlns:a16="http://schemas.microsoft.com/office/drawing/2014/main" id="{DA80F911-7A2A-4AAA-ACC0-6ABB265B87D1}"/>
                </a:ext>
              </a:extLst>
            </p:cNvPr>
            <p:cNvSpPr>
              <a:spLocks noChangeArrowheads="1"/>
            </p:cNvSpPr>
            <p:nvPr/>
          </p:nvSpPr>
          <p:spPr bwMode="auto">
            <a:xfrm rot="-2282473">
              <a:off x="396" y="2204"/>
              <a:ext cx="385" cy="3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47" name="Rectangle 12">
              <a:extLst>
                <a:ext uri="{FF2B5EF4-FFF2-40B4-BE49-F238E27FC236}">
                  <a16:creationId xmlns:a16="http://schemas.microsoft.com/office/drawing/2014/main" id="{2D6CC34E-F8BD-47C5-AC88-927B935129A8}"/>
                </a:ext>
              </a:extLst>
            </p:cNvPr>
            <p:cNvSpPr>
              <a:spLocks noChangeArrowheads="1"/>
            </p:cNvSpPr>
            <p:nvPr/>
          </p:nvSpPr>
          <p:spPr bwMode="auto">
            <a:xfrm rot="2099384">
              <a:off x="419" y="2428"/>
              <a:ext cx="385" cy="3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48" name="Rectangle 13">
              <a:extLst>
                <a:ext uri="{FF2B5EF4-FFF2-40B4-BE49-F238E27FC236}">
                  <a16:creationId xmlns:a16="http://schemas.microsoft.com/office/drawing/2014/main" id="{CFAD9FE2-9DFE-45FD-A73F-BEED111C49FC}"/>
                </a:ext>
              </a:extLst>
            </p:cNvPr>
            <p:cNvSpPr>
              <a:spLocks noChangeArrowheads="1"/>
            </p:cNvSpPr>
            <p:nvPr/>
          </p:nvSpPr>
          <p:spPr bwMode="auto">
            <a:xfrm rot="2883722">
              <a:off x="686" y="2233"/>
              <a:ext cx="385" cy="35"/>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107529" name="Text Box 14">
            <a:extLst>
              <a:ext uri="{FF2B5EF4-FFF2-40B4-BE49-F238E27FC236}">
                <a16:creationId xmlns:a16="http://schemas.microsoft.com/office/drawing/2014/main" id="{F6EE5CF1-6F62-46DE-A49C-D64EF49B4646}"/>
              </a:ext>
            </a:extLst>
          </p:cNvPr>
          <p:cNvSpPr txBox="1">
            <a:spLocks noChangeArrowheads="1"/>
          </p:cNvSpPr>
          <p:nvPr/>
        </p:nvSpPr>
        <p:spPr bwMode="auto">
          <a:xfrm>
            <a:off x="3160713" y="3068638"/>
            <a:ext cx="3035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Edge-to-edge (EE)</a:t>
            </a:r>
            <a:endParaRPr kumimoji="1" lang="en-US" altLang="en-US" sz="1600">
              <a:solidFill>
                <a:srgbClr val="000000"/>
              </a:solidFill>
            </a:endParaRPr>
          </a:p>
        </p:txBody>
      </p:sp>
      <p:sp>
        <p:nvSpPr>
          <p:cNvPr id="107530" name="Rectangle 15">
            <a:extLst>
              <a:ext uri="{FF2B5EF4-FFF2-40B4-BE49-F238E27FC236}">
                <a16:creationId xmlns:a16="http://schemas.microsoft.com/office/drawing/2014/main" id="{ED14DAF3-5671-427C-B489-55C813B6D035}"/>
              </a:ext>
            </a:extLst>
          </p:cNvPr>
          <p:cNvSpPr>
            <a:spLocks noChangeArrowheads="1"/>
          </p:cNvSpPr>
          <p:nvPr/>
        </p:nvSpPr>
        <p:spPr bwMode="auto">
          <a:xfrm>
            <a:off x="7693025" y="2336800"/>
            <a:ext cx="700088" cy="635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31" name="Rectangle 16">
            <a:extLst>
              <a:ext uri="{FF2B5EF4-FFF2-40B4-BE49-F238E27FC236}">
                <a16:creationId xmlns:a16="http://schemas.microsoft.com/office/drawing/2014/main" id="{3A394F32-A73C-4648-809A-8E5CAB396CC6}"/>
              </a:ext>
            </a:extLst>
          </p:cNvPr>
          <p:cNvSpPr>
            <a:spLocks noChangeArrowheads="1"/>
          </p:cNvSpPr>
          <p:nvPr/>
        </p:nvSpPr>
        <p:spPr bwMode="auto">
          <a:xfrm rot="20233205">
            <a:off x="7319964" y="2863850"/>
            <a:ext cx="700087" cy="635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32" name="Rectangle 17">
            <a:extLst>
              <a:ext uri="{FF2B5EF4-FFF2-40B4-BE49-F238E27FC236}">
                <a16:creationId xmlns:a16="http://schemas.microsoft.com/office/drawing/2014/main" id="{C5558FE6-7553-4656-B1F3-0462E4089576}"/>
              </a:ext>
            </a:extLst>
          </p:cNvPr>
          <p:cNvSpPr>
            <a:spLocks noChangeArrowheads="1"/>
          </p:cNvSpPr>
          <p:nvPr/>
        </p:nvSpPr>
        <p:spPr bwMode="auto">
          <a:xfrm>
            <a:off x="8888413" y="3281363"/>
            <a:ext cx="698500" cy="635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33" name="Rectangle 18">
            <a:extLst>
              <a:ext uri="{FF2B5EF4-FFF2-40B4-BE49-F238E27FC236}">
                <a16:creationId xmlns:a16="http://schemas.microsoft.com/office/drawing/2014/main" id="{DF891FD2-02C8-462F-A7CE-C306C638E689}"/>
              </a:ext>
            </a:extLst>
          </p:cNvPr>
          <p:cNvSpPr>
            <a:spLocks noChangeArrowheads="1"/>
          </p:cNvSpPr>
          <p:nvPr/>
        </p:nvSpPr>
        <p:spPr bwMode="auto">
          <a:xfrm rot="1863647">
            <a:off x="8275639" y="2816225"/>
            <a:ext cx="700087" cy="635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34" name="Text Box 19">
            <a:extLst>
              <a:ext uri="{FF2B5EF4-FFF2-40B4-BE49-F238E27FC236}">
                <a16:creationId xmlns:a16="http://schemas.microsoft.com/office/drawing/2014/main" id="{0044A017-71F0-4E15-A0AD-B6B38086E98F}"/>
              </a:ext>
            </a:extLst>
          </p:cNvPr>
          <p:cNvSpPr txBox="1">
            <a:spLocks noChangeArrowheads="1"/>
          </p:cNvSpPr>
          <p:nvPr/>
        </p:nvSpPr>
        <p:spPr bwMode="auto">
          <a:xfrm>
            <a:off x="6992939" y="3473451"/>
            <a:ext cx="25987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The net interparticle force between surfaces is repulsive</a:t>
            </a:r>
          </a:p>
        </p:txBody>
      </p:sp>
      <p:sp>
        <p:nvSpPr>
          <p:cNvPr id="107535" name="Text Box 25">
            <a:extLst>
              <a:ext uri="{FF2B5EF4-FFF2-40B4-BE49-F238E27FC236}">
                <a16:creationId xmlns:a16="http://schemas.microsoft.com/office/drawing/2014/main" id="{306AE1B3-7BE1-4877-A43F-BF141FE003AF}"/>
              </a:ext>
            </a:extLst>
          </p:cNvPr>
          <p:cNvSpPr txBox="1">
            <a:spLocks noChangeArrowheads="1"/>
          </p:cNvSpPr>
          <p:nvPr/>
        </p:nvSpPr>
        <p:spPr bwMode="auto">
          <a:xfrm>
            <a:off x="2547938" y="3635375"/>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Aggregated fabric</a:t>
            </a:r>
          </a:p>
        </p:txBody>
      </p:sp>
      <p:grpSp>
        <p:nvGrpSpPr>
          <p:cNvPr id="107536" name="Group 26">
            <a:extLst>
              <a:ext uri="{FF2B5EF4-FFF2-40B4-BE49-F238E27FC236}">
                <a16:creationId xmlns:a16="http://schemas.microsoft.com/office/drawing/2014/main" id="{B96E0911-EA6C-47B0-89C0-794F8B1BBAB2}"/>
              </a:ext>
            </a:extLst>
          </p:cNvPr>
          <p:cNvGrpSpPr>
            <a:grpSpLocks/>
          </p:cNvGrpSpPr>
          <p:nvPr/>
        </p:nvGrpSpPr>
        <p:grpSpPr bwMode="auto">
          <a:xfrm>
            <a:off x="2374900" y="4414839"/>
            <a:ext cx="857250" cy="282575"/>
            <a:chOff x="563" y="2421"/>
            <a:chExt cx="540" cy="178"/>
          </a:xfrm>
        </p:grpSpPr>
        <p:sp>
          <p:nvSpPr>
            <p:cNvPr id="107543" name="Rectangle 27">
              <a:extLst>
                <a:ext uri="{FF2B5EF4-FFF2-40B4-BE49-F238E27FC236}">
                  <a16:creationId xmlns:a16="http://schemas.microsoft.com/office/drawing/2014/main" id="{7FC120BE-F3C6-47AE-B431-338EBB82E578}"/>
                </a:ext>
              </a:extLst>
            </p:cNvPr>
            <p:cNvSpPr>
              <a:spLocks noChangeArrowheads="1"/>
            </p:cNvSpPr>
            <p:nvPr/>
          </p:nvSpPr>
          <p:spPr bwMode="auto">
            <a:xfrm rot="-2236563">
              <a:off x="563" y="2421"/>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44" name="Rectangle 28">
              <a:extLst>
                <a:ext uri="{FF2B5EF4-FFF2-40B4-BE49-F238E27FC236}">
                  <a16:creationId xmlns:a16="http://schemas.microsoft.com/office/drawing/2014/main" id="{5EE57D4E-76A7-4991-9AFB-D3502C16E9C5}"/>
                </a:ext>
              </a:extLst>
            </p:cNvPr>
            <p:cNvSpPr>
              <a:spLocks noChangeArrowheads="1"/>
            </p:cNvSpPr>
            <p:nvPr/>
          </p:nvSpPr>
          <p:spPr bwMode="auto">
            <a:xfrm rot="-2236563">
              <a:off x="662" y="2559"/>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45" name="Rectangle 29">
              <a:extLst>
                <a:ext uri="{FF2B5EF4-FFF2-40B4-BE49-F238E27FC236}">
                  <a16:creationId xmlns:a16="http://schemas.microsoft.com/office/drawing/2014/main" id="{BA3204F5-A49A-4A13-8102-B7F18567B31C}"/>
                </a:ext>
              </a:extLst>
            </p:cNvPr>
            <p:cNvSpPr>
              <a:spLocks noChangeArrowheads="1"/>
            </p:cNvSpPr>
            <p:nvPr/>
          </p:nvSpPr>
          <p:spPr bwMode="auto">
            <a:xfrm rot="-2236563">
              <a:off x="612" y="2490"/>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grpSp>
        <p:nvGrpSpPr>
          <p:cNvPr id="107537" name="Group 30">
            <a:extLst>
              <a:ext uri="{FF2B5EF4-FFF2-40B4-BE49-F238E27FC236}">
                <a16:creationId xmlns:a16="http://schemas.microsoft.com/office/drawing/2014/main" id="{05F5CE75-7AFE-4D9E-8923-DB70E5D09699}"/>
              </a:ext>
            </a:extLst>
          </p:cNvPr>
          <p:cNvGrpSpPr>
            <a:grpSpLocks/>
          </p:cNvGrpSpPr>
          <p:nvPr/>
        </p:nvGrpSpPr>
        <p:grpSpPr bwMode="auto">
          <a:xfrm>
            <a:off x="4646614" y="4464051"/>
            <a:ext cx="1235075" cy="163513"/>
            <a:chOff x="1309" y="2444"/>
            <a:chExt cx="778" cy="103"/>
          </a:xfrm>
        </p:grpSpPr>
        <p:sp>
          <p:nvSpPr>
            <p:cNvPr id="107540" name="Rectangle 31">
              <a:extLst>
                <a:ext uri="{FF2B5EF4-FFF2-40B4-BE49-F238E27FC236}">
                  <a16:creationId xmlns:a16="http://schemas.microsoft.com/office/drawing/2014/main" id="{B07B64DB-565B-4AEC-8987-7963A2D679F2}"/>
                </a:ext>
              </a:extLst>
            </p:cNvPr>
            <p:cNvSpPr>
              <a:spLocks noChangeArrowheads="1"/>
            </p:cNvSpPr>
            <p:nvPr/>
          </p:nvSpPr>
          <p:spPr bwMode="auto">
            <a:xfrm rot="-2236563">
              <a:off x="1309" y="2507"/>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41" name="Rectangle 32">
              <a:extLst>
                <a:ext uri="{FF2B5EF4-FFF2-40B4-BE49-F238E27FC236}">
                  <a16:creationId xmlns:a16="http://schemas.microsoft.com/office/drawing/2014/main" id="{2EA6BE85-6C3A-486E-9A5F-7E86CBB943EA}"/>
                </a:ext>
              </a:extLst>
            </p:cNvPr>
            <p:cNvSpPr>
              <a:spLocks noChangeArrowheads="1"/>
            </p:cNvSpPr>
            <p:nvPr/>
          </p:nvSpPr>
          <p:spPr bwMode="auto">
            <a:xfrm rot="-2236563">
              <a:off x="1646" y="2444"/>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07542" name="Rectangle 33">
              <a:extLst>
                <a:ext uri="{FF2B5EF4-FFF2-40B4-BE49-F238E27FC236}">
                  <a16:creationId xmlns:a16="http://schemas.microsoft.com/office/drawing/2014/main" id="{ABF3F1FE-3DE3-4B1C-94F9-3F8C369E446F}"/>
                </a:ext>
              </a:extLst>
            </p:cNvPr>
            <p:cNvSpPr>
              <a:spLocks noChangeArrowheads="1"/>
            </p:cNvSpPr>
            <p:nvPr/>
          </p:nvSpPr>
          <p:spPr bwMode="auto">
            <a:xfrm rot="-2236563">
              <a:off x="1466" y="2477"/>
              <a:ext cx="441" cy="4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107538" name="Text Box 34">
            <a:extLst>
              <a:ext uri="{FF2B5EF4-FFF2-40B4-BE49-F238E27FC236}">
                <a16:creationId xmlns:a16="http://schemas.microsoft.com/office/drawing/2014/main" id="{16027C80-A698-435C-A83D-C6D58F2B5DE3}"/>
              </a:ext>
            </a:extLst>
          </p:cNvPr>
          <p:cNvSpPr txBox="1">
            <a:spLocks noChangeArrowheads="1"/>
          </p:cNvSpPr>
          <p:nvPr/>
        </p:nvSpPr>
        <p:spPr bwMode="auto">
          <a:xfrm>
            <a:off x="1947863" y="5078413"/>
            <a:ext cx="2049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Face-to-Face (FF)</a:t>
            </a:r>
            <a:endParaRPr kumimoji="1" lang="en-US" altLang="en-US" sz="1600">
              <a:solidFill>
                <a:srgbClr val="000000"/>
              </a:solidFill>
            </a:endParaRPr>
          </a:p>
        </p:txBody>
      </p:sp>
      <p:sp>
        <p:nvSpPr>
          <p:cNvPr id="107539" name="Text Box 35">
            <a:extLst>
              <a:ext uri="{FF2B5EF4-FFF2-40B4-BE49-F238E27FC236}">
                <a16:creationId xmlns:a16="http://schemas.microsoft.com/office/drawing/2014/main" id="{DA545522-C2B3-477A-9929-FB32794A8F4F}"/>
              </a:ext>
            </a:extLst>
          </p:cNvPr>
          <p:cNvSpPr txBox="1">
            <a:spLocks noChangeArrowheads="1"/>
          </p:cNvSpPr>
          <p:nvPr/>
        </p:nvSpPr>
        <p:spPr bwMode="auto">
          <a:xfrm>
            <a:off x="4264026" y="5072063"/>
            <a:ext cx="2049463"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800" b="1" i="1">
                <a:solidFill>
                  <a:srgbClr val="000000"/>
                </a:solidFill>
              </a:rPr>
              <a:t>Shifted</a:t>
            </a:r>
          </a:p>
          <a:p>
            <a:pPr fontAlgn="base">
              <a:spcBef>
                <a:spcPct val="50000"/>
              </a:spcBef>
              <a:spcAft>
                <a:spcPct val="0"/>
              </a:spcAft>
              <a:buClrTx/>
              <a:buFontTx/>
              <a:buChar char="•"/>
            </a:pPr>
            <a:r>
              <a:rPr kumimoji="1" lang="en-US" altLang="en-US" sz="1800" b="1" i="1">
                <a:solidFill>
                  <a:srgbClr val="000000"/>
                </a:solidFill>
              </a:rPr>
              <a:t>Face-to-Face (FF)</a:t>
            </a:r>
            <a:endParaRPr kumimoji="1" lang="en-US" altLang="en-US" sz="1600">
              <a:solidFill>
                <a:srgbClr val="000000"/>
              </a:solidFill>
            </a:endParaRPr>
          </a:p>
        </p:txBody>
      </p:sp>
    </p:spTree>
    <p:extLst>
      <p:ext uri="{BB962C8B-B14F-4D97-AF65-F5344CB8AC3E}">
        <p14:creationId xmlns:p14="http://schemas.microsoft.com/office/powerpoint/2010/main" val="32841510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Number Placeholder 5">
            <a:extLst>
              <a:ext uri="{FF2B5EF4-FFF2-40B4-BE49-F238E27FC236}">
                <a16:creationId xmlns:a16="http://schemas.microsoft.com/office/drawing/2014/main" id="{172B9D0E-F395-43EA-BF60-DEFB7353ADC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CFDAF96C-BA50-4773-8F79-880F31E68E8C}" type="slidenum">
              <a:rPr kumimoji="1" lang="en-US" altLang="en-US" sz="1400">
                <a:solidFill>
                  <a:srgbClr val="000000"/>
                </a:solidFill>
              </a:rPr>
              <a:pPr eaLnBrk="0" fontAlgn="base" hangingPunct="0">
                <a:spcBef>
                  <a:spcPct val="0"/>
                </a:spcBef>
                <a:spcAft>
                  <a:spcPct val="0"/>
                </a:spcAft>
                <a:buClrTx/>
                <a:buFontTx/>
                <a:buChar char="•"/>
              </a:pPr>
              <a:t>88</a:t>
            </a:fld>
            <a:endParaRPr kumimoji="1" lang="en-US" altLang="en-US" sz="1400">
              <a:solidFill>
                <a:srgbClr val="000000"/>
              </a:solidFill>
            </a:endParaRPr>
          </a:p>
        </p:txBody>
      </p:sp>
      <p:sp>
        <p:nvSpPr>
          <p:cNvPr id="109571" name="Rectangle 1026">
            <a:extLst>
              <a:ext uri="{FF2B5EF4-FFF2-40B4-BE49-F238E27FC236}">
                <a16:creationId xmlns:a16="http://schemas.microsoft.com/office/drawing/2014/main" id="{CCC0B9F8-9C98-4AC1-B39A-39F237C3B774}"/>
              </a:ext>
            </a:extLst>
          </p:cNvPr>
          <p:cNvSpPr>
            <a:spLocks noGrp="1" noChangeArrowheads="1"/>
          </p:cNvSpPr>
          <p:nvPr>
            <p:ph type="title"/>
          </p:nvPr>
        </p:nvSpPr>
        <p:spPr/>
        <p:txBody>
          <a:bodyPr/>
          <a:lstStyle/>
          <a:p>
            <a:pPr eaLnBrk="1" hangingPunct="1"/>
            <a:r>
              <a:rPr lang="en-US" altLang="en-US"/>
              <a:t>8.4 Fabric of Natural Clay Soils </a:t>
            </a:r>
          </a:p>
        </p:txBody>
      </p:sp>
      <p:sp>
        <p:nvSpPr>
          <p:cNvPr id="109572" name="Rectangle 1027">
            <a:extLst>
              <a:ext uri="{FF2B5EF4-FFF2-40B4-BE49-F238E27FC236}">
                <a16:creationId xmlns:a16="http://schemas.microsoft.com/office/drawing/2014/main" id="{5CAC9F5C-BC9E-44C4-B982-8C015170E1FF}"/>
              </a:ext>
            </a:extLst>
          </p:cNvPr>
          <p:cNvSpPr>
            <a:spLocks noGrp="1" noChangeArrowheads="1"/>
          </p:cNvSpPr>
          <p:nvPr>
            <p:ph type="body" idx="1"/>
          </p:nvPr>
        </p:nvSpPr>
        <p:spPr/>
        <p:txBody>
          <a:bodyPr/>
          <a:lstStyle/>
          <a:p>
            <a:pPr marL="0" indent="0" algn="just"/>
            <a:r>
              <a:rPr lang="en-US" altLang="en-US" sz="2000"/>
              <a:t>“The individual clay particles seem to always be aggregated or flocculated together in submicroscopic fabric units called </a:t>
            </a:r>
            <a:r>
              <a:rPr lang="en-US" altLang="en-US" sz="2000" b="1" i="1">
                <a:solidFill>
                  <a:schemeClr val="accent2"/>
                </a:solidFill>
              </a:rPr>
              <a:t>domains</a:t>
            </a:r>
            <a:r>
              <a:rPr lang="en-US" altLang="en-US" sz="2000"/>
              <a:t>. Domains then in turn group together to form </a:t>
            </a:r>
            <a:r>
              <a:rPr lang="en-US" altLang="en-US" sz="2000" b="1" i="1">
                <a:solidFill>
                  <a:schemeClr val="accent2"/>
                </a:solidFill>
              </a:rPr>
              <a:t>clusters</a:t>
            </a:r>
            <a:r>
              <a:rPr lang="en-US" altLang="en-US" sz="2000"/>
              <a:t>, which are large enough to be seen with a visible light microscope. Clusters group together to form </a:t>
            </a:r>
            <a:r>
              <a:rPr lang="en-US" altLang="en-US" sz="2000" b="1" i="1">
                <a:solidFill>
                  <a:schemeClr val="accent2"/>
                </a:solidFill>
              </a:rPr>
              <a:t>peds</a:t>
            </a:r>
            <a:r>
              <a:rPr lang="en-US" altLang="en-US" sz="2000"/>
              <a:t> and even groups of peds. Peds can be seen without a microscope, and they and other macrostructural features such as joints and fissures constitute the macrofabric system” </a:t>
            </a:r>
            <a:r>
              <a:rPr lang="en-US" altLang="en-US" sz="1200"/>
              <a:t>(from Holtz and Kovacs, 1981).</a:t>
            </a:r>
          </a:p>
          <a:p>
            <a:pPr marL="0" indent="0" algn="just"/>
            <a:endParaRPr lang="en-US" altLang="en-US" sz="1200"/>
          </a:p>
          <a:p>
            <a:pPr marL="0" indent="0" algn="just"/>
            <a:endParaRPr lang="en-US" altLang="en-US" sz="1200"/>
          </a:p>
          <a:p>
            <a:pPr marL="0" indent="0" algn="just"/>
            <a:endParaRPr lang="en-US" altLang="en-US" sz="1200"/>
          </a:p>
          <a:p>
            <a:pPr marL="0" indent="0" algn="just"/>
            <a:r>
              <a:rPr lang="en-US" altLang="en-US" sz="2400"/>
              <a:t>Domain </a:t>
            </a:r>
            <a:r>
              <a:rPr lang="en-US" altLang="en-US" sz="2400">
                <a:sym typeface="Symbol" panose="05050102010706020507" pitchFamily="18" charset="2"/>
              </a:rPr>
              <a:t> Cluster Ped</a:t>
            </a:r>
          </a:p>
        </p:txBody>
      </p:sp>
    </p:spTree>
    <p:extLst>
      <p:ext uri="{BB962C8B-B14F-4D97-AF65-F5344CB8AC3E}">
        <p14:creationId xmlns:p14="http://schemas.microsoft.com/office/powerpoint/2010/main" val="170906585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Number Placeholder 5">
            <a:extLst>
              <a:ext uri="{FF2B5EF4-FFF2-40B4-BE49-F238E27FC236}">
                <a16:creationId xmlns:a16="http://schemas.microsoft.com/office/drawing/2014/main" id="{D0C1B4BD-C7B2-4FE5-B033-5FD2AE985F4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C8365100-CE58-4969-AD36-0569F8210A33}" type="slidenum">
              <a:rPr kumimoji="1" lang="en-US" altLang="en-US" sz="1400">
                <a:solidFill>
                  <a:srgbClr val="000000"/>
                </a:solidFill>
              </a:rPr>
              <a:pPr eaLnBrk="0" fontAlgn="base" hangingPunct="0">
                <a:spcBef>
                  <a:spcPct val="0"/>
                </a:spcBef>
                <a:spcAft>
                  <a:spcPct val="0"/>
                </a:spcAft>
                <a:buClrTx/>
                <a:buFontTx/>
                <a:buChar char="•"/>
              </a:pPr>
              <a:t>89</a:t>
            </a:fld>
            <a:endParaRPr kumimoji="1" lang="en-US" altLang="en-US" sz="1400">
              <a:solidFill>
                <a:srgbClr val="000000"/>
              </a:solidFill>
            </a:endParaRPr>
          </a:p>
        </p:txBody>
      </p:sp>
      <p:sp>
        <p:nvSpPr>
          <p:cNvPr id="110595" name="Rectangle 2">
            <a:extLst>
              <a:ext uri="{FF2B5EF4-FFF2-40B4-BE49-F238E27FC236}">
                <a16:creationId xmlns:a16="http://schemas.microsoft.com/office/drawing/2014/main" id="{512E64EF-42B0-4A47-B1A4-4E4E4F030A28}"/>
              </a:ext>
            </a:extLst>
          </p:cNvPr>
          <p:cNvSpPr>
            <a:spLocks noGrp="1" noChangeArrowheads="1"/>
          </p:cNvSpPr>
          <p:nvPr>
            <p:ph type="title"/>
          </p:nvPr>
        </p:nvSpPr>
        <p:spPr>
          <a:xfrm>
            <a:off x="2209801" y="304800"/>
            <a:ext cx="8266113" cy="914400"/>
          </a:xfrm>
        </p:spPr>
        <p:txBody>
          <a:bodyPr/>
          <a:lstStyle/>
          <a:p>
            <a:pPr eaLnBrk="1" hangingPunct="1"/>
            <a:r>
              <a:rPr lang="en-US" altLang="en-US"/>
              <a:t>8.4 Fabric of Natural Clay Soils (Cont.)</a:t>
            </a:r>
          </a:p>
        </p:txBody>
      </p:sp>
      <p:pic>
        <p:nvPicPr>
          <p:cNvPr id="110596" name="Picture 4" descr="C:\Wang-HKUST\course-CIVIL270\Picture-clay\ped-1-modified.JPG">
            <a:extLst>
              <a:ext uri="{FF2B5EF4-FFF2-40B4-BE49-F238E27FC236}">
                <a16:creationId xmlns:a16="http://schemas.microsoft.com/office/drawing/2014/main" id="{55A96CAC-DB9A-4F75-BFC8-3941B65199CA}"/>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5602289" y="2867026"/>
            <a:ext cx="3786187"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7" name="Picture 5" descr="C:\Wang-HKUST\course-CIVIL270\Picture-clay\ped-2-modified.JPG">
            <a:extLst>
              <a:ext uri="{FF2B5EF4-FFF2-40B4-BE49-F238E27FC236}">
                <a16:creationId xmlns:a16="http://schemas.microsoft.com/office/drawing/2014/main" id="{6C2EBEFD-5EDA-4D22-AC84-DCCB3A31288B}"/>
              </a:ext>
            </a:extLst>
          </p:cNvPr>
          <p:cNvPicPr>
            <a:picLocks noChangeAspect="1" noChangeArrowheads="1"/>
          </p:cNvPicPr>
          <p:nvPr/>
        </p:nvPicPr>
        <p:blipFill>
          <a:blip r:embed="rId3" cstate="print">
            <a:lum bright="12000" contrast="-12000"/>
            <a:extLst>
              <a:ext uri="{28A0092B-C50C-407E-A947-70E740481C1C}">
                <a14:useLocalDpi xmlns:a14="http://schemas.microsoft.com/office/drawing/2010/main" val="0"/>
              </a:ext>
            </a:extLst>
          </a:blip>
          <a:srcRect/>
          <a:stretch>
            <a:fillRect/>
          </a:stretch>
        </p:blipFill>
        <p:spPr bwMode="auto">
          <a:xfrm>
            <a:off x="1903414" y="1333500"/>
            <a:ext cx="4579937" cy="343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8" name="Rectangle 7">
            <a:extLst>
              <a:ext uri="{FF2B5EF4-FFF2-40B4-BE49-F238E27FC236}">
                <a16:creationId xmlns:a16="http://schemas.microsoft.com/office/drawing/2014/main" id="{49EEECA0-1FA6-44C7-B748-16BDB62BB30A}"/>
              </a:ext>
            </a:extLst>
          </p:cNvPr>
          <p:cNvSpPr>
            <a:spLocks noChangeArrowheads="1"/>
          </p:cNvSpPr>
          <p:nvPr/>
        </p:nvSpPr>
        <p:spPr bwMode="auto">
          <a:xfrm>
            <a:off x="2627314" y="4049714"/>
            <a:ext cx="885825" cy="776287"/>
          </a:xfrm>
          <a:prstGeom prst="rect">
            <a:avLst/>
          </a:prstGeom>
          <a:noFill/>
          <a:ln w="1587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10599" name="Line 8">
            <a:extLst>
              <a:ext uri="{FF2B5EF4-FFF2-40B4-BE49-F238E27FC236}">
                <a16:creationId xmlns:a16="http://schemas.microsoft.com/office/drawing/2014/main" id="{330D67C4-DB76-4DAE-9DC0-FE3A8ECA19D8}"/>
              </a:ext>
            </a:extLst>
          </p:cNvPr>
          <p:cNvSpPr>
            <a:spLocks noChangeShapeType="1"/>
          </p:cNvSpPr>
          <p:nvPr/>
        </p:nvSpPr>
        <p:spPr bwMode="auto">
          <a:xfrm>
            <a:off x="3614739" y="4905376"/>
            <a:ext cx="2008187" cy="5381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10600" name="Text Box 9">
            <a:extLst>
              <a:ext uri="{FF2B5EF4-FFF2-40B4-BE49-F238E27FC236}">
                <a16:creationId xmlns:a16="http://schemas.microsoft.com/office/drawing/2014/main" id="{21AB982F-DCB4-4525-854F-EDD151B5544E}"/>
              </a:ext>
            </a:extLst>
          </p:cNvPr>
          <p:cNvSpPr txBox="1">
            <a:spLocks noChangeArrowheads="1"/>
          </p:cNvSpPr>
          <p:nvPr/>
        </p:nvSpPr>
        <p:spPr bwMode="auto">
          <a:xfrm>
            <a:off x="4765675" y="5980114"/>
            <a:ext cx="16271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Enlargement</a:t>
            </a:r>
          </a:p>
        </p:txBody>
      </p:sp>
      <p:sp>
        <p:nvSpPr>
          <p:cNvPr id="110601" name="Text Box 10">
            <a:extLst>
              <a:ext uri="{FF2B5EF4-FFF2-40B4-BE49-F238E27FC236}">
                <a16:creationId xmlns:a16="http://schemas.microsoft.com/office/drawing/2014/main" id="{424F473C-0D68-4CD3-BA5C-F621BC77D1E5}"/>
              </a:ext>
            </a:extLst>
          </p:cNvPr>
          <p:cNvSpPr txBox="1">
            <a:spLocks noChangeArrowheads="1"/>
          </p:cNvSpPr>
          <p:nvPr/>
        </p:nvSpPr>
        <p:spPr bwMode="auto">
          <a:xfrm>
            <a:off x="1938338" y="1255714"/>
            <a:ext cx="22796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000">
                <a:solidFill>
                  <a:srgbClr val="000000"/>
                </a:solidFill>
              </a:rPr>
              <a:t>Domains and clusters with micropores</a:t>
            </a:r>
          </a:p>
        </p:txBody>
      </p:sp>
      <p:sp>
        <p:nvSpPr>
          <p:cNvPr id="110602" name="Text Box 11">
            <a:extLst>
              <a:ext uri="{FF2B5EF4-FFF2-40B4-BE49-F238E27FC236}">
                <a16:creationId xmlns:a16="http://schemas.microsoft.com/office/drawing/2014/main" id="{E8CEFC61-14A2-4C6E-BE78-793A32DDA488}"/>
              </a:ext>
            </a:extLst>
          </p:cNvPr>
          <p:cNvSpPr txBox="1">
            <a:spLocks noChangeArrowheads="1"/>
          </p:cNvSpPr>
          <p:nvPr/>
        </p:nvSpPr>
        <p:spPr bwMode="auto">
          <a:xfrm>
            <a:off x="8794751" y="1328739"/>
            <a:ext cx="1598613"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lnSpc>
                <a:spcPct val="80000"/>
              </a:lnSpc>
              <a:spcBef>
                <a:spcPct val="50000"/>
              </a:spcBef>
              <a:spcAft>
                <a:spcPct val="0"/>
              </a:spcAft>
              <a:buClrTx/>
              <a:buFontTx/>
              <a:buAutoNum type="arabicPeriod"/>
            </a:pPr>
            <a:r>
              <a:rPr kumimoji="1" lang="en-US" altLang="en-US" sz="2000">
                <a:solidFill>
                  <a:srgbClr val="000000"/>
                </a:solidFill>
              </a:rPr>
              <a:t>Domain</a:t>
            </a:r>
          </a:p>
          <a:p>
            <a:pPr fontAlgn="base">
              <a:lnSpc>
                <a:spcPct val="80000"/>
              </a:lnSpc>
              <a:spcBef>
                <a:spcPct val="50000"/>
              </a:spcBef>
              <a:spcAft>
                <a:spcPct val="0"/>
              </a:spcAft>
              <a:buClrTx/>
              <a:buFontTx/>
              <a:buAutoNum type="arabicPeriod"/>
            </a:pPr>
            <a:r>
              <a:rPr kumimoji="1" lang="en-US" altLang="en-US" sz="2000">
                <a:solidFill>
                  <a:srgbClr val="000000"/>
                </a:solidFill>
              </a:rPr>
              <a:t>Cluster</a:t>
            </a:r>
          </a:p>
          <a:p>
            <a:pPr fontAlgn="base">
              <a:lnSpc>
                <a:spcPct val="80000"/>
              </a:lnSpc>
              <a:spcBef>
                <a:spcPct val="50000"/>
              </a:spcBef>
              <a:spcAft>
                <a:spcPct val="0"/>
              </a:spcAft>
              <a:buClrTx/>
              <a:buFontTx/>
              <a:buAutoNum type="arabicPeriod"/>
            </a:pPr>
            <a:r>
              <a:rPr kumimoji="1" lang="en-US" altLang="en-US" sz="2000">
                <a:solidFill>
                  <a:srgbClr val="000000"/>
                </a:solidFill>
              </a:rPr>
              <a:t>Ped</a:t>
            </a:r>
          </a:p>
          <a:p>
            <a:pPr fontAlgn="base">
              <a:lnSpc>
                <a:spcPct val="80000"/>
              </a:lnSpc>
              <a:spcBef>
                <a:spcPct val="50000"/>
              </a:spcBef>
              <a:spcAft>
                <a:spcPct val="0"/>
              </a:spcAft>
              <a:buClrTx/>
              <a:buFontTx/>
              <a:buAutoNum type="arabicPeriod"/>
            </a:pPr>
            <a:r>
              <a:rPr kumimoji="1" lang="en-US" altLang="en-US" sz="2000">
                <a:solidFill>
                  <a:srgbClr val="000000"/>
                </a:solidFill>
              </a:rPr>
              <a:t>Silt grain</a:t>
            </a:r>
          </a:p>
          <a:p>
            <a:pPr fontAlgn="base">
              <a:lnSpc>
                <a:spcPct val="80000"/>
              </a:lnSpc>
              <a:spcBef>
                <a:spcPct val="50000"/>
              </a:spcBef>
              <a:spcAft>
                <a:spcPct val="0"/>
              </a:spcAft>
              <a:buClrTx/>
              <a:buFontTx/>
              <a:buAutoNum type="arabicPeriod"/>
            </a:pPr>
            <a:r>
              <a:rPr kumimoji="1" lang="en-US" altLang="en-US" sz="2000">
                <a:solidFill>
                  <a:srgbClr val="000000"/>
                </a:solidFill>
              </a:rPr>
              <a:t>Micropore</a:t>
            </a:r>
          </a:p>
          <a:p>
            <a:pPr fontAlgn="base">
              <a:lnSpc>
                <a:spcPct val="80000"/>
              </a:lnSpc>
              <a:spcBef>
                <a:spcPct val="50000"/>
              </a:spcBef>
              <a:spcAft>
                <a:spcPct val="0"/>
              </a:spcAft>
              <a:buClrTx/>
              <a:buFontTx/>
              <a:buAutoNum type="arabicPeriod"/>
            </a:pPr>
            <a:r>
              <a:rPr kumimoji="1" lang="en-US" altLang="en-US" sz="2000">
                <a:solidFill>
                  <a:srgbClr val="000000"/>
                </a:solidFill>
              </a:rPr>
              <a:t>Macropore </a:t>
            </a:r>
          </a:p>
        </p:txBody>
      </p:sp>
      <p:sp>
        <p:nvSpPr>
          <p:cNvPr id="110603" name="Text Box 12">
            <a:extLst>
              <a:ext uri="{FF2B5EF4-FFF2-40B4-BE49-F238E27FC236}">
                <a16:creationId xmlns:a16="http://schemas.microsoft.com/office/drawing/2014/main" id="{804D54CA-7D5B-4276-B099-F439978419E9}"/>
              </a:ext>
            </a:extLst>
          </p:cNvPr>
          <p:cNvSpPr txBox="1">
            <a:spLocks noChangeArrowheads="1"/>
          </p:cNvSpPr>
          <p:nvPr/>
        </p:nvSpPr>
        <p:spPr bwMode="auto">
          <a:xfrm>
            <a:off x="1698626" y="6096000"/>
            <a:ext cx="2511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Yong and Sheeran (1973) (from Holtz and Kovacs, 1981)</a:t>
            </a:r>
          </a:p>
        </p:txBody>
      </p:sp>
    </p:spTree>
    <p:extLst>
      <p:ext uri="{BB962C8B-B14F-4D97-AF65-F5344CB8AC3E}">
        <p14:creationId xmlns:p14="http://schemas.microsoft.com/office/powerpoint/2010/main" val="37484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0846AB81-7ED5-4AC3-9589-175834A4E9A4}"/>
              </a:ext>
            </a:extLst>
          </p:cNvPr>
          <p:cNvSpPr>
            <a:spLocks noGrp="1" noChangeArrowheads="1"/>
          </p:cNvSpPr>
          <p:nvPr>
            <p:ph type="title"/>
          </p:nvPr>
        </p:nvSpPr>
        <p:spPr/>
        <p:txBody>
          <a:bodyPr/>
          <a:lstStyle/>
          <a:p>
            <a:r>
              <a:rPr lang="en-US" altLang="en-US"/>
              <a:t>1.1 Rock Cycles</a:t>
            </a:r>
          </a:p>
        </p:txBody>
      </p:sp>
      <p:pic>
        <p:nvPicPr>
          <p:cNvPr id="4099" name="Picture 10" descr="C:\Wang-HKUST\course-CIVIL270\Picture\rock-cycles.JPG">
            <a:extLst>
              <a:ext uri="{FF2B5EF4-FFF2-40B4-BE49-F238E27FC236}">
                <a16:creationId xmlns:a16="http://schemas.microsoft.com/office/drawing/2014/main" id="{995394E3-E0A9-4B9A-8CE8-3809CD172DAE}"/>
              </a:ext>
            </a:extLst>
          </p:cNvPr>
          <p:cNvPicPr>
            <a:picLocks noChangeAspect="1" noChangeArrowheads="1"/>
          </p:cNvPicPr>
          <p:nvPr/>
        </p:nvPicPr>
        <p:blipFill>
          <a:blip r:embed="rId2" cstate="print">
            <a:lum bright="6000" contrast="18000"/>
            <a:extLst>
              <a:ext uri="{28A0092B-C50C-407E-A947-70E740481C1C}">
                <a14:useLocalDpi xmlns:a14="http://schemas.microsoft.com/office/drawing/2010/main" val="0"/>
              </a:ext>
            </a:extLst>
          </a:blip>
          <a:srcRect/>
          <a:stretch>
            <a:fillRect/>
          </a:stretch>
        </p:blipFill>
        <p:spPr bwMode="auto">
          <a:xfrm>
            <a:off x="1739901" y="1417638"/>
            <a:ext cx="5516563" cy="544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Rectangle 11">
            <a:extLst>
              <a:ext uri="{FF2B5EF4-FFF2-40B4-BE49-F238E27FC236}">
                <a16:creationId xmlns:a16="http://schemas.microsoft.com/office/drawing/2014/main" id="{F65D2048-9599-4511-A536-84195566BA9D}"/>
              </a:ext>
            </a:extLst>
          </p:cNvPr>
          <p:cNvSpPr>
            <a:spLocks noChangeArrowheads="1"/>
          </p:cNvSpPr>
          <p:nvPr/>
        </p:nvSpPr>
        <p:spPr bwMode="auto">
          <a:xfrm>
            <a:off x="6043614" y="2628900"/>
            <a:ext cx="1158875" cy="725488"/>
          </a:xfrm>
          <a:prstGeom prst="rect">
            <a:avLst/>
          </a:prstGeom>
          <a:noFill/>
          <a:ln w="22225" cap="rnd">
            <a:solidFill>
              <a:srgbClr val="FF0000"/>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20000"/>
              </a:spcBef>
              <a:spcAft>
                <a:spcPct val="0"/>
              </a:spcAft>
              <a:buFontTx/>
              <a:buChar char="•"/>
            </a:pPr>
            <a:endParaRPr lang="en-US" altLang="en-US">
              <a:solidFill>
                <a:srgbClr val="000000"/>
              </a:solidFill>
            </a:endParaRPr>
          </a:p>
        </p:txBody>
      </p:sp>
      <p:sp>
        <p:nvSpPr>
          <p:cNvPr id="4101" name="Text Box 12">
            <a:extLst>
              <a:ext uri="{FF2B5EF4-FFF2-40B4-BE49-F238E27FC236}">
                <a16:creationId xmlns:a16="http://schemas.microsoft.com/office/drawing/2014/main" id="{FD38054C-65BD-4BCA-9795-0415A5E2197C}"/>
              </a:ext>
            </a:extLst>
          </p:cNvPr>
          <p:cNvSpPr txBox="1">
            <a:spLocks noChangeArrowheads="1"/>
          </p:cNvSpPr>
          <p:nvPr/>
        </p:nvSpPr>
        <p:spPr bwMode="auto">
          <a:xfrm>
            <a:off x="5084763" y="2698751"/>
            <a:ext cx="869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50000"/>
              </a:spcBef>
              <a:spcAft>
                <a:spcPct val="0"/>
              </a:spcAft>
            </a:pPr>
            <a:r>
              <a:rPr lang="en-US" altLang="en-US" sz="2000">
                <a:solidFill>
                  <a:srgbClr val="000000"/>
                </a:solidFill>
              </a:rPr>
              <a:t>Soils</a:t>
            </a:r>
          </a:p>
        </p:txBody>
      </p:sp>
      <p:sp>
        <p:nvSpPr>
          <p:cNvPr id="4102" name="Text Box 16">
            <a:extLst>
              <a:ext uri="{FF2B5EF4-FFF2-40B4-BE49-F238E27FC236}">
                <a16:creationId xmlns:a16="http://schemas.microsoft.com/office/drawing/2014/main" id="{0D250E4D-1509-43C6-AA81-B3780F752164}"/>
              </a:ext>
            </a:extLst>
          </p:cNvPr>
          <p:cNvSpPr txBox="1">
            <a:spLocks noChangeArrowheads="1"/>
          </p:cNvSpPr>
          <p:nvPr/>
        </p:nvSpPr>
        <p:spPr bwMode="auto">
          <a:xfrm>
            <a:off x="5103814" y="6291264"/>
            <a:ext cx="10302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eaLnBrk="0" fontAlgn="base" hangingPunct="0">
              <a:spcBef>
                <a:spcPct val="50000"/>
              </a:spcBef>
              <a:spcAft>
                <a:spcPct val="0"/>
              </a:spcAft>
            </a:pPr>
            <a:r>
              <a:rPr lang="en-US" altLang="en-US" sz="1200">
                <a:solidFill>
                  <a:srgbClr val="000000"/>
                </a:solidFill>
                <a:latin typeface="Times New Roman" panose="02020603050405020304" pitchFamily="18" charset="0"/>
              </a:rPr>
              <a:t>(Das, 1998)</a:t>
            </a:r>
          </a:p>
        </p:txBody>
      </p:sp>
      <p:sp>
        <p:nvSpPr>
          <p:cNvPr id="4103" name="Text Box 17">
            <a:extLst>
              <a:ext uri="{FF2B5EF4-FFF2-40B4-BE49-F238E27FC236}">
                <a16:creationId xmlns:a16="http://schemas.microsoft.com/office/drawing/2014/main" id="{334F09A9-0F2C-434F-BE64-987C9352C9C2}"/>
              </a:ext>
            </a:extLst>
          </p:cNvPr>
          <p:cNvSpPr txBox="1">
            <a:spLocks noChangeArrowheads="1"/>
          </p:cNvSpPr>
          <p:nvPr/>
        </p:nvSpPr>
        <p:spPr bwMode="auto">
          <a:xfrm>
            <a:off x="7358063" y="2744789"/>
            <a:ext cx="28448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ahoma" panose="020B0604030504040204" pitchFamily="34" charset="0"/>
              </a:defRPr>
            </a:lvl1pPr>
            <a:lvl2pPr marL="742950" indent="-285750">
              <a:defRPr kumimoji="1" sz="3200">
                <a:solidFill>
                  <a:schemeClr val="tx1"/>
                </a:solidFill>
                <a:latin typeface="Tahoma" panose="020B0604030504040204" pitchFamily="34" charset="0"/>
              </a:defRPr>
            </a:lvl2pPr>
            <a:lvl3pPr marL="1143000" indent="-228600">
              <a:defRPr kumimoji="1" sz="3200">
                <a:solidFill>
                  <a:schemeClr val="tx1"/>
                </a:solidFill>
                <a:latin typeface="Tahoma" panose="020B0604030504040204" pitchFamily="34" charset="0"/>
              </a:defRPr>
            </a:lvl3pPr>
            <a:lvl4pPr marL="1600200" indent="-228600">
              <a:defRPr kumimoji="1" sz="3200">
                <a:solidFill>
                  <a:schemeClr val="tx1"/>
                </a:solidFill>
                <a:latin typeface="Tahoma" panose="020B0604030504040204" pitchFamily="34" charset="0"/>
              </a:defRPr>
            </a:lvl4pPr>
            <a:lvl5pPr marL="2057400" indent="-228600">
              <a:defRPr kumimoji="1" sz="3200">
                <a:solidFill>
                  <a:schemeClr val="tx1"/>
                </a:solidFill>
                <a:latin typeface="Tahoma" panose="020B0604030504040204" pitchFamily="34" charset="0"/>
              </a:defRPr>
            </a:lvl5pPr>
            <a:lvl6pPr marL="2514600" indent="-228600" eaLnBrk="0" fontAlgn="base" hangingPunct="0">
              <a:spcBef>
                <a:spcPct val="20000"/>
              </a:spcBef>
              <a:spcAft>
                <a:spcPct val="0"/>
              </a:spcAft>
              <a:buChar char="•"/>
              <a:defRPr kumimoji="1" sz="3200">
                <a:solidFill>
                  <a:schemeClr val="tx1"/>
                </a:solidFill>
                <a:latin typeface="Tahoma" panose="020B0604030504040204" pitchFamily="34" charset="0"/>
              </a:defRPr>
            </a:lvl6pPr>
            <a:lvl7pPr marL="2971800" indent="-228600" eaLnBrk="0" fontAlgn="base" hangingPunct="0">
              <a:spcBef>
                <a:spcPct val="20000"/>
              </a:spcBef>
              <a:spcAft>
                <a:spcPct val="0"/>
              </a:spcAft>
              <a:buChar char="•"/>
              <a:defRPr kumimoji="1" sz="3200">
                <a:solidFill>
                  <a:schemeClr val="tx1"/>
                </a:solidFill>
                <a:latin typeface="Tahoma" panose="020B0604030504040204" pitchFamily="34" charset="0"/>
              </a:defRPr>
            </a:lvl7pPr>
            <a:lvl8pPr marL="3429000" indent="-228600" eaLnBrk="0" fontAlgn="base" hangingPunct="0">
              <a:spcBef>
                <a:spcPct val="20000"/>
              </a:spcBef>
              <a:spcAft>
                <a:spcPct val="0"/>
              </a:spcAft>
              <a:buChar char="•"/>
              <a:defRPr kumimoji="1" sz="3200">
                <a:solidFill>
                  <a:schemeClr val="tx1"/>
                </a:solidFill>
                <a:latin typeface="Tahoma" panose="020B0604030504040204" pitchFamily="34" charset="0"/>
              </a:defRPr>
            </a:lvl8pPr>
            <a:lvl9pPr marL="3886200" indent="-228600" eaLnBrk="0" fontAlgn="base" hangingPunct="0">
              <a:spcBef>
                <a:spcPct val="20000"/>
              </a:spcBef>
              <a:spcAft>
                <a:spcPct val="0"/>
              </a:spcAft>
              <a:buChar char="•"/>
              <a:defRPr kumimoji="1" sz="3200">
                <a:solidFill>
                  <a:schemeClr val="tx1"/>
                </a:solidFill>
                <a:latin typeface="Tahoma" panose="020B0604030504040204" pitchFamily="34" charset="0"/>
              </a:defRPr>
            </a:lvl9pPr>
          </a:lstStyle>
          <a:p>
            <a:pPr algn="just" eaLnBrk="0" fontAlgn="base" hangingPunct="0">
              <a:spcBef>
                <a:spcPct val="50000"/>
              </a:spcBef>
              <a:spcAft>
                <a:spcPct val="0"/>
              </a:spcAft>
            </a:pPr>
            <a:r>
              <a:rPr lang="en-US" altLang="en-US" sz="2400">
                <a:solidFill>
                  <a:srgbClr val="000000"/>
                </a:solidFill>
                <a:latin typeface="Times New Roman" panose="02020603050405020304" pitchFamily="18" charset="0"/>
              </a:rPr>
              <a:t>The final products due to weathering are </a:t>
            </a:r>
            <a:r>
              <a:rPr lang="en-US" altLang="en-US" sz="2400" b="1" i="1">
                <a:solidFill>
                  <a:srgbClr val="000000"/>
                </a:solidFill>
                <a:latin typeface="Times New Roman" panose="02020603050405020304" pitchFamily="18" charset="0"/>
              </a:rPr>
              <a:t>soils </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Number Placeholder 5">
            <a:extLst>
              <a:ext uri="{FF2B5EF4-FFF2-40B4-BE49-F238E27FC236}">
                <a16:creationId xmlns:a16="http://schemas.microsoft.com/office/drawing/2014/main" id="{A2C99FC3-80E8-4A46-8FED-98258AFACDF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57C52AC2-D7E1-4F0A-803F-1A03673DAEFE}" type="slidenum">
              <a:rPr kumimoji="1" lang="en-US" altLang="en-US" sz="1400">
                <a:solidFill>
                  <a:srgbClr val="000000"/>
                </a:solidFill>
              </a:rPr>
              <a:pPr eaLnBrk="0" fontAlgn="base" hangingPunct="0">
                <a:spcBef>
                  <a:spcPct val="0"/>
                </a:spcBef>
                <a:spcAft>
                  <a:spcPct val="0"/>
                </a:spcAft>
                <a:buClrTx/>
                <a:buFontTx/>
                <a:buChar char="•"/>
              </a:pPr>
              <a:t>90</a:t>
            </a:fld>
            <a:endParaRPr kumimoji="1" lang="en-US" altLang="en-US" sz="1400">
              <a:solidFill>
                <a:srgbClr val="000000"/>
              </a:solidFill>
            </a:endParaRPr>
          </a:p>
        </p:txBody>
      </p:sp>
      <p:sp>
        <p:nvSpPr>
          <p:cNvPr id="111619" name="Rectangle 2">
            <a:extLst>
              <a:ext uri="{FF2B5EF4-FFF2-40B4-BE49-F238E27FC236}">
                <a16:creationId xmlns:a16="http://schemas.microsoft.com/office/drawing/2014/main" id="{945DC7C8-4370-47A5-977C-B274B9067859}"/>
              </a:ext>
            </a:extLst>
          </p:cNvPr>
          <p:cNvSpPr>
            <a:spLocks noGrp="1" noChangeArrowheads="1"/>
          </p:cNvSpPr>
          <p:nvPr>
            <p:ph type="ctrTitle"/>
          </p:nvPr>
        </p:nvSpPr>
        <p:spPr>
          <a:xfrm>
            <a:off x="2209800" y="2286000"/>
            <a:ext cx="7772400" cy="1143000"/>
          </a:xfrm>
        </p:spPr>
        <p:txBody>
          <a:bodyPr/>
          <a:lstStyle/>
          <a:p>
            <a:pPr marL="723900" indent="-723900" algn="ctr" eaLnBrk="1" hangingPunct="1"/>
            <a:r>
              <a:rPr lang="en-US" altLang="en-US"/>
              <a:t>9. Soil Fabrics-Granular Soils</a:t>
            </a:r>
          </a:p>
        </p:txBody>
      </p:sp>
    </p:spTree>
    <p:extLst>
      <p:ext uri="{BB962C8B-B14F-4D97-AF65-F5344CB8AC3E}">
        <p14:creationId xmlns:p14="http://schemas.microsoft.com/office/powerpoint/2010/main" val="357687270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Number Placeholder 5">
            <a:extLst>
              <a:ext uri="{FF2B5EF4-FFF2-40B4-BE49-F238E27FC236}">
                <a16:creationId xmlns:a16="http://schemas.microsoft.com/office/drawing/2014/main" id="{FAF609A7-80E4-4BCC-929D-DA2C5FC9379D}"/>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FA587442-8A00-4BE3-A1D7-20EF9864FBCA}" type="slidenum">
              <a:rPr kumimoji="1" lang="en-US" altLang="en-US" sz="1400">
                <a:solidFill>
                  <a:srgbClr val="000000"/>
                </a:solidFill>
              </a:rPr>
              <a:pPr eaLnBrk="0" fontAlgn="base" hangingPunct="0">
                <a:spcBef>
                  <a:spcPct val="0"/>
                </a:spcBef>
                <a:spcAft>
                  <a:spcPct val="0"/>
                </a:spcAft>
                <a:buClrTx/>
                <a:buFontTx/>
                <a:buChar char="•"/>
              </a:pPr>
              <a:t>91</a:t>
            </a:fld>
            <a:endParaRPr kumimoji="1" lang="en-US" altLang="en-US" sz="1400">
              <a:solidFill>
                <a:srgbClr val="000000"/>
              </a:solidFill>
            </a:endParaRPr>
          </a:p>
        </p:txBody>
      </p:sp>
      <p:sp>
        <p:nvSpPr>
          <p:cNvPr id="112643" name="Rectangle 2">
            <a:extLst>
              <a:ext uri="{FF2B5EF4-FFF2-40B4-BE49-F238E27FC236}">
                <a16:creationId xmlns:a16="http://schemas.microsoft.com/office/drawing/2014/main" id="{27D1D3FD-6885-4819-932A-D795F031EFA6}"/>
              </a:ext>
            </a:extLst>
          </p:cNvPr>
          <p:cNvSpPr>
            <a:spLocks noGrp="1" noChangeArrowheads="1"/>
          </p:cNvSpPr>
          <p:nvPr>
            <p:ph type="title"/>
          </p:nvPr>
        </p:nvSpPr>
        <p:spPr/>
        <p:txBody>
          <a:bodyPr/>
          <a:lstStyle/>
          <a:p>
            <a:pPr eaLnBrk="1" hangingPunct="1"/>
            <a:r>
              <a:rPr lang="en-US" altLang="en-US"/>
              <a:t>9.1 Packing</a:t>
            </a:r>
          </a:p>
        </p:txBody>
      </p:sp>
      <p:pic>
        <p:nvPicPr>
          <p:cNvPr id="112644" name="Picture 4" descr="C:\Wang-HKUST\course-CIVIL270\Picture-clay\packing-lose-dense.jpg">
            <a:extLst>
              <a:ext uri="{FF2B5EF4-FFF2-40B4-BE49-F238E27FC236}">
                <a16:creationId xmlns:a16="http://schemas.microsoft.com/office/drawing/2014/main" id="{85A0E29F-5D2E-4C99-B016-5C0B0A4BDA45}"/>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2846388" y="1709739"/>
            <a:ext cx="5397500"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5" name="Text Box 5">
            <a:extLst>
              <a:ext uri="{FF2B5EF4-FFF2-40B4-BE49-F238E27FC236}">
                <a16:creationId xmlns:a16="http://schemas.microsoft.com/office/drawing/2014/main" id="{92A28E7A-CF94-40C3-9B57-871962D714BE}"/>
              </a:ext>
            </a:extLst>
          </p:cNvPr>
          <p:cNvSpPr txBox="1">
            <a:spLocks noChangeArrowheads="1"/>
          </p:cNvSpPr>
          <p:nvPr/>
        </p:nvSpPr>
        <p:spPr bwMode="auto">
          <a:xfrm>
            <a:off x="6240463" y="1336675"/>
            <a:ext cx="2322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Dense packing</a:t>
            </a:r>
          </a:p>
        </p:txBody>
      </p:sp>
      <p:sp>
        <p:nvSpPr>
          <p:cNvPr id="112646" name="Text Box 6">
            <a:extLst>
              <a:ext uri="{FF2B5EF4-FFF2-40B4-BE49-F238E27FC236}">
                <a16:creationId xmlns:a16="http://schemas.microsoft.com/office/drawing/2014/main" id="{52BD5EAE-5F87-4EE1-B8AD-BE4A110398DF}"/>
              </a:ext>
            </a:extLst>
          </p:cNvPr>
          <p:cNvSpPr txBox="1">
            <a:spLocks noChangeArrowheads="1"/>
          </p:cNvSpPr>
          <p:nvPr/>
        </p:nvSpPr>
        <p:spPr bwMode="auto">
          <a:xfrm>
            <a:off x="2606676" y="1301750"/>
            <a:ext cx="2322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Loose packing</a:t>
            </a:r>
          </a:p>
        </p:txBody>
      </p:sp>
      <p:pic>
        <p:nvPicPr>
          <p:cNvPr id="112647" name="Picture 7" descr="C:\Wang-HKUST\course-CIVIL270\Picture-clay\honeycomb-structure.jpg">
            <a:extLst>
              <a:ext uri="{FF2B5EF4-FFF2-40B4-BE49-F238E27FC236}">
                <a16:creationId xmlns:a16="http://schemas.microsoft.com/office/drawing/2014/main" id="{EACB6055-F1DF-4A27-BDBE-480E8CB8AC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9939" y="4276726"/>
            <a:ext cx="2998787"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8" name="Text Box 8">
            <a:extLst>
              <a:ext uri="{FF2B5EF4-FFF2-40B4-BE49-F238E27FC236}">
                <a16:creationId xmlns:a16="http://schemas.microsoft.com/office/drawing/2014/main" id="{A792D283-8A19-42D9-B49E-4636E1B24E10}"/>
              </a:ext>
            </a:extLst>
          </p:cNvPr>
          <p:cNvSpPr txBox="1">
            <a:spLocks noChangeArrowheads="1"/>
          </p:cNvSpPr>
          <p:nvPr/>
        </p:nvSpPr>
        <p:spPr bwMode="auto">
          <a:xfrm>
            <a:off x="5995988" y="4117976"/>
            <a:ext cx="28305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a:solidFill>
                  <a:srgbClr val="000000"/>
                </a:solidFill>
              </a:rPr>
              <a:t>Honeycombed fabric</a:t>
            </a:r>
          </a:p>
        </p:txBody>
      </p:sp>
      <p:sp>
        <p:nvSpPr>
          <p:cNvPr id="112649" name="Text Box 9">
            <a:extLst>
              <a:ext uri="{FF2B5EF4-FFF2-40B4-BE49-F238E27FC236}">
                <a16:creationId xmlns:a16="http://schemas.microsoft.com/office/drawing/2014/main" id="{5261271E-75EB-4869-A218-271F52D8A58F}"/>
              </a:ext>
            </a:extLst>
          </p:cNvPr>
          <p:cNvSpPr txBox="1">
            <a:spLocks noChangeArrowheads="1"/>
          </p:cNvSpPr>
          <p:nvPr/>
        </p:nvSpPr>
        <p:spPr bwMode="auto">
          <a:xfrm>
            <a:off x="7431089" y="4572000"/>
            <a:ext cx="2903537"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Meta-stable structure</a:t>
            </a:r>
          </a:p>
          <a:p>
            <a:pPr fontAlgn="base">
              <a:spcBef>
                <a:spcPct val="50000"/>
              </a:spcBef>
              <a:spcAft>
                <a:spcPct val="0"/>
              </a:spcAft>
              <a:buClrTx/>
              <a:buFontTx/>
              <a:buChar char="•"/>
            </a:pPr>
            <a:r>
              <a:rPr kumimoji="1" lang="en-US" altLang="en-US" sz="1600">
                <a:solidFill>
                  <a:srgbClr val="000000"/>
                </a:solidFill>
              </a:rPr>
              <a:t>Loose fabric</a:t>
            </a:r>
          </a:p>
          <a:p>
            <a:pPr fontAlgn="base">
              <a:spcBef>
                <a:spcPct val="50000"/>
              </a:spcBef>
              <a:spcAft>
                <a:spcPct val="0"/>
              </a:spcAft>
              <a:buClrTx/>
              <a:buFontTx/>
              <a:buChar char="•"/>
            </a:pPr>
            <a:r>
              <a:rPr kumimoji="1" lang="en-US" altLang="en-US" sz="1600">
                <a:solidFill>
                  <a:srgbClr val="000000"/>
                </a:solidFill>
              </a:rPr>
              <a:t>Liquefaction</a:t>
            </a:r>
          </a:p>
          <a:p>
            <a:pPr fontAlgn="base">
              <a:spcBef>
                <a:spcPct val="50000"/>
              </a:spcBef>
              <a:spcAft>
                <a:spcPct val="0"/>
              </a:spcAft>
              <a:buClrTx/>
              <a:buFontTx/>
              <a:buChar char="•"/>
            </a:pPr>
            <a:r>
              <a:rPr kumimoji="1" lang="en-US" altLang="en-US" sz="1600">
                <a:solidFill>
                  <a:srgbClr val="000000"/>
                </a:solidFill>
              </a:rPr>
              <a:t>Sand boil</a:t>
            </a:r>
          </a:p>
          <a:p>
            <a:pPr fontAlgn="base">
              <a:spcBef>
                <a:spcPct val="50000"/>
              </a:spcBef>
              <a:spcAft>
                <a:spcPct val="0"/>
              </a:spcAft>
              <a:buClrTx/>
              <a:buFontTx/>
              <a:buChar char="•"/>
            </a:pPr>
            <a:endParaRPr kumimoji="1" lang="en-US" altLang="en-US" sz="1600">
              <a:solidFill>
                <a:srgbClr val="000000"/>
              </a:solidFill>
            </a:endParaRPr>
          </a:p>
        </p:txBody>
      </p:sp>
      <p:sp>
        <p:nvSpPr>
          <p:cNvPr id="112650" name="Text Box 12">
            <a:extLst>
              <a:ext uri="{FF2B5EF4-FFF2-40B4-BE49-F238E27FC236}">
                <a16:creationId xmlns:a16="http://schemas.microsoft.com/office/drawing/2014/main" id="{319DB970-A82E-4B91-969A-D438EF459C09}"/>
              </a:ext>
            </a:extLst>
          </p:cNvPr>
          <p:cNvSpPr txBox="1">
            <a:spLocks noChangeArrowheads="1"/>
          </p:cNvSpPr>
          <p:nvPr/>
        </p:nvSpPr>
        <p:spPr bwMode="auto">
          <a:xfrm>
            <a:off x="8867775" y="6400800"/>
            <a:ext cx="1436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endParaRPr kumimoji="1" lang="en-US" altLang="en-US" sz="2400">
              <a:solidFill>
                <a:srgbClr val="000000"/>
              </a:solidFill>
            </a:endParaRPr>
          </a:p>
        </p:txBody>
      </p:sp>
      <p:sp>
        <p:nvSpPr>
          <p:cNvPr id="112651" name="Text Box 13">
            <a:extLst>
              <a:ext uri="{FF2B5EF4-FFF2-40B4-BE49-F238E27FC236}">
                <a16:creationId xmlns:a16="http://schemas.microsoft.com/office/drawing/2014/main" id="{A164C627-EF01-414B-A8CB-3CE7AC4541A8}"/>
              </a:ext>
            </a:extLst>
          </p:cNvPr>
          <p:cNvSpPr txBox="1">
            <a:spLocks noChangeArrowheads="1"/>
          </p:cNvSpPr>
          <p:nvPr/>
        </p:nvSpPr>
        <p:spPr bwMode="auto">
          <a:xfrm>
            <a:off x="2046288" y="3730625"/>
            <a:ext cx="17716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Holtz and Kovacs, 1981</a:t>
            </a:r>
          </a:p>
        </p:txBody>
      </p:sp>
    </p:spTree>
    <p:extLst>
      <p:ext uri="{BB962C8B-B14F-4D97-AF65-F5344CB8AC3E}">
        <p14:creationId xmlns:p14="http://schemas.microsoft.com/office/powerpoint/2010/main" val="387113374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5">
            <a:extLst>
              <a:ext uri="{FF2B5EF4-FFF2-40B4-BE49-F238E27FC236}">
                <a16:creationId xmlns:a16="http://schemas.microsoft.com/office/drawing/2014/main" id="{39F43572-0613-40FF-827C-018781D21E2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4D548174-3BF8-442F-BC36-3E72ED54BB5F}" type="slidenum">
              <a:rPr kumimoji="1" lang="en-US" altLang="en-US" sz="1400">
                <a:solidFill>
                  <a:srgbClr val="000000"/>
                </a:solidFill>
              </a:rPr>
              <a:pPr eaLnBrk="0" fontAlgn="base" hangingPunct="0">
                <a:spcBef>
                  <a:spcPct val="0"/>
                </a:spcBef>
                <a:spcAft>
                  <a:spcPct val="0"/>
                </a:spcAft>
                <a:buClrTx/>
                <a:buFontTx/>
                <a:buChar char="•"/>
              </a:pPr>
              <a:t>92</a:t>
            </a:fld>
            <a:endParaRPr kumimoji="1" lang="en-US" altLang="en-US" sz="1400">
              <a:solidFill>
                <a:srgbClr val="000000"/>
              </a:solidFill>
            </a:endParaRPr>
          </a:p>
        </p:txBody>
      </p:sp>
      <p:sp>
        <p:nvSpPr>
          <p:cNvPr id="113667" name="Rectangle 2">
            <a:extLst>
              <a:ext uri="{FF2B5EF4-FFF2-40B4-BE49-F238E27FC236}">
                <a16:creationId xmlns:a16="http://schemas.microsoft.com/office/drawing/2014/main" id="{2AD9A364-4F5C-445B-BF1C-5109B662B281}"/>
              </a:ext>
            </a:extLst>
          </p:cNvPr>
          <p:cNvSpPr>
            <a:spLocks noGrp="1" noChangeArrowheads="1"/>
          </p:cNvSpPr>
          <p:nvPr>
            <p:ph type="title"/>
          </p:nvPr>
        </p:nvSpPr>
        <p:spPr/>
        <p:txBody>
          <a:bodyPr/>
          <a:lstStyle/>
          <a:p>
            <a:pPr eaLnBrk="1" hangingPunct="1"/>
            <a:r>
              <a:rPr lang="en-US" altLang="en-US"/>
              <a:t>9.1 Packing (Cont.)-Sand Boil</a:t>
            </a:r>
          </a:p>
        </p:txBody>
      </p:sp>
      <p:pic>
        <p:nvPicPr>
          <p:cNvPr id="113668" name="Picture 4" descr="C:\Wang-HKUST\course-CIVIL270\Picture-clay\sand-boil.jpg">
            <a:extLst>
              <a:ext uri="{FF2B5EF4-FFF2-40B4-BE49-F238E27FC236}">
                <a16:creationId xmlns:a16="http://schemas.microsoft.com/office/drawing/2014/main" id="{7160CAB6-3404-4F7E-B805-E5209F023672}"/>
              </a:ext>
            </a:extLst>
          </p:cNvPr>
          <p:cNvPicPr>
            <a:picLocks noChangeAspect="1" noChangeArrowheads="1"/>
          </p:cNvPicPr>
          <p:nvPr/>
        </p:nvPicPr>
        <p:blipFill>
          <a:blip r:embed="rId2" cstate="print">
            <a:lum bright="6000" contrast="6000"/>
            <a:extLst>
              <a:ext uri="{28A0092B-C50C-407E-A947-70E740481C1C}">
                <a14:useLocalDpi xmlns:a14="http://schemas.microsoft.com/office/drawing/2010/main" val="0"/>
              </a:ext>
            </a:extLst>
          </a:blip>
          <a:srcRect/>
          <a:stretch>
            <a:fillRect/>
          </a:stretch>
        </p:blipFill>
        <p:spPr bwMode="auto">
          <a:xfrm>
            <a:off x="2519364" y="1360488"/>
            <a:ext cx="7000875" cy="549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Line 5">
            <a:extLst>
              <a:ext uri="{FF2B5EF4-FFF2-40B4-BE49-F238E27FC236}">
                <a16:creationId xmlns:a16="http://schemas.microsoft.com/office/drawing/2014/main" id="{03D206E5-4591-4EBC-83DA-A96A78D85BE8}"/>
              </a:ext>
            </a:extLst>
          </p:cNvPr>
          <p:cNvSpPr>
            <a:spLocks noChangeShapeType="1"/>
          </p:cNvSpPr>
          <p:nvPr/>
        </p:nvSpPr>
        <p:spPr bwMode="auto">
          <a:xfrm>
            <a:off x="7358063" y="3787775"/>
            <a:ext cx="2062162"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13670" name="Line 6">
            <a:extLst>
              <a:ext uri="{FF2B5EF4-FFF2-40B4-BE49-F238E27FC236}">
                <a16:creationId xmlns:a16="http://schemas.microsoft.com/office/drawing/2014/main" id="{F57CDCCD-5423-43E6-BF07-A7E6D54C6446}"/>
              </a:ext>
            </a:extLst>
          </p:cNvPr>
          <p:cNvSpPr>
            <a:spLocks noChangeShapeType="1"/>
          </p:cNvSpPr>
          <p:nvPr/>
        </p:nvSpPr>
        <p:spPr bwMode="auto">
          <a:xfrm flipV="1">
            <a:off x="8432800" y="4106864"/>
            <a:ext cx="0" cy="727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13671" name="Line 7">
            <a:extLst>
              <a:ext uri="{FF2B5EF4-FFF2-40B4-BE49-F238E27FC236}">
                <a16:creationId xmlns:a16="http://schemas.microsoft.com/office/drawing/2014/main" id="{DB0B9F91-B86C-4FE1-B97C-B00E97053F40}"/>
              </a:ext>
            </a:extLst>
          </p:cNvPr>
          <p:cNvSpPr>
            <a:spLocks noChangeShapeType="1"/>
          </p:cNvSpPr>
          <p:nvPr/>
        </p:nvSpPr>
        <p:spPr bwMode="auto">
          <a:xfrm flipV="1">
            <a:off x="8475664" y="3570288"/>
            <a:ext cx="174625" cy="101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13672" name="Line 8">
            <a:extLst>
              <a:ext uri="{FF2B5EF4-FFF2-40B4-BE49-F238E27FC236}">
                <a16:creationId xmlns:a16="http://schemas.microsoft.com/office/drawing/2014/main" id="{9C7E8BAD-B959-49E0-B6C5-532C5396B05C}"/>
              </a:ext>
            </a:extLst>
          </p:cNvPr>
          <p:cNvSpPr>
            <a:spLocks noChangeShapeType="1"/>
          </p:cNvSpPr>
          <p:nvPr/>
        </p:nvSpPr>
        <p:spPr bwMode="auto">
          <a:xfrm flipH="1" flipV="1">
            <a:off x="8201025" y="3556001"/>
            <a:ext cx="158750" cy="1301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sp>
        <p:nvSpPr>
          <p:cNvPr id="113673" name="Text Box 9">
            <a:extLst>
              <a:ext uri="{FF2B5EF4-FFF2-40B4-BE49-F238E27FC236}">
                <a16:creationId xmlns:a16="http://schemas.microsoft.com/office/drawing/2014/main" id="{319F45DE-2114-4AF6-A468-B67C6CCECD61}"/>
              </a:ext>
            </a:extLst>
          </p:cNvPr>
          <p:cNvSpPr txBox="1">
            <a:spLocks noChangeArrowheads="1"/>
          </p:cNvSpPr>
          <p:nvPr/>
        </p:nvSpPr>
        <p:spPr bwMode="auto">
          <a:xfrm>
            <a:off x="8272464" y="5051425"/>
            <a:ext cx="1698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600">
                <a:solidFill>
                  <a:srgbClr val="000000"/>
                </a:solidFill>
              </a:rPr>
              <a:t>Loose sand</a:t>
            </a:r>
          </a:p>
        </p:txBody>
      </p:sp>
      <p:sp>
        <p:nvSpPr>
          <p:cNvPr id="113674" name="Text Box 10">
            <a:extLst>
              <a:ext uri="{FF2B5EF4-FFF2-40B4-BE49-F238E27FC236}">
                <a16:creationId xmlns:a16="http://schemas.microsoft.com/office/drawing/2014/main" id="{E756DC5C-89AA-49C1-A501-0EF2F19DF69B}"/>
              </a:ext>
            </a:extLst>
          </p:cNvPr>
          <p:cNvSpPr txBox="1">
            <a:spLocks noChangeArrowheads="1"/>
          </p:cNvSpPr>
          <p:nvPr/>
        </p:nvSpPr>
        <p:spPr bwMode="auto">
          <a:xfrm>
            <a:off x="8331200" y="6138864"/>
            <a:ext cx="18875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1200">
                <a:solidFill>
                  <a:srgbClr val="000000"/>
                </a:solidFill>
              </a:rPr>
              <a:t>Kramer, 1996</a:t>
            </a:r>
          </a:p>
        </p:txBody>
      </p:sp>
    </p:spTree>
    <p:extLst>
      <p:ext uri="{BB962C8B-B14F-4D97-AF65-F5344CB8AC3E}">
        <p14:creationId xmlns:p14="http://schemas.microsoft.com/office/powerpoint/2010/main" val="229442806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Number Placeholder 5">
            <a:extLst>
              <a:ext uri="{FF2B5EF4-FFF2-40B4-BE49-F238E27FC236}">
                <a16:creationId xmlns:a16="http://schemas.microsoft.com/office/drawing/2014/main" id="{0FFB3AE4-6018-413A-8748-D7D7D69D8AF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9C23243E-4CB2-4E97-B153-7351AA2A30B6}" type="slidenum">
              <a:rPr kumimoji="1" lang="en-US" altLang="en-US" sz="1400">
                <a:solidFill>
                  <a:srgbClr val="000000"/>
                </a:solidFill>
              </a:rPr>
              <a:pPr eaLnBrk="0" fontAlgn="base" hangingPunct="0">
                <a:spcBef>
                  <a:spcPct val="0"/>
                </a:spcBef>
                <a:spcAft>
                  <a:spcPct val="0"/>
                </a:spcAft>
                <a:buClrTx/>
                <a:buFontTx/>
                <a:buChar char="•"/>
              </a:pPr>
              <a:t>93</a:t>
            </a:fld>
            <a:endParaRPr kumimoji="1" lang="en-US" altLang="en-US" sz="1400">
              <a:solidFill>
                <a:srgbClr val="000000"/>
              </a:solidFill>
            </a:endParaRPr>
          </a:p>
        </p:txBody>
      </p:sp>
      <p:sp>
        <p:nvSpPr>
          <p:cNvPr id="114691" name="Rectangle 2">
            <a:extLst>
              <a:ext uri="{FF2B5EF4-FFF2-40B4-BE49-F238E27FC236}">
                <a16:creationId xmlns:a16="http://schemas.microsoft.com/office/drawing/2014/main" id="{824FF327-ADB4-4FCB-A839-2750DBF46621}"/>
              </a:ext>
            </a:extLst>
          </p:cNvPr>
          <p:cNvSpPr>
            <a:spLocks noGrp="1" noChangeArrowheads="1"/>
          </p:cNvSpPr>
          <p:nvPr>
            <p:ph type="title"/>
          </p:nvPr>
        </p:nvSpPr>
        <p:spPr/>
        <p:txBody>
          <a:bodyPr/>
          <a:lstStyle/>
          <a:p>
            <a:pPr eaLnBrk="1" hangingPunct="1"/>
            <a:r>
              <a:rPr lang="en-US" altLang="en-US"/>
              <a:t>9.1 Packing (Cont.)</a:t>
            </a:r>
          </a:p>
        </p:txBody>
      </p:sp>
      <p:sp>
        <p:nvSpPr>
          <p:cNvPr id="114692" name="Rectangle 3">
            <a:extLst>
              <a:ext uri="{FF2B5EF4-FFF2-40B4-BE49-F238E27FC236}">
                <a16:creationId xmlns:a16="http://schemas.microsoft.com/office/drawing/2014/main" id="{ABCB654A-2D62-4E94-91B2-7B4D398FF776}"/>
              </a:ext>
            </a:extLst>
          </p:cNvPr>
          <p:cNvSpPr>
            <a:spLocks noGrp="1" noChangeArrowheads="1"/>
          </p:cNvSpPr>
          <p:nvPr>
            <p:ph type="body" idx="1"/>
          </p:nvPr>
        </p:nvSpPr>
        <p:spPr>
          <a:xfrm>
            <a:off x="2209800" y="1600201"/>
            <a:ext cx="7772400" cy="1958975"/>
          </a:xfrm>
        </p:spPr>
        <p:txBody>
          <a:bodyPr/>
          <a:lstStyle/>
          <a:p>
            <a:pPr marL="0" indent="0" algn="just"/>
            <a:r>
              <a:rPr lang="en-US" altLang="en-US" sz="2400" dirty="0"/>
              <a:t>“Contrary to popular belief, it is not possible to drown in quicksand, unless you really work at it, because the density of quicksand is much greater than that of water. Since you can almost float in water, you should easily be able to float in quicksand “(</a:t>
            </a:r>
            <a:r>
              <a:rPr lang="en-US" altLang="en-US" sz="1200" dirty="0"/>
              <a:t>from Holtz and Kovacs, 1981</a:t>
            </a:r>
            <a:r>
              <a:rPr lang="en-US" altLang="en-US" sz="2400" dirty="0"/>
              <a:t>).</a:t>
            </a:r>
          </a:p>
          <a:p>
            <a:pPr marL="0" indent="0" algn="just"/>
            <a:endParaRPr lang="en-US" altLang="en-US" dirty="0"/>
          </a:p>
        </p:txBody>
      </p:sp>
      <p:sp>
        <p:nvSpPr>
          <p:cNvPr id="114693" name="Freeform 8">
            <a:extLst>
              <a:ext uri="{FF2B5EF4-FFF2-40B4-BE49-F238E27FC236}">
                <a16:creationId xmlns:a16="http://schemas.microsoft.com/office/drawing/2014/main" id="{A855E529-34BB-49A4-A276-7A44496C8C39}"/>
              </a:ext>
            </a:extLst>
          </p:cNvPr>
          <p:cNvSpPr>
            <a:spLocks/>
          </p:cNvSpPr>
          <p:nvPr/>
        </p:nvSpPr>
        <p:spPr bwMode="auto">
          <a:xfrm>
            <a:off x="3859214" y="4321175"/>
            <a:ext cx="136525" cy="7938"/>
          </a:xfrm>
          <a:custGeom>
            <a:avLst/>
            <a:gdLst>
              <a:gd name="T0" fmla="*/ 2147483646 w 173"/>
              <a:gd name="T1" fmla="*/ 0 h 12"/>
              <a:gd name="T2" fmla="*/ 491370837 w 173"/>
              <a:gd name="T3" fmla="*/ 1157842634 h 12"/>
              <a:gd name="T4" fmla="*/ 0 w 173"/>
              <a:gd name="T5" fmla="*/ 2147483646 h 12"/>
              <a:gd name="T6" fmla="*/ 2147483646 w 173"/>
              <a:gd name="T7" fmla="*/ 0 h 12"/>
              <a:gd name="T8" fmla="*/ 2147483646 w 173"/>
              <a:gd name="T9" fmla="*/ 0 h 12"/>
              <a:gd name="T10" fmla="*/ 2147483646 w 173"/>
              <a:gd name="T11" fmla="*/ 0 h 12"/>
              <a:gd name="T12" fmla="*/ 2147483646 w 173"/>
              <a:gd name="T13" fmla="*/ 0 h 12"/>
              <a:gd name="T14" fmla="*/ 2147483646 w 173"/>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2"/>
              <a:gd name="T26" fmla="*/ 173 w 17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2">
                <a:moveTo>
                  <a:pt x="173" y="0"/>
                </a:moveTo>
                <a:lnTo>
                  <a:pt x="1" y="4"/>
                </a:lnTo>
                <a:lnTo>
                  <a:pt x="0" y="12"/>
                </a:lnTo>
                <a:lnTo>
                  <a:pt x="17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20000"/>
              </a:spcBef>
              <a:spcAft>
                <a:spcPct val="0"/>
              </a:spcAft>
              <a:buFontTx/>
              <a:buChar char="•"/>
            </a:pPr>
            <a:endParaRPr kumimoji="1" lang="en-US" sz="3200">
              <a:solidFill>
                <a:srgbClr val="000000"/>
              </a:solidFill>
              <a:latin typeface="Tahoma" panose="020B0604030504040204" pitchFamily="34" charset="0"/>
            </a:endParaRPr>
          </a:p>
        </p:txBody>
      </p:sp>
      <p:grpSp>
        <p:nvGrpSpPr>
          <p:cNvPr id="114694" name="Group 25">
            <a:extLst>
              <a:ext uri="{FF2B5EF4-FFF2-40B4-BE49-F238E27FC236}">
                <a16:creationId xmlns:a16="http://schemas.microsoft.com/office/drawing/2014/main" id="{DF868E0B-4A51-41C2-A57D-12AC87B90267}"/>
              </a:ext>
            </a:extLst>
          </p:cNvPr>
          <p:cNvGrpSpPr>
            <a:grpSpLocks/>
          </p:cNvGrpSpPr>
          <p:nvPr/>
        </p:nvGrpSpPr>
        <p:grpSpPr bwMode="auto">
          <a:xfrm>
            <a:off x="2655889" y="4741863"/>
            <a:ext cx="3756025" cy="665162"/>
            <a:chOff x="713" y="2852"/>
            <a:chExt cx="2366" cy="419"/>
          </a:xfrm>
        </p:grpSpPr>
        <p:sp>
          <p:nvSpPr>
            <p:cNvPr id="114699" name="Oval 19">
              <a:extLst>
                <a:ext uri="{FF2B5EF4-FFF2-40B4-BE49-F238E27FC236}">
                  <a16:creationId xmlns:a16="http://schemas.microsoft.com/office/drawing/2014/main" id="{62D82936-A217-42CF-8C13-722C63358E2F}"/>
                </a:ext>
              </a:extLst>
            </p:cNvPr>
            <p:cNvSpPr>
              <a:spLocks noChangeArrowheads="1"/>
            </p:cNvSpPr>
            <p:nvPr/>
          </p:nvSpPr>
          <p:spPr bwMode="auto">
            <a:xfrm>
              <a:off x="1471" y="3007"/>
              <a:ext cx="869" cy="11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14700" name="Oval 20">
              <a:extLst>
                <a:ext uri="{FF2B5EF4-FFF2-40B4-BE49-F238E27FC236}">
                  <a16:creationId xmlns:a16="http://schemas.microsoft.com/office/drawing/2014/main" id="{D2500BB3-4216-45D1-AABB-50F8AF98C3D8}"/>
                </a:ext>
              </a:extLst>
            </p:cNvPr>
            <p:cNvSpPr>
              <a:spLocks noChangeArrowheads="1"/>
            </p:cNvSpPr>
            <p:nvPr/>
          </p:nvSpPr>
          <p:spPr bwMode="auto">
            <a:xfrm>
              <a:off x="1042" y="2956"/>
              <a:ext cx="1709" cy="21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14701" name="Oval 21">
              <a:extLst>
                <a:ext uri="{FF2B5EF4-FFF2-40B4-BE49-F238E27FC236}">
                  <a16:creationId xmlns:a16="http://schemas.microsoft.com/office/drawing/2014/main" id="{06F0FD1F-3451-4191-A9C3-8088A3A2E052}"/>
                </a:ext>
              </a:extLst>
            </p:cNvPr>
            <p:cNvSpPr>
              <a:spLocks noChangeArrowheads="1"/>
            </p:cNvSpPr>
            <p:nvPr/>
          </p:nvSpPr>
          <p:spPr bwMode="auto">
            <a:xfrm>
              <a:off x="713" y="2852"/>
              <a:ext cx="2366" cy="419"/>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grpSp>
      <p:sp>
        <p:nvSpPr>
          <p:cNvPr id="114695" name="Oval 26">
            <a:extLst>
              <a:ext uri="{FF2B5EF4-FFF2-40B4-BE49-F238E27FC236}">
                <a16:creationId xmlns:a16="http://schemas.microsoft.com/office/drawing/2014/main" id="{63D521D5-4B12-436F-848D-FFCA1444E079}"/>
              </a:ext>
            </a:extLst>
          </p:cNvPr>
          <p:cNvSpPr>
            <a:spLocks noChangeArrowheads="1"/>
          </p:cNvSpPr>
          <p:nvPr/>
        </p:nvSpPr>
        <p:spPr bwMode="auto">
          <a:xfrm>
            <a:off x="5167314" y="4368801"/>
            <a:ext cx="174625" cy="17462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14696" name="Oval 27">
            <a:extLst>
              <a:ext uri="{FF2B5EF4-FFF2-40B4-BE49-F238E27FC236}">
                <a16:creationId xmlns:a16="http://schemas.microsoft.com/office/drawing/2014/main" id="{96838DB2-63E7-49C2-9696-FFC3C15AA99A}"/>
              </a:ext>
            </a:extLst>
          </p:cNvPr>
          <p:cNvSpPr>
            <a:spLocks noChangeArrowheads="1"/>
          </p:cNvSpPr>
          <p:nvPr/>
        </p:nvSpPr>
        <p:spPr bwMode="auto">
          <a:xfrm>
            <a:off x="4884739" y="4579939"/>
            <a:ext cx="130175" cy="130175"/>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14697" name="Oval 28">
            <a:extLst>
              <a:ext uri="{FF2B5EF4-FFF2-40B4-BE49-F238E27FC236}">
                <a16:creationId xmlns:a16="http://schemas.microsoft.com/office/drawing/2014/main" id="{6966BD14-2BEF-4C79-9E9E-0EDFA9F40E3B}"/>
              </a:ext>
            </a:extLst>
          </p:cNvPr>
          <p:cNvSpPr>
            <a:spLocks noChangeArrowheads="1"/>
          </p:cNvSpPr>
          <p:nvPr/>
        </p:nvSpPr>
        <p:spPr bwMode="auto">
          <a:xfrm>
            <a:off x="5443538" y="4035425"/>
            <a:ext cx="247650" cy="247650"/>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0"/>
              </a:spcBef>
              <a:spcAft>
                <a:spcPct val="0"/>
              </a:spcAft>
              <a:buClrTx/>
              <a:buFontTx/>
              <a:buChar char="•"/>
            </a:pPr>
            <a:endParaRPr kumimoji="1" lang="en-US" altLang="en-US" sz="2400">
              <a:solidFill>
                <a:srgbClr val="000000"/>
              </a:solidFill>
            </a:endParaRPr>
          </a:p>
        </p:txBody>
      </p:sp>
      <p:sp>
        <p:nvSpPr>
          <p:cNvPr id="114698" name="Text Box 29">
            <a:extLst>
              <a:ext uri="{FF2B5EF4-FFF2-40B4-BE49-F238E27FC236}">
                <a16:creationId xmlns:a16="http://schemas.microsoft.com/office/drawing/2014/main" id="{0DDBEBBA-782E-47B1-8403-004A6B010594}"/>
              </a:ext>
            </a:extLst>
          </p:cNvPr>
          <p:cNvSpPr txBox="1">
            <a:spLocks noChangeArrowheads="1"/>
          </p:cNvSpPr>
          <p:nvPr/>
        </p:nvSpPr>
        <p:spPr bwMode="auto">
          <a:xfrm>
            <a:off x="6124575" y="4021138"/>
            <a:ext cx="1074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i="1">
                <a:solidFill>
                  <a:srgbClr val="000000"/>
                </a:solidFill>
              </a:rPr>
              <a:t>Help!</a:t>
            </a:r>
          </a:p>
        </p:txBody>
      </p:sp>
    </p:spTree>
    <p:extLst>
      <p:ext uri="{BB962C8B-B14F-4D97-AF65-F5344CB8AC3E}">
        <p14:creationId xmlns:p14="http://schemas.microsoft.com/office/powerpoint/2010/main" val="25240982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Number Placeholder 5">
            <a:extLst>
              <a:ext uri="{FF2B5EF4-FFF2-40B4-BE49-F238E27FC236}">
                <a16:creationId xmlns:a16="http://schemas.microsoft.com/office/drawing/2014/main" id="{0E6FB7BF-FF56-4E1F-A85C-4E0D0D606FF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eaLnBrk="0" fontAlgn="base" hangingPunct="0">
              <a:spcBef>
                <a:spcPct val="0"/>
              </a:spcBef>
              <a:spcAft>
                <a:spcPct val="0"/>
              </a:spcAft>
              <a:buClrTx/>
              <a:buFontTx/>
              <a:buChar char="•"/>
            </a:pPr>
            <a:fld id="{03656FD4-CBC3-48BA-83A1-6DC8F6757D9C}" type="slidenum">
              <a:rPr kumimoji="1" lang="en-US" altLang="en-US" sz="1400">
                <a:solidFill>
                  <a:srgbClr val="000000"/>
                </a:solidFill>
              </a:rPr>
              <a:pPr eaLnBrk="0" fontAlgn="base" hangingPunct="0">
                <a:spcBef>
                  <a:spcPct val="0"/>
                </a:spcBef>
                <a:spcAft>
                  <a:spcPct val="0"/>
                </a:spcAft>
                <a:buClrTx/>
                <a:buFontTx/>
                <a:buChar char="•"/>
              </a:pPr>
              <a:t>94</a:t>
            </a:fld>
            <a:endParaRPr kumimoji="1" lang="en-US" altLang="en-US" sz="1400">
              <a:solidFill>
                <a:srgbClr val="000000"/>
              </a:solidFill>
            </a:endParaRPr>
          </a:p>
        </p:txBody>
      </p:sp>
      <p:sp>
        <p:nvSpPr>
          <p:cNvPr id="115715" name="Rectangle 2">
            <a:extLst>
              <a:ext uri="{FF2B5EF4-FFF2-40B4-BE49-F238E27FC236}">
                <a16:creationId xmlns:a16="http://schemas.microsoft.com/office/drawing/2014/main" id="{05F133C0-3436-4FA3-817E-84B9EBBDA39A}"/>
              </a:ext>
            </a:extLst>
          </p:cNvPr>
          <p:cNvSpPr>
            <a:spLocks noGrp="1" noChangeArrowheads="1"/>
          </p:cNvSpPr>
          <p:nvPr>
            <p:ph type="title"/>
          </p:nvPr>
        </p:nvSpPr>
        <p:spPr/>
        <p:txBody>
          <a:bodyPr/>
          <a:lstStyle/>
          <a:p>
            <a:pPr eaLnBrk="1" hangingPunct="1"/>
            <a:r>
              <a:rPr lang="en-US" altLang="en-US"/>
              <a:t>9.2 Load Transfer</a:t>
            </a:r>
          </a:p>
        </p:txBody>
      </p:sp>
      <p:pic>
        <p:nvPicPr>
          <p:cNvPr id="115716" name="Picture 4" descr="C:\Wang-HKUST\course-CIVIL270\Picture-clay\loading-particle.JPG">
            <a:extLst>
              <a:ext uri="{FF2B5EF4-FFF2-40B4-BE49-F238E27FC236}">
                <a16:creationId xmlns:a16="http://schemas.microsoft.com/office/drawing/2014/main" id="{502E0A4F-9227-46E3-90C2-75C1E7529E23}"/>
              </a:ext>
            </a:extLst>
          </p:cNvPr>
          <p:cNvPicPr>
            <a:picLocks noChangeAspect="1" noChangeArrowheads="1"/>
          </p:cNvPicPr>
          <p:nvPr/>
        </p:nvPicPr>
        <p:blipFill>
          <a:blip r:embed="rId2" cstate="print">
            <a:lum bright="6000"/>
            <a:extLst>
              <a:ext uri="{28A0092B-C50C-407E-A947-70E740481C1C}">
                <a14:useLocalDpi xmlns:a14="http://schemas.microsoft.com/office/drawing/2010/main" val="0"/>
              </a:ext>
            </a:extLst>
          </a:blip>
          <a:srcRect/>
          <a:stretch>
            <a:fillRect/>
          </a:stretch>
        </p:blipFill>
        <p:spPr bwMode="auto">
          <a:xfrm>
            <a:off x="2511426" y="1789113"/>
            <a:ext cx="3630613"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7" name="Text Box 5">
            <a:extLst>
              <a:ext uri="{FF2B5EF4-FFF2-40B4-BE49-F238E27FC236}">
                <a16:creationId xmlns:a16="http://schemas.microsoft.com/office/drawing/2014/main" id="{B18CE411-13E7-42A9-B684-6777364443C2}"/>
              </a:ext>
            </a:extLst>
          </p:cNvPr>
          <p:cNvSpPr txBox="1">
            <a:spLocks noChangeArrowheads="1"/>
          </p:cNvSpPr>
          <p:nvPr/>
        </p:nvSpPr>
        <p:spPr bwMode="auto">
          <a:xfrm>
            <a:off x="3557589" y="1392239"/>
            <a:ext cx="20410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fontAlgn="base">
              <a:spcBef>
                <a:spcPct val="50000"/>
              </a:spcBef>
              <a:spcAft>
                <a:spcPct val="0"/>
              </a:spcAft>
              <a:buClrTx/>
              <a:buFontTx/>
              <a:buChar char="•"/>
            </a:pPr>
            <a:r>
              <a:rPr kumimoji="1" lang="en-US" altLang="en-US" sz="2400" dirty="0">
                <a:solidFill>
                  <a:srgbClr val="000000"/>
                </a:solidFill>
              </a:rPr>
              <a:t>Loading</a:t>
            </a:r>
          </a:p>
        </p:txBody>
      </p:sp>
      <p:sp>
        <p:nvSpPr>
          <p:cNvPr id="115718" name="Text Box 6">
            <a:extLst>
              <a:ext uri="{FF2B5EF4-FFF2-40B4-BE49-F238E27FC236}">
                <a16:creationId xmlns:a16="http://schemas.microsoft.com/office/drawing/2014/main" id="{46BBD6C0-430C-48E4-9507-E3D53045977C}"/>
              </a:ext>
            </a:extLst>
          </p:cNvPr>
          <p:cNvSpPr txBox="1">
            <a:spLocks noChangeArrowheads="1"/>
          </p:cNvSpPr>
          <p:nvPr/>
        </p:nvSpPr>
        <p:spPr bwMode="auto">
          <a:xfrm>
            <a:off x="5791201" y="2235200"/>
            <a:ext cx="41941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defRPr sz="2800">
                <a:solidFill>
                  <a:schemeClr val="tx1"/>
                </a:solidFill>
                <a:latin typeface="Times New Roman" panose="02020603050405020304" pitchFamily="18" charset="0"/>
              </a:defRPr>
            </a:lvl1pPr>
            <a:lvl2pPr marL="742950" indent="-285750">
              <a:spcBef>
                <a:spcPct val="20000"/>
              </a:spcBef>
              <a:buClr>
                <a:schemeClr val="tx2"/>
              </a:buClr>
              <a:buSzPct val="100000"/>
              <a:buFont typeface="Symbol" panose="05050102010706020507" pitchFamily="18" charset="2"/>
              <a:buChar char="·"/>
              <a:defRPr sz="2400">
                <a:solidFill>
                  <a:schemeClr val="tx1"/>
                </a:solidFill>
                <a:latin typeface="Times New Roman" panose="02020603050405020304" pitchFamily="18" charset="0"/>
              </a:defRPr>
            </a:lvl2pPr>
            <a:lvl3pPr marL="1143000" indent="-228600">
              <a:spcBef>
                <a:spcPct val="20000"/>
              </a:spcBef>
              <a:buClr>
                <a:schemeClr val="tx2"/>
              </a:buClr>
              <a:buSzPct val="100000"/>
              <a:buChar char="–"/>
              <a:defRPr>
                <a:solidFill>
                  <a:schemeClr val="tx1"/>
                </a:solidFill>
                <a:latin typeface="Times New Roman" panose="02020603050405020304" pitchFamily="18" charset="0"/>
              </a:defRPr>
            </a:lvl3pPr>
            <a:lvl4pPr marL="1600200" indent="-228600">
              <a:spcBef>
                <a:spcPct val="20000"/>
              </a:spcBef>
              <a:buClr>
                <a:schemeClr val="tx2"/>
              </a:buClr>
              <a:buSzPct val="100000"/>
              <a:defRPr>
                <a:solidFill>
                  <a:schemeClr val="tx1"/>
                </a:solidFill>
                <a:latin typeface="Times New Roman" panose="02020603050405020304" pitchFamily="18" charset="0"/>
              </a:defRPr>
            </a:lvl4pPr>
            <a:lvl5pPr marL="2057400" indent="-228600">
              <a:spcBef>
                <a:spcPct val="20000"/>
              </a:spcBef>
              <a:buClr>
                <a:schemeClr val="tx2"/>
              </a:buClr>
              <a:buSzPct val="100000"/>
              <a:defRPr>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SzPct val="100000"/>
              <a:defRPr>
                <a:solidFill>
                  <a:schemeClr val="tx1"/>
                </a:solidFill>
                <a:latin typeface="Times New Roman" panose="02020603050405020304" pitchFamily="18" charset="0"/>
              </a:defRPr>
            </a:lvl9pPr>
          </a:lstStyle>
          <a:p>
            <a:pPr algn="just" fontAlgn="base">
              <a:spcBef>
                <a:spcPct val="50000"/>
              </a:spcBef>
              <a:spcAft>
                <a:spcPct val="0"/>
              </a:spcAft>
              <a:buClrTx/>
              <a:buFontTx/>
              <a:buChar char="•"/>
            </a:pPr>
            <a:r>
              <a:rPr kumimoji="1" lang="en-US" altLang="en-US" sz="2400">
                <a:solidFill>
                  <a:srgbClr val="000000"/>
                </a:solidFill>
              </a:rPr>
              <a:t>The black particles carry most of load. The remaining particles prevent the buckling of the load-carrying chains </a:t>
            </a:r>
            <a:r>
              <a:rPr kumimoji="1" lang="en-US" altLang="en-US" sz="1200">
                <a:solidFill>
                  <a:srgbClr val="000000"/>
                </a:solidFill>
              </a:rPr>
              <a:t>(From Santamarina et al., 2001)</a:t>
            </a:r>
            <a:r>
              <a:rPr kumimoji="1" lang="en-US" altLang="en-US" sz="2400">
                <a:solidFill>
                  <a:srgbClr val="000000"/>
                </a:solidFill>
              </a:rPr>
              <a:t>.</a:t>
            </a:r>
          </a:p>
        </p:txBody>
      </p:sp>
    </p:spTree>
    <p:extLst>
      <p:ext uri="{BB962C8B-B14F-4D97-AF65-F5344CB8AC3E}">
        <p14:creationId xmlns:p14="http://schemas.microsoft.com/office/powerpoint/2010/main" val="18201871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HW#1  (Soil formation &amp; Fabrics) </a:t>
            </a:r>
          </a:p>
        </p:txBody>
      </p:sp>
      <p:sp>
        <p:nvSpPr>
          <p:cNvPr id="3" name="Content Placeholder 2"/>
          <p:cNvSpPr>
            <a:spLocks noGrp="1"/>
          </p:cNvSpPr>
          <p:nvPr>
            <p:ph idx="1"/>
          </p:nvPr>
        </p:nvSpPr>
        <p:spPr>
          <a:xfrm>
            <a:off x="982766" y="1305148"/>
            <a:ext cx="11083896" cy="4705350"/>
          </a:xfrm>
        </p:spPr>
        <p:txBody>
          <a:bodyPr/>
          <a:lstStyle/>
          <a:p>
            <a:r>
              <a:rPr lang="en-US" sz="1800" dirty="0"/>
              <a:t>1.a) What is a mineral? </a:t>
            </a:r>
          </a:p>
          <a:p>
            <a:r>
              <a:rPr lang="en-US" sz="1800" dirty="0"/>
              <a:t>b) Describe the differences among the three main clay minerals. </a:t>
            </a:r>
          </a:p>
          <a:p>
            <a:r>
              <a:rPr lang="en-US" sz="1800" dirty="0"/>
              <a:t>c) Why are silicates the most common minerals?</a:t>
            </a:r>
          </a:p>
          <a:p>
            <a:r>
              <a:rPr lang="en-US" sz="1800" dirty="0"/>
              <a:t>2.Describe the following types of bonding agents found with clay minerals.</a:t>
            </a:r>
          </a:p>
          <a:p>
            <a:r>
              <a:rPr lang="en-US" sz="1800" dirty="0"/>
              <a:t>a)Hydrogen bond</a:t>
            </a:r>
          </a:p>
          <a:p>
            <a:r>
              <a:rPr lang="en-US" sz="1800" dirty="0"/>
              <a:t>b)Van der Waals’ forces</a:t>
            </a:r>
          </a:p>
          <a:p>
            <a:r>
              <a:rPr lang="en-US" sz="1800" dirty="0"/>
              <a:t>3.Describe briefly the crystalline or atomic structure of the following minerals. Also list any important distinguishing characteristics.</a:t>
            </a:r>
          </a:p>
          <a:p>
            <a:r>
              <a:rPr lang="en-US" sz="1800" dirty="0"/>
              <a:t>    a) Gibbsite      b) </a:t>
            </a:r>
            <a:r>
              <a:rPr lang="en-US" sz="1800" dirty="0" err="1"/>
              <a:t>Bentonite</a:t>
            </a:r>
            <a:r>
              <a:rPr lang="en-US" sz="1800" dirty="0"/>
              <a:t>     c)</a:t>
            </a:r>
            <a:r>
              <a:rPr lang="en-US" sz="1800" dirty="0" err="1"/>
              <a:t>Illite</a:t>
            </a:r>
            <a:r>
              <a:rPr lang="en-US" sz="1800" dirty="0"/>
              <a:t>     d)</a:t>
            </a:r>
            <a:r>
              <a:rPr lang="en-US" sz="1800" dirty="0" err="1"/>
              <a:t>Halloysite</a:t>
            </a:r>
            <a:r>
              <a:rPr lang="en-US" sz="1800" dirty="0"/>
              <a:t>      e) Chlorite</a:t>
            </a:r>
          </a:p>
          <a:p>
            <a:r>
              <a:rPr lang="en-US" sz="1800" dirty="0"/>
              <a:t>4.a) What is soil fabric? </a:t>
            </a:r>
          </a:p>
          <a:p>
            <a:r>
              <a:rPr lang="en-US" sz="1800" dirty="0"/>
              <a:t>b) What is the name for spaces between mineral particles? </a:t>
            </a:r>
          </a:p>
          <a:p>
            <a:r>
              <a:rPr lang="en-US" sz="1800" dirty="0"/>
              <a:t>c) Why are the spaces between mineral particles important to </a:t>
            </a:r>
            <a:r>
              <a:rPr lang="en-US" sz="1800" dirty="0" err="1"/>
              <a:t>geoengineers</a:t>
            </a:r>
            <a:r>
              <a:rPr lang="en-US" sz="1800" dirty="0"/>
              <a:t>? </a:t>
            </a:r>
          </a:p>
          <a:p>
            <a:r>
              <a:rPr lang="en-US" sz="1800" dirty="0"/>
              <a:t>d) Explain the differences between a flocculated and a dispersed structure.</a:t>
            </a:r>
          </a:p>
          <a:p>
            <a:endParaRPr lang="en-US" sz="1400" dirty="0"/>
          </a:p>
          <a:p>
            <a:endParaRPr lang="en-US" sz="1400" dirty="0"/>
          </a:p>
          <a:p>
            <a:endParaRPr lang="en-US" sz="1400" dirty="0"/>
          </a:p>
        </p:txBody>
      </p:sp>
    </p:spTree>
    <p:extLst>
      <p:ext uri="{BB962C8B-B14F-4D97-AF65-F5344CB8AC3E}">
        <p14:creationId xmlns:p14="http://schemas.microsoft.com/office/powerpoint/2010/main" val="185710981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53570922"/>
      </p:ext>
    </p:extLst>
  </p:cSld>
  <p:clrMapOvr>
    <a:masterClrMapping/>
  </p:clrMapOvr>
</p:sld>
</file>

<file path=ppt/theme/theme1.xml><?xml version="1.0" encoding="utf-8"?>
<a:theme xmlns:a="http://schemas.openxmlformats.org/drawingml/2006/main" name="Brknbarc">
  <a:themeElements>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rknbar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20000"/>
          </a:spcBef>
          <a:spcAft>
            <a:spcPct val="0"/>
          </a:spcAft>
          <a:buClrTx/>
          <a:buSzTx/>
          <a:buFontTx/>
          <a:buChar char="•"/>
          <a:tabLst/>
          <a:defRPr kumimoji="1"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20000"/>
          </a:spcBef>
          <a:spcAft>
            <a:spcPct val="0"/>
          </a:spcAft>
          <a:buClrTx/>
          <a:buSzTx/>
          <a:buFontTx/>
          <a:buChar char="•"/>
          <a:tabLst/>
          <a:defRPr kumimoji="1"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rknbarc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rknbarc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rknbarc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rknbar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rknbar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rknbar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xml><?xml version="1.0" encoding="utf-8"?>
<a:themeOverride xmlns:a="http://schemas.openxmlformats.org/drawingml/2006/main">
  <a:clrScheme name="Brknbar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491</TotalTime>
  <Words>5631</Words>
  <Application>Microsoft Office PowerPoint</Application>
  <PresentationFormat>Widescreen</PresentationFormat>
  <Paragraphs>782</Paragraphs>
  <Slides>96</Slides>
  <Notes>21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96</vt:i4>
      </vt:variant>
    </vt:vector>
  </HeadingPairs>
  <TitlesOfParts>
    <vt:vector size="103" baseType="lpstr">
      <vt:lpstr>Arial</vt:lpstr>
      <vt:lpstr>Calibri</vt:lpstr>
      <vt:lpstr>Symbol</vt:lpstr>
      <vt:lpstr>Tahoma</vt:lpstr>
      <vt:lpstr>Times New Roman</vt:lpstr>
      <vt:lpstr>Brknbarc</vt:lpstr>
      <vt:lpstr>Equation</vt:lpstr>
      <vt:lpstr>DEFINITION OF SOIL</vt:lpstr>
      <vt:lpstr>SOIL FORMATION</vt:lpstr>
      <vt:lpstr>SOIL PROFILE</vt:lpstr>
      <vt:lpstr>SOIL TYPES</vt:lpstr>
      <vt:lpstr>PowerPoint Presentation</vt:lpstr>
      <vt:lpstr>PowerPoint Presentation</vt:lpstr>
      <vt:lpstr>PowerPoint Presentation</vt:lpstr>
      <vt:lpstr>1. Soil Formations and Deposits</vt:lpstr>
      <vt:lpstr>1.1 Rock Cycles</vt:lpstr>
      <vt:lpstr>Question What is the main mineral of the sand particles in general?</vt:lpstr>
      <vt:lpstr>1.3 Weathering</vt:lpstr>
      <vt:lpstr>1.4 Transportation of Weathering Products </vt:lpstr>
      <vt:lpstr>PowerPoint Presentation</vt:lpstr>
      <vt:lpstr>PowerPoint Presentation</vt:lpstr>
      <vt:lpstr>PowerPoint Presentation</vt:lpstr>
      <vt:lpstr>PowerPoint Presentation</vt:lpstr>
      <vt:lpstr>PowerPoint Presentation</vt:lpstr>
      <vt:lpstr>1.4.2 Transported Soils (Cont.)</vt:lpstr>
      <vt:lpstr>2.1 Karsts and Caverns</vt:lpstr>
      <vt:lpstr>2.4 Colluvial soils</vt:lpstr>
      <vt:lpstr>IV Clay Minerals and Soil Structure</vt:lpstr>
      <vt:lpstr>1. Clay Minerals</vt:lpstr>
      <vt:lpstr>Outline</vt:lpstr>
      <vt:lpstr>1.1 Origin of Clay Minerals</vt:lpstr>
      <vt:lpstr>1.1 Origin of Clay Minerals (Cont.)</vt:lpstr>
      <vt:lpstr>1.2 Basic Unit-Silica Tetrahedra </vt:lpstr>
      <vt:lpstr>1.2 Basic Unit-Octahedral Sheet </vt:lpstr>
      <vt:lpstr>PowerPoint Presentation</vt:lpstr>
      <vt:lpstr>1.2 Basic Unit-Summary</vt:lpstr>
      <vt:lpstr>1.3 Synthesis</vt:lpstr>
      <vt:lpstr>1.4 1:1 Minerals-Kaolinite </vt:lpstr>
      <vt:lpstr>1.4 1:1 Minerals-Halloysite</vt:lpstr>
      <vt:lpstr>1.5 2:1 Minerals-Montmorillonite</vt:lpstr>
      <vt:lpstr>PowerPoint Presentation</vt:lpstr>
      <vt:lpstr>1.5 2:1 Minerals-Illite (mica-like minerals)</vt:lpstr>
      <vt:lpstr>PowerPoint Presentation</vt:lpstr>
      <vt:lpstr>1.5 2:1 Minerals-Vermiculite (micalike minerals)</vt:lpstr>
      <vt:lpstr>PowerPoint Presentation</vt:lpstr>
      <vt:lpstr>1.8 Mixed Layer Clays</vt:lpstr>
      <vt:lpstr>2. Identification of Clay Minerals</vt:lpstr>
      <vt:lpstr>2.1 X-ray diffraction</vt:lpstr>
      <vt:lpstr>2.3 Other Methods</vt:lpstr>
      <vt:lpstr>2.3 Other Methods (Cont.)</vt:lpstr>
      <vt:lpstr>PowerPoint Presentation</vt:lpstr>
      <vt:lpstr>3. Specific Surface (Ss)</vt:lpstr>
      <vt:lpstr>3.1 Definition</vt:lpstr>
      <vt:lpstr>3.2 Typical Values</vt:lpstr>
      <vt:lpstr>4. Interaction of Water and Clay Minerals</vt:lpstr>
      <vt:lpstr>4.1 Origins of Charge Deficiencies</vt:lpstr>
      <vt:lpstr>4.2 Origins of Charge Deficiencies (Cont.)</vt:lpstr>
      <vt:lpstr>4.2 Origins of Charge Deficiencies (Cont.)</vt:lpstr>
      <vt:lpstr>4.2 Origins of Charge Deficiencies (Cont.)</vt:lpstr>
      <vt:lpstr>4.3 “Charged” Clay Particles </vt:lpstr>
      <vt:lpstr>PowerPoint Presentation</vt:lpstr>
      <vt:lpstr>4.4 Polar Water Molecules</vt:lpstr>
      <vt:lpstr>PowerPoint Presentation</vt:lpstr>
      <vt:lpstr>4.5 Clay-Water Interaction</vt:lpstr>
      <vt:lpstr>4.5 Clay-Water Interaction (Cont.)</vt:lpstr>
      <vt:lpstr>4.5 Clay-Water Interaction (Cont.)</vt:lpstr>
      <vt:lpstr>PowerPoint Presentation</vt:lpstr>
      <vt:lpstr>5. Interaction of Clay Particles  (or Layers)</vt:lpstr>
      <vt:lpstr>5.1 Diffuse Double Layer</vt:lpstr>
      <vt:lpstr>PowerPoint Presentation</vt:lpstr>
      <vt:lpstr>5.2 Interaction Forces</vt:lpstr>
      <vt:lpstr>5.3 Thickness of Double Layer</vt:lpstr>
      <vt:lpstr>5.4 Interaction of Clay Particles</vt:lpstr>
      <vt:lpstr>5.4 Interaction of Clay Particles (Cont.)</vt:lpstr>
      <vt:lpstr>5.5 Atterberg Limit of Clay Minerals</vt:lpstr>
      <vt:lpstr>5.6 Cation Replaceability</vt:lpstr>
      <vt:lpstr>5.6 Cation Replaceability (Cont.)</vt:lpstr>
      <vt:lpstr>5.7 Cation Exchange Capacity (cec)</vt:lpstr>
      <vt:lpstr>5.8 Swelling Potential</vt:lpstr>
      <vt:lpstr>5.9 Engineering Applications</vt:lpstr>
      <vt:lpstr>5.9 Engineering Applications (Cont.)</vt:lpstr>
      <vt:lpstr>5.9 Engineering Applications (Cont.)</vt:lpstr>
      <vt:lpstr>5.9 Engineering Applications</vt:lpstr>
      <vt:lpstr>6. Soil Structure and Fabric</vt:lpstr>
      <vt:lpstr>6. Soil Structure and Fabric</vt:lpstr>
      <vt:lpstr>7. Soil Fabric-Natural Soil (fine-grained soils)  </vt:lpstr>
      <vt:lpstr>7.1 Microfabric Features in Natural Soils</vt:lpstr>
      <vt:lpstr>7.1 Elementary Particles</vt:lpstr>
      <vt:lpstr>7.2 Particle Assemblages</vt:lpstr>
      <vt:lpstr>7.3 Pore Space Types</vt:lpstr>
      <vt:lpstr>8. Soil Fabric-Clay Soils</vt:lpstr>
      <vt:lpstr>8.1 Terminology</vt:lpstr>
      <vt:lpstr>8.2 Particle Associations</vt:lpstr>
      <vt:lpstr>8.3 Summary</vt:lpstr>
      <vt:lpstr>8.4 Fabric of Natural Clay Soils </vt:lpstr>
      <vt:lpstr>8.4 Fabric of Natural Clay Soils (Cont.)</vt:lpstr>
      <vt:lpstr>9. Soil Fabrics-Granular Soils</vt:lpstr>
      <vt:lpstr>9.1 Packing</vt:lpstr>
      <vt:lpstr>9.1 Packing (Cont.)-Sand Boil</vt:lpstr>
      <vt:lpstr>9.1 Packing (Cont.)</vt:lpstr>
      <vt:lpstr>9.2 Load Transfer</vt:lpstr>
      <vt:lpstr>HW#1  (Soil formation &amp; Fabrics)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Habib</dc:creator>
  <cp:lastModifiedBy>admin</cp:lastModifiedBy>
  <cp:revision>29</cp:revision>
  <dcterms:created xsi:type="dcterms:W3CDTF">2018-09-04T04:47:04Z</dcterms:created>
  <dcterms:modified xsi:type="dcterms:W3CDTF">2025-02-23T05:12:08Z</dcterms:modified>
</cp:coreProperties>
</file>