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93" r:id="rId4"/>
    <p:sldId id="295" r:id="rId5"/>
    <p:sldId id="332" r:id="rId6"/>
    <p:sldId id="29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A0AE0-3397-4511-B041-1CA734599A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E67AFA-FDC9-4503-8028-88CDB3BC6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51BE1-15F8-48DC-A0B9-DBDC9376D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C524E-F935-4A41-AF13-5F391A90C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7ACF6-0A7E-4DD0-8E0A-15DDC9A7B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71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5194C-313E-449F-8015-7744F86A0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FF9681-1312-41D2-A7C5-39FAEDCD5B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77A7C-32F4-42A0-94AE-8AE0FE993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814ED-8AEC-47EC-B24E-EAD42B6B8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83A8A-50F6-426D-B7D7-3CF20B0CA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66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D2BEC8-28FE-4458-AE9F-B075952F42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14A715-13B9-483F-AE9C-C65B470F1F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74BD1-764D-447A-9C27-F436168C2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BFC37-14CE-4371-80C9-1FAD84E93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48D55-5F6D-4A1F-BAC8-5B9E0456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8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3467">
                <a:solidFill>
                  <a:srgbClr val="FFFFFF"/>
                </a:solidFill>
              </a:defRPr>
            </a:lvl1pPr>
            <a:lvl2pPr marL="609585" indent="0" algn="ctr">
              <a:buNone/>
            </a:lvl2pPr>
            <a:lvl3pPr marL="1219170" indent="0" algn="ctr">
              <a:buNone/>
            </a:lvl3pPr>
            <a:lvl4pPr marL="1828754" indent="0" algn="ctr">
              <a:buNone/>
            </a:lvl4pPr>
            <a:lvl5pPr marL="2438339" indent="0" algn="ctr">
              <a:buNone/>
            </a:lvl5pPr>
            <a:lvl6pPr marL="3047924" indent="0" algn="ctr">
              <a:buNone/>
            </a:lvl6pPr>
            <a:lvl7pPr marL="3657509" indent="0" algn="ctr">
              <a:buNone/>
            </a:lvl7pPr>
            <a:lvl8pPr marL="4267093" indent="0" algn="ctr">
              <a:buNone/>
            </a:lvl8pPr>
            <a:lvl9pPr marL="4876678" indent="0" algn="ctr">
              <a:buNone/>
            </a:lvl9pPr>
          </a:lstStyle>
          <a:p>
            <a:r>
              <a:rPr kumimoji="0" lang="en-US" altLang="zh-CN"/>
              <a:t>Click to edit Master subtitle style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667">
                <a:solidFill>
                  <a:srgbClr val="FFFFFF"/>
                </a:solidFill>
              </a:defRPr>
            </a:lvl1pPr>
          </a:lstStyle>
          <a:p>
            <a:fld id="{02D4513A-BE9D-4D45-A37D-E6324A77259B}" type="datetime1">
              <a:rPr lang="en-US" smtClean="0"/>
              <a:t>9/4/2018</a:t>
            </a:fld>
            <a:endParaRPr 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780524" y="236540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5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8F0DB-3955-4877-83D7-186C9D5A762B}" type="datetime1">
              <a:rPr lang="en-US" smtClean="0"/>
              <a:t>9/4/2018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8198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28803" y="2743202"/>
            <a:ext cx="9497484" cy="1673225"/>
          </a:xfrm>
        </p:spPr>
        <p:txBody>
          <a:bodyPr anchor="t"/>
          <a:lstStyle>
            <a:lvl1pPr marL="0" indent="0">
              <a:buNone/>
              <a:defRPr sz="3733">
                <a:solidFill>
                  <a:schemeClr val="tx2"/>
                </a:solidFill>
              </a:defRPr>
            </a:lvl1pPr>
            <a:lvl2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5867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2BBB5-97E9-499B-80AC-CB5219CE1182}" type="datetime1">
              <a:rPr lang="en-US" smtClean="0"/>
              <a:t>9/4/2018</a:t>
            </a:fld>
            <a:endParaRPr 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2"/>
            <a:ext cx="1727200" cy="701676"/>
          </a:xfrm>
        </p:spPr>
        <p:txBody>
          <a:bodyPr>
            <a:no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4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D98BEEE-9830-47E0-8583-5E5ACF608F0C}" type="datetime1">
              <a:rPr lang="en-US" smtClean="0"/>
              <a:t>9/4/2018</a:t>
            </a:fld>
            <a:endParaRPr 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273051"/>
            <a:ext cx="10871200" cy="8699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0B08B3D-CE49-425D-B18B-1D4D713265E8}" type="datetime1">
              <a:rPr lang="en-US" smtClean="0"/>
              <a:t>9/4/2018</a:t>
            </a:fld>
            <a:endParaRPr 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9276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1B5A-EE4D-4A97-A132-4E424807EE13}" type="datetime1">
              <a:rPr lang="en-US" smtClean="0"/>
              <a:t>9/4/2018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86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FE17-A218-40F2-8877-5106A9B3BA9A}" type="datetime1">
              <a:rPr lang="en-US" smtClean="0"/>
              <a:t>9/4/2018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738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273051"/>
            <a:ext cx="10769600" cy="869951"/>
          </a:xfrm>
        </p:spPr>
        <p:txBody>
          <a:bodyPr anchor="ctr"/>
          <a:lstStyle>
            <a:lvl1pPr algn="l">
              <a:buNone/>
              <a:defRPr sz="5867" b="0"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1A84-C9DD-49CB-998F-7448BE844047}" type="datetime1">
              <a:rPr lang="en-US" smtClean="0"/>
              <a:t>9/4/2018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333"/>
              </a:spcAft>
              <a:buNone/>
              <a:defRPr sz="2400">
                <a:latin typeface="Tw Cen MT" pitchFamily="34" charset="0"/>
              </a:defRPr>
            </a:lvl1pPr>
            <a:lvl2pPr>
              <a:buNone/>
              <a:defRPr sz="1600"/>
            </a:lvl2pPr>
            <a:lvl3pPr>
              <a:buNone/>
              <a:defRPr sz="1333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 eaLnBrk="1" latinLnBrk="0" hangingPunct="1"/>
            <a:r>
              <a:rPr kumimoji="0" lang="en-US" altLang="zh-CN" dirty="0"/>
              <a:t>Click to edit Master text styles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3883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0EE1B-69A0-482A-A3A5-7C0ACD65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1B529-DEEC-4D43-B335-3535DE3E0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6599E-069A-4B3A-B2F0-7CF9C676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74C78-5AE7-4B1A-BE26-E6987776B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0ED75-1080-4B77-87BE-4A45D4E0C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892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2267"/>
            </a:lvl1pPr>
            <a:lvl2pPr>
              <a:buFontTx/>
              <a:buNone/>
              <a:defRPr sz="1600"/>
            </a:lvl2pPr>
            <a:lvl3pPr>
              <a:buFontTx/>
              <a:buNone/>
              <a:defRPr sz="1333"/>
            </a:lvl3pPr>
            <a:lvl4pPr>
              <a:buFontTx/>
              <a:buNone/>
              <a:defRPr sz="1200"/>
            </a:lvl4pPr>
            <a:lvl5pPr>
              <a:buFontTx/>
              <a:buNone/>
              <a:defRPr sz="1200"/>
            </a:lvl5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3733" b="0">
                <a:solidFill>
                  <a:srgbClr val="FFFFFF"/>
                </a:solidFill>
              </a:defRPr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/>
          <a:p>
            <a:fld id="{8A10BE5F-F951-4742-B763-62DB4E2C8DEE}" type="datetime1">
              <a:rPr lang="en-US" smtClean="0"/>
              <a:t>9/4/2018</a:t>
            </a:fld>
            <a:endParaRPr 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9"/>
          </a:xfrm>
        </p:spPr>
        <p:txBody>
          <a:bodyPr rtlCol="0"/>
          <a:lstStyle>
            <a:lvl1pPr>
              <a:defRPr sz="3733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2133600" y="6248208"/>
            <a:ext cx="6096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4267"/>
            </a:lvl1pPr>
          </a:lstStyle>
          <a:p>
            <a:r>
              <a:rPr kumimoji="0" lang="en-US" altLang="zh-CN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61584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9C6D6-3B4F-4ABA-BB7F-5465D00FDEC8}" type="datetime1">
              <a:rPr lang="en-US" smtClean="0"/>
              <a:t>9/4/2018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72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2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37600" y="6248404"/>
            <a:ext cx="2946400" cy="365125"/>
          </a:xfrm>
        </p:spPr>
        <p:txBody>
          <a:bodyPr/>
          <a:lstStyle/>
          <a:p>
            <a:fld id="{A737AAB7-9CE8-420B-B709-41AA6B13E3A8}" type="datetime1">
              <a:rPr lang="en-US" smtClean="0"/>
              <a:t>9/4/2018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09606" y="6248208"/>
            <a:ext cx="743131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矩形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42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E58DC-32BC-4B9C-B756-9F057A1D4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85BD99-6EF4-4448-A77E-7F441E15C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9E415-88DF-4DEF-A7AA-1A8EE171F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8D883-F299-4EE9-8742-33EF392E6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391C4-B980-4FF4-9B9A-EC8B43AC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44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DB92-2A4B-4437-9AD3-F1B020885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286D5-B7A7-4884-B0D4-DF5959192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DC4333-4D2E-48B8-8D35-7C0B05CD5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42C90B-D1AC-4F67-AFC6-E69C09624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5D9E5-AC67-4922-981F-98B6B3EAA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B427A6-B03C-4F4B-AF37-3E07C4AF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49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27276-5D31-481C-9B94-31B7F5713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E818E-47E2-46D4-95C2-2FA704F32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60C4A5-1B0E-4619-8D07-BEA858F13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125DC5-0750-4FD9-8E2A-BC00B0CE3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2FB70D-1A19-469E-928A-385D734148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3826BD-A2F5-41E6-AC41-86BFACC3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EFFF9D-8869-4F9B-A5CF-EBAB10E42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51F025-A0A7-4529-8311-DC424CCB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6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D16ED-D244-4F5E-94AD-869BC510C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E9FE35-B109-423B-8D08-38EDADFA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816439-BC5C-40C1-B4F6-102BDCB7C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39A839-26D5-4749-8A1F-36BC7D709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22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7A8C30-777B-4ADA-9DCD-EDBFE790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D79AB3-DAFD-44F2-8C0C-C00EE4DA3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6D66B9-2E04-48A6-8C86-6BEA747C8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185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0D0F3-B331-4FFB-A1CD-8673A81F2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BC882-CBA1-46A6-94BF-14F07F5DF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037494-9087-46E8-A640-655F03477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69FE23-BAC2-4C98-84F9-A93A2F1D8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EAC58-2316-4829-A1B8-645EA2D0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5C6038-104A-4015-917C-D49969541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83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36F68-143E-439A-A2CA-67EE35D84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714722-3781-488C-8762-C148A34BE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CF441D-F427-4D68-88FB-E46DCA309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ED9855-A76E-4267-B676-167A2758A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F6A0E-A75F-44B9-AA0E-9F7AC876F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9F40EB-74F0-4E1B-83D8-1574046B8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92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F9F6D-0517-414D-B6FA-5F8402B54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83B5A9-BB7D-43B5-9502-B3AA8F264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87E1-C0A7-42A3-B727-3232CA8E3D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5457F-7F1D-4254-A3B1-5D0FE6CACFCF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C7FA2-B062-4083-BC81-323B6FFEFE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87123-A59D-4567-9884-720FB9B99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7D453-E811-4E76-BF1E-30180D6B6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772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dirty="0"/>
              <a:t>单击此处编辑母版标题样式</a:t>
            </a:r>
            <a:endParaRPr kumimoji="0" 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/>
              <a:t>第二级</a:t>
            </a:r>
          </a:p>
          <a:p>
            <a:pPr lvl="2" eaLnBrk="1" latinLnBrk="0" hangingPunct="1"/>
            <a:r>
              <a:rPr kumimoji="0" lang="zh-CN" altLang="en-US" dirty="0"/>
              <a:t>第三级</a:t>
            </a:r>
          </a:p>
          <a:p>
            <a:pPr lvl="3" eaLnBrk="1" latinLnBrk="0" hangingPunct="1"/>
            <a:r>
              <a:rPr kumimoji="0" lang="zh-CN" altLang="en-US" dirty="0"/>
              <a:t>第四级</a:t>
            </a:r>
          </a:p>
          <a:p>
            <a:pPr lvl="4" eaLnBrk="1" latinLnBrk="0" hangingPunct="1"/>
            <a:r>
              <a:rPr kumimoji="0" lang="zh-CN" altLang="en-US" dirty="0"/>
              <a:t>第五级</a:t>
            </a:r>
            <a:endParaRPr kumimoji="0" 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867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fld id="{E95F8993-A696-4C7A-B925-05AF4B228D6D}" type="datetime1">
              <a:rPr lang="en-US" smtClean="0"/>
              <a:t>9/4/2018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812803" y="6248208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867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3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867" b="1">
                <a:solidFill>
                  <a:srgbClr val="FFFFFF"/>
                </a:solidFill>
                <a:latin typeface="Tw Cen MT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52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867" kern="1200">
          <a:solidFill>
            <a:schemeClr val="tx2"/>
          </a:solidFill>
          <a:latin typeface="Tw Cen MT" pitchFamily="34" charset="0"/>
          <a:ea typeface="+mj-ea"/>
          <a:cs typeface="+mj-cs"/>
        </a:defRPr>
      </a:lvl1pPr>
    </p:titleStyle>
    <p:bodyStyle>
      <a:lvl1pPr marL="426709" indent="-426709" algn="l" rtl="0" eaLnBrk="1" latinLnBrk="0" hangingPunct="1">
        <a:spcBef>
          <a:spcPts val="933"/>
        </a:spcBef>
        <a:buClr>
          <a:schemeClr val="accent2"/>
        </a:buClr>
        <a:buSzPct val="60000"/>
        <a:buFont typeface="Wingdings"/>
        <a:buChar char=""/>
        <a:defRPr kumimoji="0" sz="3867" kern="1200">
          <a:solidFill>
            <a:schemeClr val="tx1"/>
          </a:solidFill>
          <a:latin typeface="Tw Cen MT" pitchFamily="34" charset="0"/>
          <a:ea typeface="+mn-ea"/>
          <a:cs typeface="+mn-cs"/>
        </a:defRPr>
      </a:lvl1pPr>
      <a:lvl2pPr marL="853419" indent="-365751" algn="l" rtl="0" eaLnBrk="1" latinLnBrk="0" hangingPunct="1">
        <a:spcBef>
          <a:spcPts val="733"/>
        </a:spcBef>
        <a:buClr>
          <a:schemeClr val="accent1"/>
        </a:buClr>
        <a:buSzPct val="70000"/>
        <a:buFont typeface="Wingdings 2"/>
        <a:buChar char=""/>
        <a:defRPr kumimoji="0" sz="3467" kern="1200">
          <a:solidFill>
            <a:schemeClr val="tx1"/>
          </a:solidFill>
          <a:latin typeface="Tw Cen MT" pitchFamily="34" charset="0"/>
          <a:ea typeface="+mn-ea"/>
          <a:cs typeface="+mn-cs"/>
        </a:defRPr>
      </a:lvl2pPr>
      <a:lvl3pPr marL="1219170" indent="-304792" algn="l" rtl="0" eaLnBrk="1" latinLnBrk="0" hangingPunct="1">
        <a:spcBef>
          <a:spcPts val="667"/>
        </a:spcBef>
        <a:buClr>
          <a:schemeClr val="accent2"/>
        </a:buClr>
        <a:buSzPct val="75000"/>
        <a:buFont typeface="Wingdings"/>
        <a:buChar char=""/>
        <a:defRPr kumimoji="0" sz="3067" kern="1200">
          <a:solidFill>
            <a:schemeClr val="tx1"/>
          </a:solidFill>
          <a:latin typeface="Tw Cen MT" pitchFamily="34" charset="0"/>
          <a:ea typeface="+mn-ea"/>
          <a:cs typeface="+mn-cs"/>
        </a:defRPr>
      </a:lvl3pPr>
      <a:lvl4pPr marL="1828754" indent="-304792" algn="l" rtl="0" eaLnBrk="1" latinLnBrk="0" hangingPunct="1">
        <a:spcBef>
          <a:spcPts val="533"/>
        </a:spcBef>
        <a:buClr>
          <a:schemeClr val="accent3"/>
        </a:buClr>
        <a:buSzPct val="75000"/>
        <a:buFont typeface="Wingdings"/>
        <a:buChar char=""/>
        <a:defRPr kumimoji="0" sz="2667" kern="1200">
          <a:solidFill>
            <a:schemeClr val="tx1"/>
          </a:solidFill>
          <a:latin typeface="Tw Cen MT" pitchFamily="34" charset="0"/>
          <a:ea typeface="+mn-ea"/>
          <a:cs typeface="+mn-cs"/>
        </a:defRPr>
      </a:lvl4pPr>
      <a:lvl5pPr marL="2438339" indent="-304792" algn="l" rtl="0" eaLnBrk="1" latinLnBrk="0" hangingPunct="1">
        <a:spcBef>
          <a:spcPts val="533"/>
        </a:spcBef>
        <a:buClr>
          <a:schemeClr val="accent4"/>
        </a:buClr>
        <a:buSzPct val="65000"/>
        <a:buFont typeface="Wingdings"/>
        <a:buChar char=""/>
        <a:defRPr kumimoji="0" sz="2667" kern="1200">
          <a:solidFill>
            <a:schemeClr val="tx1"/>
          </a:solidFill>
          <a:latin typeface="Tw Cen MT" pitchFamily="34" charset="0"/>
          <a:ea typeface="+mn-ea"/>
          <a:cs typeface="+mn-cs"/>
        </a:defRPr>
      </a:lvl5pPr>
      <a:lvl6pPr marL="2804090" indent="-304792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169841" indent="-304792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5592" indent="-304792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01342" indent="-304792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9E1D4-24CD-475F-B3BA-0E00288EC5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CC67B1-1145-490A-809B-403B014860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11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Vertical Stresses under Foundation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If a 200 </a:t>
            </a:r>
            <a:r>
              <a:rPr lang="en-US" dirty="0" err="1"/>
              <a:t>kN</a:t>
            </a:r>
            <a:r>
              <a:rPr lang="en-US" dirty="0"/>
              <a:t> load is applied on a square foundation with dimension of 2X2 m, located at top of soil surface, what would be the increase in stress at 5 m depth of soil?  </a:t>
            </a:r>
          </a:p>
        </p:txBody>
      </p:sp>
    </p:spTree>
    <p:extLst>
      <p:ext uri="{BB962C8B-B14F-4D97-AF65-F5344CB8AC3E}">
        <p14:creationId xmlns:p14="http://schemas.microsoft.com/office/powerpoint/2010/main" val="881687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Vertical Stresses under Foundation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30400" y="2380296"/>
            <a:ext cx="406400" cy="1219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7600" y="3599497"/>
            <a:ext cx="2032000" cy="3290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06400" y="3928580"/>
            <a:ext cx="365760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117600" y="4233380"/>
            <a:ext cx="20320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11237" y="4053843"/>
            <a:ext cx="644727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2 m </a:t>
            </a:r>
          </a:p>
        </p:txBody>
      </p:sp>
      <p:sp>
        <p:nvSpPr>
          <p:cNvPr id="13" name="Down Arrow 12"/>
          <p:cNvSpPr/>
          <p:nvPr/>
        </p:nvSpPr>
        <p:spPr>
          <a:xfrm>
            <a:off x="1930400" y="1606155"/>
            <a:ext cx="406400" cy="609600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6513" y="1600200"/>
            <a:ext cx="1040670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200 kN 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406400" y="6578600"/>
            <a:ext cx="3657600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556000" y="3928581"/>
            <a:ext cx="0" cy="265002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36842" y="5048405"/>
            <a:ext cx="638316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5 m </a:t>
            </a:r>
          </a:p>
        </p:txBody>
      </p:sp>
      <p:sp>
        <p:nvSpPr>
          <p:cNvPr id="19" name="Oval 18"/>
          <p:cNvSpPr/>
          <p:nvPr/>
        </p:nvSpPr>
        <p:spPr>
          <a:xfrm>
            <a:off x="2072639" y="6522832"/>
            <a:ext cx="121920" cy="1219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66018" y="1701800"/>
            <a:ext cx="3047999" cy="49362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6199218" y="2195427"/>
            <a:ext cx="5486399" cy="0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199217" y="6167283"/>
            <a:ext cx="5431107" cy="3175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rapezoid 32"/>
          <p:cNvSpPr/>
          <p:nvPr/>
        </p:nvSpPr>
        <p:spPr>
          <a:xfrm>
            <a:off x="6259008" y="2208824"/>
            <a:ext cx="5059680" cy="3958457"/>
          </a:xfrm>
          <a:prstGeom prst="trapezoid">
            <a:avLst/>
          </a:prstGeom>
          <a:solidFill>
            <a:schemeClr val="accent3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6027" y="3109320"/>
            <a:ext cx="287258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666535" y="2460559"/>
            <a:ext cx="52290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0.5</a:t>
            </a:r>
          </a:p>
        </p:txBody>
      </p:sp>
      <p:sp>
        <p:nvSpPr>
          <p:cNvPr id="37" name="Right Triangle 36"/>
          <p:cNvSpPr/>
          <p:nvPr/>
        </p:nvSpPr>
        <p:spPr>
          <a:xfrm flipV="1">
            <a:off x="6700028" y="2899555"/>
            <a:ext cx="371781" cy="1378215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4775200" y="3728844"/>
            <a:ext cx="508000" cy="50453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7266018" y="2447188"/>
            <a:ext cx="304799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436074" y="2480370"/>
            <a:ext cx="70788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2 m 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6259008" y="6374173"/>
            <a:ext cx="505968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436074" y="6350162"/>
            <a:ext cx="70788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7 m 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7266017" y="2195428"/>
            <a:ext cx="0" cy="389137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6252465" y="6086804"/>
            <a:ext cx="1013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266017" y="4188051"/>
            <a:ext cx="7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5 m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392272" y="5695314"/>
            <a:ext cx="7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dirty="0">
                <a:solidFill>
                  <a:prstClr val="black"/>
                </a:solidFill>
                <a:latin typeface="Georgia"/>
              </a:rPr>
              <a:t>2.5 m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10314016" y="2195428"/>
            <a:ext cx="0" cy="3891377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0314016" y="4188051"/>
            <a:ext cx="7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5 m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10285745" y="6086804"/>
            <a:ext cx="101355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0425552" y="5695314"/>
            <a:ext cx="78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600" dirty="0">
                <a:solidFill>
                  <a:prstClr val="black"/>
                </a:solidFill>
                <a:latin typeface="Georgia"/>
              </a:rPr>
              <a:t>2.5 m</a:t>
            </a:r>
          </a:p>
        </p:txBody>
      </p:sp>
    </p:spTree>
    <p:extLst>
      <p:ext uri="{BB962C8B-B14F-4D97-AF65-F5344CB8AC3E}">
        <p14:creationId xmlns:p14="http://schemas.microsoft.com/office/powerpoint/2010/main" val="372517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  <p:bldP spid="35" grpId="0" animBg="1"/>
      <p:bldP spid="36" grpId="0"/>
      <p:bldP spid="37" grpId="0" animBg="1"/>
      <p:bldP spid="38" grpId="0" animBg="1"/>
      <p:bldP spid="40" grpId="0"/>
      <p:bldP spid="48" grpId="0"/>
      <p:bldP spid="53" grpId="0"/>
      <p:bldP spid="54" grpId="0"/>
      <p:bldP spid="56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>
            <a:off x="2128003" y="5511800"/>
            <a:ext cx="295199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116113" y="2988632"/>
            <a:ext cx="262903" cy="19643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Vertical Stresses under Foundation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4</a:t>
            </a:fld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4775200" y="2988631"/>
            <a:ext cx="1625600" cy="508000"/>
          </a:xfrm>
          <a:prstGeom prst="parallelogram">
            <a:avLst>
              <a:gd name="adj" fmla="val 121102"/>
            </a:avLst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6" name="Parallelogram 5"/>
          <p:cNvSpPr/>
          <p:nvPr/>
        </p:nvSpPr>
        <p:spPr>
          <a:xfrm>
            <a:off x="3759200" y="4953000"/>
            <a:ext cx="3657600" cy="1117600"/>
          </a:xfrm>
          <a:prstGeom prst="parallelogram">
            <a:avLst>
              <a:gd name="adj" fmla="val 1211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776996" y="3496632"/>
            <a:ext cx="276005" cy="25739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397813" y="2988632"/>
            <a:ext cx="1018988" cy="19643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778311" y="3496632"/>
            <a:ext cx="994092" cy="25739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28003" y="3242631"/>
            <a:ext cx="295199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2439800" y="3242632"/>
            <a:ext cx="0" cy="226916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032001" y="4130995"/>
            <a:ext cx="81559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5 m</a:t>
            </a:r>
          </a:p>
        </p:txBody>
      </p:sp>
      <p:sp>
        <p:nvSpPr>
          <p:cNvPr id="26" name="Down Arrow 25"/>
          <p:cNvSpPr/>
          <p:nvPr/>
        </p:nvSpPr>
        <p:spPr>
          <a:xfrm>
            <a:off x="5425265" y="2648947"/>
            <a:ext cx="406400" cy="609600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Georgi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80482" y="2260308"/>
            <a:ext cx="104067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1867" dirty="0">
                <a:solidFill>
                  <a:prstClr val="black"/>
                </a:solidFill>
                <a:latin typeface="Georgia"/>
              </a:rPr>
              <a:t>200 kN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704670" y="3632200"/>
            <a:ext cx="105964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93425" y="3559041"/>
            <a:ext cx="487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00" dirty="0">
                <a:solidFill>
                  <a:prstClr val="black"/>
                </a:solidFill>
                <a:latin typeface="Georgia"/>
              </a:rPr>
              <a:t>2 m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697304" y="6139851"/>
            <a:ext cx="229709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43101" y="6075716"/>
            <a:ext cx="476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00" dirty="0">
                <a:solidFill>
                  <a:prstClr val="black"/>
                </a:solidFill>
                <a:latin typeface="Georgia"/>
              </a:rPr>
              <a:t>7 m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6053002" y="4953001"/>
            <a:ext cx="1465399" cy="119260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706653" y="5511801"/>
            <a:ext cx="476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00" dirty="0">
                <a:solidFill>
                  <a:prstClr val="black"/>
                </a:solidFill>
                <a:latin typeface="Georgia"/>
              </a:rPr>
              <a:t>7 m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5806266" y="3111500"/>
            <a:ext cx="670735" cy="50800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994523" y="3324782"/>
            <a:ext cx="4876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00" dirty="0">
                <a:solidFill>
                  <a:prstClr val="black"/>
                </a:solidFill>
                <a:latin typeface="Georgia"/>
              </a:rPr>
              <a:t>2 m</a:t>
            </a:r>
          </a:p>
        </p:txBody>
      </p:sp>
    </p:spTree>
    <p:extLst>
      <p:ext uri="{BB962C8B-B14F-4D97-AF65-F5344CB8AC3E}">
        <p14:creationId xmlns:p14="http://schemas.microsoft.com/office/powerpoint/2010/main" val="207901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5" grpId="0" animBg="1"/>
      <p:bldP spid="26" grpId="0" animBg="1"/>
      <p:bldP spid="27" grpId="0"/>
      <p:bldP spid="30" grpId="0"/>
      <p:bldP spid="32" grpId="0"/>
      <p:bldP spid="47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Vertical Stresses under Foundation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Load = 200 kN</a:t>
            </a:r>
          </a:p>
          <a:p>
            <a:r>
              <a:rPr lang="en-US" dirty="0"/>
              <a:t>Area at depth of 5 m = 7 X 7 m</a:t>
            </a:r>
            <a:r>
              <a:rPr lang="en-US" baseline="30000" dirty="0"/>
              <a:t>2</a:t>
            </a:r>
            <a:r>
              <a:rPr lang="en-US" dirty="0"/>
              <a:t> = 49 m</a:t>
            </a:r>
            <a:r>
              <a:rPr lang="en-US" baseline="30000" dirty="0"/>
              <a:t>2</a:t>
            </a:r>
          </a:p>
          <a:p>
            <a:r>
              <a:rPr lang="en-US" dirty="0"/>
              <a:t>Stress at depth of 5 m: </a:t>
            </a:r>
          </a:p>
          <a:p>
            <a:pPr lvl="1"/>
            <a:r>
              <a:rPr lang="en-US" dirty="0"/>
              <a:t>Load / Area at depth of 7 m = 200/49</a:t>
            </a:r>
          </a:p>
          <a:p>
            <a:pPr lvl="1"/>
            <a:r>
              <a:rPr lang="en-US" dirty="0"/>
              <a:t>Stress = 4.08 kN/m</a:t>
            </a:r>
            <a:r>
              <a:rPr lang="en-US" baseline="30000" dirty="0"/>
              <a:t>2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75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中性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Calibri Light</vt:lpstr>
      <vt:lpstr>方正舒体</vt:lpstr>
      <vt:lpstr>Georgia</vt:lpstr>
      <vt:lpstr>Tw Cen MT</vt:lpstr>
      <vt:lpstr>Wingdings</vt:lpstr>
      <vt:lpstr>Wingdings 2</vt:lpstr>
      <vt:lpstr>Office Theme</vt:lpstr>
      <vt:lpstr>中性</vt:lpstr>
      <vt:lpstr>PowerPoint Presentation</vt:lpstr>
      <vt:lpstr>Vertical Stresses under Foundation</vt:lpstr>
      <vt:lpstr>Vertical Stresses under Foundation</vt:lpstr>
      <vt:lpstr>Vertical Stresses under Foundation</vt:lpstr>
      <vt:lpstr>Vertical Stresses under Foundation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Habib</dc:creator>
  <cp:lastModifiedBy>Habib</cp:lastModifiedBy>
  <cp:revision>1</cp:revision>
  <dcterms:created xsi:type="dcterms:W3CDTF">2018-09-04T05:09:03Z</dcterms:created>
  <dcterms:modified xsi:type="dcterms:W3CDTF">2018-09-04T05:09:29Z</dcterms:modified>
</cp:coreProperties>
</file>