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849" r:id="rId2"/>
    <p:sldId id="852" r:id="rId3"/>
    <p:sldId id="853" r:id="rId4"/>
    <p:sldId id="854" r:id="rId5"/>
    <p:sldId id="855" r:id="rId6"/>
    <p:sldId id="856" r:id="rId7"/>
    <p:sldId id="857" r:id="rId8"/>
    <p:sldId id="921" r:id="rId9"/>
    <p:sldId id="924" r:id="rId10"/>
    <p:sldId id="925" r:id="rId11"/>
    <p:sldId id="926" r:id="rId12"/>
    <p:sldId id="872" r:id="rId13"/>
    <p:sldId id="881" r:id="rId14"/>
    <p:sldId id="928" r:id="rId15"/>
    <p:sldId id="869" r:id="rId16"/>
    <p:sldId id="877" r:id="rId17"/>
    <p:sldId id="878" r:id="rId18"/>
    <p:sldId id="884" r:id="rId19"/>
    <p:sldId id="933" r:id="rId20"/>
    <p:sldId id="888" r:id="rId21"/>
    <p:sldId id="889" r:id="rId22"/>
    <p:sldId id="890" r:id="rId23"/>
    <p:sldId id="891" r:id="rId24"/>
    <p:sldId id="892" r:id="rId25"/>
    <p:sldId id="893" r:id="rId26"/>
    <p:sldId id="930" r:id="rId27"/>
    <p:sldId id="931" r:id="rId28"/>
    <p:sldId id="932" r:id="rId29"/>
    <p:sldId id="894" r:id="rId30"/>
    <p:sldId id="929" r:id="rId31"/>
    <p:sldId id="910" r:id="rId32"/>
    <p:sldId id="919" r:id="rId33"/>
    <p:sldId id="935" r:id="rId34"/>
    <p:sldId id="936" r:id="rId35"/>
    <p:sldId id="937" r:id="rId36"/>
    <p:sldId id="93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100" d="100"/>
          <a:sy n="100" d="100"/>
        </p:scale>
        <p:origin x="936" y="3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5D17CA-E63E-4C39-AB7B-1C9FE0862274}" type="datetimeFigureOut">
              <a:rPr lang="en-US" smtClean="0"/>
              <a:t>03/10/2025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3BB710-2C78-4B5C-9CF9-D585AF62D5D2}" type="slidenum">
              <a:rPr lang="en-US" smtClean="0"/>
              <a:t>‹#›</a:t>
            </a:fld>
            <a:endParaRPr lang="en-US"/>
          </a:p>
        </p:txBody>
      </p:sp>
    </p:spTree>
    <p:extLst>
      <p:ext uri="{BB962C8B-B14F-4D97-AF65-F5344CB8AC3E}">
        <p14:creationId xmlns:p14="http://schemas.microsoft.com/office/powerpoint/2010/main" val="2171759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BA73AEE4-F614-4FC0-A304-3BD9A809FAF8}"/>
              </a:ext>
            </a:extLst>
          </p:cNvPr>
          <p:cNvSpPr>
            <a:spLocks noGrp="1" noChangeArrowheads="1"/>
          </p:cNvSpPr>
          <p:nvPr>
            <p:ph type="sldNum" sz="quarter" idx="5"/>
          </p:nvPr>
        </p:nvSpPr>
        <p:spPr>
          <a:noFill/>
        </p:spPr>
        <p:txBody>
          <a:bodyPr/>
          <a:lstStyle>
            <a:lvl1pPr defTabSz="917575">
              <a:defRPr kumimoji="1" sz="3200">
                <a:solidFill>
                  <a:schemeClr val="tx1"/>
                </a:solidFill>
                <a:latin typeface="Tahoma" panose="020B0604030504040204" pitchFamily="34" charset="0"/>
              </a:defRPr>
            </a:lvl1pPr>
            <a:lvl2pPr marL="742950" indent="-285750" defTabSz="917575">
              <a:defRPr kumimoji="1" sz="3200">
                <a:solidFill>
                  <a:schemeClr val="tx1"/>
                </a:solidFill>
                <a:latin typeface="Tahoma" panose="020B0604030504040204" pitchFamily="34" charset="0"/>
              </a:defRPr>
            </a:lvl2pPr>
            <a:lvl3pPr marL="1143000" indent="-228600" defTabSz="917575">
              <a:defRPr kumimoji="1" sz="3200">
                <a:solidFill>
                  <a:schemeClr val="tx1"/>
                </a:solidFill>
                <a:latin typeface="Tahoma" panose="020B0604030504040204" pitchFamily="34" charset="0"/>
              </a:defRPr>
            </a:lvl3pPr>
            <a:lvl4pPr marL="1600200" indent="-228600" defTabSz="917575">
              <a:defRPr kumimoji="1" sz="3200">
                <a:solidFill>
                  <a:schemeClr val="tx1"/>
                </a:solidFill>
                <a:latin typeface="Tahoma" panose="020B0604030504040204" pitchFamily="34" charset="0"/>
              </a:defRPr>
            </a:lvl4pPr>
            <a:lvl5pPr marL="2057400" indent="-228600" defTabSz="917575">
              <a:defRPr kumimoji="1" sz="3200">
                <a:solidFill>
                  <a:schemeClr val="tx1"/>
                </a:solidFill>
                <a:latin typeface="Tahoma" panose="020B0604030504040204" pitchFamily="34" charset="0"/>
              </a:defRPr>
            </a:lvl5pPr>
            <a:lvl6pPr marL="25146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r" defTabSz="917575" rtl="0" eaLnBrk="1" fontAlgn="base" latinLnBrk="0" hangingPunct="1">
              <a:lnSpc>
                <a:spcPct val="100000"/>
              </a:lnSpc>
              <a:spcBef>
                <a:spcPct val="20000"/>
              </a:spcBef>
              <a:spcAft>
                <a:spcPct val="0"/>
              </a:spcAft>
              <a:buClrTx/>
              <a:buSzTx/>
              <a:buFontTx/>
              <a:buChar char="•"/>
              <a:tabLst/>
              <a:defRPr/>
            </a:pPr>
            <a:fld id="{6C051044-1738-497C-982A-97A2CCEBBE7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1" fontAlgn="base" latinLnBrk="0" hangingPunct="1">
                <a:lnSpc>
                  <a:spcPct val="100000"/>
                </a:lnSpc>
                <a:spcBef>
                  <a:spcPct val="20000"/>
                </a:spcBef>
                <a:spcAft>
                  <a:spcPct val="0"/>
                </a:spcAft>
                <a:buClrTx/>
                <a:buSzTx/>
                <a:buFontTx/>
                <a:buChar char="•"/>
                <a:tabLst/>
                <a:defRPr/>
              </a:pPr>
              <a:t>15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39267" name="Rectangle 2">
            <a:extLst>
              <a:ext uri="{FF2B5EF4-FFF2-40B4-BE49-F238E27FC236}">
                <a16:creationId xmlns:a16="http://schemas.microsoft.com/office/drawing/2014/main" id="{EF48B547-90F3-40B7-9AA5-7EA14EEE1A6F}"/>
              </a:ext>
            </a:extLst>
          </p:cNvPr>
          <p:cNvSpPr>
            <a:spLocks noGrp="1" noRot="1" noChangeAspect="1" noChangeArrowheads="1" noTextEdit="1"/>
          </p:cNvSpPr>
          <p:nvPr>
            <p:ph type="sldImg"/>
          </p:nvPr>
        </p:nvSpPr>
        <p:spPr>
          <a:ln/>
        </p:spPr>
      </p:sp>
      <p:sp>
        <p:nvSpPr>
          <p:cNvPr id="139268" name="Rectangle 3">
            <a:extLst>
              <a:ext uri="{FF2B5EF4-FFF2-40B4-BE49-F238E27FC236}">
                <a16:creationId xmlns:a16="http://schemas.microsoft.com/office/drawing/2014/main" id="{7BB868D3-60DF-49D3-8B4D-7D0DD65A8B78}"/>
              </a:ext>
            </a:extLst>
          </p:cNvPr>
          <p:cNvSpPr>
            <a:spLocks noGrp="1" noChangeArrowheads="1"/>
          </p:cNvSpPr>
          <p:nvPr>
            <p:ph type="body" idx="1"/>
          </p:nvPr>
        </p:nvSpPr>
        <p:spPr>
          <a:noFill/>
        </p:spPr>
        <p:txBody>
          <a:bodyPr/>
          <a:lstStyle/>
          <a:p>
            <a:pPr eaLnBrk="1" hangingPunct="1"/>
            <a:r>
              <a:rPr lang="en-US" altLang="en-US"/>
              <a:t>Optimum water content is typically slightly less than the plastic limit.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064081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291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190501"/>
            <a:ext cx="2590800" cy="61960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190501"/>
            <a:ext cx="7569200" cy="61960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1490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B6F06-56E9-4E19-A22F-11CD22A90264}"/>
              </a:ext>
            </a:extLst>
          </p:cNvPr>
          <p:cNvSpPr>
            <a:spLocks noGrp="1"/>
          </p:cNvSpPr>
          <p:nvPr>
            <p:ph type="title"/>
          </p:nvPr>
        </p:nvSpPr>
        <p:spPr>
          <a:xfrm>
            <a:off x="609600" y="701675"/>
            <a:ext cx="109728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4D1F8A-7043-4CAD-8981-E2FB831AB32E}"/>
              </a:ext>
            </a:extLst>
          </p:cNvPr>
          <p:cNvSpPr>
            <a:spLocks noGrp="1"/>
          </p:cNvSpPr>
          <p:nvPr>
            <p:ph type="body" sz="half" idx="1"/>
          </p:nvPr>
        </p:nvSpPr>
        <p:spPr>
          <a:xfrm>
            <a:off x="609600" y="1628775"/>
            <a:ext cx="5384800" cy="3517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8F7811-5B39-4E48-BD42-5A642366A47C}"/>
              </a:ext>
            </a:extLst>
          </p:cNvPr>
          <p:cNvSpPr>
            <a:spLocks noGrp="1"/>
          </p:cNvSpPr>
          <p:nvPr>
            <p:ph sz="half" idx="2"/>
          </p:nvPr>
        </p:nvSpPr>
        <p:spPr>
          <a:xfrm>
            <a:off x="6197600" y="1628775"/>
            <a:ext cx="5384800" cy="3517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C2B5A4-E673-453C-901D-0D63304F3B3E}"/>
              </a:ext>
            </a:extLst>
          </p:cNvPr>
          <p:cNvSpPr>
            <a:spLocks noGrp="1"/>
          </p:cNvSpPr>
          <p:nvPr>
            <p:ph type="dt" sz="half" idx="10"/>
          </p:nvPr>
        </p:nvSpPr>
        <p:spPr>
          <a:xfrm>
            <a:off x="239184" y="6481763"/>
            <a:ext cx="2844800" cy="476250"/>
          </a:xfrm>
        </p:spPr>
        <p:txBody>
          <a:bodyPr/>
          <a:lstStyle>
            <a:lvl1pPr>
              <a:defRPr/>
            </a:lvl1pPr>
          </a:lstStyle>
          <a:p>
            <a:r>
              <a:rPr lang="en-US" altLang="en-US"/>
              <a:t>Bina Nusantara</a:t>
            </a:r>
          </a:p>
        </p:txBody>
      </p:sp>
      <p:sp>
        <p:nvSpPr>
          <p:cNvPr id="6" name="Footer Placeholder 5">
            <a:extLst>
              <a:ext uri="{FF2B5EF4-FFF2-40B4-BE49-F238E27FC236}">
                <a16:creationId xmlns:a16="http://schemas.microsoft.com/office/drawing/2014/main" id="{E13A70CE-1848-4D51-84D6-B6E2A30E13CB}"/>
              </a:ext>
            </a:extLst>
          </p:cNvPr>
          <p:cNvSpPr>
            <a:spLocks noGrp="1"/>
          </p:cNvSpPr>
          <p:nvPr>
            <p:ph type="ftr" sz="quarter" idx="11"/>
          </p:nvPr>
        </p:nvSpPr>
        <p:spPr>
          <a:xfrm>
            <a:off x="4165600" y="6481763"/>
            <a:ext cx="3860800" cy="47625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75AA865B-F9CD-48D7-9E75-FE004E31027A}"/>
              </a:ext>
            </a:extLst>
          </p:cNvPr>
          <p:cNvSpPr>
            <a:spLocks noGrp="1"/>
          </p:cNvSpPr>
          <p:nvPr>
            <p:ph type="sldNum" sz="quarter" idx="12"/>
          </p:nvPr>
        </p:nvSpPr>
        <p:spPr>
          <a:xfrm>
            <a:off x="8737600" y="6481763"/>
            <a:ext cx="2844800" cy="476250"/>
          </a:xfrm>
        </p:spPr>
        <p:txBody>
          <a:bodyPr/>
          <a:lstStyle>
            <a:lvl1pPr>
              <a:defRPr/>
            </a:lvl1pPr>
          </a:lstStyle>
          <a:p>
            <a:fld id="{BD0EE400-718B-4B6C-9183-CFC184973EF2}" type="slidenum">
              <a:rPr lang="en-US" altLang="en-US"/>
              <a:pPr/>
              <a:t>‹#›</a:t>
            </a:fld>
            <a:endParaRPr lang="en-US" altLang="en-US"/>
          </a:p>
        </p:txBody>
      </p:sp>
    </p:spTree>
    <p:extLst>
      <p:ext uri="{BB962C8B-B14F-4D97-AF65-F5344CB8AC3E}">
        <p14:creationId xmlns:p14="http://schemas.microsoft.com/office/powerpoint/2010/main" val="3380755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7689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35316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681163"/>
            <a:ext cx="5080000" cy="4705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81163"/>
            <a:ext cx="5080000" cy="4705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9167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91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98891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0110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2488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75053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0">
            <a:extLst>
              <a:ext uri="{FF2B5EF4-FFF2-40B4-BE49-F238E27FC236}">
                <a16:creationId xmlns:a16="http://schemas.microsoft.com/office/drawing/2014/main" id="{7066CCD7-F8D1-4071-9560-798F75C57EF2}"/>
              </a:ext>
            </a:extLst>
          </p:cNvPr>
          <p:cNvSpPr>
            <a:spLocks noGrp="1" noChangeArrowheads="1"/>
          </p:cNvSpPr>
          <p:nvPr>
            <p:ph type="title"/>
          </p:nvPr>
        </p:nvSpPr>
        <p:spPr bwMode="auto">
          <a:xfrm>
            <a:off x="914400" y="190500"/>
            <a:ext cx="10363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b" anchorCtr="0" compatLnSpc="1">
            <a:prstTxWarp prst="textNoShape">
              <a:avLst/>
            </a:prstTxWarp>
          </a:bodyPr>
          <a:lstStyle/>
          <a:p>
            <a:pPr lvl="0"/>
            <a:r>
              <a:rPr lang="en-US" altLang="en-US"/>
              <a:t>Click to edit Master title style</a:t>
            </a:r>
          </a:p>
        </p:txBody>
      </p:sp>
      <p:sp>
        <p:nvSpPr>
          <p:cNvPr id="1027" name="Rectangle 21">
            <a:extLst>
              <a:ext uri="{FF2B5EF4-FFF2-40B4-BE49-F238E27FC236}">
                <a16:creationId xmlns:a16="http://schemas.microsoft.com/office/drawing/2014/main" id="{01C5542D-6F3E-4E8F-ADF5-B4738CC34B5C}"/>
              </a:ext>
            </a:extLst>
          </p:cNvPr>
          <p:cNvSpPr>
            <a:spLocks noGrp="1" noChangeArrowheads="1"/>
          </p:cNvSpPr>
          <p:nvPr>
            <p:ph type="body" idx="1"/>
          </p:nvPr>
        </p:nvSpPr>
        <p:spPr bwMode="auto">
          <a:xfrm>
            <a:off x="914400" y="1681163"/>
            <a:ext cx="10363200" cy="47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35">
            <a:extLst>
              <a:ext uri="{FF2B5EF4-FFF2-40B4-BE49-F238E27FC236}">
                <a16:creationId xmlns:a16="http://schemas.microsoft.com/office/drawing/2014/main" id="{48003391-DCFE-4889-B041-B358058EA302}"/>
              </a:ext>
            </a:extLst>
          </p:cNvPr>
          <p:cNvGrpSpPr>
            <a:grpSpLocks noChangeAspect="1"/>
          </p:cNvGrpSpPr>
          <p:nvPr userDrawn="1"/>
        </p:nvGrpSpPr>
        <p:grpSpPr bwMode="auto">
          <a:xfrm>
            <a:off x="302684" y="1073150"/>
            <a:ext cx="965200" cy="579438"/>
            <a:chOff x="146" y="900"/>
            <a:chExt cx="594" cy="477"/>
          </a:xfrm>
        </p:grpSpPr>
        <p:sp>
          <p:nvSpPr>
            <p:cNvPr id="1032" name="Rectangle 27">
              <a:extLst>
                <a:ext uri="{FF2B5EF4-FFF2-40B4-BE49-F238E27FC236}">
                  <a16:creationId xmlns:a16="http://schemas.microsoft.com/office/drawing/2014/main" id="{890E4377-F295-46A7-AB02-168752ABC946}"/>
                </a:ext>
              </a:extLst>
            </p:cNvPr>
            <p:cNvSpPr>
              <a:spLocks noChangeAspect="1" noChangeArrowheads="1"/>
            </p:cNvSpPr>
            <p:nvPr userDrawn="1"/>
          </p:nvSpPr>
          <p:spPr bwMode="ltGray">
            <a:xfrm>
              <a:off x="274" y="900"/>
              <a:ext cx="276" cy="299"/>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3" name="Rectangle 28">
              <a:extLst>
                <a:ext uri="{FF2B5EF4-FFF2-40B4-BE49-F238E27FC236}">
                  <a16:creationId xmlns:a16="http://schemas.microsoft.com/office/drawing/2014/main" id="{B68AA3AA-9705-4568-97A1-13CC884930F5}"/>
                </a:ext>
              </a:extLst>
            </p:cNvPr>
            <p:cNvSpPr>
              <a:spLocks noChangeAspect="1" noChangeArrowheads="1"/>
            </p:cNvSpPr>
            <p:nvPr userDrawn="1"/>
          </p:nvSpPr>
          <p:spPr bwMode="ltGray">
            <a:xfrm>
              <a:off x="515" y="900"/>
              <a:ext cx="207" cy="299"/>
            </a:xfrm>
            <a:prstGeom prst="rect">
              <a:avLst/>
            </a:prstGeom>
            <a:gradFill rotWithShape="0">
              <a:gsLst>
                <a:gs pos="0">
                  <a:srgbClr val="FFCC00"/>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4" name="Rectangle 29">
              <a:extLst>
                <a:ext uri="{FF2B5EF4-FFF2-40B4-BE49-F238E27FC236}">
                  <a16:creationId xmlns:a16="http://schemas.microsoft.com/office/drawing/2014/main" id="{2486B965-F301-47A9-A2AF-A1FDBCE5D3EF}"/>
                </a:ext>
              </a:extLst>
            </p:cNvPr>
            <p:cNvSpPr>
              <a:spLocks noChangeAspect="1" noChangeArrowheads="1"/>
            </p:cNvSpPr>
            <p:nvPr userDrawn="1"/>
          </p:nvSpPr>
          <p:spPr bwMode="ltGray">
            <a:xfrm>
              <a:off x="264" y="1078"/>
              <a:ext cx="266" cy="299"/>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5" name="Rectangle 30">
              <a:extLst>
                <a:ext uri="{FF2B5EF4-FFF2-40B4-BE49-F238E27FC236}">
                  <a16:creationId xmlns:a16="http://schemas.microsoft.com/office/drawing/2014/main" id="{1F4995FA-D86B-4887-80A0-6A4D0FDFF80B}"/>
                </a:ext>
              </a:extLst>
            </p:cNvPr>
            <p:cNvSpPr>
              <a:spLocks noChangeAspect="1" noChangeArrowheads="1"/>
            </p:cNvSpPr>
            <p:nvPr userDrawn="1"/>
          </p:nvSpPr>
          <p:spPr bwMode="ltGray">
            <a:xfrm>
              <a:off x="508" y="1078"/>
              <a:ext cx="232" cy="299"/>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6" name="Rectangle 31">
              <a:extLst>
                <a:ext uri="{FF2B5EF4-FFF2-40B4-BE49-F238E27FC236}">
                  <a16:creationId xmlns:a16="http://schemas.microsoft.com/office/drawing/2014/main" id="{9E09005D-2743-439C-B3DF-B2D96872575A}"/>
                </a:ext>
              </a:extLst>
            </p:cNvPr>
            <p:cNvSpPr>
              <a:spLocks noChangeAspect="1" noChangeArrowheads="1"/>
            </p:cNvSpPr>
            <p:nvPr userDrawn="1"/>
          </p:nvSpPr>
          <p:spPr bwMode="ltGray">
            <a:xfrm>
              <a:off x="146" y="1032"/>
              <a:ext cx="353" cy="266"/>
            </a:xfrm>
            <a:prstGeom prst="rect">
              <a:avLst/>
            </a:prstGeom>
            <a:gradFill rotWithShape="0">
              <a:gsLst>
                <a:gs pos="0">
                  <a:schemeClr val="bg1"/>
                </a:gs>
                <a:gs pos="100000">
                  <a:srgbClr val="FF3300"/>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grpSp>
      <p:sp>
        <p:nvSpPr>
          <p:cNvPr id="1029" name="Rectangle 32">
            <a:extLst>
              <a:ext uri="{FF2B5EF4-FFF2-40B4-BE49-F238E27FC236}">
                <a16:creationId xmlns:a16="http://schemas.microsoft.com/office/drawing/2014/main" id="{8D50D7EA-C7B6-498E-A69F-F7E3BF2EC7D4}"/>
              </a:ext>
            </a:extLst>
          </p:cNvPr>
          <p:cNvSpPr>
            <a:spLocks noChangeArrowheads="1"/>
          </p:cNvSpPr>
          <p:nvPr userDrawn="1"/>
        </p:nvSpPr>
        <p:spPr bwMode="gray">
          <a:xfrm>
            <a:off x="899584" y="1181101"/>
            <a:ext cx="42333"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0" name="Rectangle 33">
            <a:extLst>
              <a:ext uri="{FF2B5EF4-FFF2-40B4-BE49-F238E27FC236}">
                <a16:creationId xmlns:a16="http://schemas.microsoft.com/office/drawing/2014/main" id="{F221FF7D-95F2-4C23-8B22-5E634E20C898}"/>
              </a:ext>
            </a:extLst>
          </p:cNvPr>
          <p:cNvSpPr>
            <a:spLocks noChangeArrowheads="1"/>
          </p:cNvSpPr>
          <p:nvPr userDrawn="1"/>
        </p:nvSpPr>
        <p:spPr bwMode="gray">
          <a:xfrm>
            <a:off x="615952" y="1276350"/>
            <a:ext cx="10966449" cy="31750"/>
          </a:xfrm>
          <a:prstGeom prst="rect">
            <a:avLst/>
          </a:prstGeom>
          <a:gradFill rotWithShape="0">
            <a:gsLst>
              <a:gs pos="0">
                <a:schemeClr val="accent2"/>
              </a:gs>
              <a:gs pos="100000">
                <a:srgbClr val="FFFFFF"/>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1" name="Text Box 36">
            <a:extLst>
              <a:ext uri="{FF2B5EF4-FFF2-40B4-BE49-F238E27FC236}">
                <a16:creationId xmlns:a16="http://schemas.microsoft.com/office/drawing/2014/main" id="{EFBFDDBE-1E37-4CF0-836D-55A6E20AE6B9}"/>
              </a:ext>
            </a:extLst>
          </p:cNvPr>
          <p:cNvSpPr txBox="1">
            <a:spLocks noChangeArrowheads="1"/>
          </p:cNvSpPr>
          <p:nvPr userDrawn="1"/>
        </p:nvSpPr>
        <p:spPr bwMode="auto">
          <a:xfrm>
            <a:off x="11419418" y="6583364"/>
            <a:ext cx="77258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spcBef>
                <a:spcPct val="50000"/>
              </a:spcBef>
              <a:buFontTx/>
              <a:buNone/>
            </a:pPr>
            <a:fld id="{5391D264-8EB1-42A5-B6AA-F800C829DC7E}" type="slidenum">
              <a:rPr lang="en-US" altLang="en-US" sz="1200"/>
              <a:pPr>
                <a:spcBef>
                  <a:spcPct val="50000"/>
                </a:spcBef>
                <a:buFontTx/>
                <a:buNone/>
              </a:pPr>
              <a:t>‹#›</a:t>
            </a:fld>
            <a:endParaRPr lang="en-US" altLang="en-US" sz="1200"/>
          </a:p>
        </p:txBody>
      </p:sp>
    </p:spTree>
    <p:extLst>
      <p:ext uri="{BB962C8B-B14F-4D97-AF65-F5344CB8AC3E}">
        <p14:creationId xmlns:p14="http://schemas.microsoft.com/office/powerpoint/2010/main" val="17670898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9" r:id="rId12"/>
  </p:sldLayoutIdLst>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itchFamily="18" charset="0"/>
        </a:defRPr>
      </a:lvl2pPr>
      <a:lvl3pPr algn="l" rtl="0" eaLnBrk="0" fontAlgn="base" hangingPunct="0">
        <a:spcBef>
          <a:spcPct val="0"/>
        </a:spcBef>
        <a:spcAft>
          <a:spcPct val="0"/>
        </a:spcAft>
        <a:defRPr sz="3800">
          <a:solidFill>
            <a:schemeClr val="tx2"/>
          </a:solidFill>
          <a:latin typeface="Times New Roman" pitchFamily="18" charset="0"/>
        </a:defRPr>
      </a:lvl3pPr>
      <a:lvl4pPr algn="l" rtl="0" eaLnBrk="0" fontAlgn="base" hangingPunct="0">
        <a:spcBef>
          <a:spcPct val="0"/>
        </a:spcBef>
        <a:spcAft>
          <a:spcPct val="0"/>
        </a:spcAft>
        <a:defRPr sz="3800">
          <a:solidFill>
            <a:schemeClr val="tx2"/>
          </a:solidFill>
          <a:latin typeface="Times New Roman" pitchFamily="18" charset="0"/>
        </a:defRPr>
      </a:lvl4pPr>
      <a:lvl5pPr algn="l" rtl="0" eaLnBrk="0" fontAlgn="base" hangingPunct="0">
        <a:spcBef>
          <a:spcPct val="0"/>
        </a:spcBef>
        <a:spcAft>
          <a:spcPct val="0"/>
        </a:spcAft>
        <a:defRPr sz="3800">
          <a:solidFill>
            <a:schemeClr val="tx2"/>
          </a:solidFill>
          <a:latin typeface="Times New Roman" pitchFamily="18" charset="0"/>
        </a:defRPr>
      </a:lvl5pPr>
      <a:lvl6pPr marL="457200" algn="l" rtl="0" eaLnBrk="0" fontAlgn="base" hangingPunct="0">
        <a:spcBef>
          <a:spcPct val="0"/>
        </a:spcBef>
        <a:spcAft>
          <a:spcPct val="0"/>
        </a:spcAft>
        <a:defRPr sz="3800">
          <a:solidFill>
            <a:schemeClr val="tx2"/>
          </a:solidFill>
          <a:latin typeface="Times New Roman" pitchFamily="18" charset="0"/>
        </a:defRPr>
      </a:lvl6pPr>
      <a:lvl7pPr marL="914400" algn="l" rtl="0" eaLnBrk="0" fontAlgn="base" hangingPunct="0">
        <a:spcBef>
          <a:spcPct val="0"/>
        </a:spcBef>
        <a:spcAft>
          <a:spcPct val="0"/>
        </a:spcAft>
        <a:defRPr sz="3800">
          <a:solidFill>
            <a:schemeClr val="tx2"/>
          </a:solidFill>
          <a:latin typeface="Times New Roman" pitchFamily="18" charset="0"/>
        </a:defRPr>
      </a:lvl7pPr>
      <a:lvl8pPr marL="1371600" algn="l" rtl="0" eaLnBrk="0" fontAlgn="base" hangingPunct="0">
        <a:spcBef>
          <a:spcPct val="0"/>
        </a:spcBef>
        <a:spcAft>
          <a:spcPct val="0"/>
        </a:spcAft>
        <a:defRPr sz="3800">
          <a:solidFill>
            <a:schemeClr val="tx2"/>
          </a:solidFill>
          <a:latin typeface="Times New Roman" pitchFamily="18" charset="0"/>
        </a:defRPr>
      </a:lvl8pPr>
      <a:lvl9pPr marL="1828800" algn="l" rtl="0" eaLnBrk="0" fontAlgn="base" hangingPunct="0">
        <a:spcBef>
          <a:spcPct val="0"/>
        </a:spcBef>
        <a:spcAft>
          <a:spcPct val="0"/>
        </a:spcAft>
        <a:defRPr sz="3800">
          <a:solidFill>
            <a:schemeClr val="tx2"/>
          </a:solidFill>
          <a:latin typeface="Times New Roman" pitchFamily="18" charset="0"/>
        </a:defRPr>
      </a:lvl9pPr>
    </p:titleStyle>
    <p:bodyStyle>
      <a:lvl1pPr marL="533400" indent="-533400" algn="l" rtl="0" eaLnBrk="0" fontAlgn="base" hangingPunct="0">
        <a:spcBef>
          <a:spcPct val="20000"/>
        </a:spcBef>
        <a:spcAft>
          <a:spcPct val="0"/>
        </a:spcAft>
        <a:buClr>
          <a:schemeClr val="tx2"/>
        </a:buClr>
        <a:defRPr sz="2800">
          <a:solidFill>
            <a:schemeClr val="tx1"/>
          </a:solidFill>
          <a:latin typeface="+mn-lt"/>
          <a:ea typeface="+mn-ea"/>
          <a:cs typeface="+mn-cs"/>
        </a:defRPr>
      </a:lvl1pPr>
      <a:lvl2pPr marL="838200" indent="-381000" algn="l" rtl="0" eaLnBrk="0" fontAlgn="base" hangingPunct="0">
        <a:spcBef>
          <a:spcPct val="20000"/>
        </a:spcBef>
        <a:spcAft>
          <a:spcPct val="0"/>
        </a:spcAft>
        <a:buClr>
          <a:schemeClr val="tx2"/>
        </a:buClr>
        <a:buSzPct val="100000"/>
        <a:buFont typeface="Symbol" panose="05050102010706020507" pitchFamily="18" charset="2"/>
        <a:buChar char="·"/>
        <a:defRPr sz="2400">
          <a:solidFill>
            <a:schemeClr val="tx1"/>
          </a:solidFill>
          <a:latin typeface="+mn-lt"/>
        </a:defRPr>
      </a:lvl2pPr>
      <a:lvl3pPr marL="1257300" indent="-342900" algn="l" rtl="0" eaLnBrk="0" fontAlgn="base" hangingPunct="0">
        <a:spcBef>
          <a:spcPct val="20000"/>
        </a:spcBef>
        <a:spcAft>
          <a:spcPct val="0"/>
        </a:spcAft>
        <a:buClr>
          <a:schemeClr val="tx2"/>
        </a:buClr>
        <a:buSzPct val="100000"/>
        <a:buChar char="–"/>
        <a:defRPr>
          <a:solidFill>
            <a:schemeClr val="tx1"/>
          </a:solidFill>
          <a:latin typeface="+mn-lt"/>
        </a:defRPr>
      </a:lvl3pPr>
      <a:lvl4pPr marL="1714500" indent="-342900" algn="l" rtl="0" eaLnBrk="0" fontAlgn="base" hangingPunct="0">
        <a:spcBef>
          <a:spcPct val="20000"/>
        </a:spcBef>
        <a:spcAft>
          <a:spcPct val="0"/>
        </a:spcAft>
        <a:buClr>
          <a:schemeClr val="tx2"/>
        </a:buClr>
        <a:buSzPct val="100000"/>
        <a:defRPr>
          <a:solidFill>
            <a:schemeClr val="tx1"/>
          </a:solidFill>
          <a:latin typeface="+mn-lt"/>
        </a:defRPr>
      </a:lvl4pPr>
      <a:lvl5pPr marL="2171700" indent="-342900" algn="l" rtl="0" eaLnBrk="0" fontAlgn="base" hangingPunct="0">
        <a:spcBef>
          <a:spcPct val="20000"/>
        </a:spcBef>
        <a:spcAft>
          <a:spcPct val="0"/>
        </a:spcAft>
        <a:buClr>
          <a:schemeClr val="tx2"/>
        </a:buClr>
        <a:buSzPct val="100000"/>
        <a:defRPr>
          <a:solidFill>
            <a:schemeClr val="tx1"/>
          </a:solidFill>
          <a:latin typeface="+mn-lt"/>
        </a:defRPr>
      </a:lvl5pPr>
      <a:lvl6pPr marL="2628900" indent="-342900" algn="l" rtl="0" eaLnBrk="0" fontAlgn="base" hangingPunct="0">
        <a:spcBef>
          <a:spcPct val="20000"/>
        </a:spcBef>
        <a:spcAft>
          <a:spcPct val="0"/>
        </a:spcAft>
        <a:buClr>
          <a:schemeClr val="tx2"/>
        </a:buClr>
        <a:buSzPct val="100000"/>
        <a:defRPr>
          <a:solidFill>
            <a:schemeClr val="tx1"/>
          </a:solidFill>
          <a:latin typeface="+mn-lt"/>
        </a:defRPr>
      </a:lvl6pPr>
      <a:lvl7pPr marL="3086100" indent="-342900" algn="l" rtl="0" eaLnBrk="0" fontAlgn="base" hangingPunct="0">
        <a:spcBef>
          <a:spcPct val="20000"/>
        </a:spcBef>
        <a:spcAft>
          <a:spcPct val="0"/>
        </a:spcAft>
        <a:buClr>
          <a:schemeClr val="tx2"/>
        </a:buClr>
        <a:buSzPct val="100000"/>
        <a:defRPr>
          <a:solidFill>
            <a:schemeClr val="tx1"/>
          </a:solidFill>
          <a:latin typeface="+mn-lt"/>
        </a:defRPr>
      </a:lvl7pPr>
      <a:lvl8pPr marL="3543300" indent="-342900" algn="l" rtl="0" eaLnBrk="0" fontAlgn="base" hangingPunct="0">
        <a:spcBef>
          <a:spcPct val="20000"/>
        </a:spcBef>
        <a:spcAft>
          <a:spcPct val="0"/>
        </a:spcAft>
        <a:buClr>
          <a:schemeClr val="tx2"/>
        </a:buClr>
        <a:buSzPct val="100000"/>
        <a:defRPr>
          <a:solidFill>
            <a:schemeClr val="tx1"/>
          </a:solidFill>
          <a:latin typeface="+mn-lt"/>
        </a:defRPr>
      </a:lvl8pPr>
      <a:lvl9pPr marL="4000500" indent="-342900" algn="l" rtl="0" eaLnBrk="0" fontAlgn="base" hangingPunct="0">
        <a:spcBef>
          <a:spcPct val="20000"/>
        </a:spcBef>
        <a:spcAft>
          <a:spcPct val="0"/>
        </a:spcAft>
        <a:buClr>
          <a:schemeClr val="tx2"/>
        </a:buClr>
        <a:buSzPct val="100000"/>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2.wmf"/><Relationship Id="rId5" Type="http://schemas.openxmlformats.org/officeDocument/2006/relationships/oleObject" Target="../embeddings/oleObject2.bin"/><Relationship Id="rId4" Type="http://schemas.openxmlformats.org/officeDocument/2006/relationships/image" Target="../media/image11.wmf"/></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oleObject" Target="../embeddings/oleObject3.bin"/><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5">
            <a:extLst>
              <a:ext uri="{FF2B5EF4-FFF2-40B4-BE49-F238E27FC236}">
                <a16:creationId xmlns:a16="http://schemas.microsoft.com/office/drawing/2014/main" id="{84F4D1F8-728C-41C1-81FA-F9CAFF1E8BC5}"/>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846B22F9-6D7F-4C19-849B-D9C270D13977}"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1</a:t>
            </a:fld>
            <a:endParaRPr lang="en-US" altLang="en-US" sz="1400">
              <a:solidFill>
                <a:srgbClr val="000000"/>
              </a:solidFill>
              <a:latin typeface="Times New Roman" panose="02020603050405020304" pitchFamily="18" charset="0"/>
            </a:endParaRPr>
          </a:p>
        </p:txBody>
      </p:sp>
      <p:sp>
        <p:nvSpPr>
          <p:cNvPr id="82947" name="Rectangle 2">
            <a:extLst>
              <a:ext uri="{FF2B5EF4-FFF2-40B4-BE49-F238E27FC236}">
                <a16:creationId xmlns:a16="http://schemas.microsoft.com/office/drawing/2014/main" id="{3CB8E3B1-A806-48E0-B2E5-37423E03C66B}"/>
              </a:ext>
            </a:extLst>
          </p:cNvPr>
          <p:cNvSpPr>
            <a:spLocks noGrp="1" noChangeArrowheads="1"/>
          </p:cNvSpPr>
          <p:nvPr>
            <p:ph type="ctrTitle"/>
          </p:nvPr>
        </p:nvSpPr>
        <p:spPr>
          <a:xfrm>
            <a:off x="1233692" y="232808"/>
            <a:ext cx="7772400" cy="681593"/>
          </a:xfrm>
        </p:spPr>
        <p:txBody>
          <a:bodyPr/>
          <a:lstStyle/>
          <a:p>
            <a:pPr marL="723900" indent="-723900" algn="ctr" eaLnBrk="1" hangingPunct="1"/>
            <a:r>
              <a:rPr lang="en-US" altLang="en-US" b="1" dirty="0">
                <a:solidFill>
                  <a:srgbClr val="0070C0"/>
                </a:solidFill>
              </a:rPr>
              <a:t>Compaction</a:t>
            </a:r>
          </a:p>
        </p:txBody>
      </p:sp>
      <p:pic>
        <p:nvPicPr>
          <p:cNvPr id="82949" name="Picture 5" descr="C:\Wang-HKUST\course-CIVIL270\Picture-compaction\compactr.jpg">
            <a:extLst>
              <a:ext uri="{FF2B5EF4-FFF2-40B4-BE49-F238E27FC236}">
                <a16:creationId xmlns:a16="http://schemas.microsoft.com/office/drawing/2014/main" id="{34AD05C1-47C1-48CE-B8F0-7D9C03411B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5607" y="1901407"/>
            <a:ext cx="2753951" cy="419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50" name="Picture 6" descr="C:\Wang-HKUST\course-CIVIL270\Picture-compaction\crater.jpg">
            <a:extLst>
              <a:ext uri="{FF2B5EF4-FFF2-40B4-BE49-F238E27FC236}">
                <a16:creationId xmlns:a16="http://schemas.microsoft.com/office/drawing/2014/main" id="{0C892AAB-3943-472E-ABE5-A88602EB46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9090" y="2288805"/>
            <a:ext cx="5145372" cy="3940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A942706F-DB7A-4AFE-9F3A-ADFE1C6FA087}"/>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Interstate" pitchFamily="2" charset="0"/>
                <a:ea typeface="+mn-ea"/>
                <a:cs typeface="+mn-cs"/>
              </a:rPr>
              <a:t>Bina Nusantara</a:t>
            </a:r>
          </a:p>
        </p:txBody>
      </p:sp>
      <p:sp>
        <p:nvSpPr>
          <p:cNvPr id="161794" name="Rectangle 2">
            <a:extLst>
              <a:ext uri="{FF2B5EF4-FFF2-40B4-BE49-F238E27FC236}">
                <a16:creationId xmlns:a16="http://schemas.microsoft.com/office/drawing/2014/main" id="{E00965CB-46C2-4758-A600-3F54A6F040A9}"/>
              </a:ext>
            </a:extLst>
          </p:cNvPr>
          <p:cNvSpPr>
            <a:spLocks noGrp="1" noChangeArrowheads="1"/>
          </p:cNvSpPr>
          <p:nvPr>
            <p:ph type="title"/>
          </p:nvPr>
        </p:nvSpPr>
        <p:spPr>
          <a:xfrm>
            <a:off x="609600" y="13493"/>
            <a:ext cx="8229600" cy="947738"/>
          </a:xfrm>
        </p:spPr>
        <p:txBody>
          <a:bodyPr/>
          <a:lstStyle/>
          <a:p>
            <a:r>
              <a:rPr lang="en-US" altLang="en-US" sz="2400" b="1" dirty="0">
                <a:solidFill>
                  <a:srgbClr val="FF0000"/>
                </a:solidFill>
              </a:rPr>
              <a:t>STANDARD PROCTOR TEST</a:t>
            </a:r>
          </a:p>
        </p:txBody>
      </p:sp>
      <p:sp>
        <p:nvSpPr>
          <p:cNvPr id="161795" name="Rectangle 3">
            <a:extLst>
              <a:ext uri="{FF2B5EF4-FFF2-40B4-BE49-F238E27FC236}">
                <a16:creationId xmlns:a16="http://schemas.microsoft.com/office/drawing/2014/main" id="{D549C72A-5F2D-467E-A6A6-8BE65E894EA3}"/>
              </a:ext>
            </a:extLst>
          </p:cNvPr>
          <p:cNvSpPr>
            <a:spLocks noGrp="1" noChangeArrowheads="1"/>
          </p:cNvSpPr>
          <p:nvPr>
            <p:ph type="body" sz="half" idx="1"/>
          </p:nvPr>
        </p:nvSpPr>
        <p:spPr>
          <a:xfrm>
            <a:off x="1169671" y="991682"/>
            <a:ext cx="6434459" cy="5490081"/>
          </a:xfrm>
        </p:spPr>
        <p:txBody>
          <a:bodyPr/>
          <a:lstStyle/>
          <a:p>
            <a:pPr>
              <a:lnSpc>
                <a:spcPct val="80000"/>
              </a:lnSpc>
            </a:pPr>
            <a:r>
              <a:rPr lang="en-US" altLang="en-US" sz="2400" dirty="0"/>
              <a:t>The soil is compacted in cylindrical mold</a:t>
            </a:r>
          </a:p>
          <a:p>
            <a:pPr>
              <a:lnSpc>
                <a:spcPct val="80000"/>
              </a:lnSpc>
            </a:pPr>
            <a:r>
              <a:rPr lang="en-US" altLang="en-US" sz="2400" dirty="0"/>
              <a:t>Specification of test and equipment</a:t>
            </a:r>
          </a:p>
          <a:p>
            <a:pPr lvl="1">
              <a:lnSpc>
                <a:spcPct val="80000"/>
              </a:lnSpc>
            </a:pPr>
            <a:r>
              <a:rPr lang="en-US" altLang="en-US" dirty="0">
                <a:solidFill>
                  <a:srgbClr val="000099"/>
                </a:solidFill>
              </a:rPr>
              <a:t>Hammer weight = 2,5 kg (5,5 </a:t>
            </a:r>
            <a:r>
              <a:rPr lang="en-US" altLang="en-US" dirty="0" err="1">
                <a:solidFill>
                  <a:srgbClr val="000099"/>
                </a:solidFill>
              </a:rPr>
              <a:t>lb</a:t>
            </a:r>
            <a:r>
              <a:rPr lang="en-US" altLang="en-US" dirty="0">
                <a:solidFill>
                  <a:srgbClr val="000099"/>
                </a:solidFill>
              </a:rPr>
              <a:t>)</a:t>
            </a:r>
          </a:p>
          <a:p>
            <a:pPr lvl="1">
              <a:lnSpc>
                <a:spcPct val="80000"/>
              </a:lnSpc>
            </a:pPr>
            <a:r>
              <a:rPr lang="en-US" altLang="en-US" dirty="0">
                <a:solidFill>
                  <a:srgbClr val="000099"/>
                </a:solidFill>
              </a:rPr>
              <a:t>Falling height	= 0.3 m (1 </a:t>
            </a:r>
            <a:r>
              <a:rPr lang="en-US" altLang="en-US" dirty="0" err="1">
                <a:solidFill>
                  <a:srgbClr val="000099"/>
                </a:solidFill>
              </a:rPr>
              <a:t>ft</a:t>
            </a:r>
            <a:r>
              <a:rPr lang="en-US" altLang="en-US" dirty="0">
                <a:solidFill>
                  <a:srgbClr val="000099"/>
                </a:solidFill>
              </a:rPr>
              <a:t>)</a:t>
            </a:r>
          </a:p>
          <a:p>
            <a:pPr lvl="1">
              <a:lnSpc>
                <a:spcPct val="80000"/>
              </a:lnSpc>
            </a:pPr>
            <a:r>
              <a:rPr lang="en-US" altLang="en-US" dirty="0">
                <a:solidFill>
                  <a:srgbClr val="000099"/>
                </a:solidFill>
              </a:rPr>
              <a:t>Number of layers	= 3 </a:t>
            </a:r>
          </a:p>
          <a:p>
            <a:pPr lvl="1">
              <a:lnSpc>
                <a:spcPct val="80000"/>
              </a:lnSpc>
            </a:pPr>
            <a:r>
              <a:rPr lang="en-US" altLang="en-US" dirty="0"/>
              <a:t>No. of blows/layer 	= 25</a:t>
            </a:r>
          </a:p>
          <a:p>
            <a:pPr lvl="1">
              <a:lnSpc>
                <a:spcPct val="80000"/>
              </a:lnSpc>
            </a:pPr>
            <a:r>
              <a:rPr lang="en-US" altLang="en-US" dirty="0">
                <a:solidFill>
                  <a:srgbClr val="000000"/>
                </a:solidFill>
                <a:latin typeface="Times New Roman" panose="02020603050405020304" pitchFamily="18" charset="0"/>
              </a:rPr>
              <a:t>Mold size: 945 cc (1/30 ft</a:t>
            </a:r>
            <a:r>
              <a:rPr lang="en-US" altLang="en-US" baseline="30000" dirty="0">
                <a:solidFill>
                  <a:srgbClr val="000000"/>
                </a:solidFill>
                <a:latin typeface="Times New Roman" panose="02020603050405020304" pitchFamily="18" charset="0"/>
              </a:rPr>
              <a:t>3</a:t>
            </a:r>
            <a:r>
              <a:rPr lang="en-US" altLang="en-US" dirty="0">
                <a:solidFill>
                  <a:srgbClr val="000000"/>
                </a:solidFill>
                <a:latin typeface="Times New Roman" panose="02020603050405020304" pitchFamily="18" charset="0"/>
              </a:rPr>
              <a:t> )</a:t>
            </a:r>
            <a:endParaRPr lang="en-US" altLang="en-US" baseline="30000" dirty="0">
              <a:solidFill>
                <a:srgbClr val="000000"/>
              </a:solidFill>
              <a:latin typeface="Times New Roman" panose="02020603050405020304" pitchFamily="18" charset="0"/>
            </a:endParaRPr>
          </a:p>
          <a:p>
            <a:pPr lvl="1">
              <a:lnSpc>
                <a:spcPct val="80000"/>
              </a:lnSpc>
            </a:pPr>
            <a:r>
              <a:rPr lang="en-US" altLang="en-US" dirty="0">
                <a:solidFill>
                  <a:srgbClr val="000099"/>
                </a:solidFill>
              </a:rPr>
              <a:t>Compaction effort = 595 kJ/m</a:t>
            </a:r>
            <a:r>
              <a:rPr lang="en-US" altLang="en-US" baseline="30000" dirty="0">
                <a:solidFill>
                  <a:srgbClr val="000099"/>
                </a:solidFill>
              </a:rPr>
              <a:t>3</a:t>
            </a:r>
            <a:endParaRPr lang="en-US" altLang="en-US" dirty="0">
              <a:solidFill>
                <a:srgbClr val="000099"/>
              </a:solidFill>
            </a:endParaRPr>
          </a:p>
          <a:p>
            <a:pPr lvl="1">
              <a:lnSpc>
                <a:spcPct val="80000"/>
              </a:lnSpc>
            </a:pPr>
            <a:r>
              <a:rPr lang="en-US" altLang="en-US" dirty="0"/>
              <a:t>Soil type = pass sieve no. 4</a:t>
            </a:r>
          </a:p>
          <a:p>
            <a:pPr>
              <a:lnSpc>
                <a:spcPct val="80000"/>
              </a:lnSpc>
            </a:pPr>
            <a:r>
              <a:rPr lang="en-US" altLang="en-US" sz="2400" dirty="0"/>
              <a:t>The test is carried out several time with different water contents</a:t>
            </a:r>
          </a:p>
          <a:p>
            <a:pPr>
              <a:lnSpc>
                <a:spcPct val="80000"/>
              </a:lnSpc>
            </a:pPr>
            <a:r>
              <a:rPr lang="en-US" altLang="en-US" sz="2400" dirty="0"/>
              <a:t>After compacted, the weight, moisture content and unit weight of samples are measured</a:t>
            </a:r>
          </a:p>
          <a:p>
            <a:pPr>
              <a:lnSpc>
                <a:spcPct val="80000"/>
              </a:lnSpc>
            </a:pPr>
            <a:r>
              <a:rPr lang="en-US" altLang="en-US" sz="2400" dirty="0"/>
              <a:t>Test Standard :</a:t>
            </a:r>
          </a:p>
          <a:p>
            <a:pPr lvl="1">
              <a:lnSpc>
                <a:spcPct val="80000"/>
              </a:lnSpc>
            </a:pPr>
            <a:r>
              <a:rPr lang="en-US" altLang="en-US" dirty="0">
                <a:solidFill>
                  <a:srgbClr val="000099"/>
                </a:solidFill>
              </a:rPr>
              <a:t>AASHTO T 99</a:t>
            </a:r>
          </a:p>
          <a:p>
            <a:pPr lvl="1">
              <a:lnSpc>
                <a:spcPct val="80000"/>
              </a:lnSpc>
            </a:pPr>
            <a:r>
              <a:rPr lang="en-US" altLang="en-US" dirty="0">
                <a:solidFill>
                  <a:srgbClr val="000099"/>
                </a:solidFill>
              </a:rPr>
              <a:t>ASTM D698</a:t>
            </a:r>
          </a:p>
        </p:txBody>
      </p:sp>
      <p:pic>
        <p:nvPicPr>
          <p:cNvPr id="161796" name="Picture 4" descr="proctor">
            <a:extLst>
              <a:ext uri="{FF2B5EF4-FFF2-40B4-BE49-F238E27FC236}">
                <a16:creationId xmlns:a16="http://schemas.microsoft.com/office/drawing/2014/main" id="{BDC48823-7DB1-488F-B941-72C0ADD9358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735936" y="396042"/>
            <a:ext cx="4320602" cy="427027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66579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410C80CB-750A-4B69-93D0-51A66D605CCC}"/>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Interstate" pitchFamily="2" charset="0"/>
                <a:ea typeface="+mn-ea"/>
                <a:cs typeface="+mn-cs"/>
              </a:rPr>
              <a:t>Bina Nusantara</a:t>
            </a:r>
          </a:p>
        </p:txBody>
      </p:sp>
      <p:pic>
        <p:nvPicPr>
          <p:cNvPr id="162818" name="Picture 2" descr="proctor">
            <a:extLst>
              <a:ext uri="{FF2B5EF4-FFF2-40B4-BE49-F238E27FC236}">
                <a16:creationId xmlns:a16="http://schemas.microsoft.com/office/drawing/2014/main" id="{79D3F9D6-F732-4DB3-AEB1-54B261A4D9A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937154" y="13493"/>
            <a:ext cx="4254846" cy="420429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2820" name="Rectangle 4">
            <a:extLst>
              <a:ext uri="{FF2B5EF4-FFF2-40B4-BE49-F238E27FC236}">
                <a16:creationId xmlns:a16="http://schemas.microsoft.com/office/drawing/2014/main" id="{0DBBD7DE-EE22-47D2-9455-87DB30D490AB}"/>
              </a:ext>
            </a:extLst>
          </p:cNvPr>
          <p:cNvSpPr>
            <a:spLocks noChangeArrowheads="1"/>
          </p:cNvSpPr>
          <p:nvPr/>
        </p:nvSpPr>
        <p:spPr bwMode="auto">
          <a:xfrm>
            <a:off x="1366016" y="961231"/>
            <a:ext cx="6030552" cy="540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000">
                <a:solidFill>
                  <a:schemeClr val="tx1"/>
                </a:solidFill>
                <a:latin typeface="Arial" panose="020B0604020202020204" pitchFamily="34" charset="0"/>
              </a:defRPr>
            </a:lvl1pPr>
            <a:lvl2pPr marL="742950" indent="-285750">
              <a:spcBef>
                <a:spcPct val="20000"/>
              </a:spcBef>
              <a:buChar char="–"/>
              <a:defRPr>
                <a:solidFill>
                  <a:schemeClr val="tx1"/>
                </a:solidFill>
                <a:latin typeface="Arial" panose="020B0604020202020204" pitchFamily="34" charset="0"/>
              </a:defRPr>
            </a:lvl2pPr>
            <a:lvl3pPr marL="1143000" indent="-228600">
              <a:spcBef>
                <a:spcPct val="20000"/>
              </a:spcBef>
              <a:buChar char="•"/>
              <a:defRPr sz="1600">
                <a:solidFill>
                  <a:schemeClr val="tx1"/>
                </a:solidFill>
                <a:latin typeface="Arial" panose="020B0604020202020204" pitchFamily="34" charset="0"/>
              </a:defRPr>
            </a:lvl3pPr>
            <a:lvl4pPr marL="1600200" indent="-228600">
              <a:spcBef>
                <a:spcPct val="20000"/>
              </a:spcBef>
              <a:buChar char="–"/>
              <a:defRPr sz="1400">
                <a:solidFill>
                  <a:schemeClr val="tx1"/>
                </a:solidFill>
                <a:latin typeface="Arial" panose="020B0604020202020204" pitchFamily="34" charset="0"/>
              </a:defRPr>
            </a:lvl4pPr>
            <a:lvl5pPr marL="2057400" indent="-228600">
              <a:spcBef>
                <a:spcPct val="20000"/>
              </a:spcBef>
              <a:buChar char="»"/>
              <a:defRPr sz="1400">
                <a:solidFill>
                  <a:schemeClr val="tx1"/>
                </a:solidFill>
                <a:latin typeface="Arial" panose="020B0604020202020204" pitchFamily="34" charset="0"/>
              </a:defRPr>
            </a:lvl5pPr>
            <a:lvl6pPr marL="2514600" indent="-228600" fontAlgn="base">
              <a:spcBef>
                <a:spcPct val="20000"/>
              </a:spcBef>
              <a:spcAft>
                <a:spcPct val="0"/>
              </a:spcAft>
              <a:buChar char="»"/>
              <a:defRPr sz="1400">
                <a:solidFill>
                  <a:schemeClr val="tx1"/>
                </a:solidFill>
                <a:latin typeface="Arial" panose="020B0604020202020204" pitchFamily="34" charset="0"/>
              </a:defRPr>
            </a:lvl6pPr>
            <a:lvl7pPr marL="2971800" indent="-228600" fontAlgn="base">
              <a:spcBef>
                <a:spcPct val="20000"/>
              </a:spcBef>
              <a:spcAft>
                <a:spcPct val="0"/>
              </a:spcAft>
              <a:buChar char="»"/>
              <a:defRPr sz="1400">
                <a:solidFill>
                  <a:schemeClr val="tx1"/>
                </a:solidFill>
                <a:latin typeface="Arial" panose="020B0604020202020204" pitchFamily="34" charset="0"/>
              </a:defRPr>
            </a:lvl7pPr>
            <a:lvl8pPr marL="3429000" indent="-228600" fontAlgn="base">
              <a:spcBef>
                <a:spcPct val="20000"/>
              </a:spcBef>
              <a:spcAft>
                <a:spcPct val="0"/>
              </a:spcAft>
              <a:buChar char="»"/>
              <a:defRPr sz="1400">
                <a:solidFill>
                  <a:schemeClr val="tx1"/>
                </a:solidFill>
                <a:latin typeface="Arial" panose="020B0604020202020204" pitchFamily="34" charset="0"/>
              </a:defRPr>
            </a:lvl8pPr>
            <a:lvl9pPr marL="3886200" indent="-228600" fontAlgn="base">
              <a:spcBef>
                <a:spcPct val="20000"/>
              </a:spcBef>
              <a:spcAft>
                <a:spcPct val="0"/>
              </a:spcAft>
              <a:buChar char="»"/>
              <a:defRPr sz="1400">
                <a:solidFill>
                  <a:schemeClr val="tx1"/>
                </a:solidFill>
                <a:latin typeface="Arial" panose="020B0604020202020204" pitchFamily="34" charset="0"/>
              </a:defRPr>
            </a:lvl9pPr>
          </a:lstStyle>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The soil is compacted at cylindrical tube</a:t>
            </a:r>
          </a:p>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Specification of test and </a:t>
            </a:r>
            <a:r>
              <a:rPr lang="en-US" altLang="en-US" sz="2400" dirty="0" err="1">
                <a:latin typeface="+mn-lt"/>
              </a:rPr>
              <a:t>equipments</a:t>
            </a:r>
            <a:endParaRPr lang="en-US" altLang="en-US" sz="2400" dirty="0">
              <a:latin typeface="+mn-lt"/>
            </a:endParaRP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solidFill>
                  <a:srgbClr val="FF0000"/>
                </a:solidFill>
                <a:latin typeface="+mn-lt"/>
              </a:rPr>
              <a:t>Hammer weight = 4.5 kg (10 </a:t>
            </a:r>
            <a:r>
              <a:rPr lang="en-US" altLang="en-US" sz="2400" dirty="0" err="1">
                <a:solidFill>
                  <a:srgbClr val="FF0000"/>
                </a:solidFill>
                <a:latin typeface="+mn-lt"/>
              </a:rPr>
              <a:t>lb</a:t>
            </a:r>
            <a:r>
              <a:rPr lang="en-US" altLang="en-US" sz="2400" dirty="0">
                <a:solidFill>
                  <a:srgbClr val="FF0000"/>
                </a:solidFill>
                <a:latin typeface="+mn-lt"/>
              </a:rPr>
              <a:t>)</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solidFill>
                  <a:srgbClr val="FF0000"/>
                </a:solidFill>
                <a:latin typeface="+mn-lt"/>
              </a:rPr>
              <a:t>Falling height		= 0.457m (1.5 </a:t>
            </a:r>
            <a:r>
              <a:rPr lang="en-US" altLang="en-US" sz="2400" dirty="0" err="1">
                <a:solidFill>
                  <a:srgbClr val="FF0000"/>
                </a:solidFill>
                <a:latin typeface="+mn-lt"/>
              </a:rPr>
              <a:t>ft</a:t>
            </a:r>
            <a:r>
              <a:rPr lang="en-US" altLang="en-US" sz="2400" dirty="0">
                <a:solidFill>
                  <a:srgbClr val="FF0000"/>
                </a:solidFill>
                <a:latin typeface="+mn-lt"/>
              </a:rPr>
              <a:t>)</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solidFill>
                  <a:srgbClr val="FF0000"/>
                </a:solidFill>
                <a:latin typeface="+mn-lt"/>
              </a:rPr>
              <a:t>Number of layers	= 5 </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No. of blows/layer 	= 25</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Compaction effort = 2693 kJ/m3</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Soil type = pass sieve no. 4</a:t>
            </a:r>
          </a:p>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The test is carried out several time with different water content</a:t>
            </a:r>
          </a:p>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After compacted, the weight, moisture content and unit weight of samples are measured</a:t>
            </a:r>
          </a:p>
          <a:p>
            <a:pPr marL="342900" marR="0" lvl="0" indent="-34290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Test Standard :</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AASHTO T 180</a:t>
            </a:r>
          </a:p>
          <a:p>
            <a:pPr marL="742950" marR="0" lvl="1" indent="-285750" algn="l" defTabSz="914400" rtl="0" eaLnBrk="1" fontAlgn="base" latinLnBrk="0" hangingPunct="1">
              <a:lnSpc>
                <a:spcPct val="80000"/>
              </a:lnSpc>
              <a:spcBef>
                <a:spcPct val="20000"/>
              </a:spcBef>
              <a:spcAft>
                <a:spcPct val="0"/>
              </a:spcAft>
              <a:buClrTx/>
              <a:buSzTx/>
              <a:buFontTx/>
              <a:buChar char="–"/>
              <a:tabLst/>
              <a:defRPr/>
            </a:pPr>
            <a:r>
              <a:rPr lang="en-US" altLang="en-US" sz="2400" dirty="0">
                <a:latin typeface="+mn-lt"/>
              </a:rPr>
              <a:t>ASTM D1557</a:t>
            </a:r>
          </a:p>
        </p:txBody>
      </p:sp>
      <p:sp>
        <p:nvSpPr>
          <p:cNvPr id="8" name="Rectangle 2">
            <a:extLst>
              <a:ext uri="{FF2B5EF4-FFF2-40B4-BE49-F238E27FC236}">
                <a16:creationId xmlns:a16="http://schemas.microsoft.com/office/drawing/2014/main" id="{E00965CB-46C2-4758-A600-3F54A6F040A9}"/>
              </a:ext>
            </a:extLst>
          </p:cNvPr>
          <p:cNvSpPr>
            <a:spLocks noGrp="1" noChangeArrowheads="1"/>
          </p:cNvSpPr>
          <p:nvPr>
            <p:ph type="title"/>
          </p:nvPr>
        </p:nvSpPr>
        <p:spPr>
          <a:xfrm>
            <a:off x="609600" y="13493"/>
            <a:ext cx="8229600" cy="947738"/>
          </a:xfrm>
        </p:spPr>
        <p:txBody>
          <a:bodyPr/>
          <a:lstStyle/>
          <a:p>
            <a:r>
              <a:rPr lang="en-US" altLang="en-US" sz="2400" b="1" dirty="0">
                <a:solidFill>
                  <a:srgbClr val="FF0000"/>
                </a:solidFill>
              </a:rPr>
              <a:t>MODIFIED PROCTOR TEST</a:t>
            </a:r>
          </a:p>
        </p:txBody>
      </p:sp>
      <p:sp>
        <p:nvSpPr>
          <p:cNvPr id="2" name="TextBox 1"/>
          <p:cNvSpPr txBox="1"/>
          <p:nvPr/>
        </p:nvSpPr>
        <p:spPr>
          <a:xfrm>
            <a:off x="8117404" y="4667367"/>
            <a:ext cx="3584672" cy="830997"/>
          </a:xfrm>
          <a:prstGeom prst="rect">
            <a:avLst/>
          </a:prstGeom>
          <a:noFill/>
        </p:spPr>
        <p:txBody>
          <a:bodyPr wrap="square" rtlCol="0">
            <a:spAutoFit/>
          </a:bodyPr>
          <a:lstStyle/>
          <a:p>
            <a:r>
              <a:rPr lang="en-US" altLang="en-US" sz="2400" b="1" dirty="0">
                <a:solidFill>
                  <a:srgbClr val="0070C0"/>
                </a:solidFill>
              </a:rPr>
              <a:t>Compaction effort:</a:t>
            </a:r>
          </a:p>
          <a:p>
            <a:r>
              <a:rPr lang="en-US" altLang="en-US" sz="2400" b="1" dirty="0">
                <a:solidFill>
                  <a:srgbClr val="0070C0"/>
                </a:solidFill>
              </a:rPr>
              <a:t> 4.5 </a:t>
            </a:r>
            <a:r>
              <a:rPr lang="en-US" altLang="en-US" sz="2400" dirty="0">
                <a:solidFill>
                  <a:srgbClr val="0070C0"/>
                </a:solidFill>
              </a:rPr>
              <a:t>x</a:t>
            </a:r>
            <a:r>
              <a:rPr lang="en-US" altLang="en-US" sz="2400" b="1" dirty="0">
                <a:solidFill>
                  <a:srgbClr val="0070C0"/>
                </a:solidFill>
              </a:rPr>
              <a:t> Standard Proctor</a:t>
            </a:r>
            <a:endParaRPr lang="en-US" sz="2400" b="1" dirty="0">
              <a:solidFill>
                <a:srgbClr val="0070C0"/>
              </a:solidFill>
            </a:endParaRPr>
          </a:p>
        </p:txBody>
      </p:sp>
    </p:spTree>
    <p:extLst>
      <p:ext uri="{BB962C8B-B14F-4D97-AF65-F5344CB8AC3E}">
        <p14:creationId xmlns:p14="http://schemas.microsoft.com/office/powerpoint/2010/main" val="1063463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7" name="Group 20">
            <a:extLst>
              <a:ext uri="{FF2B5EF4-FFF2-40B4-BE49-F238E27FC236}">
                <a16:creationId xmlns:a16="http://schemas.microsoft.com/office/drawing/2014/main" id="{B64E6C89-EFCF-4D1D-BB76-F82C2CA34ABE}"/>
              </a:ext>
            </a:extLst>
          </p:cNvPr>
          <p:cNvGrpSpPr>
            <a:grpSpLocks/>
          </p:cNvGrpSpPr>
          <p:nvPr/>
        </p:nvGrpSpPr>
        <p:grpSpPr bwMode="auto">
          <a:xfrm>
            <a:off x="7757244" y="2197340"/>
            <a:ext cx="4553322" cy="3118422"/>
            <a:chOff x="3458" y="1989"/>
            <a:chExt cx="2204" cy="1521"/>
          </a:xfrm>
        </p:grpSpPr>
        <p:sp>
          <p:nvSpPr>
            <p:cNvPr id="93195" name="Line 8">
              <a:extLst>
                <a:ext uri="{FF2B5EF4-FFF2-40B4-BE49-F238E27FC236}">
                  <a16:creationId xmlns:a16="http://schemas.microsoft.com/office/drawing/2014/main" id="{995B5BE2-CCDF-4BA0-9F94-59C9595E5F2D}"/>
                </a:ext>
              </a:extLst>
            </p:cNvPr>
            <p:cNvSpPr>
              <a:spLocks noChangeShapeType="1"/>
            </p:cNvSpPr>
            <p:nvPr/>
          </p:nvSpPr>
          <p:spPr bwMode="auto">
            <a:xfrm flipV="1">
              <a:off x="3666" y="2057"/>
              <a:ext cx="0" cy="125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3196" name="Line 9">
              <a:extLst>
                <a:ext uri="{FF2B5EF4-FFF2-40B4-BE49-F238E27FC236}">
                  <a16:creationId xmlns:a16="http://schemas.microsoft.com/office/drawing/2014/main" id="{A3914385-B59D-4D5A-8A0C-A89C837CD324}"/>
                </a:ext>
              </a:extLst>
            </p:cNvPr>
            <p:cNvSpPr>
              <a:spLocks noChangeShapeType="1"/>
            </p:cNvSpPr>
            <p:nvPr/>
          </p:nvSpPr>
          <p:spPr bwMode="auto">
            <a:xfrm>
              <a:off x="3666" y="3319"/>
              <a:ext cx="16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3197" name="Text Box 11">
              <a:extLst>
                <a:ext uri="{FF2B5EF4-FFF2-40B4-BE49-F238E27FC236}">
                  <a16:creationId xmlns:a16="http://schemas.microsoft.com/office/drawing/2014/main" id="{CA52C6C5-C63A-40DB-9868-D75E9B0676BE}"/>
                </a:ext>
              </a:extLst>
            </p:cNvPr>
            <p:cNvSpPr txBox="1">
              <a:spLocks noChangeArrowheads="1"/>
            </p:cNvSpPr>
            <p:nvPr/>
          </p:nvSpPr>
          <p:spPr bwMode="auto">
            <a:xfrm>
              <a:off x="5017" y="3285"/>
              <a:ext cx="347"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pPr>
              <a:r>
                <a:rPr lang="en-US" altLang="en-US" sz="2400" b="1" dirty="0">
                  <a:solidFill>
                    <a:srgbClr val="000000"/>
                  </a:solidFill>
                  <a:latin typeface="Times New Roman" panose="02020603050405020304" pitchFamily="18" charset="0"/>
                </a:rPr>
                <a:t>w</a:t>
              </a:r>
            </a:p>
          </p:txBody>
        </p:sp>
        <p:sp>
          <p:nvSpPr>
            <p:cNvPr id="93198" name="Text Box 14">
              <a:extLst>
                <a:ext uri="{FF2B5EF4-FFF2-40B4-BE49-F238E27FC236}">
                  <a16:creationId xmlns:a16="http://schemas.microsoft.com/office/drawing/2014/main" id="{00620D3D-B0E8-421E-850B-E6602D72CCDF}"/>
                </a:ext>
              </a:extLst>
            </p:cNvPr>
            <p:cNvSpPr txBox="1">
              <a:spLocks noChangeArrowheads="1"/>
            </p:cNvSpPr>
            <p:nvPr/>
          </p:nvSpPr>
          <p:spPr bwMode="auto">
            <a:xfrm>
              <a:off x="3458" y="2113"/>
              <a:ext cx="311"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pPr>
              <a:r>
                <a:rPr lang="en-US" altLang="en-US" sz="2400" b="1" dirty="0">
                  <a:solidFill>
                    <a:srgbClr val="000000"/>
                  </a:solidFill>
                  <a:latin typeface="Times New Roman" panose="02020603050405020304" pitchFamily="18" charset="0"/>
                  <a:sym typeface="Symbol" panose="05050102010706020507" pitchFamily="18" charset="2"/>
                </a:rPr>
                <a:t></a:t>
              </a:r>
              <a:r>
                <a:rPr lang="en-US" altLang="en-US" sz="2400" b="1" baseline="-25000" dirty="0">
                  <a:solidFill>
                    <a:srgbClr val="000000"/>
                  </a:solidFill>
                  <a:latin typeface="Times New Roman" panose="02020603050405020304" pitchFamily="18" charset="0"/>
                  <a:sym typeface="Symbol" panose="05050102010706020507" pitchFamily="18" charset="2"/>
                </a:rPr>
                <a:t>d</a:t>
              </a:r>
              <a:endParaRPr lang="en-US" altLang="en-US" sz="2400" b="1" baseline="-25000" dirty="0">
                <a:solidFill>
                  <a:srgbClr val="000000"/>
                </a:solidFill>
                <a:latin typeface="Times New Roman" panose="02020603050405020304" pitchFamily="18" charset="0"/>
              </a:endParaRPr>
            </a:p>
          </p:txBody>
        </p:sp>
        <p:sp>
          <p:nvSpPr>
            <p:cNvPr id="93199" name="Text Box 15">
              <a:extLst>
                <a:ext uri="{FF2B5EF4-FFF2-40B4-BE49-F238E27FC236}">
                  <a16:creationId xmlns:a16="http://schemas.microsoft.com/office/drawing/2014/main" id="{D88A0172-08DE-4031-B97C-F6D7244C3B3A}"/>
                </a:ext>
              </a:extLst>
            </p:cNvPr>
            <p:cNvSpPr txBox="1">
              <a:spLocks noChangeArrowheads="1"/>
            </p:cNvSpPr>
            <p:nvPr/>
          </p:nvSpPr>
          <p:spPr bwMode="auto">
            <a:xfrm>
              <a:off x="4372" y="1989"/>
              <a:ext cx="1290"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dirty="0">
                  <a:solidFill>
                    <a:srgbClr val="7030A0"/>
                  </a:solidFill>
                  <a:latin typeface="Times New Roman" panose="02020603050405020304" pitchFamily="18" charset="0"/>
                </a:rPr>
                <a:t>(</a:t>
              </a:r>
              <a:r>
                <a:rPr lang="en-US" altLang="en-US" sz="2400" dirty="0" err="1">
                  <a:solidFill>
                    <a:srgbClr val="7030A0"/>
                  </a:solidFill>
                  <a:latin typeface="Times New Roman" panose="02020603050405020304" pitchFamily="18" charset="0"/>
                </a:rPr>
                <a:t>w</a:t>
              </a:r>
              <a:r>
                <a:rPr lang="en-US" altLang="en-US" sz="2400" baseline="-25000" dirty="0" err="1">
                  <a:solidFill>
                    <a:srgbClr val="7030A0"/>
                  </a:solidFill>
                  <a:latin typeface="Times New Roman" panose="02020603050405020304" pitchFamily="18" charset="0"/>
                </a:rPr>
                <a:t>opt</a:t>
              </a:r>
              <a:r>
                <a:rPr lang="en-US" altLang="en-US" sz="2400" dirty="0">
                  <a:solidFill>
                    <a:srgbClr val="7030A0"/>
                  </a:solidFill>
                  <a:latin typeface="Times New Roman" panose="02020603050405020304" pitchFamily="18" charset="0"/>
                </a:rPr>
                <a:t>, </a:t>
              </a:r>
              <a:r>
                <a:rPr lang="en-US" altLang="en-US" sz="2400" dirty="0">
                  <a:solidFill>
                    <a:srgbClr val="7030A0"/>
                  </a:solidFill>
                  <a:latin typeface="Times New Roman" panose="02020603050405020304" pitchFamily="18" charset="0"/>
                  <a:sym typeface="Symbol" panose="05050102010706020507" pitchFamily="18" charset="2"/>
                </a:rPr>
                <a:t></a:t>
              </a:r>
              <a:r>
                <a:rPr lang="en-US" altLang="en-US" sz="2400" baseline="-25000" dirty="0">
                  <a:solidFill>
                    <a:srgbClr val="7030A0"/>
                  </a:solidFill>
                  <a:latin typeface="Times New Roman" panose="02020603050405020304" pitchFamily="18" charset="0"/>
                  <a:sym typeface="Symbol" panose="05050102010706020507" pitchFamily="18" charset="2"/>
                </a:rPr>
                <a:t>d max</a:t>
              </a:r>
              <a:r>
                <a:rPr lang="en-US" altLang="en-US" sz="2400" dirty="0">
                  <a:solidFill>
                    <a:srgbClr val="7030A0"/>
                  </a:solidFill>
                  <a:latin typeface="Times New Roman" panose="02020603050405020304" pitchFamily="18" charset="0"/>
                </a:rPr>
                <a:t>)</a:t>
              </a:r>
            </a:p>
          </p:txBody>
        </p:sp>
        <p:grpSp>
          <p:nvGrpSpPr>
            <p:cNvPr id="93200" name="Group 17">
              <a:extLst>
                <a:ext uri="{FF2B5EF4-FFF2-40B4-BE49-F238E27FC236}">
                  <a16:creationId xmlns:a16="http://schemas.microsoft.com/office/drawing/2014/main" id="{C930E72F-35BA-43A3-BC93-297D329FEFDE}"/>
                </a:ext>
              </a:extLst>
            </p:cNvPr>
            <p:cNvGrpSpPr>
              <a:grpSpLocks/>
            </p:cNvGrpSpPr>
            <p:nvPr/>
          </p:nvGrpSpPr>
          <p:grpSpPr bwMode="auto">
            <a:xfrm>
              <a:off x="3769" y="2421"/>
              <a:ext cx="1350" cy="638"/>
              <a:chOff x="2271" y="6236"/>
              <a:chExt cx="5221" cy="3526"/>
            </a:xfrm>
          </p:grpSpPr>
          <p:sp>
            <p:nvSpPr>
              <p:cNvPr id="93201" name="Freeform 18">
                <a:extLst>
                  <a:ext uri="{FF2B5EF4-FFF2-40B4-BE49-F238E27FC236}">
                    <a16:creationId xmlns:a16="http://schemas.microsoft.com/office/drawing/2014/main" id="{96E9F1B8-A1C9-45A2-903C-6E95EDC3CE0E}"/>
                  </a:ext>
                </a:extLst>
              </p:cNvPr>
              <p:cNvSpPr>
                <a:spLocks/>
              </p:cNvSpPr>
              <p:nvPr/>
            </p:nvSpPr>
            <p:spPr bwMode="auto">
              <a:xfrm>
                <a:off x="4867" y="6237"/>
                <a:ext cx="2625" cy="3525"/>
              </a:xfrm>
              <a:custGeom>
                <a:avLst/>
                <a:gdLst>
                  <a:gd name="T0" fmla="*/ 2147483647 w 175"/>
                  <a:gd name="T1" fmla="*/ 0 h 235"/>
                  <a:gd name="T2" fmla="*/ 2147483647 w 175"/>
                  <a:gd name="T3" fmla="*/ 0 h 235"/>
                  <a:gd name="T4" fmla="*/ 2147483647 w 175"/>
                  <a:gd name="T5" fmla="*/ 0 h 235"/>
                  <a:gd name="T6" fmla="*/ 2147483647 w 175"/>
                  <a:gd name="T7" fmla="*/ 2147483647 h 235"/>
                  <a:gd name="T8" fmla="*/ 2147483647 w 175"/>
                  <a:gd name="T9" fmla="*/ 2147483647 h 235"/>
                  <a:gd name="T10" fmla="*/ 2147483647 w 175"/>
                  <a:gd name="T11" fmla="*/ 2147483647 h 235"/>
                  <a:gd name="T12" fmla="*/ 2147483647 w 175"/>
                  <a:gd name="T13" fmla="*/ 2147483647 h 235"/>
                  <a:gd name="T14" fmla="*/ 2147483647 w 175"/>
                  <a:gd name="T15" fmla="*/ 2147483647 h 235"/>
                  <a:gd name="T16" fmla="*/ 2147483647 w 175"/>
                  <a:gd name="T17" fmla="*/ 2147483647 h 235"/>
                  <a:gd name="T18" fmla="*/ 2147483647 w 175"/>
                  <a:gd name="T19" fmla="*/ 2147483647 h 235"/>
                  <a:gd name="T20" fmla="*/ 2147483647 w 175"/>
                  <a:gd name="T21" fmla="*/ 2147483647 h 235"/>
                  <a:gd name="T22" fmla="*/ 2147483647 w 175"/>
                  <a:gd name="T23" fmla="*/ 2147483647 h 235"/>
                  <a:gd name="T24" fmla="*/ 2147483647 w 175"/>
                  <a:gd name="T25" fmla="*/ 2147483647 h 235"/>
                  <a:gd name="T26" fmla="*/ 2147483647 w 175"/>
                  <a:gd name="T27" fmla="*/ 2147483647 h 235"/>
                  <a:gd name="T28" fmla="*/ 2147483647 w 175"/>
                  <a:gd name="T29" fmla="*/ 2147483647 h 235"/>
                  <a:gd name="T30" fmla="*/ 2147483647 w 175"/>
                  <a:gd name="T31" fmla="*/ 2147483647 h 235"/>
                  <a:gd name="T32" fmla="*/ 2147483647 w 175"/>
                  <a:gd name="T33" fmla="*/ 2147483647 h 235"/>
                  <a:gd name="T34" fmla="*/ 2147483647 w 175"/>
                  <a:gd name="T35" fmla="*/ 2147483647 h 235"/>
                  <a:gd name="T36" fmla="*/ 2147483647 w 175"/>
                  <a:gd name="T37" fmla="*/ 2147483647 h 235"/>
                  <a:gd name="T38" fmla="*/ 2147483647 w 175"/>
                  <a:gd name="T39" fmla="*/ 2147483647 h 235"/>
                  <a:gd name="T40" fmla="*/ 2147483647 w 175"/>
                  <a:gd name="T41" fmla="*/ 2147483647 h 235"/>
                  <a:gd name="T42" fmla="*/ 2147483647 w 175"/>
                  <a:gd name="T43" fmla="*/ 2147483647 h 235"/>
                  <a:gd name="T44" fmla="*/ 2147483647 w 175"/>
                  <a:gd name="T45" fmla="*/ 2147483647 h 235"/>
                  <a:gd name="T46" fmla="*/ 2147483647 w 175"/>
                  <a:gd name="T47" fmla="*/ 2147483647 h 235"/>
                  <a:gd name="T48" fmla="*/ 2147483647 w 175"/>
                  <a:gd name="T49" fmla="*/ 2147483647 h 235"/>
                  <a:gd name="T50" fmla="*/ 2147483647 w 175"/>
                  <a:gd name="T51" fmla="*/ 2147483647 h 235"/>
                  <a:gd name="T52" fmla="*/ 2147483647 w 175"/>
                  <a:gd name="T53" fmla="*/ 2147483647 h 235"/>
                  <a:gd name="T54" fmla="*/ 2147483647 w 175"/>
                  <a:gd name="T55" fmla="*/ 2147483647 h 235"/>
                  <a:gd name="T56" fmla="*/ 2147483647 w 175"/>
                  <a:gd name="T57" fmla="*/ 2147483647 h 235"/>
                  <a:gd name="T58" fmla="*/ 2147483647 w 175"/>
                  <a:gd name="T59" fmla="*/ 2147483647 h 235"/>
                  <a:gd name="T60" fmla="*/ 2147483647 w 175"/>
                  <a:gd name="T61" fmla="*/ 2147483647 h 235"/>
                  <a:gd name="T62" fmla="*/ 2147483647 w 175"/>
                  <a:gd name="T63" fmla="*/ 2147483647 h 235"/>
                  <a:gd name="T64" fmla="*/ 2147483647 w 175"/>
                  <a:gd name="T65" fmla="*/ 2147483647 h 235"/>
                  <a:gd name="T66" fmla="*/ 2147483647 w 175"/>
                  <a:gd name="T67" fmla="*/ 2147483647 h 235"/>
                  <a:gd name="T68" fmla="*/ 2147483647 w 175"/>
                  <a:gd name="T69" fmla="*/ 2147483647 h 235"/>
                  <a:gd name="T70" fmla="*/ 2147483647 w 175"/>
                  <a:gd name="T71" fmla="*/ 2147483647 h 235"/>
                  <a:gd name="T72" fmla="*/ 2147483647 w 175"/>
                  <a:gd name="T73" fmla="*/ 2147483647 h 235"/>
                  <a:gd name="T74" fmla="*/ 2147483647 w 175"/>
                  <a:gd name="T75" fmla="*/ 2147483647 h 235"/>
                  <a:gd name="T76" fmla="*/ 2147483647 w 175"/>
                  <a:gd name="T77" fmla="*/ 2147483647 h 235"/>
                  <a:gd name="T78" fmla="*/ 2147483647 w 175"/>
                  <a:gd name="T79" fmla="*/ 2147483647 h 235"/>
                  <a:gd name="T80" fmla="*/ 2147483647 w 175"/>
                  <a:gd name="T81" fmla="*/ 2147483647 h 235"/>
                  <a:gd name="T82" fmla="*/ 2147483647 w 175"/>
                  <a:gd name="T83" fmla="*/ 2147483647 h 235"/>
                  <a:gd name="T84" fmla="*/ 2147483647 w 175"/>
                  <a:gd name="T85" fmla="*/ 2147483647 h 235"/>
                  <a:gd name="T86" fmla="*/ 2147483647 w 175"/>
                  <a:gd name="T87" fmla="*/ 2147483647 h 235"/>
                  <a:gd name="T88" fmla="*/ 2147483647 w 175"/>
                  <a:gd name="T89" fmla="*/ 2147483647 h 235"/>
                  <a:gd name="T90" fmla="*/ 2147483647 w 175"/>
                  <a:gd name="T91" fmla="*/ 2147483647 h 235"/>
                  <a:gd name="T92" fmla="*/ 2147483647 w 175"/>
                  <a:gd name="T93" fmla="*/ 2147483647 h 235"/>
                  <a:gd name="T94" fmla="*/ 2147483647 w 175"/>
                  <a:gd name="T95" fmla="*/ 2147483647 h 235"/>
                  <a:gd name="T96" fmla="*/ 2147483647 w 175"/>
                  <a:gd name="T97" fmla="*/ 2147483647 h 235"/>
                  <a:gd name="T98" fmla="*/ 2147483647 w 175"/>
                  <a:gd name="T99" fmla="*/ 2147483647 h 23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5" h="235">
                    <a:moveTo>
                      <a:pt x="0" y="0"/>
                    </a:moveTo>
                    <a:lnTo>
                      <a:pt x="2" y="0"/>
                    </a:lnTo>
                    <a:lnTo>
                      <a:pt x="4" y="0"/>
                    </a:lnTo>
                    <a:lnTo>
                      <a:pt x="5" y="0"/>
                    </a:lnTo>
                    <a:lnTo>
                      <a:pt x="7" y="0"/>
                    </a:lnTo>
                    <a:lnTo>
                      <a:pt x="9" y="0"/>
                    </a:lnTo>
                    <a:lnTo>
                      <a:pt x="11" y="0"/>
                    </a:lnTo>
                    <a:lnTo>
                      <a:pt x="13" y="1"/>
                    </a:lnTo>
                    <a:lnTo>
                      <a:pt x="14" y="1"/>
                    </a:lnTo>
                    <a:lnTo>
                      <a:pt x="16" y="1"/>
                    </a:lnTo>
                    <a:lnTo>
                      <a:pt x="18" y="2"/>
                    </a:lnTo>
                    <a:lnTo>
                      <a:pt x="20" y="2"/>
                    </a:lnTo>
                    <a:lnTo>
                      <a:pt x="21" y="3"/>
                    </a:lnTo>
                    <a:lnTo>
                      <a:pt x="23" y="4"/>
                    </a:lnTo>
                    <a:lnTo>
                      <a:pt x="25" y="4"/>
                    </a:lnTo>
                    <a:lnTo>
                      <a:pt x="27" y="5"/>
                    </a:lnTo>
                    <a:lnTo>
                      <a:pt x="28" y="6"/>
                    </a:lnTo>
                    <a:lnTo>
                      <a:pt x="30" y="6"/>
                    </a:lnTo>
                    <a:lnTo>
                      <a:pt x="32" y="7"/>
                    </a:lnTo>
                    <a:lnTo>
                      <a:pt x="34" y="8"/>
                    </a:lnTo>
                    <a:lnTo>
                      <a:pt x="35" y="9"/>
                    </a:lnTo>
                    <a:lnTo>
                      <a:pt x="37" y="10"/>
                    </a:lnTo>
                    <a:lnTo>
                      <a:pt x="39" y="11"/>
                    </a:lnTo>
                    <a:lnTo>
                      <a:pt x="41" y="12"/>
                    </a:lnTo>
                    <a:lnTo>
                      <a:pt x="43" y="13"/>
                    </a:lnTo>
                    <a:lnTo>
                      <a:pt x="44" y="15"/>
                    </a:lnTo>
                    <a:lnTo>
                      <a:pt x="46" y="16"/>
                    </a:lnTo>
                    <a:lnTo>
                      <a:pt x="48" y="17"/>
                    </a:lnTo>
                    <a:lnTo>
                      <a:pt x="50" y="18"/>
                    </a:lnTo>
                    <a:lnTo>
                      <a:pt x="51" y="20"/>
                    </a:lnTo>
                    <a:lnTo>
                      <a:pt x="53" y="21"/>
                    </a:lnTo>
                    <a:lnTo>
                      <a:pt x="55" y="23"/>
                    </a:lnTo>
                    <a:lnTo>
                      <a:pt x="57" y="24"/>
                    </a:lnTo>
                    <a:lnTo>
                      <a:pt x="58" y="26"/>
                    </a:lnTo>
                    <a:lnTo>
                      <a:pt x="60" y="27"/>
                    </a:lnTo>
                    <a:lnTo>
                      <a:pt x="62" y="29"/>
                    </a:lnTo>
                    <a:lnTo>
                      <a:pt x="64" y="31"/>
                    </a:lnTo>
                    <a:lnTo>
                      <a:pt x="65" y="32"/>
                    </a:lnTo>
                    <a:lnTo>
                      <a:pt x="67" y="34"/>
                    </a:lnTo>
                    <a:lnTo>
                      <a:pt x="69" y="36"/>
                    </a:lnTo>
                    <a:lnTo>
                      <a:pt x="71" y="38"/>
                    </a:lnTo>
                    <a:lnTo>
                      <a:pt x="73" y="40"/>
                    </a:lnTo>
                    <a:lnTo>
                      <a:pt x="74" y="42"/>
                    </a:lnTo>
                    <a:lnTo>
                      <a:pt x="76" y="44"/>
                    </a:lnTo>
                    <a:lnTo>
                      <a:pt x="78" y="46"/>
                    </a:lnTo>
                    <a:lnTo>
                      <a:pt x="80" y="48"/>
                    </a:lnTo>
                    <a:lnTo>
                      <a:pt x="81" y="50"/>
                    </a:lnTo>
                    <a:lnTo>
                      <a:pt x="83" y="53"/>
                    </a:lnTo>
                    <a:lnTo>
                      <a:pt x="85" y="55"/>
                    </a:lnTo>
                    <a:lnTo>
                      <a:pt x="87" y="57"/>
                    </a:lnTo>
                    <a:lnTo>
                      <a:pt x="88" y="60"/>
                    </a:lnTo>
                    <a:lnTo>
                      <a:pt x="90" y="62"/>
                    </a:lnTo>
                    <a:lnTo>
                      <a:pt x="92" y="64"/>
                    </a:lnTo>
                    <a:lnTo>
                      <a:pt x="94" y="67"/>
                    </a:lnTo>
                    <a:lnTo>
                      <a:pt x="95" y="69"/>
                    </a:lnTo>
                    <a:lnTo>
                      <a:pt x="97" y="72"/>
                    </a:lnTo>
                    <a:lnTo>
                      <a:pt x="99" y="75"/>
                    </a:lnTo>
                    <a:lnTo>
                      <a:pt x="101" y="77"/>
                    </a:lnTo>
                    <a:lnTo>
                      <a:pt x="103" y="80"/>
                    </a:lnTo>
                    <a:lnTo>
                      <a:pt x="104" y="83"/>
                    </a:lnTo>
                    <a:lnTo>
                      <a:pt x="106" y="86"/>
                    </a:lnTo>
                    <a:lnTo>
                      <a:pt x="108" y="89"/>
                    </a:lnTo>
                    <a:lnTo>
                      <a:pt x="110" y="92"/>
                    </a:lnTo>
                    <a:lnTo>
                      <a:pt x="111" y="95"/>
                    </a:lnTo>
                    <a:lnTo>
                      <a:pt x="113" y="98"/>
                    </a:lnTo>
                    <a:lnTo>
                      <a:pt x="115" y="101"/>
                    </a:lnTo>
                    <a:lnTo>
                      <a:pt x="117" y="104"/>
                    </a:lnTo>
                    <a:lnTo>
                      <a:pt x="118" y="107"/>
                    </a:lnTo>
                    <a:lnTo>
                      <a:pt x="120" y="110"/>
                    </a:lnTo>
                    <a:lnTo>
                      <a:pt x="122" y="114"/>
                    </a:lnTo>
                    <a:lnTo>
                      <a:pt x="124" y="117"/>
                    </a:lnTo>
                    <a:lnTo>
                      <a:pt x="125" y="120"/>
                    </a:lnTo>
                    <a:lnTo>
                      <a:pt x="127" y="124"/>
                    </a:lnTo>
                    <a:lnTo>
                      <a:pt x="129" y="127"/>
                    </a:lnTo>
                    <a:lnTo>
                      <a:pt x="131" y="131"/>
                    </a:lnTo>
                    <a:lnTo>
                      <a:pt x="133" y="135"/>
                    </a:lnTo>
                    <a:lnTo>
                      <a:pt x="134" y="138"/>
                    </a:lnTo>
                    <a:lnTo>
                      <a:pt x="136" y="142"/>
                    </a:lnTo>
                    <a:lnTo>
                      <a:pt x="138" y="146"/>
                    </a:lnTo>
                    <a:lnTo>
                      <a:pt x="140" y="149"/>
                    </a:lnTo>
                    <a:lnTo>
                      <a:pt x="141" y="153"/>
                    </a:lnTo>
                    <a:lnTo>
                      <a:pt x="143" y="157"/>
                    </a:lnTo>
                    <a:lnTo>
                      <a:pt x="145" y="161"/>
                    </a:lnTo>
                    <a:lnTo>
                      <a:pt x="147" y="165"/>
                    </a:lnTo>
                    <a:lnTo>
                      <a:pt x="148" y="169"/>
                    </a:lnTo>
                    <a:lnTo>
                      <a:pt x="150" y="173"/>
                    </a:lnTo>
                    <a:lnTo>
                      <a:pt x="152" y="177"/>
                    </a:lnTo>
                    <a:lnTo>
                      <a:pt x="154" y="181"/>
                    </a:lnTo>
                    <a:lnTo>
                      <a:pt x="155" y="185"/>
                    </a:lnTo>
                    <a:lnTo>
                      <a:pt x="157" y="190"/>
                    </a:lnTo>
                    <a:lnTo>
                      <a:pt x="159" y="194"/>
                    </a:lnTo>
                    <a:lnTo>
                      <a:pt x="161" y="198"/>
                    </a:lnTo>
                    <a:lnTo>
                      <a:pt x="162" y="203"/>
                    </a:lnTo>
                    <a:lnTo>
                      <a:pt x="164" y="207"/>
                    </a:lnTo>
                    <a:lnTo>
                      <a:pt x="166" y="212"/>
                    </a:lnTo>
                    <a:lnTo>
                      <a:pt x="168" y="216"/>
                    </a:lnTo>
                    <a:lnTo>
                      <a:pt x="170" y="221"/>
                    </a:lnTo>
                    <a:lnTo>
                      <a:pt x="171" y="225"/>
                    </a:lnTo>
                    <a:lnTo>
                      <a:pt x="173" y="230"/>
                    </a:lnTo>
                    <a:lnTo>
                      <a:pt x="175" y="235"/>
                    </a:lnTo>
                  </a:path>
                </a:pathLst>
              </a:custGeom>
              <a:noFill/>
              <a:ln w="95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3202" name="Freeform 19">
                <a:extLst>
                  <a:ext uri="{FF2B5EF4-FFF2-40B4-BE49-F238E27FC236}">
                    <a16:creationId xmlns:a16="http://schemas.microsoft.com/office/drawing/2014/main" id="{D397784C-C723-40D6-8CE4-F2D46F8B4E8F}"/>
                  </a:ext>
                </a:extLst>
              </p:cNvPr>
              <p:cNvSpPr>
                <a:spLocks/>
              </p:cNvSpPr>
              <p:nvPr/>
            </p:nvSpPr>
            <p:spPr bwMode="auto">
              <a:xfrm>
                <a:off x="2271" y="6236"/>
                <a:ext cx="2610" cy="3525"/>
              </a:xfrm>
              <a:custGeom>
                <a:avLst/>
                <a:gdLst>
                  <a:gd name="T0" fmla="*/ 2147483647 w 174"/>
                  <a:gd name="T1" fmla="*/ 0 h 235"/>
                  <a:gd name="T2" fmla="*/ 2147483647 w 174"/>
                  <a:gd name="T3" fmla="*/ 0 h 235"/>
                  <a:gd name="T4" fmla="*/ 2147483647 w 174"/>
                  <a:gd name="T5" fmla="*/ 0 h 235"/>
                  <a:gd name="T6" fmla="*/ 2147483647 w 174"/>
                  <a:gd name="T7" fmla="*/ 2147483647 h 235"/>
                  <a:gd name="T8" fmla="*/ 2147483647 w 174"/>
                  <a:gd name="T9" fmla="*/ 2147483647 h 235"/>
                  <a:gd name="T10" fmla="*/ 2147483647 w 174"/>
                  <a:gd name="T11" fmla="*/ 2147483647 h 235"/>
                  <a:gd name="T12" fmla="*/ 2147483647 w 174"/>
                  <a:gd name="T13" fmla="*/ 2147483647 h 235"/>
                  <a:gd name="T14" fmla="*/ 2147483647 w 174"/>
                  <a:gd name="T15" fmla="*/ 2147483647 h 235"/>
                  <a:gd name="T16" fmla="*/ 2147483647 w 174"/>
                  <a:gd name="T17" fmla="*/ 2147483647 h 235"/>
                  <a:gd name="T18" fmla="*/ 2147483647 w 174"/>
                  <a:gd name="T19" fmla="*/ 2147483647 h 235"/>
                  <a:gd name="T20" fmla="*/ 2147483647 w 174"/>
                  <a:gd name="T21" fmla="*/ 2147483647 h 235"/>
                  <a:gd name="T22" fmla="*/ 2147483647 w 174"/>
                  <a:gd name="T23" fmla="*/ 2147483647 h 235"/>
                  <a:gd name="T24" fmla="*/ 2147483647 w 174"/>
                  <a:gd name="T25" fmla="*/ 2147483647 h 235"/>
                  <a:gd name="T26" fmla="*/ 2147483647 w 174"/>
                  <a:gd name="T27" fmla="*/ 2147483647 h 235"/>
                  <a:gd name="T28" fmla="*/ 2147483647 w 174"/>
                  <a:gd name="T29" fmla="*/ 2147483647 h 235"/>
                  <a:gd name="T30" fmla="*/ 2147483647 w 174"/>
                  <a:gd name="T31" fmla="*/ 2147483647 h 235"/>
                  <a:gd name="T32" fmla="*/ 2147483647 w 174"/>
                  <a:gd name="T33" fmla="*/ 2147483647 h 235"/>
                  <a:gd name="T34" fmla="*/ 2147483647 w 174"/>
                  <a:gd name="T35" fmla="*/ 2147483647 h 235"/>
                  <a:gd name="T36" fmla="*/ 2147483647 w 174"/>
                  <a:gd name="T37" fmla="*/ 2147483647 h 235"/>
                  <a:gd name="T38" fmla="*/ 2147483647 w 174"/>
                  <a:gd name="T39" fmla="*/ 2147483647 h 235"/>
                  <a:gd name="T40" fmla="*/ 2147483647 w 174"/>
                  <a:gd name="T41" fmla="*/ 2147483647 h 235"/>
                  <a:gd name="T42" fmla="*/ 2147483647 w 174"/>
                  <a:gd name="T43" fmla="*/ 2147483647 h 235"/>
                  <a:gd name="T44" fmla="*/ 2147483647 w 174"/>
                  <a:gd name="T45" fmla="*/ 2147483647 h 235"/>
                  <a:gd name="T46" fmla="*/ 2147483647 w 174"/>
                  <a:gd name="T47" fmla="*/ 2147483647 h 235"/>
                  <a:gd name="T48" fmla="*/ 2147483647 w 174"/>
                  <a:gd name="T49" fmla="*/ 2147483647 h 235"/>
                  <a:gd name="T50" fmla="*/ 2147483647 w 174"/>
                  <a:gd name="T51" fmla="*/ 2147483647 h 235"/>
                  <a:gd name="T52" fmla="*/ 2147483647 w 174"/>
                  <a:gd name="T53" fmla="*/ 2147483647 h 235"/>
                  <a:gd name="T54" fmla="*/ 2147483647 w 174"/>
                  <a:gd name="T55" fmla="*/ 2147483647 h 235"/>
                  <a:gd name="T56" fmla="*/ 2147483647 w 174"/>
                  <a:gd name="T57" fmla="*/ 2147483647 h 235"/>
                  <a:gd name="T58" fmla="*/ 2147483647 w 174"/>
                  <a:gd name="T59" fmla="*/ 2147483647 h 235"/>
                  <a:gd name="T60" fmla="*/ 2147483647 w 174"/>
                  <a:gd name="T61" fmla="*/ 2147483647 h 235"/>
                  <a:gd name="T62" fmla="*/ 2147483647 w 174"/>
                  <a:gd name="T63" fmla="*/ 2147483647 h 235"/>
                  <a:gd name="T64" fmla="*/ 2147483647 w 174"/>
                  <a:gd name="T65" fmla="*/ 2147483647 h 235"/>
                  <a:gd name="T66" fmla="*/ 2147483647 w 174"/>
                  <a:gd name="T67" fmla="*/ 2147483647 h 235"/>
                  <a:gd name="T68" fmla="*/ 2147483647 w 174"/>
                  <a:gd name="T69" fmla="*/ 2147483647 h 235"/>
                  <a:gd name="T70" fmla="*/ 2147483647 w 174"/>
                  <a:gd name="T71" fmla="*/ 2147483647 h 235"/>
                  <a:gd name="T72" fmla="*/ 2147483647 w 174"/>
                  <a:gd name="T73" fmla="*/ 2147483647 h 235"/>
                  <a:gd name="T74" fmla="*/ 2147483647 w 174"/>
                  <a:gd name="T75" fmla="*/ 2147483647 h 235"/>
                  <a:gd name="T76" fmla="*/ 2147483647 w 174"/>
                  <a:gd name="T77" fmla="*/ 2147483647 h 235"/>
                  <a:gd name="T78" fmla="*/ 2147483647 w 174"/>
                  <a:gd name="T79" fmla="*/ 2147483647 h 235"/>
                  <a:gd name="T80" fmla="*/ 2147483647 w 174"/>
                  <a:gd name="T81" fmla="*/ 2147483647 h 235"/>
                  <a:gd name="T82" fmla="*/ 2147483647 w 174"/>
                  <a:gd name="T83" fmla="*/ 2147483647 h 235"/>
                  <a:gd name="T84" fmla="*/ 2147483647 w 174"/>
                  <a:gd name="T85" fmla="*/ 2147483647 h 235"/>
                  <a:gd name="T86" fmla="*/ 2147483647 w 174"/>
                  <a:gd name="T87" fmla="*/ 2147483647 h 235"/>
                  <a:gd name="T88" fmla="*/ 2147483647 w 174"/>
                  <a:gd name="T89" fmla="*/ 2147483647 h 235"/>
                  <a:gd name="T90" fmla="*/ 2147483647 w 174"/>
                  <a:gd name="T91" fmla="*/ 2147483647 h 235"/>
                  <a:gd name="T92" fmla="*/ 2147483647 w 174"/>
                  <a:gd name="T93" fmla="*/ 2147483647 h 235"/>
                  <a:gd name="T94" fmla="*/ 2147483647 w 174"/>
                  <a:gd name="T95" fmla="*/ 2147483647 h 235"/>
                  <a:gd name="T96" fmla="*/ 2147483647 w 174"/>
                  <a:gd name="T97" fmla="*/ 2147483647 h 235"/>
                  <a:gd name="T98" fmla="*/ 0 w 174"/>
                  <a:gd name="T99" fmla="*/ 2147483647 h 23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4" h="235">
                    <a:moveTo>
                      <a:pt x="174" y="0"/>
                    </a:moveTo>
                    <a:lnTo>
                      <a:pt x="172" y="0"/>
                    </a:lnTo>
                    <a:lnTo>
                      <a:pt x="171" y="0"/>
                    </a:lnTo>
                    <a:lnTo>
                      <a:pt x="169" y="0"/>
                    </a:lnTo>
                    <a:lnTo>
                      <a:pt x="167" y="0"/>
                    </a:lnTo>
                    <a:lnTo>
                      <a:pt x="165" y="0"/>
                    </a:lnTo>
                    <a:lnTo>
                      <a:pt x="164" y="0"/>
                    </a:lnTo>
                    <a:lnTo>
                      <a:pt x="162" y="1"/>
                    </a:lnTo>
                    <a:lnTo>
                      <a:pt x="160" y="1"/>
                    </a:lnTo>
                    <a:lnTo>
                      <a:pt x="158" y="1"/>
                    </a:lnTo>
                    <a:lnTo>
                      <a:pt x="157" y="2"/>
                    </a:lnTo>
                    <a:lnTo>
                      <a:pt x="155" y="2"/>
                    </a:lnTo>
                    <a:lnTo>
                      <a:pt x="153" y="3"/>
                    </a:lnTo>
                    <a:lnTo>
                      <a:pt x="151" y="4"/>
                    </a:lnTo>
                    <a:lnTo>
                      <a:pt x="149" y="4"/>
                    </a:lnTo>
                    <a:lnTo>
                      <a:pt x="148" y="5"/>
                    </a:lnTo>
                    <a:lnTo>
                      <a:pt x="146" y="6"/>
                    </a:lnTo>
                    <a:lnTo>
                      <a:pt x="144" y="6"/>
                    </a:lnTo>
                    <a:lnTo>
                      <a:pt x="142" y="7"/>
                    </a:lnTo>
                    <a:lnTo>
                      <a:pt x="141" y="8"/>
                    </a:lnTo>
                    <a:lnTo>
                      <a:pt x="139" y="9"/>
                    </a:lnTo>
                    <a:lnTo>
                      <a:pt x="137" y="10"/>
                    </a:lnTo>
                    <a:lnTo>
                      <a:pt x="135" y="11"/>
                    </a:lnTo>
                    <a:lnTo>
                      <a:pt x="134" y="12"/>
                    </a:lnTo>
                    <a:lnTo>
                      <a:pt x="132" y="13"/>
                    </a:lnTo>
                    <a:lnTo>
                      <a:pt x="130" y="15"/>
                    </a:lnTo>
                    <a:lnTo>
                      <a:pt x="128" y="16"/>
                    </a:lnTo>
                    <a:lnTo>
                      <a:pt x="127" y="17"/>
                    </a:lnTo>
                    <a:lnTo>
                      <a:pt x="125" y="18"/>
                    </a:lnTo>
                    <a:lnTo>
                      <a:pt x="123" y="20"/>
                    </a:lnTo>
                    <a:lnTo>
                      <a:pt x="121" y="21"/>
                    </a:lnTo>
                    <a:lnTo>
                      <a:pt x="119" y="23"/>
                    </a:lnTo>
                    <a:lnTo>
                      <a:pt x="118" y="24"/>
                    </a:lnTo>
                    <a:lnTo>
                      <a:pt x="116" y="26"/>
                    </a:lnTo>
                    <a:lnTo>
                      <a:pt x="114" y="27"/>
                    </a:lnTo>
                    <a:lnTo>
                      <a:pt x="112" y="29"/>
                    </a:lnTo>
                    <a:lnTo>
                      <a:pt x="111" y="31"/>
                    </a:lnTo>
                    <a:lnTo>
                      <a:pt x="109" y="32"/>
                    </a:lnTo>
                    <a:lnTo>
                      <a:pt x="107" y="34"/>
                    </a:lnTo>
                    <a:lnTo>
                      <a:pt x="105" y="36"/>
                    </a:lnTo>
                    <a:lnTo>
                      <a:pt x="104" y="38"/>
                    </a:lnTo>
                    <a:lnTo>
                      <a:pt x="102" y="40"/>
                    </a:lnTo>
                    <a:lnTo>
                      <a:pt x="100" y="42"/>
                    </a:lnTo>
                    <a:lnTo>
                      <a:pt x="98" y="44"/>
                    </a:lnTo>
                    <a:lnTo>
                      <a:pt x="97" y="46"/>
                    </a:lnTo>
                    <a:lnTo>
                      <a:pt x="95" y="48"/>
                    </a:lnTo>
                    <a:lnTo>
                      <a:pt x="93" y="50"/>
                    </a:lnTo>
                    <a:lnTo>
                      <a:pt x="91" y="53"/>
                    </a:lnTo>
                    <a:lnTo>
                      <a:pt x="89" y="55"/>
                    </a:lnTo>
                    <a:lnTo>
                      <a:pt x="88" y="57"/>
                    </a:lnTo>
                    <a:lnTo>
                      <a:pt x="86" y="60"/>
                    </a:lnTo>
                    <a:lnTo>
                      <a:pt x="84" y="62"/>
                    </a:lnTo>
                    <a:lnTo>
                      <a:pt x="82" y="64"/>
                    </a:lnTo>
                    <a:lnTo>
                      <a:pt x="81" y="67"/>
                    </a:lnTo>
                    <a:lnTo>
                      <a:pt x="79" y="69"/>
                    </a:lnTo>
                    <a:lnTo>
                      <a:pt x="77" y="72"/>
                    </a:lnTo>
                    <a:lnTo>
                      <a:pt x="75" y="75"/>
                    </a:lnTo>
                    <a:lnTo>
                      <a:pt x="74" y="77"/>
                    </a:lnTo>
                    <a:lnTo>
                      <a:pt x="72" y="80"/>
                    </a:lnTo>
                    <a:lnTo>
                      <a:pt x="70" y="83"/>
                    </a:lnTo>
                    <a:lnTo>
                      <a:pt x="68" y="86"/>
                    </a:lnTo>
                    <a:lnTo>
                      <a:pt x="67" y="89"/>
                    </a:lnTo>
                    <a:lnTo>
                      <a:pt x="65" y="92"/>
                    </a:lnTo>
                    <a:lnTo>
                      <a:pt x="63" y="95"/>
                    </a:lnTo>
                    <a:lnTo>
                      <a:pt x="61" y="98"/>
                    </a:lnTo>
                    <a:lnTo>
                      <a:pt x="59" y="101"/>
                    </a:lnTo>
                    <a:lnTo>
                      <a:pt x="58" y="104"/>
                    </a:lnTo>
                    <a:lnTo>
                      <a:pt x="56" y="107"/>
                    </a:lnTo>
                    <a:lnTo>
                      <a:pt x="54" y="110"/>
                    </a:lnTo>
                    <a:lnTo>
                      <a:pt x="52" y="114"/>
                    </a:lnTo>
                    <a:lnTo>
                      <a:pt x="51" y="117"/>
                    </a:lnTo>
                    <a:lnTo>
                      <a:pt x="49" y="120"/>
                    </a:lnTo>
                    <a:lnTo>
                      <a:pt x="47" y="124"/>
                    </a:lnTo>
                    <a:lnTo>
                      <a:pt x="45" y="127"/>
                    </a:lnTo>
                    <a:lnTo>
                      <a:pt x="44" y="131"/>
                    </a:lnTo>
                    <a:lnTo>
                      <a:pt x="42" y="135"/>
                    </a:lnTo>
                    <a:lnTo>
                      <a:pt x="40" y="138"/>
                    </a:lnTo>
                    <a:lnTo>
                      <a:pt x="38" y="142"/>
                    </a:lnTo>
                    <a:lnTo>
                      <a:pt x="37" y="146"/>
                    </a:lnTo>
                    <a:lnTo>
                      <a:pt x="35" y="149"/>
                    </a:lnTo>
                    <a:lnTo>
                      <a:pt x="33" y="153"/>
                    </a:lnTo>
                    <a:lnTo>
                      <a:pt x="31" y="157"/>
                    </a:lnTo>
                    <a:lnTo>
                      <a:pt x="29" y="161"/>
                    </a:lnTo>
                    <a:lnTo>
                      <a:pt x="28" y="165"/>
                    </a:lnTo>
                    <a:lnTo>
                      <a:pt x="26" y="169"/>
                    </a:lnTo>
                    <a:lnTo>
                      <a:pt x="24" y="173"/>
                    </a:lnTo>
                    <a:lnTo>
                      <a:pt x="22" y="177"/>
                    </a:lnTo>
                    <a:lnTo>
                      <a:pt x="21" y="181"/>
                    </a:lnTo>
                    <a:lnTo>
                      <a:pt x="19" y="185"/>
                    </a:lnTo>
                    <a:lnTo>
                      <a:pt x="17" y="190"/>
                    </a:lnTo>
                    <a:lnTo>
                      <a:pt x="15" y="194"/>
                    </a:lnTo>
                    <a:lnTo>
                      <a:pt x="14" y="198"/>
                    </a:lnTo>
                    <a:lnTo>
                      <a:pt x="12" y="203"/>
                    </a:lnTo>
                    <a:lnTo>
                      <a:pt x="10" y="207"/>
                    </a:lnTo>
                    <a:lnTo>
                      <a:pt x="8" y="212"/>
                    </a:lnTo>
                    <a:lnTo>
                      <a:pt x="7" y="216"/>
                    </a:lnTo>
                    <a:lnTo>
                      <a:pt x="5" y="221"/>
                    </a:lnTo>
                    <a:lnTo>
                      <a:pt x="3" y="225"/>
                    </a:lnTo>
                    <a:lnTo>
                      <a:pt x="1" y="230"/>
                    </a:lnTo>
                    <a:lnTo>
                      <a:pt x="0" y="235"/>
                    </a:lnTo>
                  </a:path>
                </a:pathLst>
              </a:custGeom>
              <a:noFill/>
              <a:ln w="95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sp>
        <p:nvSpPr>
          <p:cNvPr id="93188" name="Rectangle 2">
            <a:extLst>
              <a:ext uri="{FF2B5EF4-FFF2-40B4-BE49-F238E27FC236}">
                <a16:creationId xmlns:a16="http://schemas.microsoft.com/office/drawing/2014/main" id="{113C6B48-69B0-4040-A422-D53B8595E2C8}"/>
              </a:ext>
            </a:extLst>
          </p:cNvPr>
          <p:cNvSpPr>
            <a:spLocks noGrp="1" noChangeArrowheads="1"/>
          </p:cNvSpPr>
          <p:nvPr>
            <p:ph type="title"/>
          </p:nvPr>
        </p:nvSpPr>
        <p:spPr>
          <a:xfrm>
            <a:off x="291244" y="113508"/>
            <a:ext cx="8266113" cy="914400"/>
          </a:xfrm>
        </p:spPr>
        <p:txBody>
          <a:bodyPr/>
          <a:lstStyle/>
          <a:p>
            <a:pPr eaLnBrk="1" hangingPunct="1"/>
            <a:r>
              <a:rPr lang="en-US" altLang="en-US" dirty="0">
                <a:solidFill>
                  <a:srgbClr val="0070C0"/>
                </a:solidFill>
              </a:rPr>
              <a:t>Results-Explanation</a:t>
            </a:r>
          </a:p>
        </p:txBody>
      </p:sp>
      <p:sp>
        <p:nvSpPr>
          <p:cNvPr id="93189" name="Text Box 4">
            <a:extLst>
              <a:ext uri="{FF2B5EF4-FFF2-40B4-BE49-F238E27FC236}">
                <a16:creationId xmlns:a16="http://schemas.microsoft.com/office/drawing/2014/main" id="{722685C8-01F8-4D5B-8200-AA810BF4700F}"/>
              </a:ext>
            </a:extLst>
          </p:cNvPr>
          <p:cNvSpPr txBox="1">
            <a:spLocks noChangeArrowheads="1"/>
          </p:cNvSpPr>
          <p:nvPr/>
        </p:nvSpPr>
        <p:spPr bwMode="auto">
          <a:xfrm>
            <a:off x="1175476" y="1251241"/>
            <a:ext cx="6115050"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25000"/>
              </a:spcBef>
              <a:spcAft>
                <a:spcPct val="0"/>
              </a:spcAft>
              <a:buFontTx/>
              <a:buChar char="•"/>
            </a:pPr>
            <a:r>
              <a:rPr lang="en-US" altLang="en-US" sz="2400" u="sng" dirty="0">
                <a:solidFill>
                  <a:srgbClr val="3333CC"/>
                </a:solidFill>
                <a:latin typeface="Times New Roman" panose="02020603050405020304" pitchFamily="18" charset="0"/>
              </a:rPr>
              <a:t>Below </a:t>
            </a:r>
            <a:r>
              <a:rPr lang="en-US" altLang="en-US" sz="2400" u="sng" dirty="0" err="1">
                <a:solidFill>
                  <a:srgbClr val="3333CC"/>
                </a:solidFill>
                <a:latin typeface="Times New Roman" panose="02020603050405020304" pitchFamily="18" charset="0"/>
              </a:rPr>
              <a:t>w</a:t>
            </a:r>
            <a:r>
              <a:rPr lang="en-US" altLang="en-US" sz="2400" u="sng" baseline="-25000" dirty="0" err="1">
                <a:solidFill>
                  <a:srgbClr val="3333CC"/>
                </a:solidFill>
                <a:latin typeface="Times New Roman" panose="02020603050405020304" pitchFamily="18" charset="0"/>
              </a:rPr>
              <a:t>opt</a:t>
            </a:r>
            <a:r>
              <a:rPr lang="en-US" altLang="en-US" sz="2400" u="sng" baseline="-25000" dirty="0">
                <a:solidFill>
                  <a:srgbClr val="3333CC"/>
                </a:solidFill>
                <a:latin typeface="Times New Roman" panose="02020603050405020304" pitchFamily="18" charset="0"/>
              </a:rPr>
              <a:t> </a:t>
            </a:r>
            <a:r>
              <a:rPr lang="en-US" altLang="en-US" sz="2400" u="sng" dirty="0">
                <a:solidFill>
                  <a:srgbClr val="3333CC"/>
                </a:solidFill>
                <a:latin typeface="Times New Roman" panose="02020603050405020304" pitchFamily="18" charset="0"/>
              </a:rPr>
              <a:t>(</a:t>
            </a:r>
            <a:r>
              <a:rPr lang="en-US" altLang="en-US" sz="2400" u="sng" dirty="0">
                <a:solidFill>
                  <a:srgbClr val="FF0000"/>
                </a:solidFill>
                <a:latin typeface="Times New Roman" panose="02020603050405020304" pitchFamily="18" charset="0"/>
              </a:rPr>
              <a:t>dry side of optimum</a:t>
            </a:r>
            <a:r>
              <a:rPr lang="en-US" altLang="en-US" sz="2400" u="sng" dirty="0">
                <a:solidFill>
                  <a:srgbClr val="3333CC"/>
                </a:solidFill>
                <a:latin typeface="Times New Roman" panose="02020603050405020304" pitchFamily="18" charset="0"/>
              </a:rPr>
              <a:t>):</a:t>
            </a:r>
          </a:p>
          <a:p>
            <a:pPr algn="just" fontAlgn="base">
              <a:spcBef>
                <a:spcPct val="25000"/>
              </a:spcBef>
              <a:spcAft>
                <a:spcPct val="0"/>
              </a:spcAft>
              <a:buFontTx/>
              <a:buChar char="•"/>
            </a:pPr>
            <a:r>
              <a:rPr lang="en-US" altLang="en-US" sz="2400" dirty="0">
                <a:solidFill>
                  <a:srgbClr val="000000"/>
                </a:solidFill>
                <a:latin typeface="Times New Roman" panose="02020603050405020304" pitchFamily="18" charset="0"/>
              </a:rPr>
              <a:t>As the water content increases, the particles develop larger and larger water films around them, which tend to “lubricate” the particles and make them easier to be moved about and reoriented into a denser configuration.</a:t>
            </a:r>
          </a:p>
        </p:txBody>
      </p:sp>
      <p:sp>
        <p:nvSpPr>
          <p:cNvPr id="93190" name="Text Box 5">
            <a:extLst>
              <a:ext uri="{FF2B5EF4-FFF2-40B4-BE49-F238E27FC236}">
                <a16:creationId xmlns:a16="http://schemas.microsoft.com/office/drawing/2014/main" id="{5953C242-CD73-48A4-B062-8658318744F8}"/>
              </a:ext>
            </a:extLst>
          </p:cNvPr>
          <p:cNvSpPr txBox="1">
            <a:spLocks noChangeArrowheads="1"/>
          </p:cNvSpPr>
          <p:nvPr/>
        </p:nvSpPr>
        <p:spPr bwMode="auto">
          <a:xfrm>
            <a:off x="1105748" y="3488736"/>
            <a:ext cx="6445235"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25000"/>
              </a:spcBef>
              <a:spcAft>
                <a:spcPct val="0"/>
              </a:spcAft>
              <a:buFontTx/>
              <a:buChar char="•"/>
            </a:pPr>
            <a:r>
              <a:rPr lang="en-US" altLang="en-US" sz="2400" u="sng" dirty="0">
                <a:solidFill>
                  <a:srgbClr val="3333CC"/>
                </a:solidFill>
                <a:latin typeface="Times New Roman" panose="02020603050405020304" pitchFamily="18" charset="0"/>
              </a:rPr>
              <a:t>At </a:t>
            </a:r>
            <a:r>
              <a:rPr lang="en-US" altLang="en-US" sz="2400" u="sng" dirty="0" err="1">
                <a:solidFill>
                  <a:srgbClr val="3333CC"/>
                </a:solidFill>
                <a:latin typeface="Times New Roman" panose="02020603050405020304" pitchFamily="18" charset="0"/>
              </a:rPr>
              <a:t>w</a:t>
            </a:r>
            <a:r>
              <a:rPr lang="en-US" altLang="en-US" sz="2400" u="sng" baseline="-25000" dirty="0" err="1">
                <a:solidFill>
                  <a:srgbClr val="3333CC"/>
                </a:solidFill>
                <a:latin typeface="Times New Roman" panose="02020603050405020304" pitchFamily="18" charset="0"/>
              </a:rPr>
              <a:t>opt</a:t>
            </a:r>
            <a:r>
              <a:rPr lang="en-US" altLang="en-US" sz="2400" u="sng" dirty="0">
                <a:solidFill>
                  <a:srgbClr val="3333CC"/>
                </a:solidFill>
                <a:latin typeface="Times New Roman" panose="02020603050405020304" pitchFamily="18" charset="0"/>
              </a:rPr>
              <a:t>:</a:t>
            </a:r>
          </a:p>
          <a:p>
            <a:pPr algn="just" fontAlgn="base">
              <a:spcBef>
                <a:spcPct val="25000"/>
              </a:spcBef>
              <a:spcAft>
                <a:spcPct val="0"/>
              </a:spcAft>
              <a:buFontTx/>
              <a:buChar char="•"/>
            </a:pPr>
            <a:r>
              <a:rPr lang="en-US" altLang="en-US" sz="2400" dirty="0">
                <a:solidFill>
                  <a:srgbClr val="000000"/>
                </a:solidFill>
                <a:latin typeface="Times New Roman" panose="02020603050405020304" pitchFamily="18" charset="0"/>
              </a:rPr>
              <a:t>The density is at the maximum, and it does not increase any further.</a:t>
            </a:r>
          </a:p>
        </p:txBody>
      </p:sp>
      <p:sp>
        <p:nvSpPr>
          <p:cNvPr id="93191" name="Text Box 7">
            <a:extLst>
              <a:ext uri="{FF2B5EF4-FFF2-40B4-BE49-F238E27FC236}">
                <a16:creationId xmlns:a16="http://schemas.microsoft.com/office/drawing/2014/main" id="{24007F65-5960-485D-8653-28E80C3E4733}"/>
              </a:ext>
            </a:extLst>
          </p:cNvPr>
          <p:cNvSpPr txBox="1">
            <a:spLocks noChangeArrowheads="1"/>
          </p:cNvSpPr>
          <p:nvPr/>
        </p:nvSpPr>
        <p:spPr bwMode="auto">
          <a:xfrm>
            <a:off x="1137780" y="4779355"/>
            <a:ext cx="684291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25000"/>
              </a:spcBef>
              <a:spcAft>
                <a:spcPct val="0"/>
              </a:spcAft>
              <a:buFontTx/>
              <a:buChar char="•"/>
            </a:pPr>
            <a:r>
              <a:rPr lang="en-US" altLang="en-US" sz="2400" u="sng" dirty="0">
                <a:solidFill>
                  <a:srgbClr val="3333CC"/>
                </a:solidFill>
                <a:latin typeface="Times New Roman" panose="02020603050405020304" pitchFamily="18" charset="0"/>
              </a:rPr>
              <a:t>Above </a:t>
            </a:r>
            <a:r>
              <a:rPr lang="en-US" altLang="en-US" sz="2400" u="sng" dirty="0" err="1">
                <a:solidFill>
                  <a:srgbClr val="3333CC"/>
                </a:solidFill>
                <a:latin typeface="Times New Roman" panose="02020603050405020304" pitchFamily="18" charset="0"/>
              </a:rPr>
              <a:t>w</a:t>
            </a:r>
            <a:r>
              <a:rPr lang="en-US" altLang="en-US" sz="2400" u="sng" baseline="-25000" dirty="0" err="1">
                <a:solidFill>
                  <a:srgbClr val="3333CC"/>
                </a:solidFill>
                <a:latin typeface="Times New Roman" panose="02020603050405020304" pitchFamily="18" charset="0"/>
              </a:rPr>
              <a:t>opt</a:t>
            </a:r>
            <a:r>
              <a:rPr lang="en-US" altLang="en-US" sz="2400" u="sng" baseline="-25000" dirty="0">
                <a:solidFill>
                  <a:srgbClr val="3333CC"/>
                </a:solidFill>
                <a:latin typeface="Times New Roman" panose="02020603050405020304" pitchFamily="18" charset="0"/>
              </a:rPr>
              <a:t> </a:t>
            </a:r>
            <a:r>
              <a:rPr lang="en-US" altLang="en-US" sz="2400" u="sng" dirty="0">
                <a:solidFill>
                  <a:srgbClr val="3333CC"/>
                </a:solidFill>
                <a:latin typeface="Times New Roman" panose="02020603050405020304" pitchFamily="18" charset="0"/>
              </a:rPr>
              <a:t>(</a:t>
            </a:r>
            <a:r>
              <a:rPr lang="en-US" altLang="en-US" sz="2400" u="sng" dirty="0">
                <a:solidFill>
                  <a:srgbClr val="FF0000"/>
                </a:solidFill>
                <a:latin typeface="Times New Roman" panose="02020603050405020304" pitchFamily="18" charset="0"/>
              </a:rPr>
              <a:t>wet side of optimum</a:t>
            </a:r>
            <a:r>
              <a:rPr lang="en-US" altLang="en-US" sz="2400" u="sng" dirty="0">
                <a:solidFill>
                  <a:srgbClr val="3333CC"/>
                </a:solidFill>
                <a:latin typeface="Times New Roman" panose="02020603050405020304" pitchFamily="18" charset="0"/>
              </a:rPr>
              <a:t>): </a:t>
            </a:r>
          </a:p>
          <a:p>
            <a:pPr algn="just" fontAlgn="base">
              <a:spcBef>
                <a:spcPct val="25000"/>
              </a:spcBef>
              <a:spcAft>
                <a:spcPct val="0"/>
              </a:spcAft>
              <a:buFontTx/>
              <a:buChar char="•"/>
            </a:pPr>
            <a:r>
              <a:rPr lang="en-US" altLang="en-US" sz="2400" dirty="0">
                <a:solidFill>
                  <a:srgbClr val="000000"/>
                </a:solidFill>
                <a:latin typeface="Times New Roman" panose="02020603050405020304" pitchFamily="18" charset="0"/>
              </a:rPr>
              <a:t>The energy applied is mainly transferred to water phase and not soil skeleton. Water starts to replace soil particles in the mold, and since </a:t>
            </a:r>
            <a:r>
              <a:rPr lang="en-US" altLang="en-US" sz="2400" dirty="0">
                <a:solidFill>
                  <a:srgbClr val="000000"/>
                </a:solidFill>
                <a:latin typeface="Times New Roman" panose="02020603050405020304" pitchFamily="18" charset="0"/>
                <a:sym typeface="Symbol" panose="05050102010706020507" pitchFamily="18" charset="2"/>
              </a:rPr>
              <a:t></a:t>
            </a:r>
            <a:r>
              <a:rPr lang="en-US" altLang="en-US" sz="2400" baseline="-25000" dirty="0">
                <a:solidFill>
                  <a:srgbClr val="000000"/>
                </a:solidFill>
                <a:latin typeface="Times New Roman" panose="02020603050405020304" pitchFamily="18" charset="0"/>
                <a:sym typeface="Symbol" panose="05050102010706020507" pitchFamily="18" charset="2"/>
              </a:rPr>
              <a:t>w</a:t>
            </a:r>
            <a:r>
              <a:rPr lang="en-US" altLang="en-US" sz="2400" dirty="0">
                <a:solidFill>
                  <a:srgbClr val="000000"/>
                </a:solidFill>
                <a:latin typeface="Times New Roman" panose="02020603050405020304" pitchFamily="18" charset="0"/>
                <a:sym typeface="Symbol" panose="05050102010706020507" pitchFamily="18" charset="2"/>
              </a:rPr>
              <a:t> &lt;&lt; </a:t>
            </a:r>
            <a:r>
              <a:rPr lang="en-US" altLang="en-US" sz="2400" baseline="-25000" dirty="0">
                <a:solidFill>
                  <a:srgbClr val="000000"/>
                </a:solidFill>
                <a:latin typeface="Times New Roman" panose="02020603050405020304" pitchFamily="18" charset="0"/>
                <a:sym typeface="Symbol" panose="05050102010706020507" pitchFamily="18" charset="2"/>
              </a:rPr>
              <a:t>s</a:t>
            </a:r>
            <a:r>
              <a:rPr lang="en-US" altLang="en-US" sz="2400" dirty="0">
                <a:solidFill>
                  <a:srgbClr val="000000"/>
                </a:solidFill>
                <a:latin typeface="Times New Roman" panose="02020603050405020304" pitchFamily="18" charset="0"/>
                <a:sym typeface="Symbol" panose="05050102010706020507" pitchFamily="18" charset="2"/>
              </a:rPr>
              <a:t> the dry density starts to decrease.</a:t>
            </a:r>
          </a:p>
        </p:txBody>
      </p:sp>
      <p:sp>
        <p:nvSpPr>
          <p:cNvPr id="93192" name="Oval 13">
            <a:extLst>
              <a:ext uri="{FF2B5EF4-FFF2-40B4-BE49-F238E27FC236}">
                <a16:creationId xmlns:a16="http://schemas.microsoft.com/office/drawing/2014/main" id="{65CA3C45-B57D-49C1-8FEA-F15BAF345723}"/>
              </a:ext>
            </a:extLst>
          </p:cNvPr>
          <p:cNvSpPr>
            <a:spLocks noChangeArrowheads="1"/>
          </p:cNvSpPr>
          <p:nvPr/>
        </p:nvSpPr>
        <p:spPr bwMode="auto">
          <a:xfrm>
            <a:off x="9696658" y="2991731"/>
            <a:ext cx="223097" cy="187513"/>
          </a:xfrm>
          <a:prstGeom prst="ellipse">
            <a:avLst/>
          </a:prstGeom>
          <a:noFill/>
          <a:ln w="41275">
            <a:solidFill>
              <a:srgbClr val="7030A0"/>
            </a:solidFill>
            <a:round/>
            <a:headEnd/>
            <a:tailEnd/>
          </a:ln>
          <a:effec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FF0000"/>
              </a:solidFill>
            </a:endParaRPr>
          </a:p>
        </p:txBody>
      </p:sp>
      <p:sp>
        <p:nvSpPr>
          <p:cNvPr id="93194" name="Text Box 22">
            <a:extLst>
              <a:ext uri="{FF2B5EF4-FFF2-40B4-BE49-F238E27FC236}">
                <a16:creationId xmlns:a16="http://schemas.microsoft.com/office/drawing/2014/main" id="{D3D7E0BB-E6FE-4827-8F96-F782DCF0F965}"/>
              </a:ext>
            </a:extLst>
          </p:cNvPr>
          <p:cNvSpPr txBox="1">
            <a:spLocks noChangeArrowheads="1"/>
          </p:cNvSpPr>
          <p:nvPr/>
        </p:nvSpPr>
        <p:spPr bwMode="auto">
          <a:xfrm>
            <a:off x="7678739" y="1436689"/>
            <a:ext cx="36586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i="1" dirty="0">
                <a:solidFill>
                  <a:srgbClr val="FF0000"/>
                </a:solidFill>
                <a:latin typeface="Times New Roman" panose="02020603050405020304" pitchFamily="18" charset="0"/>
              </a:rPr>
              <a:t>Lubrication or loss of suction??</a:t>
            </a:r>
          </a:p>
        </p:txBody>
      </p:sp>
      <p:sp>
        <p:nvSpPr>
          <p:cNvPr id="19" name="Oval 13">
            <a:extLst>
              <a:ext uri="{FF2B5EF4-FFF2-40B4-BE49-F238E27FC236}">
                <a16:creationId xmlns:a16="http://schemas.microsoft.com/office/drawing/2014/main" id="{65CA3C45-B57D-49C1-8FEA-F15BAF345723}"/>
              </a:ext>
            </a:extLst>
          </p:cNvPr>
          <p:cNvSpPr>
            <a:spLocks noChangeArrowheads="1"/>
          </p:cNvSpPr>
          <p:nvPr/>
        </p:nvSpPr>
        <p:spPr bwMode="auto">
          <a:xfrm>
            <a:off x="8605552" y="3929382"/>
            <a:ext cx="117475" cy="1174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
        <p:nvSpPr>
          <p:cNvPr id="20" name="Oval 13">
            <a:extLst>
              <a:ext uri="{FF2B5EF4-FFF2-40B4-BE49-F238E27FC236}">
                <a16:creationId xmlns:a16="http://schemas.microsoft.com/office/drawing/2014/main" id="{65CA3C45-B57D-49C1-8FEA-F15BAF345723}"/>
              </a:ext>
            </a:extLst>
          </p:cNvPr>
          <p:cNvSpPr>
            <a:spLocks noChangeArrowheads="1"/>
          </p:cNvSpPr>
          <p:nvPr/>
        </p:nvSpPr>
        <p:spPr bwMode="auto">
          <a:xfrm>
            <a:off x="8926583" y="3455723"/>
            <a:ext cx="117475" cy="1174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
        <p:nvSpPr>
          <p:cNvPr id="21" name="Oval 13">
            <a:extLst>
              <a:ext uri="{FF2B5EF4-FFF2-40B4-BE49-F238E27FC236}">
                <a16:creationId xmlns:a16="http://schemas.microsoft.com/office/drawing/2014/main" id="{65CA3C45-B57D-49C1-8FEA-F15BAF345723}"/>
              </a:ext>
            </a:extLst>
          </p:cNvPr>
          <p:cNvSpPr>
            <a:spLocks noChangeArrowheads="1"/>
          </p:cNvSpPr>
          <p:nvPr/>
        </p:nvSpPr>
        <p:spPr bwMode="auto">
          <a:xfrm>
            <a:off x="9417503" y="3100914"/>
            <a:ext cx="117475" cy="1174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
        <p:nvSpPr>
          <p:cNvPr id="22" name="Oval 13">
            <a:extLst>
              <a:ext uri="{FF2B5EF4-FFF2-40B4-BE49-F238E27FC236}">
                <a16:creationId xmlns:a16="http://schemas.microsoft.com/office/drawing/2014/main" id="{65CA3C45-B57D-49C1-8FEA-F15BAF345723}"/>
              </a:ext>
            </a:extLst>
          </p:cNvPr>
          <p:cNvSpPr>
            <a:spLocks noChangeArrowheads="1"/>
          </p:cNvSpPr>
          <p:nvPr/>
        </p:nvSpPr>
        <p:spPr bwMode="auto">
          <a:xfrm>
            <a:off x="10244134" y="3191708"/>
            <a:ext cx="117475" cy="1174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
        <p:nvSpPr>
          <p:cNvPr id="23" name="Oval 13">
            <a:extLst>
              <a:ext uri="{FF2B5EF4-FFF2-40B4-BE49-F238E27FC236}">
                <a16:creationId xmlns:a16="http://schemas.microsoft.com/office/drawing/2014/main" id="{65CA3C45-B57D-49C1-8FEA-F15BAF345723}"/>
              </a:ext>
            </a:extLst>
          </p:cNvPr>
          <p:cNvSpPr>
            <a:spLocks noChangeArrowheads="1"/>
          </p:cNvSpPr>
          <p:nvPr/>
        </p:nvSpPr>
        <p:spPr bwMode="auto">
          <a:xfrm>
            <a:off x="10745258" y="3739060"/>
            <a:ext cx="117475" cy="1174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a:extLst>
              <a:ext uri="{FF2B5EF4-FFF2-40B4-BE49-F238E27FC236}">
                <a16:creationId xmlns:a16="http://schemas.microsoft.com/office/drawing/2014/main" id="{C8527C61-0B66-4653-8550-C209E8417201}"/>
              </a:ext>
            </a:extLst>
          </p:cNvPr>
          <p:cNvSpPr>
            <a:spLocks noGrp="1" noChangeArrowheads="1"/>
          </p:cNvSpPr>
          <p:nvPr>
            <p:ph type="body" idx="1"/>
          </p:nvPr>
        </p:nvSpPr>
        <p:spPr/>
        <p:txBody>
          <a:bodyPr/>
          <a:lstStyle/>
          <a:p>
            <a:pPr marL="230188" indent="-230188" algn="just">
              <a:buFontTx/>
              <a:buChar char="•"/>
            </a:pPr>
            <a:r>
              <a:rPr lang="en-US" altLang="en-US" sz="2400" dirty="0"/>
              <a:t>Swelling of compacted clays is greater for those compacted dry of optimum. They have a relatively greater deficiency of water and therefore have a greater tendency to adsorb water and thus swell more.</a:t>
            </a:r>
          </a:p>
          <a:p>
            <a:pPr marL="230188" indent="-230188" algn="just">
              <a:buFontTx/>
              <a:buChar char="•"/>
            </a:pPr>
            <a:endParaRPr lang="en-US" altLang="en-US" sz="2400" dirty="0"/>
          </a:p>
        </p:txBody>
      </p:sp>
      <p:sp>
        <p:nvSpPr>
          <p:cNvPr id="96261" name="Line 4">
            <a:extLst>
              <a:ext uri="{FF2B5EF4-FFF2-40B4-BE49-F238E27FC236}">
                <a16:creationId xmlns:a16="http://schemas.microsoft.com/office/drawing/2014/main" id="{812830DF-3032-481F-9E8D-014C9E2156AF}"/>
              </a:ext>
            </a:extLst>
          </p:cNvPr>
          <p:cNvSpPr>
            <a:spLocks noChangeShapeType="1"/>
          </p:cNvSpPr>
          <p:nvPr/>
        </p:nvSpPr>
        <p:spPr bwMode="auto">
          <a:xfrm flipV="1">
            <a:off x="4313238" y="3881439"/>
            <a:ext cx="0" cy="19891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6262" name="Line 5">
            <a:extLst>
              <a:ext uri="{FF2B5EF4-FFF2-40B4-BE49-F238E27FC236}">
                <a16:creationId xmlns:a16="http://schemas.microsoft.com/office/drawing/2014/main" id="{EF395AA2-7804-4B3B-A4A9-F9CF21B1008A}"/>
              </a:ext>
            </a:extLst>
          </p:cNvPr>
          <p:cNvSpPr>
            <a:spLocks noChangeShapeType="1"/>
          </p:cNvSpPr>
          <p:nvPr/>
        </p:nvSpPr>
        <p:spPr bwMode="auto">
          <a:xfrm>
            <a:off x="4313238" y="5884863"/>
            <a:ext cx="2641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6263" name="Text Box 6">
            <a:extLst>
              <a:ext uri="{FF2B5EF4-FFF2-40B4-BE49-F238E27FC236}">
                <a16:creationId xmlns:a16="http://schemas.microsoft.com/office/drawing/2014/main" id="{E38C5BC3-4397-4BEE-9099-31F0024CB678}"/>
              </a:ext>
            </a:extLst>
          </p:cNvPr>
          <p:cNvSpPr txBox="1">
            <a:spLocks noChangeArrowheads="1"/>
          </p:cNvSpPr>
          <p:nvPr/>
        </p:nvSpPr>
        <p:spPr bwMode="auto">
          <a:xfrm>
            <a:off x="6230938" y="5826125"/>
            <a:ext cx="550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000000"/>
                </a:solidFill>
                <a:latin typeface="Times New Roman" panose="02020603050405020304" pitchFamily="18" charset="0"/>
              </a:rPr>
              <a:t>w</a:t>
            </a:r>
          </a:p>
        </p:txBody>
      </p:sp>
      <p:sp>
        <p:nvSpPr>
          <p:cNvPr id="96264" name="Text Box 7">
            <a:extLst>
              <a:ext uri="{FF2B5EF4-FFF2-40B4-BE49-F238E27FC236}">
                <a16:creationId xmlns:a16="http://schemas.microsoft.com/office/drawing/2014/main" id="{C5E45858-8DB2-48F8-B1D3-CD816D1C7B5B}"/>
              </a:ext>
            </a:extLst>
          </p:cNvPr>
          <p:cNvSpPr txBox="1">
            <a:spLocks noChangeArrowheads="1"/>
          </p:cNvSpPr>
          <p:nvPr/>
        </p:nvSpPr>
        <p:spPr bwMode="auto">
          <a:xfrm>
            <a:off x="3922713" y="4476750"/>
            <a:ext cx="49371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000000"/>
                </a:solidFill>
                <a:latin typeface="Times New Roman" panose="02020603050405020304" pitchFamily="18" charset="0"/>
                <a:sym typeface="Symbol" panose="05050102010706020507" pitchFamily="18" charset="2"/>
              </a:rPr>
              <a:t></a:t>
            </a:r>
            <a:r>
              <a:rPr lang="en-US" altLang="en-US" sz="2400" baseline="-25000">
                <a:solidFill>
                  <a:srgbClr val="000000"/>
                </a:solidFill>
                <a:latin typeface="Times New Roman" panose="02020603050405020304" pitchFamily="18" charset="0"/>
                <a:sym typeface="Symbol" panose="05050102010706020507" pitchFamily="18" charset="2"/>
              </a:rPr>
              <a:t>d</a:t>
            </a:r>
            <a:endParaRPr lang="en-US" altLang="en-US" sz="2400" baseline="-25000">
              <a:solidFill>
                <a:srgbClr val="000000"/>
              </a:solidFill>
              <a:latin typeface="Times New Roman" panose="02020603050405020304" pitchFamily="18" charset="0"/>
            </a:endParaRPr>
          </a:p>
        </p:txBody>
      </p:sp>
      <p:sp>
        <p:nvSpPr>
          <p:cNvPr id="96265" name="Text Box 8">
            <a:extLst>
              <a:ext uri="{FF2B5EF4-FFF2-40B4-BE49-F238E27FC236}">
                <a16:creationId xmlns:a16="http://schemas.microsoft.com/office/drawing/2014/main" id="{BC8FB5DF-895A-494E-8D86-F6D7A07C0D74}"/>
              </a:ext>
            </a:extLst>
          </p:cNvPr>
          <p:cNvSpPr txBox="1">
            <a:spLocks noChangeArrowheads="1"/>
          </p:cNvSpPr>
          <p:nvPr/>
        </p:nvSpPr>
        <p:spPr bwMode="auto">
          <a:xfrm>
            <a:off x="4937126" y="3663950"/>
            <a:ext cx="2047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000000"/>
                </a:solidFill>
                <a:latin typeface="Times New Roman" panose="02020603050405020304" pitchFamily="18" charset="0"/>
              </a:rPr>
              <a:t>(w</a:t>
            </a:r>
            <a:r>
              <a:rPr lang="en-US" altLang="en-US" sz="2400" baseline="-25000">
                <a:solidFill>
                  <a:srgbClr val="000000"/>
                </a:solidFill>
                <a:latin typeface="Times New Roman" panose="02020603050405020304" pitchFamily="18" charset="0"/>
              </a:rPr>
              <a:t>opt</a:t>
            </a:r>
            <a:r>
              <a:rPr lang="en-US" altLang="en-US" sz="2400">
                <a:solidFill>
                  <a:srgbClr val="000000"/>
                </a:solidFill>
                <a:latin typeface="Times New Roman" panose="02020603050405020304" pitchFamily="18" charset="0"/>
              </a:rPr>
              <a:t>, </a:t>
            </a:r>
            <a:r>
              <a:rPr lang="en-US" altLang="en-US" sz="2400">
                <a:solidFill>
                  <a:srgbClr val="000000"/>
                </a:solidFill>
                <a:latin typeface="Times New Roman" panose="02020603050405020304" pitchFamily="18" charset="0"/>
                <a:sym typeface="Symbol" panose="05050102010706020507" pitchFamily="18" charset="2"/>
              </a:rPr>
              <a:t></a:t>
            </a:r>
            <a:r>
              <a:rPr lang="en-US" altLang="en-US" sz="2400" baseline="-25000">
                <a:solidFill>
                  <a:srgbClr val="000000"/>
                </a:solidFill>
                <a:latin typeface="Times New Roman" panose="02020603050405020304" pitchFamily="18" charset="0"/>
                <a:sym typeface="Symbol" panose="05050102010706020507" pitchFamily="18" charset="2"/>
              </a:rPr>
              <a:t>d max</a:t>
            </a:r>
            <a:r>
              <a:rPr lang="en-US" altLang="en-US" sz="2400">
                <a:solidFill>
                  <a:srgbClr val="000000"/>
                </a:solidFill>
                <a:latin typeface="Times New Roman" panose="02020603050405020304" pitchFamily="18" charset="0"/>
              </a:rPr>
              <a:t>)</a:t>
            </a:r>
          </a:p>
        </p:txBody>
      </p:sp>
      <p:grpSp>
        <p:nvGrpSpPr>
          <p:cNvPr id="96266" name="Group 9">
            <a:extLst>
              <a:ext uri="{FF2B5EF4-FFF2-40B4-BE49-F238E27FC236}">
                <a16:creationId xmlns:a16="http://schemas.microsoft.com/office/drawing/2014/main" id="{0A55BAA9-9BDB-4F75-B7E9-8CE97BD73038}"/>
              </a:ext>
            </a:extLst>
          </p:cNvPr>
          <p:cNvGrpSpPr>
            <a:grpSpLocks/>
          </p:cNvGrpSpPr>
          <p:nvPr/>
        </p:nvGrpSpPr>
        <p:grpSpPr bwMode="auto">
          <a:xfrm>
            <a:off x="4476751" y="4459289"/>
            <a:ext cx="2143125" cy="1012825"/>
            <a:chOff x="2271" y="6236"/>
            <a:chExt cx="5221" cy="3526"/>
          </a:xfrm>
        </p:grpSpPr>
        <p:sp>
          <p:nvSpPr>
            <p:cNvPr id="96273" name="Freeform 10">
              <a:extLst>
                <a:ext uri="{FF2B5EF4-FFF2-40B4-BE49-F238E27FC236}">
                  <a16:creationId xmlns:a16="http://schemas.microsoft.com/office/drawing/2014/main" id="{052683C6-BF28-4D0A-9B64-89217F74A046}"/>
                </a:ext>
              </a:extLst>
            </p:cNvPr>
            <p:cNvSpPr>
              <a:spLocks/>
            </p:cNvSpPr>
            <p:nvPr/>
          </p:nvSpPr>
          <p:spPr bwMode="auto">
            <a:xfrm>
              <a:off x="4867" y="6237"/>
              <a:ext cx="2625" cy="3525"/>
            </a:xfrm>
            <a:custGeom>
              <a:avLst/>
              <a:gdLst>
                <a:gd name="T0" fmla="*/ 2147483647 w 175"/>
                <a:gd name="T1" fmla="*/ 0 h 235"/>
                <a:gd name="T2" fmla="*/ 2147483647 w 175"/>
                <a:gd name="T3" fmla="*/ 0 h 235"/>
                <a:gd name="T4" fmla="*/ 2147483647 w 175"/>
                <a:gd name="T5" fmla="*/ 0 h 235"/>
                <a:gd name="T6" fmla="*/ 2147483647 w 175"/>
                <a:gd name="T7" fmla="*/ 2147483647 h 235"/>
                <a:gd name="T8" fmla="*/ 2147483647 w 175"/>
                <a:gd name="T9" fmla="*/ 2147483647 h 235"/>
                <a:gd name="T10" fmla="*/ 2147483647 w 175"/>
                <a:gd name="T11" fmla="*/ 2147483647 h 235"/>
                <a:gd name="T12" fmla="*/ 2147483647 w 175"/>
                <a:gd name="T13" fmla="*/ 2147483647 h 235"/>
                <a:gd name="T14" fmla="*/ 2147483647 w 175"/>
                <a:gd name="T15" fmla="*/ 2147483647 h 235"/>
                <a:gd name="T16" fmla="*/ 2147483647 w 175"/>
                <a:gd name="T17" fmla="*/ 2147483647 h 235"/>
                <a:gd name="T18" fmla="*/ 2147483647 w 175"/>
                <a:gd name="T19" fmla="*/ 2147483647 h 235"/>
                <a:gd name="T20" fmla="*/ 2147483647 w 175"/>
                <a:gd name="T21" fmla="*/ 2147483647 h 235"/>
                <a:gd name="T22" fmla="*/ 2147483647 w 175"/>
                <a:gd name="T23" fmla="*/ 2147483647 h 235"/>
                <a:gd name="T24" fmla="*/ 2147483647 w 175"/>
                <a:gd name="T25" fmla="*/ 2147483647 h 235"/>
                <a:gd name="T26" fmla="*/ 2147483647 w 175"/>
                <a:gd name="T27" fmla="*/ 2147483647 h 235"/>
                <a:gd name="T28" fmla="*/ 2147483647 w 175"/>
                <a:gd name="T29" fmla="*/ 2147483647 h 235"/>
                <a:gd name="T30" fmla="*/ 2147483647 w 175"/>
                <a:gd name="T31" fmla="*/ 2147483647 h 235"/>
                <a:gd name="T32" fmla="*/ 2147483647 w 175"/>
                <a:gd name="T33" fmla="*/ 2147483647 h 235"/>
                <a:gd name="T34" fmla="*/ 2147483647 w 175"/>
                <a:gd name="T35" fmla="*/ 2147483647 h 235"/>
                <a:gd name="T36" fmla="*/ 2147483647 w 175"/>
                <a:gd name="T37" fmla="*/ 2147483647 h 235"/>
                <a:gd name="T38" fmla="*/ 2147483647 w 175"/>
                <a:gd name="T39" fmla="*/ 2147483647 h 235"/>
                <a:gd name="T40" fmla="*/ 2147483647 w 175"/>
                <a:gd name="T41" fmla="*/ 2147483647 h 235"/>
                <a:gd name="T42" fmla="*/ 2147483647 w 175"/>
                <a:gd name="T43" fmla="*/ 2147483647 h 235"/>
                <a:gd name="T44" fmla="*/ 2147483647 w 175"/>
                <a:gd name="T45" fmla="*/ 2147483647 h 235"/>
                <a:gd name="T46" fmla="*/ 2147483647 w 175"/>
                <a:gd name="T47" fmla="*/ 2147483647 h 235"/>
                <a:gd name="T48" fmla="*/ 2147483647 w 175"/>
                <a:gd name="T49" fmla="*/ 2147483647 h 235"/>
                <a:gd name="T50" fmla="*/ 2147483647 w 175"/>
                <a:gd name="T51" fmla="*/ 2147483647 h 235"/>
                <a:gd name="T52" fmla="*/ 2147483647 w 175"/>
                <a:gd name="T53" fmla="*/ 2147483647 h 235"/>
                <a:gd name="T54" fmla="*/ 2147483647 w 175"/>
                <a:gd name="T55" fmla="*/ 2147483647 h 235"/>
                <a:gd name="T56" fmla="*/ 2147483647 w 175"/>
                <a:gd name="T57" fmla="*/ 2147483647 h 235"/>
                <a:gd name="T58" fmla="*/ 2147483647 w 175"/>
                <a:gd name="T59" fmla="*/ 2147483647 h 235"/>
                <a:gd name="T60" fmla="*/ 2147483647 w 175"/>
                <a:gd name="T61" fmla="*/ 2147483647 h 235"/>
                <a:gd name="T62" fmla="*/ 2147483647 w 175"/>
                <a:gd name="T63" fmla="*/ 2147483647 h 235"/>
                <a:gd name="T64" fmla="*/ 2147483647 w 175"/>
                <a:gd name="T65" fmla="*/ 2147483647 h 235"/>
                <a:gd name="T66" fmla="*/ 2147483647 w 175"/>
                <a:gd name="T67" fmla="*/ 2147483647 h 235"/>
                <a:gd name="T68" fmla="*/ 2147483647 w 175"/>
                <a:gd name="T69" fmla="*/ 2147483647 h 235"/>
                <a:gd name="T70" fmla="*/ 2147483647 w 175"/>
                <a:gd name="T71" fmla="*/ 2147483647 h 235"/>
                <a:gd name="T72" fmla="*/ 2147483647 w 175"/>
                <a:gd name="T73" fmla="*/ 2147483647 h 235"/>
                <a:gd name="T74" fmla="*/ 2147483647 w 175"/>
                <a:gd name="T75" fmla="*/ 2147483647 h 235"/>
                <a:gd name="T76" fmla="*/ 2147483647 w 175"/>
                <a:gd name="T77" fmla="*/ 2147483647 h 235"/>
                <a:gd name="T78" fmla="*/ 2147483647 w 175"/>
                <a:gd name="T79" fmla="*/ 2147483647 h 235"/>
                <a:gd name="T80" fmla="*/ 2147483647 w 175"/>
                <a:gd name="T81" fmla="*/ 2147483647 h 235"/>
                <a:gd name="T82" fmla="*/ 2147483647 w 175"/>
                <a:gd name="T83" fmla="*/ 2147483647 h 235"/>
                <a:gd name="T84" fmla="*/ 2147483647 w 175"/>
                <a:gd name="T85" fmla="*/ 2147483647 h 235"/>
                <a:gd name="T86" fmla="*/ 2147483647 w 175"/>
                <a:gd name="T87" fmla="*/ 2147483647 h 235"/>
                <a:gd name="T88" fmla="*/ 2147483647 w 175"/>
                <a:gd name="T89" fmla="*/ 2147483647 h 235"/>
                <a:gd name="T90" fmla="*/ 2147483647 w 175"/>
                <a:gd name="T91" fmla="*/ 2147483647 h 235"/>
                <a:gd name="T92" fmla="*/ 2147483647 w 175"/>
                <a:gd name="T93" fmla="*/ 2147483647 h 235"/>
                <a:gd name="T94" fmla="*/ 2147483647 w 175"/>
                <a:gd name="T95" fmla="*/ 2147483647 h 235"/>
                <a:gd name="T96" fmla="*/ 2147483647 w 175"/>
                <a:gd name="T97" fmla="*/ 2147483647 h 235"/>
                <a:gd name="T98" fmla="*/ 2147483647 w 175"/>
                <a:gd name="T99" fmla="*/ 2147483647 h 23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5" h="235">
                  <a:moveTo>
                    <a:pt x="0" y="0"/>
                  </a:moveTo>
                  <a:lnTo>
                    <a:pt x="2" y="0"/>
                  </a:lnTo>
                  <a:lnTo>
                    <a:pt x="4" y="0"/>
                  </a:lnTo>
                  <a:lnTo>
                    <a:pt x="5" y="0"/>
                  </a:lnTo>
                  <a:lnTo>
                    <a:pt x="7" y="0"/>
                  </a:lnTo>
                  <a:lnTo>
                    <a:pt x="9" y="0"/>
                  </a:lnTo>
                  <a:lnTo>
                    <a:pt x="11" y="0"/>
                  </a:lnTo>
                  <a:lnTo>
                    <a:pt x="13" y="1"/>
                  </a:lnTo>
                  <a:lnTo>
                    <a:pt x="14" y="1"/>
                  </a:lnTo>
                  <a:lnTo>
                    <a:pt x="16" y="1"/>
                  </a:lnTo>
                  <a:lnTo>
                    <a:pt x="18" y="2"/>
                  </a:lnTo>
                  <a:lnTo>
                    <a:pt x="20" y="2"/>
                  </a:lnTo>
                  <a:lnTo>
                    <a:pt x="21" y="3"/>
                  </a:lnTo>
                  <a:lnTo>
                    <a:pt x="23" y="4"/>
                  </a:lnTo>
                  <a:lnTo>
                    <a:pt x="25" y="4"/>
                  </a:lnTo>
                  <a:lnTo>
                    <a:pt x="27" y="5"/>
                  </a:lnTo>
                  <a:lnTo>
                    <a:pt x="28" y="6"/>
                  </a:lnTo>
                  <a:lnTo>
                    <a:pt x="30" y="6"/>
                  </a:lnTo>
                  <a:lnTo>
                    <a:pt x="32" y="7"/>
                  </a:lnTo>
                  <a:lnTo>
                    <a:pt x="34" y="8"/>
                  </a:lnTo>
                  <a:lnTo>
                    <a:pt x="35" y="9"/>
                  </a:lnTo>
                  <a:lnTo>
                    <a:pt x="37" y="10"/>
                  </a:lnTo>
                  <a:lnTo>
                    <a:pt x="39" y="11"/>
                  </a:lnTo>
                  <a:lnTo>
                    <a:pt x="41" y="12"/>
                  </a:lnTo>
                  <a:lnTo>
                    <a:pt x="43" y="13"/>
                  </a:lnTo>
                  <a:lnTo>
                    <a:pt x="44" y="15"/>
                  </a:lnTo>
                  <a:lnTo>
                    <a:pt x="46" y="16"/>
                  </a:lnTo>
                  <a:lnTo>
                    <a:pt x="48" y="17"/>
                  </a:lnTo>
                  <a:lnTo>
                    <a:pt x="50" y="18"/>
                  </a:lnTo>
                  <a:lnTo>
                    <a:pt x="51" y="20"/>
                  </a:lnTo>
                  <a:lnTo>
                    <a:pt x="53" y="21"/>
                  </a:lnTo>
                  <a:lnTo>
                    <a:pt x="55" y="23"/>
                  </a:lnTo>
                  <a:lnTo>
                    <a:pt x="57" y="24"/>
                  </a:lnTo>
                  <a:lnTo>
                    <a:pt x="58" y="26"/>
                  </a:lnTo>
                  <a:lnTo>
                    <a:pt x="60" y="27"/>
                  </a:lnTo>
                  <a:lnTo>
                    <a:pt x="62" y="29"/>
                  </a:lnTo>
                  <a:lnTo>
                    <a:pt x="64" y="31"/>
                  </a:lnTo>
                  <a:lnTo>
                    <a:pt x="65" y="32"/>
                  </a:lnTo>
                  <a:lnTo>
                    <a:pt x="67" y="34"/>
                  </a:lnTo>
                  <a:lnTo>
                    <a:pt x="69" y="36"/>
                  </a:lnTo>
                  <a:lnTo>
                    <a:pt x="71" y="38"/>
                  </a:lnTo>
                  <a:lnTo>
                    <a:pt x="73" y="40"/>
                  </a:lnTo>
                  <a:lnTo>
                    <a:pt x="74" y="42"/>
                  </a:lnTo>
                  <a:lnTo>
                    <a:pt x="76" y="44"/>
                  </a:lnTo>
                  <a:lnTo>
                    <a:pt x="78" y="46"/>
                  </a:lnTo>
                  <a:lnTo>
                    <a:pt x="80" y="48"/>
                  </a:lnTo>
                  <a:lnTo>
                    <a:pt x="81" y="50"/>
                  </a:lnTo>
                  <a:lnTo>
                    <a:pt x="83" y="53"/>
                  </a:lnTo>
                  <a:lnTo>
                    <a:pt x="85" y="55"/>
                  </a:lnTo>
                  <a:lnTo>
                    <a:pt x="87" y="57"/>
                  </a:lnTo>
                  <a:lnTo>
                    <a:pt x="88" y="60"/>
                  </a:lnTo>
                  <a:lnTo>
                    <a:pt x="90" y="62"/>
                  </a:lnTo>
                  <a:lnTo>
                    <a:pt x="92" y="64"/>
                  </a:lnTo>
                  <a:lnTo>
                    <a:pt x="94" y="67"/>
                  </a:lnTo>
                  <a:lnTo>
                    <a:pt x="95" y="69"/>
                  </a:lnTo>
                  <a:lnTo>
                    <a:pt x="97" y="72"/>
                  </a:lnTo>
                  <a:lnTo>
                    <a:pt x="99" y="75"/>
                  </a:lnTo>
                  <a:lnTo>
                    <a:pt x="101" y="77"/>
                  </a:lnTo>
                  <a:lnTo>
                    <a:pt x="103" y="80"/>
                  </a:lnTo>
                  <a:lnTo>
                    <a:pt x="104" y="83"/>
                  </a:lnTo>
                  <a:lnTo>
                    <a:pt x="106" y="86"/>
                  </a:lnTo>
                  <a:lnTo>
                    <a:pt x="108" y="89"/>
                  </a:lnTo>
                  <a:lnTo>
                    <a:pt x="110" y="92"/>
                  </a:lnTo>
                  <a:lnTo>
                    <a:pt x="111" y="95"/>
                  </a:lnTo>
                  <a:lnTo>
                    <a:pt x="113" y="98"/>
                  </a:lnTo>
                  <a:lnTo>
                    <a:pt x="115" y="101"/>
                  </a:lnTo>
                  <a:lnTo>
                    <a:pt x="117" y="104"/>
                  </a:lnTo>
                  <a:lnTo>
                    <a:pt x="118" y="107"/>
                  </a:lnTo>
                  <a:lnTo>
                    <a:pt x="120" y="110"/>
                  </a:lnTo>
                  <a:lnTo>
                    <a:pt x="122" y="114"/>
                  </a:lnTo>
                  <a:lnTo>
                    <a:pt x="124" y="117"/>
                  </a:lnTo>
                  <a:lnTo>
                    <a:pt x="125" y="120"/>
                  </a:lnTo>
                  <a:lnTo>
                    <a:pt x="127" y="124"/>
                  </a:lnTo>
                  <a:lnTo>
                    <a:pt x="129" y="127"/>
                  </a:lnTo>
                  <a:lnTo>
                    <a:pt x="131" y="131"/>
                  </a:lnTo>
                  <a:lnTo>
                    <a:pt x="133" y="135"/>
                  </a:lnTo>
                  <a:lnTo>
                    <a:pt x="134" y="138"/>
                  </a:lnTo>
                  <a:lnTo>
                    <a:pt x="136" y="142"/>
                  </a:lnTo>
                  <a:lnTo>
                    <a:pt x="138" y="146"/>
                  </a:lnTo>
                  <a:lnTo>
                    <a:pt x="140" y="149"/>
                  </a:lnTo>
                  <a:lnTo>
                    <a:pt x="141" y="153"/>
                  </a:lnTo>
                  <a:lnTo>
                    <a:pt x="143" y="157"/>
                  </a:lnTo>
                  <a:lnTo>
                    <a:pt x="145" y="161"/>
                  </a:lnTo>
                  <a:lnTo>
                    <a:pt x="147" y="165"/>
                  </a:lnTo>
                  <a:lnTo>
                    <a:pt x="148" y="169"/>
                  </a:lnTo>
                  <a:lnTo>
                    <a:pt x="150" y="173"/>
                  </a:lnTo>
                  <a:lnTo>
                    <a:pt x="152" y="177"/>
                  </a:lnTo>
                  <a:lnTo>
                    <a:pt x="154" y="181"/>
                  </a:lnTo>
                  <a:lnTo>
                    <a:pt x="155" y="185"/>
                  </a:lnTo>
                  <a:lnTo>
                    <a:pt x="157" y="190"/>
                  </a:lnTo>
                  <a:lnTo>
                    <a:pt x="159" y="194"/>
                  </a:lnTo>
                  <a:lnTo>
                    <a:pt x="161" y="198"/>
                  </a:lnTo>
                  <a:lnTo>
                    <a:pt x="162" y="203"/>
                  </a:lnTo>
                  <a:lnTo>
                    <a:pt x="164" y="207"/>
                  </a:lnTo>
                  <a:lnTo>
                    <a:pt x="166" y="212"/>
                  </a:lnTo>
                  <a:lnTo>
                    <a:pt x="168" y="216"/>
                  </a:lnTo>
                  <a:lnTo>
                    <a:pt x="170" y="221"/>
                  </a:lnTo>
                  <a:lnTo>
                    <a:pt x="171" y="225"/>
                  </a:lnTo>
                  <a:lnTo>
                    <a:pt x="173" y="230"/>
                  </a:lnTo>
                  <a:lnTo>
                    <a:pt x="175" y="235"/>
                  </a:lnTo>
                </a:path>
              </a:pathLst>
            </a:custGeom>
            <a:noFill/>
            <a:ln w="95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6274" name="Freeform 11">
              <a:extLst>
                <a:ext uri="{FF2B5EF4-FFF2-40B4-BE49-F238E27FC236}">
                  <a16:creationId xmlns:a16="http://schemas.microsoft.com/office/drawing/2014/main" id="{97863AA2-6879-4FC1-8108-97F80BC78900}"/>
                </a:ext>
              </a:extLst>
            </p:cNvPr>
            <p:cNvSpPr>
              <a:spLocks/>
            </p:cNvSpPr>
            <p:nvPr/>
          </p:nvSpPr>
          <p:spPr bwMode="auto">
            <a:xfrm>
              <a:off x="2271" y="6236"/>
              <a:ext cx="2610" cy="3525"/>
            </a:xfrm>
            <a:custGeom>
              <a:avLst/>
              <a:gdLst>
                <a:gd name="T0" fmla="*/ 2147483647 w 174"/>
                <a:gd name="T1" fmla="*/ 0 h 235"/>
                <a:gd name="T2" fmla="*/ 2147483647 w 174"/>
                <a:gd name="T3" fmla="*/ 0 h 235"/>
                <a:gd name="T4" fmla="*/ 2147483647 w 174"/>
                <a:gd name="T5" fmla="*/ 0 h 235"/>
                <a:gd name="T6" fmla="*/ 2147483647 w 174"/>
                <a:gd name="T7" fmla="*/ 2147483647 h 235"/>
                <a:gd name="T8" fmla="*/ 2147483647 w 174"/>
                <a:gd name="T9" fmla="*/ 2147483647 h 235"/>
                <a:gd name="T10" fmla="*/ 2147483647 w 174"/>
                <a:gd name="T11" fmla="*/ 2147483647 h 235"/>
                <a:gd name="T12" fmla="*/ 2147483647 w 174"/>
                <a:gd name="T13" fmla="*/ 2147483647 h 235"/>
                <a:gd name="T14" fmla="*/ 2147483647 w 174"/>
                <a:gd name="T15" fmla="*/ 2147483647 h 235"/>
                <a:gd name="T16" fmla="*/ 2147483647 w 174"/>
                <a:gd name="T17" fmla="*/ 2147483647 h 235"/>
                <a:gd name="T18" fmla="*/ 2147483647 w 174"/>
                <a:gd name="T19" fmla="*/ 2147483647 h 235"/>
                <a:gd name="T20" fmla="*/ 2147483647 w 174"/>
                <a:gd name="T21" fmla="*/ 2147483647 h 235"/>
                <a:gd name="T22" fmla="*/ 2147483647 w 174"/>
                <a:gd name="T23" fmla="*/ 2147483647 h 235"/>
                <a:gd name="T24" fmla="*/ 2147483647 w 174"/>
                <a:gd name="T25" fmla="*/ 2147483647 h 235"/>
                <a:gd name="T26" fmla="*/ 2147483647 w 174"/>
                <a:gd name="T27" fmla="*/ 2147483647 h 235"/>
                <a:gd name="T28" fmla="*/ 2147483647 w 174"/>
                <a:gd name="T29" fmla="*/ 2147483647 h 235"/>
                <a:gd name="T30" fmla="*/ 2147483647 w 174"/>
                <a:gd name="T31" fmla="*/ 2147483647 h 235"/>
                <a:gd name="T32" fmla="*/ 2147483647 w 174"/>
                <a:gd name="T33" fmla="*/ 2147483647 h 235"/>
                <a:gd name="T34" fmla="*/ 2147483647 w 174"/>
                <a:gd name="T35" fmla="*/ 2147483647 h 235"/>
                <a:gd name="T36" fmla="*/ 2147483647 w 174"/>
                <a:gd name="T37" fmla="*/ 2147483647 h 235"/>
                <a:gd name="T38" fmla="*/ 2147483647 w 174"/>
                <a:gd name="T39" fmla="*/ 2147483647 h 235"/>
                <a:gd name="T40" fmla="*/ 2147483647 w 174"/>
                <a:gd name="T41" fmla="*/ 2147483647 h 235"/>
                <a:gd name="T42" fmla="*/ 2147483647 w 174"/>
                <a:gd name="T43" fmla="*/ 2147483647 h 235"/>
                <a:gd name="T44" fmla="*/ 2147483647 w 174"/>
                <a:gd name="T45" fmla="*/ 2147483647 h 235"/>
                <a:gd name="T46" fmla="*/ 2147483647 w 174"/>
                <a:gd name="T47" fmla="*/ 2147483647 h 235"/>
                <a:gd name="T48" fmla="*/ 2147483647 w 174"/>
                <a:gd name="T49" fmla="*/ 2147483647 h 235"/>
                <a:gd name="T50" fmla="*/ 2147483647 w 174"/>
                <a:gd name="T51" fmla="*/ 2147483647 h 235"/>
                <a:gd name="T52" fmla="*/ 2147483647 w 174"/>
                <a:gd name="T53" fmla="*/ 2147483647 h 235"/>
                <a:gd name="T54" fmla="*/ 2147483647 w 174"/>
                <a:gd name="T55" fmla="*/ 2147483647 h 235"/>
                <a:gd name="T56" fmla="*/ 2147483647 w 174"/>
                <a:gd name="T57" fmla="*/ 2147483647 h 235"/>
                <a:gd name="T58" fmla="*/ 2147483647 w 174"/>
                <a:gd name="T59" fmla="*/ 2147483647 h 235"/>
                <a:gd name="T60" fmla="*/ 2147483647 w 174"/>
                <a:gd name="T61" fmla="*/ 2147483647 h 235"/>
                <a:gd name="T62" fmla="*/ 2147483647 w 174"/>
                <a:gd name="T63" fmla="*/ 2147483647 h 235"/>
                <a:gd name="T64" fmla="*/ 2147483647 w 174"/>
                <a:gd name="T65" fmla="*/ 2147483647 h 235"/>
                <a:gd name="T66" fmla="*/ 2147483647 w 174"/>
                <a:gd name="T67" fmla="*/ 2147483647 h 235"/>
                <a:gd name="T68" fmla="*/ 2147483647 w 174"/>
                <a:gd name="T69" fmla="*/ 2147483647 h 235"/>
                <a:gd name="T70" fmla="*/ 2147483647 w 174"/>
                <a:gd name="T71" fmla="*/ 2147483647 h 235"/>
                <a:gd name="T72" fmla="*/ 2147483647 w 174"/>
                <a:gd name="T73" fmla="*/ 2147483647 h 235"/>
                <a:gd name="T74" fmla="*/ 2147483647 w 174"/>
                <a:gd name="T75" fmla="*/ 2147483647 h 235"/>
                <a:gd name="T76" fmla="*/ 2147483647 w 174"/>
                <a:gd name="T77" fmla="*/ 2147483647 h 235"/>
                <a:gd name="T78" fmla="*/ 2147483647 w 174"/>
                <a:gd name="T79" fmla="*/ 2147483647 h 235"/>
                <a:gd name="T80" fmla="*/ 2147483647 w 174"/>
                <a:gd name="T81" fmla="*/ 2147483647 h 235"/>
                <a:gd name="T82" fmla="*/ 2147483647 w 174"/>
                <a:gd name="T83" fmla="*/ 2147483647 h 235"/>
                <a:gd name="T84" fmla="*/ 2147483647 w 174"/>
                <a:gd name="T85" fmla="*/ 2147483647 h 235"/>
                <a:gd name="T86" fmla="*/ 2147483647 w 174"/>
                <a:gd name="T87" fmla="*/ 2147483647 h 235"/>
                <a:gd name="T88" fmla="*/ 2147483647 w 174"/>
                <a:gd name="T89" fmla="*/ 2147483647 h 235"/>
                <a:gd name="T90" fmla="*/ 2147483647 w 174"/>
                <a:gd name="T91" fmla="*/ 2147483647 h 235"/>
                <a:gd name="T92" fmla="*/ 2147483647 w 174"/>
                <a:gd name="T93" fmla="*/ 2147483647 h 235"/>
                <a:gd name="T94" fmla="*/ 2147483647 w 174"/>
                <a:gd name="T95" fmla="*/ 2147483647 h 235"/>
                <a:gd name="T96" fmla="*/ 2147483647 w 174"/>
                <a:gd name="T97" fmla="*/ 2147483647 h 235"/>
                <a:gd name="T98" fmla="*/ 0 w 174"/>
                <a:gd name="T99" fmla="*/ 2147483647 h 23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4" h="235">
                  <a:moveTo>
                    <a:pt x="174" y="0"/>
                  </a:moveTo>
                  <a:lnTo>
                    <a:pt x="172" y="0"/>
                  </a:lnTo>
                  <a:lnTo>
                    <a:pt x="171" y="0"/>
                  </a:lnTo>
                  <a:lnTo>
                    <a:pt x="169" y="0"/>
                  </a:lnTo>
                  <a:lnTo>
                    <a:pt x="167" y="0"/>
                  </a:lnTo>
                  <a:lnTo>
                    <a:pt x="165" y="0"/>
                  </a:lnTo>
                  <a:lnTo>
                    <a:pt x="164" y="0"/>
                  </a:lnTo>
                  <a:lnTo>
                    <a:pt x="162" y="1"/>
                  </a:lnTo>
                  <a:lnTo>
                    <a:pt x="160" y="1"/>
                  </a:lnTo>
                  <a:lnTo>
                    <a:pt x="158" y="1"/>
                  </a:lnTo>
                  <a:lnTo>
                    <a:pt x="157" y="2"/>
                  </a:lnTo>
                  <a:lnTo>
                    <a:pt x="155" y="2"/>
                  </a:lnTo>
                  <a:lnTo>
                    <a:pt x="153" y="3"/>
                  </a:lnTo>
                  <a:lnTo>
                    <a:pt x="151" y="4"/>
                  </a:lnTo>
                  <a:lnTo>
                    <a:pt x="149" y="4"/>
                  </a:lnTo>
                  <a:lnTo>
                    <a:pt x="148" y="5"/>
                  </a:lnTo>
                  <a:lnTo>
                    <a:pt x="146" y="6"/>
                  </a:lnTo>
                  <a:lnTo>
                    <a:pt x="144" y="6"/>
                  </a:lnTo>
                  <a:lnTo>
                    <a:pt x="142" y="7"/>
                  </a:lnTo>
                  <a:lnTo>
                    <a:pt x="141" y="8"/>
                  </a:lnTo>
                  <a:lnTo>
                    <a:pt x="139" y="9"/>
                  </a:lnTo>
                  <a:lnTo>
                    <a:pt x="137" y="10"/>
                  </a:lnTo>
                  <a:lnTo>
                    <a:pt x="135" y="11"/>
                  </a:lnTo>
                  <a:lnTo>
                    <a:pt x="134" y="12"/>
                  </a:lnTo>
                  <a:lnTo>
                    <a:pt x="132" y="13"/>
                  </a:lnTo>
                  <a:lnTo>
                    <a:pt x="130" y="15"/>
                  </a:lnTo>
                  <a:lnTo>
                    <a:pt x="128" y="16"/>
                  </a:lnTo>
                  <a:lnTo>
                    <a:pt x="127" y="17"/>
                  </a:lnTo>
                  <a:lnTo>
                    <a:pt x="125" y="18"/>
                  </a:lnTo>
                  <a:lnTo>
                    <a:pt x="123" y="20"/>
                  </a:lnTo>
                  <a:lnTo>
                    <a:pt x="121" y="21"/>
                  </a:lnTo>
                  <a:lnTo>
                    <a:pt x="119" y="23"/>
                  </a:lnTo>
                  <a:lnTo>
                    <a:pt x="118" y="24"/>
                  </a:lnTo>
                  <a:lnTo>
                    <a:pt x="116" y="26"/>
                  </a:lnTo>
                  <a:lnTo>
                    <a:pt x="114" y="27"/>
                  </a:lnTo>
                  <a:lnTo>
                    <a:pt x="112" y="29"/>
                  </a:lnTo>
                  <a:lnTo>
                    <a:pt x="111" y="31"/>
                  </a:lnTo>
                  <a:lnTo>
                    <a:pt x="109" y="32"/>
                  </a:lnTo>
                  <a:lnTo>
                    <a:pt x="107" y="34"/>
                  </a:lnTo>
                  <a:lnTo>
                    <a:pt x="105" y="36"/>
                  </a:lnTo>
                  <a:lnTo>
                    <a:pt x="104" y="38"/>
                  </a:lnTo>
                  <a:lnTo>
                    <a:pt x="102" y="40"/>
                  </a:lnTo>
                  <a:lnTo>
                    <a:pt x="100" y="42"/>
                  </a:lnTo>
                  <a:lnTo>
                    <a:pt x="98" y="44"/>
                  </a:lnTo>
                  <a:lnTo>
                    <a:pt x="97" y="46"/>
                  </a:lnTo>
                  <a:lnTo>
                    <a:pt x="95" y="48"/>
                  </a:lnTo>
                  <a:lnTo>
                    <a:pt x="93" y="50"/>
                  </a:lnTo>
                  <a:lnTo>
                    <a:pt x="91" y="53"/>
                  </a:lnTo>
                  <a:lnTo>
                    <a:pt x="89" y="55"/>
                  </a:lnTo>
                  <a:lnTo>
                    <a:pt x="88" y="57"/>
                  </a:lnTo>
                  <a:lnTo>
                    <a:pt x="86" y="60"/>
                  </a:lnTo>
                  <a:lnTo>
                    <a:pt x="84" y="62"/>
                  </a:lnTo>
                  <a:lnTo>
                    <a:pt x="82" y="64"/>
                  </a:lnTo>
                  <a:lnTo>
                    <a:pt x="81" y="67"/>
                  </a:lnTo>
                  <a:lnTo>
                    <a:pt x="79" y="69"/>
                  </a:lnTo>
                  <a:lnTo>
                    <a:pt x="77" y="72"/>
                  </a:lnTo>
                  <a:lnTo>
                    <a:pt x="75" y="75"/>
                  </a:lnTo>
                  <a:lnTo>
                    <a:pt x="74" y="77"/>
                  </a:lnTo>
                  <a:lnTo>
                    <a:pt x="72" y="80"/>
                  </a:lnTo>
                  <a:lnTo>
                    <a:pt x="70" y="83"/>
                  </a:lnTo>
                  <a:lnTo>
                    <a:pt x="68" y="86"/>
                  </a:lnTo>
                  <a:lnTo>
                    <a:pt x="67" y="89"/>
                  </a:lnTo>
                  <a:lnTo>
                    <a:pt x="65" y="92"/>
                  </a:lnTo>
                  <a:lnTo>
                    <a:pt x="63" y="95"/>
                  </a:lnTo>
                  <a:lnTo>
                    <a:pt x="61" y="98"/>
                  </a:lnTo>
                  <a:lnTo>
                    <a:pt x="59" y="101"/>
                  </a:lnTo>
                  <a:lnTo>
                    <a:pt x="58" y="104"/>
                  </a:lnTo>
                  <a:lnTo>
                    <a:pt x="56" y="107"/>
                  </a:lnTo>
                  <a:lnTo>
                    <a:pt x="54" y="110"/>
                  </a:lnTo>
                  <a:lnTo>
                    <a:pt x="52" y="114"/>
                  </a:lnTo>
                  <a:lnTo>
                    <a:pt x="51" y="117"/>
                  </a:lnTo>
                  <a:lnTo>
                    <a:pt x="49" y="120"/>
                  </a:lnTo>
                  <a:lnTo>
                    <a:pt x="47" y="124"/>
                  </a:lnTo>
                  <a:lnTo>
                    <a:pt x="45" y="127"/>
                  </a:lnTo>
                  <a:lnTo>
                    <a:pt x="44" y="131"/>
                  </a:lnTo>
                  <a:lnTo>
                    <a:pt x="42" y="135"/>
                  </a:lnTo>
                  <a:lnTo>
                    <a:pt x="40" y="138"/>
                  </a:lnTo>
                  <a:lnTo>
                    <a:pt x="38" y="142"/>
                  </a:lnTo>
                  <a:lnTo>
                    <a:pt x="37" y="146"/>
                  </a:lnTo>
                  <a:lnTo>
                    <a:pt x="35" y="149"/>
                  </a:lnTo>
                  <a:lnTo>
                    <a:pt x="33" y="153"/>
                  </a:lnTo>
                  <a:lnTo>
                    <a:pt x="31" y="157"/>
                  </a:lnTo>
                  <a:lnTo>
                    <a:pt x="29" y="161"/>
                  </a:lnTo>
                  <a:lnTo>
                    <a:pt x="28" y="165"/>
                  </a:lnTo>
                  <a:lnTo>
                    <a:pt x="26" y="169"/>
                  </a:lnTo>
                  <a:lnTo>
                    <a:pt x="24" y="173"/>
                  </a:lnTo>
                  <a:lnTo>
                    <a:pt x="22" y="177"/>
                  </a:lnTo>
                  <a:lnTo>
                    <a:pt x="21" y="181"/>
                  </a:lnTo>
                  <a:lnTo>
                    <a:pt x="19" y="185"/>
                  </a:lnTo>
                  <a:lnTo>
                    <a:pt x="17" y="190"/>
                  </a:lnTo>
                  <a:lnTo>
                    <a:pt x="15" y="194"/>
                  </a:lnTo>
                  <a:lnTo>
                    <a:pt x="14" y="198"/>
                  </a:lnTo>
                  <a:lnTo>
                    <a:pt x="12" y="203"/>
                  </a:lnTo>
                  <a:lnTo>
                    <a:pt x="10" y="207"/>
                  </a:lnTo>
                  <a:lnTo>
                    <a:pt x="8" y="212"/>
                  </a:lnTo>
                  <a:lnTo>
                    <a:pt x="7" y="216"/>
                  </a:lnTo>
                  <a:lnTo>
                    <a:pt x="5" y="221"/>
                  </a:lnTo>
                  <a:lnTo>
                    <a:pt x="3" y="225"/>
                  </a:lnTo>
                  <a:lnTo>
                    <a:pt x="1" y="230"/>
                  </a:lnTo>
                  <a:lnTo>
                    <a:pt x="0" y="235"/>
                  </a:lnTo>
                </a:path>
              </a:pathLst>
            </a:custGeom>
            <a:noFill/>
            <a:ln w="95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96267" name="Oval 12">
            <a:extLst>
              <a:ext uri="{FF2B5EF4-FFF2-40B4-BE49-F238E27FC236}">
                <a16:creationId xmlns:a16="http://schemas.microsoft.com/office/drawing/2014/main" id="{1ED7727B-95BD-4D88-B9A8-B5DBD49E8145}"/>
              </a:ext>
            </a:extLst>
          </p:cNvPr>
          <p:cNvSpPr>
            <a:spLocks noChangeArrowheads="1"/>
          </p:cNvSpPr>
          <p:nvPr/>
        </p:nvSpPr>
        <p:spPr bwMode="auto">
          <a:xfrm>
            <a:off x="5459414" y="4389439"/>
            <a:ext cx="117475" cy="117475"/>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
        <p:nvSpPr>
          <p:cNvPr id="96268" name="Line 13">
            <a:extLst>
              <a:ext uri="{FF2B5EF4-FFF2-40B4-BE49-F238E27FC236}">
                <a16:creationId xmlns:a16="http://schemas.microsoft.com/office/drawing/2014/main" id="{3C86D9C8-4BAA-45D6-A44C-C2D146A6A077}"/>
              </a:ext>
            </a:extLst>
          </p:cNvPr>
          <p:cNvSpPr>
            <a:spLocks noChangeShapeType="1"/>
          </p:cNvSpPr>
          <p:nvPr/>
        </p:nvSpPr>
        <p:spPr bwMode="auto">
          <a:xfrm flipH="1">
            <a:off x="3848101" y="4419600"/>
            <a:ext cx="120491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6269" name="Text Box 14">
            <a:extLst>
              <a:ext uri="{FF2B5EF4-FFF2-40B4-BE49-F238E27FC236}">
                <a16:creationId xmlns:a16="http://schemas.microsoft.com/office/drawing/2014/main" id="{33F3CC57-3735-4301-87E0-D6A59D16AF23}"/>
              </a:ext>
            </a:extLst>
          </p:cNvPr>
          <p:cNvSpPr txBox="1">
            <a:spLocks noChangeArrowheads="1"/>
          </p:cNvSpPr>
          <p:nvPr/>
        </p:nvSpPr>
        <p:spPr bwMode="auto">
          <a:xfrm>
            <a:off x="2514600" y="3925889"/>
            <a:ext cx="12763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a:solidFill>
                  <a:srgbClr val="000000"/>
                </a:solidFill>
                <a:latin typeface="Times New Roman" panose="02020603050405020304" pitchFamily="18" charset="0"/>
              </a:rPr>
              <a:t>Higher swelling potential</a:t>
            </a:r>
          </a:p>
        </p:txBody>
      </p:sp>
      <p:sp>
        <p:nvSpPr>
          <p:cNvPr id="96271" name="Line 17">
            <a:extLst>
              <a:ext uri="{FF2B5EF4-FFF2-40B4-BE49-F238E27FC236}">
                <a16:creationId xmlns:a16="http://schemas.microsoft.com/office/drawing/2014/main" id="{9C923C53-F378-4F0F-BABC-19534966D024}"/>
              </a:ext>
            </a:extLst>
          </p:cNvPr>
          <p:cNvSpPr>
            <a:spLocks noChangeShapeType="1"/>
          </p:cNvSpPr>
          <p:nvPr/>
        </p:nvSpPr>
        <p:spPr bwMode="auto">
          <a:xfrm>
            <a:off x="5930901" y="4441825"/>
            <a:ext cx="120491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6272" name="Text Box 18">
            <a:extLst>
              <a:ext uri="{FF2B5EF4-FFF2-40B4-BE49-F238E27FC236}">
                <a16:creationId xmlns:a16="http://schemas.microsoft.com/office/drawing/2014/main" id="{491C72CE-EFA0-4179-8B49-14F18EA6B350}"/>
              </a:ext>
            </a:extLst>
          </p:cNvPr>
          <p:cNvSpPr txBox="1">
            <a:spLocks noChangeArrowheads="1"/>
          </p:cNvSpPr>
          <p:nvPr/>
        </p:nvSpPr>
        <p:spPr bwMode="auto">
          <a:xfrm>
            <a:off x="7340600" y="3948114"/>
            <a:ext cx="12763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a:solidFill>
                  <a:srgbClr val="000000"/>
                </a:solidFill>
                <a:latin typeface="Times New Roman" panose="02020603050405020304" pitchFamily="18" charset="0"/>
              </a:rPr>
              <a:t>Higher shrinkage potential</a:t>
            </a:r>
          </a:p>
        </p:txBody>
      </p:sp>
      <p:sp>
        <p:nvSpPr>
          <p:cNvPr id="20" name="Rectangle 2">
            <a:extLst>
              <a:ext uri="{FF2B5EF4-FFF2-40B4-BE49-F238E27FC236}">
                <a16:creationId xmlns:a16="http://schemas.microsoft.com/office/drawing/2014/main" id="{113C6B48-69B0-4040-A422-D53B8595E2C8}"/>
              </a:ext>
            </a:extLst>
          </p:cNvPr>
          <p:cNvSpPr>
            <a:spLocks noGrp="1" noChangeArrowheads="1"/>
          </p:cNvSpPr>
          <p:nvPr>
            <p:ph type="title"/>
          </p:nvPr>
        </p:nvSpPr>
        <p:spPr>
          <a:xfrm>
            <a:off x="291244" y="113508"/>
            <a:ext cx="8266113" cy="914400"/>
          </a:xfrm>
        </p:spPr>
        <p:txBody>
          <a:bodyPr/>
          <a:lstStyle/>
          <a:p>
            <a:pPr eaLnBrk="1" hangingPunct="1"/>
            <a:r>
              <a:rPr lang="en-US" altLang="en-US" dirty="0">
                <a:solidFill>
                  <a:srgbClr val="0070C0"/>
                </a:solidFill>
              </a:rPr>
              <a:t>Results-Explanation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3" descr="Kayo Hitam0005">
            <a:extLst>
              <a:ext uri="{FF2B5EF4-FFF2-40B4-BE49-F238E27FC236}">
                <a16:creationId xmlns:a16="http://schemas.microsoft.com/office/drawing/2014/main" id="{E862FD76-3FE0-4771-8804-7A9302FBF409}"/>
              </a:ext>
            </a:extLst>
          </p:cNvPr>
          <p:cNvSpPr>
            <a:spLocks noChangeArrowheads="1"/>
          </p:cNvSpPr>
          <p:nvPr/>
        </p:nvSpPr>
        <p:spPr bwMode="auto">
          <a:xfrm>
            <a:off x="1735932" y="1307306"/>
            <a:ext cx="7008018" cy="5464969"/>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163844" name="Line 4">
            <a:extLst>
              <a:ext uri="{FF2B5EF4-FFF2-40B4-BE49-F238E27FC236}">
                <a16:creationId xmlns:a16="http://schemas.microsoft.com/office/drawing/2014/main" id="{DF9CF24D-A65E-40B5-88D1-728FB662EB6B}"/>
              </a:ext>
            </a:extLst>
          </p:cNvPr>
          <p:cNvSpPr>
            <a:spLocks noChangeShapeType="1"/>
          </p:cNvSpPr>
          <p:nvPr/>
        </p:nvSpPr>
        <p:spPr bwMode="auto">
          <a:xfrm flipV="1">
            <a:off x="7150894" y="2071688"/>
            <a:ext cx="1482099" cy="33575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163845" name="Text Box 5">
            <a:extLst>
              <a:ext uri="{FF2B5EF4-FFF2-40B4-BE49-F238E27FC236}">
                <a16:creationId xmlns:a16="http://schemas.microsoft.com/office/drawing/2014/main" id="{E9B03F75-3120-41A8-BBFA-76B91C327D5E}"/>
              </a:ext>
            </a:extLst>
          </p:cNvPr>
          <p:cNvSpPr txBox="1">
            <a:spLocks noChangeArrowheads="1"/>
          </p:cNvSpPr>
          <p:nvPr/>
        </p:nvSpPr>
        <p:spPr bwMode="auto">
          <a:xfrm>
            <a:off x="8543926" y="1844676"/>
            <a:ext cx="21240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lang="en-US" altLang="en-US">
              <a:solidFill>
                <a:srgbClr val="000000"/>
              </a:solidFill>
              <a:latin typeface="Verdana" panose="020B0604030504040204" pitchFamily="34" charset="0"/>
              <a:cs typeface="Arial" panose="020B0604020202020204" pitchFamily="34" charset="0"/>
            </a:endParaRPr>
          </a:p>
        </p:txBody>
      </p:sp>
      <p:graphicFrame>
        <p:nvGraphicFramePr>
          <p:cNvPr id="163846" name="Object 6">
            <a:extLst>
              <a:ext uri="{FF2B5EF4-FFF2-40B4-BE49-F238E27FC236}">
                <a16:creationId xmlns:a16="http://schemas.microsoft.com/office/drawing/2014/main" id="{A204AF6D-0499-46E1-B9EC-9ADEDC3D0B4F}"/>
              </a:ext>
            </a:extLst>
          </p:cNvPr>
          <p:cNvGraphicFramePr>
            <a:graphicFrameLocks noGrp="1" noChangeAspect="1"/>
          </p:cNvGraphicFramePr>
          <p:nvPr>
            <p:ph idx="1"/>
            <p:extLst>
              <p:ext uri="{D42A27DB-BD31-4B8C-83A1-F6EECF244321}">
                <p14:modId xmlns:p14="http://schemas.microsoft.com/office/powerpoint/2010/main" val="1402023573"/>
              </p:ext>
            </p:extLst>
          </p:nvPr>
        </p:nvGraphicFramePr>
        <p:xfrm>
          <a:off x="8673474" y="307181"/>
          <a:ext cx="2484438" cy="928687"/>
        </p:xfrm>
        <a:graphic>
          <a:graphicData uri="http://schemas.openxmlformats.org/presentationml/2006/ole">
            <mc:AlternateContent xmlns:mc="http://schemas.openxmlformats.org/markup-compatibility/2006">
              <mc:Choice xmlns:v="urn:schemas-microsoft-com:vml" Requires="v">
                <p:oleObj name="Equation" r:id="rId3" imgW="1155600" imgH="431640" progId="Equation.3">
                  <p:embed/>
                </p:oleObj>
              </mc:Choice>
              <mc:Fallback>
                <p:oleObj name="Equation" r:id="rId3" imgW="1155600" imgH="431640" progId="Equation.3">
                  <p:embed/>
                  <p:pic>
                    <p:nvPicPr>
                      <p:cNvPr id="163846" name="Object 6">
                        <a:extLst>
                          <a:ext uri="{FF2B5EF4-FFF2-40B4-BE49-F238E27FC236}">
                            <a16:creationId xmlns:a16="http://schemas.microsoft.com/office/drawing/2014/main" id="{A204AF6D-0499-46E1-B9EC-9ADEDC3D0B4F}"/>
                          </a:ext>
                        </a:extLst>
                      </p:cNvPr>
                      <p:cNvPicPr>
                        <a:picLocks noChangeAspect="1" noChangeArrowheads="1"/>
                      </p:cNvPicPr>
                      <p:nvPr/>
                    </p:nvPicPr>
                    <p:blipFill>
                      <a:blip r:embed="rId4"/>
                      <a:srcRect/>
                      <a:stretch>
                        <a:fillRect/>
                      </a:stretch>
                    </p:blipFill>
                    <p:spPr bwMode="auto">
                      <a:xfrm>
                        <a:off x="8673474" y="307181"/>
                        <a:ext cx="2484438" cy="928687"/>
                      </a:xfrm>
                      <a:prstGeom prst="rect">
                        <a:avLst/>
                      </a:prstGeom>
                      <a:noFill/>
                      <a:ln>
                        <a:noFill/>
                      </a:ln>
                      <a:effectLst/>
                    </p:spPr>
                  </p:pic>
                </p:oleObj>
              </mc:Fallback>
            </mc:AlternateContent>
          </a:graphicData>
        </a:graphic>
      </p:graphicFrame>
      <p:sp>
        <p:nvSpPr>
          <p:cNvPr id="9" name="Rectangle 2">
            <a:extLst>
              <a:ext uri="{FF2B5EF4-FFF2-40B4-BE49-F238E27FC236}">
                <a16:creationId xmlns:a16="http://schemas.microsoft.com/office/drawing/2014/main" id="{113C6B48-69B0-4040-A422-D53B8595E2C8}"/>
              </a:ext>
            </a:extLst>
          </p:cNvPr>
          <p:cNvSpPr>
            <a:spLocks noGrp="1" noChangeArrowheads="1"/>
          </p:cNvSpPr>
          <p:nvPr>
            <p:ph type="dt" sz="half" idx="4294967295"/>
          </p:nvPr>
        </p:nvSpPr>
        <p:spPr>
          <a:xfrm>
            <a:off x="0" y="0"/>
            <a:ext cx="6586538" cy="990600"/>
          </a:xfrm>
        </p:spPr>
        <p:txBody>
          <a:bodyPr/>
          <a:lstStyle/>
          <a:p>
            <a:pPr eaLnBrk="1" hangingPunct="1"/>
            <a:r>
              <a:rPr lang="en-US" altLang="en-US" sz="4000" dirty="0">
                <a:solidFill>
                  <a:srgbClr val="0070C0"/>
                </a:solidFill>
              </a:rPr>
              <a:t>Results-Explanation</a:t>
            </a:r>
          </a:p>
        </p:txBody>
      </p:sp>
      <p:graphicFrame>
        <p:nvGraphicFramePr>
          <p:cNvPr id="10" name="Object 6">
            <a:extLst>
              <a:ext uri="{FF2B5EF4-FFF2-40B4-BE49-F238E27FC236}">
                <a16:creationId xmlns:a16="http://schemas.microsoft.com/office/drawing/2014/main" id="{A204AF6D-0499-46E1-B9EC-9ADEDC3D0B4F}"/>
              </a:ext>
            </a:extLst>
          </p:cNvPr>
          <p:cNvGraphicFramePr>
            <a:graphicFrameLocks noChangeAspect="1"/>
          </p:cNvGraphicFramePr>
          <p:nvPr>
            <p:extLst>
              <p:ext uri="{D42A27DB-BD31-4B8C-83A1-F6EECF244321}">
                <p14:modId xmlns:p14="http://schemas.microsoft.com/office/powerpoint/2010/main" val="744372010"/>
              </p:ext>
            </p:extLst>
          </p:nvPr>
        </p:nvGraphicFramePr>
        <p:xfrm>
          <a:off x="8853488" y="1524000"/>
          <a:ext cx="2265362" cy="928688"/>
        </p:xfrm>
        <a:graphic>
          <a:graphicData uri="http://schemas.openxmlformats.org/presentationml/2006/ole">
            <mc:AlternateContent xmlns:mc="http://schemas.openxmlformats.org/markup-compatibility/2006">
              <mc:Choice xmlns:v="urn:schemas-microsoft-com:vml" Requires="v">
                <p:oleObj name="Equation" r:id="rId5" imgW="1054080" imgH="431640" progId="Equation.3">
                  <p:embed/>
                </p:oleObj>
              </mc:Choice>
              <mc:Fallback>
                <p:oleObj name="Equation" r:id="rId5" imgW="1054080" imgH="431640" progId="Equation.3">
                  <p:embed/>
                  <p:pic>
                    <p:nvPicPr>
                      <p:cNvPr id="163846" name="Object 6">
                        <a:extLst>
                          <a:ext uri="{FF2B5EF4-FFF2-40B4-BE49-F238E27FC236}">
                            <a16:creationId xmlns:a16="http://schemas.microsoft.com/office/drawing/2014/main" id="{A204AF6D-0499-46E1-B9EC-9ADEDC3D0B4F}"/>
                          </a:ext>
                        </a:extLst>
                      </p:cNvPr>
                      <p:cNvPicPr>
                        <a:picLocks noChangeAspect="1" noChangeArrowheads="1"/>
                      </p:cNvPicPr>
                      <p:nvPr/>
                    </p:nvPicPr>
                    <p:blipFill>
                      <a:blip r:embed="rId6"/>
                      <a:srcRect/>
                      <a:stretch>
                        <a:fillRect/>
                      </a:stretch>
                    </p:blipFill>
                    <p:spPr bwMode="auto">
                      <a:xfrm>
                        <a:off x="8853488" y="1524000"/>
                        <a:ext cx="2265362" cy="928688"/>
                      </a:xfrm>
                      <a:prstGeom prst="rect">
                        <a:avLst/>
                      </a:prstGeom>
                      <a:noFill/>
                      <a:ln>
                        <a:noFill/>
                      </a:ln>
                      <a:effectLst/>
                    </p:spPr>
                  </p:pic>
                </p:oleObj>
              </mc:Fallback>
            </mc:AlternateContent>
          </a:graphicData>
        </a:graphic>
      </p:graphicFrame>
      <p:sp>
        <p:nvSpPr>
          <p:cNvPr id="11" name="Line 4">
            <a:extLst>
              <a:ext uri="{FF2B5EF4-FFF2-40B4-BE49-F238E27FC236}">
                <a16:creationId xmlns:a16="http://schemas.microsoft.com/office/drawing/2014/main" id="{DF9CF24D-A65E-40B5-88D1-728FB662EB6B}"/>
              </a:ext>
            </a:extLst>
          </p:cNvPr>
          <p:cNvSpPr>
            <a:spLocks noChangeShapeType="1"/>
          </p:cNvSpPr>
          <p:nvPr/>
        </p:nvSpPr>
        <p:spPr bwMode="auto">
          <a:xfrm flipV="1">
            <a:off x="5107781" y="1020762"/>
            <a:ext cx="3636169" cy="1279526"/>
          </a:xfrm>
          <a:prstGeom prst="line">
            <a:avLst/>
          </a:prstGeom>
          <a:noFill/>
          <a:ln w="22225">
            <a:solidFill>
              <a:srgbClr val="FF0000"/>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200">
              <a:solidFill>
                <a:srgbClr val="000000"/>
              </a:solidFill>
              <a:latin typeface="Arial" panose="020B0604020202020204" pitchFamily="34" charset="0"/>
            </a:endParaRPr>
          </a:p>
        </p:txBody>
      </p:sp>
    </p:spTree>
    <p:extLst>
      <p:ext uri="{BB962C8B-B14F-4D97-AF65-F5344CB8AC3E}">
        <p14:creationId xmlns:p14="http://schemas.microsoft.com/office/powerpoint/2010/main" val="2567431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Number Placeholder 5">
            <a:extLst>
              <a:ext uri="{FF2B5EF4-FFF2-40B4-BE49-F238E27FC236}">
                <a16:creationId xmlns:a16="http://schemas.microsoft.com/office/drawing/2014/main" id="{4C1B331B-43B6-44AB-8049-527FF28944BC}"/>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659ED72B-6F58-4A1B-ABC6-C64952230F7B}"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15</a:t>
            </a:fld>
            <a:endParaRPr lang="en-US" altLang="en-US" sz="1400">
              <a:solidFill>
                <a:srgbClr val="000000"/>
              </a:solidFill>
              <a:latin typeface="Times New Roman" panose="02020603050405020304" pitchFamily="18" charset="0"/>
            </a:endParaRPr>
          </a:p>
        </p:txBody>
      </p:sp>
      <p:pic>
        <p:nvPicPr>
          <p:cNvPr id="92165" name="Picture 8" descr="C:\Wang-HKUST\course-CIVIL270\Picture-compaction\result-compaction-modified.JPG">
            <a:extLst>
              <a:ext uri="{FF2B5EF4-FFF2-40B4-BE49-F238E27FC236}">
                <a16:creationId xmlns:a16="http://schemas.microsoft.com/office/drawing/2014/main" id="{399B1EF8-51FF-4D87-8F09-413EDC557732}"/>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3507582" y="1505745"/>
            <a:ext cx="6875462"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6" name="Freeform 6">
            <a:extLst>
              <a:ext uri="{FF2B5EF4-FFF2-40B4-BE49-F238E27FC236}">
                <a16:creationId xmlns:a16="http://schemas.microsoft.com/office/drawing/2014/main" id="{0FE06E1E-D8B2-4708-8A0B-F05B520C5217}"/>
              </a:ext>
            </a:extLst>
          </p:cNvPr>
          <p:cNvSpPr>
            <a:spLocks/>
          </p:cNvSpPr>
          <p:nvPr/>
        </p:nvSpPr>
        <p:spPr bwMode="auto">
          <a:xfrm>
            <a:off x="7097714" y="2058989"/>
            <a:ext cx="2351087" cy="3703637"/>
          </a:xfrm>
          <a:custGeom>
            <a:avLst/>
            <a:gdLst>
              <a:gd name="T0" fmla="*/ 0 w 1527"/>
              <a:gd name="T1" fmla="*/ 0 h 2405"/>
              <a:gd name="T2" fmla="*/ 2147483647 w 1527"/>
              <a:gd name="T3" fmla="*/ 2147483647 h 2405"/>
              <a:gd name="T4" fmla="*/ 2147483647 w 1527"/>
              <a:gd name="T5" fmla="*/ 2147483647 h 2405"/>
              <a:gd name="T6" fmla="*/ 2147483647 w 1527"/>
              <a:gd name="T7" fmla="*/ 2147483647 h 24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7" h="2405">
                <a:moveTo>
                  <a:pt x="0" y="0"/>
                </a:moveTo>
                <a:cubicBezTo>
                  <a:pt x="188" y="340"/>
                  <a:pt x="377" y="680"/>
                  <a:pt x="558" y="988"/>
                </a:cubicBezTo>
                <a:cubicBezTo>
                  <a:pt x="739" y="1296"/>
                  <a:pt x="927" y="1611"/>
                  <a:pt x="1088" y="1847"/>
                </a:cubicBezTo>
                <a:cubicBezTo>
                  <a:pt x="1249" y="2083"/>
                  <a:pt x="1388" y="2244"/>
                  <a:pt x="1527" y="2405"/>
                </a:cubicBezTo>
              </a:path>
            </a:pathLst>
          </a:cu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67" name="Text Box 7">
            <a:extLst>
              <a:ext uri="{FF2B5EF4-FFF2-40B4-BE49-F238E27FC236}">
                <a16:creationId xmlns:a16="http://schemas.microsoft.com/office/drawing/2014/main" id="{B24BC11A-E582-4BEF-B5F0-D20B1A3A6894}"/>
              </a:ext>
            </a:extLst>
          </p:cNvPr>
          <p:cNvSpPr txBox="1">
            <a:spLocks noChangeArrowheads="1"/>
          </p:cNvSpPr>
          <p:nvPr/>
        </p:nvSpPr>
        <p:spPr bwMode="auto">
          <a:xfrm>
            <a:off x="7866063" y="2570163"/>
            <a:ext cx="10588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a:solidFill>
                  <a:srgbClr val="000000"/>
                </a:solidFill>
                <a:latin typeface="Times New Roman" panose="02020603050405020304" pitchFamily="18" charset="0"/>
              </a:rPr>
              <a:t>Zero air void</a:t>
            </a:r>
          </a:p>
        </p:txBody>
      </p:sp>
      <p:sp>
        <p:nvSpPr>
          <p:cNvPr id="92168" name="Text Box 9">
            <a:extLst>
              <a:ext uri="{FF2B5EF4-FFF2-40B4-BE49-F238E27FC236}">
                <a16:creationId xmlns:a16="http://schemas.microsoft.com/office/drawing/2014/main" id="{754E9731-8D73-4EF3-ACA0-42CCEEAADE96}"/>
              </a:ext>
            </a:extLst>
          </p:cNvPr>
          <p:cNvSpPr txBox="1">
            <a:spLocks noChangeArrowheads="1"/>
          </p:cNvSpPr>
          <p:nvPr/>
        </p:nvSpPr>
        <p:spPr bwMode="auto">
          <a:xfrm>
            <a:off x="6140451" y="6226176"/>
            <a:ext cx="214947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a:solidFill>
                  <a:srgbClr val="000000"/>
                </a:solidFill>
                <a:latin typeface="Times New Roman" panose="02020603050405020304" pitchFamily="18" charset="0"/>
              </a:rPr>
              <a:t>Water content w (%)</a:t>
            </a:r>
          </a:p>
        </p:txBody>
      </p:sp>
      <p:sp>
        <p:nvSpPr>
          <p:cNvPr id="92169" name="Text Box 10">
            <a:extLst>
              <a:ext uri="{FF2B5EF4-FFF2-40B4-BE49-F238E27FC236}">
                <a16:creationId xmlns:a16="http://schemas.microsoft.com/office/drawing/2014/main" id="{DB69BFDF-C7BA-40E4-A92E-F7C098DA7021}"/>
              </a:ext>
            </a:extLst>
          </p:cNvPr>
          <p:cNvSpPr txBox="1">
            <a:spLocks noChangeArrowheads="1"/>
          </p:cNvSpPr>
          <p:nvPr/>
        </p:nvSpPr>
        <p:spPr bwMode="auto">
          <a:xfrm rot="16200000">
            <a:off x="2495551" y="3468688"/>
            <a:ext cx="26273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a:solidFill>
                  <a:srgbClr val="000000"/>
                </a:solidFill>
                <a:latin typeface="Times New Roman" panose="02020603050405020304" pitchFamily="18" charset="0"/>
              </a:rPr>
              <a:t>Dry density </a:t>
            </a:r>
            <a:r>
              <a:rPr lang="en-US" altLang="en-US" sz="1800">
                <a:solidFill>
                  <a:srgbClr val="000000"/>
                </a:solidFill>
                <a:latin typeface="Times New Roman" panose="02020603050405020304" pitchFamily="18" charset="0"/>
                <a:sym typeface="Symbol" panose="05050102010706020507" pitchFamily="18" charset="2"/>
              </a:rPr>
              <a:t></a:t>
            </a:r>
            <a:r>
              <a:rPr lang="en-US" altLang="en-US" sz="1800" baseline="-25000">
                <a:solidFill>
                  <a:srgbClr val="000000"/>
                </a:solidFill>
                <a:latin typeface="Times New Roman" panose="02020603050405020304" pitchFamily="18" charset="0"/>
                <a:sym typeface="Symbol" panose="05050102010706020507" pitchFamily="18" charset="2"/>
              </a:rPr>
              <a:t>d</a:t>
            </a:r>
            <a:r>
              <a:rPr lang="en-US" altLang="en-US" sz="1800">
                <a:solidFill>
                  <a:srgbClr val="000000"/>
                </a:solidFill>
                <a:latin typeface="Times New Roman" panose="02020603050405020304" pitchFamily="18" charset="0"/>
                <a:sym typeface="Symbol" panose="05050102010706020507" pitchFamily="18" charset="2"/>
              </a:rPr>
              <a:t> (Mg/m</a:t>
            </a:r>
            <a:r>
              <a:rPr lang="en-US" altLang="en-US" sz="1800" baseline="30000">
                <a:solidFill>
                  <a:srgbClr val="000000"/>
                </a:solidFill>
                <a:latin typeface="Times New Roman" panose="02020603050405020304" pitchFamily="18" charset="0"/>
                <a:sym typeface="Symbol" panose="05050102010706020507" pitchFamily="18" charset="2"/>
              </a:rPr>
              <a:t>3</a:t>
            </a:r>
            <a:r>
              <a:rPr lang="en-US" altLang="en-US" sz="1800">
                <a:solidFill>
                  <a:srgbClr val="000000"/>
                </a:solidFill>
                <a:latin typeface="Times New Roman" panose="02020603050405020304" pitchFamily="18" charset="0"/>
                <a:sym typeface="Symbol" panose="05050102010706020507" pitchFamily="18" charset="2"/>
              </a:rPr>
              <a:t>)</a:t>
            </a:r>
            <a:endParaRPr lang="en-US" altLang="en-US" sz="1800">
              <a:solidFill>
                <a:srgbClr val="000000"/>
              </a:solidFill>
              <a:latin typeface="Times New Roman" panose="02020603050405020304" pitchFamily="18" charset="0"/>
            </a:endParaRPr>
          </a:p>
        </p:txBody>
      </p:sp>
      <p:sp>
        <p:nvSpPr>
          <p:cNvPr id="92170" name="Text Box 11">
            <a:extLst>
              <a:ext uri="{FF2B5EF4-FFF2-40B4-BE49-F238E27FC236}">
                <a16:creationId xmlns:a16="http://schemas.microsoft.com/office/drawing/2014/main" id="{18E40523-CEA1-4A57-A1F4-2561DC19C589}"/>
              </a:ext>
            </a:extLst>
          </p:cNvPr>
          <p:cNvSpPr txBox="1">
            <a:spLocks noChangeArrowheads="1"/>
          </p:cNvSpPr>
          <p:nvPr/>
        </p:nvSpPr>
        <p:spPr bwMode="auto">
          <a:xfrm rot="16200000">
            <a:off x="9019382" y="3534569"/>
            <a:ext cx="233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a:solidFill>
                  <a:srgbClr val="000000"/>
                </a:solidFill>
                <a:latin typeface="Times New Roman" panose="02020603050405020304" pitchFamily="18" charset="0"/>
              </a:rPr>
              <a:t>Dry density </a:t>
            </a:r>
            <a:r>
              <a:rPr lang="en-US" altLang="en-US" sz="1800">
                <a:solidFill>
                  <a:srgbClr val="000000"/>
                </a:solidFill>
                <a:latin typeface="Times New Roman" panose="02020603050405020304" pitchFamily="18" charset="0"/>
                <a:sym typeface="Symbol" panose="05050102010706020507" pitchFamily="18" charset="2"/>
              </a:rPr>
              <a:t></a:t>
            </a:r>
            <a:r>
              <a:rPr lang="en-US" altLang="en-US" sz="1800" baseline="-25000">
                <a:solidFill>
                  <a:srgbClr val="000000"/>
                </a:solidFill>
                <a:latin typeface="Times New Roman" panose="02020603050405020304" pitchFamily="18" charset="0"/>
                <a:sym typeface="Symbol" panose="05050102010706020507" pitchFamily="18" charset="2"/>
              </a:rPr>
              <a:t>d</a:t>
            </a:r>
            <a:r>
              <a:rPr lang="en-US" altLang="en-US" sz="1800">
                <a:solidFill>
                  <a:srgbClr val="000000"/>
                </a:solidFill>
                <a:latin typeface="Times New Roman" panose="02020603050405020304" pitchFamily="18" charset="0"/>
                <a:sym typeface="Symbol" panose="05050102010706020507" pitchFamily="18" charset="2"/>
              </a:rPr>
              <a:t> (lb/ft</a:t>
            </a:r>
            <a:r>
              <a:rPr lang="en-US" altLang="en-US" sz="1800" baseline="30000">
                <a:solidFill>
                  <a:srgbClr val="000000"/>
                </a:solidFill>
                <a:latin typeface="Times New Roman" panose="02020603050405020304" pitchFamily="18" charset="0"/>
                <a:sym typeface="Symbol" panose="05050102010706020507" pitchFamily="18" charset="2"/>
              </a:rPr>
              <a:t>3</a:t>
            </a:r>
            <a:r>
              <a:rPr lang="en-US" altLang="en-US" sz="1800">
                <a:solidFill>
                  <a:srgbClr val="000000"/>
                </a:solidFill>
                <a:latin typeface="Times New Roman" panose="02020603050405020304" pitchFamily="18" charset="0"/>
                <a:sym typeface="Symbol" panose="05050102010706020507" pitchFamily="18" charset="2"/>
              </a:rPr>
              <a:t>)</a:t>
            </a:r>
            <a:endParaRPr lang="en-US" altLang="en-US" sz="1800">
              <a:solidFill>
                <a:srgbClr val="000000"/>
              </a:solidFill>
              <a:latin typeface="Times New Roman" panose="02020603050405020304" pitchFamily="18" charset="0"/>
            </a:endParaRPr>
          </a:p>
        </p:txBody>
      </p:sp>
      <p:sp>
        <p:nvSpPr>
          <p:cNvPr id="92171" name="Text Box 12">
            <a:extLst>
              <a:ext uri="{FF2B5EF4-FFF2-40B4-BE49-F238E27FC236}">
                <a16:creationId xmlns:a16="http://schemas.microsoft.com/office/drawing/2014/main" id="{32439A60-2D47-44BA-8522-B3794AD3BD59}"/>
              </a:ext>
            </a:extLst>
          </p:cNvPr>
          <p:cNvSpPr txBox="1">
            <a:spLocks noChangeArrowheads="1"/>
          </p:cNvSpPr>
          <p:nvPr/>
        </p:nvSpPr>
        <p:spPr bwMode="auto">
          <a:xfrm>
            <a:off x="4935539" y="2498725"/>
            <a:ext cx="11318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dirty="0">
                <a:solidFill>
                  <a:srgbClr val="000000"/>
                </a:solidFill>
                <a:latin typeface="Times New Roman" panose="02020603050405020304" pitchFamily="18" charset="0"/>
              </a:rPr>
              <a:t>Line of optimums</a:t>
            </a:r>
          </a:p>
        </p:txBody>
      </p:sp>
      <p:sp>
        <p:nvSpPr>
          <p:cNvPr id="92172" name="Text Box 14">
            <a:extLst>
              <a:ext uri="{FF2B5EF4-FFF2-40B4-BE49-F238E27FC236}">
                <a16:creationId xmlns:a16="http://schemas.microsoft.com/office/drawing/2014/main" id="{475DD8C8-4E84-415D-9EEC-658619D71244}"/>
              </a:ext>
            </a:extLst>
          </p:cNvPr>
          <p:cNvSpPr txBox="1">
            <a:spLocks noChangeArrowheads="1"/>
          </p:cNvSpPr>
          <p:nvPr/>
        </p:nvSpPr>
        <p:spPr bwMode="auto">
          <a:xfrm>
            <a:off x="4884739" y="4216400"/>
            <a:ext cx="11318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a:solidFill>
                  <a:srgbClr val="000000"/>
                </a:solidFill>
                <a:latin typeface="Times New Roman" panose="02020603050405020304" pitchFamily="18" charset="0"/>
              </a:rPr>
              <a:t>Modified Proctor</a:t>
            </a:r>
          </a:p>
        </p:txBody>
      </p:sp>
      <p:sp>
        <p:nvSpPr>
          <p:cNvPr id="92173" name="Text Box 15">
            <a:extLst>
              <a:ext uri="{FF2B5EF4-FFF2-40B4-BE49-F238E27FC236}">
                <a16:creationId xmlns:a16="http://schemas.microsoft.com/office/drawing/2014/main" id="{DA2B9534-04F6-47D4-B2BB-E2A7B1E66F90}"/>
              </a:ext>
            </a:extLst>
          </p:cNvPr>
          <p:cNvSpPr txBox="1">
            <a:spLocks noChangeArrowheads="1"/>
          </p:cNvSpPr>
          <p:nvPr/>
        </p:nvSpPr>
        <p:spPr bwMode="auto">
          <a:xfrm>
            <a:off x="5181600" y="5153025"/>
            <a:ext cx="11318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800" dirty="0">
                <a:solidFill>
                  <a:srgbClr val="000000"/>
                </a:solidFill>
                <a:latin typeface="Times New Roman" panose="02020603050405020304" pitchFamily="18" charset="0"/>
              </a:rPr>
              <a:t>Standard Proctor</a:t>
            </a:r>
          </a:p>
        </p:txBody>
      </p:sp>
      <p:sp>
        <p:nvSpPr>
          <p:cNvPr id="92174" name="Freeform 16">
            <a:extLst>
              <a:ext uri="{FF2B5EF4-FFF2-40B4-BE49-F238E27FC236}">
                <a16:creationId xmlns:a16="http://schemas.microsoft.com/office/drawing/2014/main" id="{E0DDBDC9-7937-4F1A-A02F-381299008023}"/>
              </a:ext>
            </a:extLst>
          </p:cNvPr>
          <p:cNvSpPr>
            <a:spLocks/>
          </p:cNvSpPr>
          <p:nvPr/>
        </p:nvSpPr>
        <p:spPr bwMode="auto">
          <a:xfrm>
            <a:off x="6618288" y="2801939"/>
            <a:ext cx="1524000" cy="2670175"/>
          </a:xfrm>
          <a:custGeom>
            <a:avLst/>
            <a:gdLst>
              <a:gd name="T0" fmla="*/ 0 w 960"/>
              <a:gd name="T1" fmla="*/ 0 h 1682"/>
              <a:gd name="T2" fmla="*/ 2147483647 w 960"/>
              <a:gd name="T3" fmla="*/ 2147483647 h 1682"/>
              <a:gd name="T4" fmla="*/ 2147483647 w 960"/>
              <a:gd name="T5" fmla="*/ 2147483647 h 1682"/>
              <a:gd name="T6" fmla="*/ 2147483647 w 960"/>
              <a:gd name="T7" fmla="*/ 2147483647 h 16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0" h="1682">
                <a:moveTo>
                  <a:pt x="0" y="0"/>
                </a:moveTo>
                <a:cubicBezTo>
                  <a:pt x="116" y="225"/>
                  <a:pt x="233" y="450"/>
                  <a:pt x="329" y="630"/>
                </a:cubicBezTo>
                <a:cubicBezTo>
                  <a:pt x="425" y="810"/>
                  <a:pt x="471" y="903"/>
                  <a:pt x="576" y="1078"/>
                </a:cubicBezTo>
                <a:cubicBezTo>
                  <a:pt x="681" y="1253"/>
                  <a:pt x="867" y="1560"/>
                  <a:pt x="960" y="1682"/>
                </a:cubicBezTo>
              </a:path>
            </a:pathLst>
          </a:custGeom>
          <a:noFill/>
          <a:ln w="25400" cap="flat">
            <a:solidFill>
              <a:schemeClr val="accent2"/>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75" name="Text Box 18">
            <a:extLst>
              <a:ext uri="{FF2B5EF4-FFF2-40B4-BE49-F238E27FC236}">
                <a16:creationId xmlns:a16="http://schemas.microsoft.com/office/drawing/2014/main" id="{238A00E1-524C-439B-90A3-1E562E0AE435}"/>
              </a:ext>
            </a:extLst>
          </p:cNvPr>
          <p:cNvSpPr txBox="1">
            <a:spLocks noChangeArrowheads="1"/>
          </p:cNvSpPr>
          <p:nvPr/>
        </p:nvSpPr>
        <p:spPr bwMode="auto">
          <a:xfrm>
            <a:off x="1668463" y="2351089"/>
            <a:ext cx="19875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i="1">
                <a:solidFill>
                  <a:srgbClr val="000000"/>
                </a:solidFill>
                <a:latin typeface="Times New Roman" panose="02020603050405020304" pitchFamily="18" charset="0"/>
              </a:rPr>
              <a:t>Peak point</a:t>
            </a:r>
          </a:p>
          <a:p>
            <a:pPr fontAlgn="base">
              <a:spcBef>
                <a:spcPct val="50000"/>
              </a:spcBef>
              <a:spcAft>
                <a:spcPct val="0"/>
              </a:spcAft>
              <a:buFontTx/>
              <a:buChar char="•"/>
            </a:pPr>
            <a:r>
              <a:rPr lang="en-US" altLang="en-US" sz="2000" i="1">
                <a:solidFill>
                  <a:srgbClr val="000000"/>
                </a:solidFill>
                <a:latin typeface="Times New Roman" panose="02020603050405020304" pitchFamily="18" charset="0"/>
              </a:rPr>
              <a:t>Line of optimum</a:t>
            </a:r>
          </a:p>
          <a:p>
            <a:pPr fontAlgn="base">
              <a:spcBef>
                <a:spcPct val="50000"/>
              </a:spcBef>
              <a:spcAft>
                <a:spcPct val="0"/>
              </a:spcAft>
              <a:buFontTx/>
              <a:buChar char="•"/>
            </a:pPr>
            <a:r>
              <a:rPr lang="en-US" altLang="en-US" sz="2000" i="1">
                <a:solidFill>
                  <a:srgbClr val="000000"/>
                </a:solidFill>
                <a:latin typeface="Times New Roman" panose="02020603050405020304" pitchFamily="18" charset="0"/>
              </a:rPr>
              <a:t>Zero air void</a:t>
            </a:r>
          </a:p>
        </p:txBody>
      </p:sp>
      <p:sp>
        <p:nvSpPr>
          <p:cNvPr id="92177" name="Line 21">
            <a:extLst>
              <a:ext uri="{FF2B5EF4-FFF2-40B4-BE49-F238E27FC236}">
                <a16:creationId xmlns:a16="http://schemas.microsoft.com/office/drawing/2014/main" id="{6E745E32-52DD-45FA-9DA1-EA221609EB1B}"/>
              </a:ext>
            </a:extLst>
          </p:cNvPr>
          <p:cNvSpPr>
            <a:spLocks noChangeShapeType="1"/>
          </p:cNvSpPr>
          <p:nvPr/>
        </p:nvSpPr>
        <p:spPr bwMode="auto">
          <a:xfrm>
            <a:off x="4383088" y="3121025"/>
            <a:ext cx="2381250" cy="0"/>
          </a:xfrm>
          <a:prstGeom prst="line">
            <a:avLst/>
          </a:prstGeom>
          <a:noFill/>
          <a:ln w="1905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78" name="Line 22">
            <a:extLst>
              <a:ext uri="{FF2B5EF4-FFF2-40B4-BE49-F238E27FC236}">
                <a16:creationId xmlns:a16="http://schemas.microsoft.com/office/drawing/2014/main" id="{4B94C1FC-1D1D-470F-9518-3FE8CE2B7C86}"/>
              </a:ext>
            </a:extLst>
          </p:cNvPr>
          <p:cNvSpPr>
            <a:spLocks noChangeShapeType="1"/>
          </p:cNvSpPr>
          <p:nvPr/>
        </p:nvSpPr>
        <p:spPr bwMode="auto">
          <a:xfrm>
            <a:off x="6792913" y="3135313"/>
            <a:ext cx="0" cy="2800350"/>
          </a:xfrm>
          <a:prstGeom prst="line">
            <a:avLst/>
          </a:prstGeom>
          <a:noFill/>
          <a:ln w="1905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79" name="Rectangle 23">
            <a:extLst>
              <a:ext uri="{FF2B5EF4-FFF2-40B4-BE49-F238E27FC236}">
                <a16:creationId xmlns:a16="http://schemas.microsoft.com/office/drawing/2014/main" id="{78A6D468-111F-4D4E-91B4-5D64EE3B33CF}"/>
              </a:ext>
            </a:extLst>
          </p:cNvPr>
          <p:cNvSpPr>
            <a:spLocks noChangeArrowheads="1"/>
          </p:cNvSpPr>
          <p:nvPr/>
        </p:nvSpPr>
        <p:spPr bwMode="auto">
          <a:xfrm>
            <a:off x="4206875" y="2842925"/>
            <a:ext cx="134203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r>
              <a:rPr lang="en-US" altLang="en-US" dirty="0">
                <a:solidFill>
                  <a:srgbClr val="000000"/>
                </a:solidFill>
                <a:sym typeface="Symbol" panose="05050102010706020507" pitchFamily="18" charset="2"/>
              </a:rPr>
              <a:t></a:t>
            </a:r>
            <a:r>
              <a:rPr lang="en-US" altLang="en-US" baseline="-25000" dirty="0">
                <a:solidFill>
                  <a:srgbClr val="000000"/>
                </a:solidFill>
                <a:sym typeface="Symbol" panose="05050102010706020507" pitchFamily="18" charset="2"/>
              </a:rPr>
              <a:t>d max</a:t>
            </a:r>
          </a:p>
        </p:txBody>
      </p:sp>
      <p:sp>
        <p:nvSpPr>
          <p:cNvPr id="92180" name="Rectangle 24">
            <a:extLst>
              <a:ext uri="{FF2B5EF4-FFF2-40B4-BE49-F238E27FC236}">
                <a16:creationId xmlns:a16="http://schemas.microsoft.com/office/drawing/2014/main" id="{4D8B284A-DB41-4B0B-99D5-4B75264A9982}"/>
              </a:ext>
            </a:extLst>
          </p:cNvPr>
          <p:cNvSpPr>
            <a:spLocks noChangeArrowheads="1"/>
          </p:cNvSpPr>
          <p:nvPr/>
        </p:nvSpPr>
        <p:spPr bwMode="auto">
          <a:xfrm>
            <a:off x="6564555" y="5781732"/>
            <a:ext cx="106631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r>
              <a:rPr lang="en-US" altLang="en-US" dirty="0" err="1">
                <a:solidFill>
                  <a:srgbClr val="000000"/>
                </a:solidFill>
              </a:rPr>
              <a:t>w</a:t>
            </a:r>
            <a:r>
              <a:rPr lang="en-US" altLang="en-US" baseline="-25000" dirty="0" err="1">
                <a:solidFill>
                  <a:srgbClr val="000000"/>
                </a:solidFill>
              </a:rPr>
              <a:t>opt</a:t>
            </a:r>
            <a:endParaRPr lang="en-US" altLang="en-US" baseline="-25000" dirty="0">
              <a:solidFill>
                <a:srgbClr val="000000"/>
              </a:solidFill>
            </a:endParaRPr>
          </a:p>
        </p:txBody>
      </p:sp>
      <p:sp>
        <p:nvSpPr>
          <p:cNvPr id="22" name="Rectangle 2">
            <a:extLst>
              <a:ext uri="{FF2B5EF4-FFF2-40B4-BE49-F238E27FC236}">
                <a16:creationId xmlns:a16="http://schemas.microsoft.com/office/drawing/2014/main" id="{113C6B48-69B0-4040-A422-D53B8595E2C8}"/>
              </a:ext>
            </a:extLst>
          </p:cNvPr>
          <p:cNvSpPr>
            <a:spLocks noGrp="1" noChangeArrowheads="1"/>
          </p:cNvSpPr>
          <p:nvPr>
            <p:ph type="title"/>
          </p:nvPr>
        </p:nvSpPr>
        <p:spPr>
          <a:xfrm>
            <a:off x="291244" y="113508"/>
            <a:ext cx="8266113" cy="914400"/>
          </a:xfrm>
        </p:spPr>
        <p:txBody>
          <a:bodyPr/>
          <a:lstStyle/>
          <a:p>
            <a:pPr eaLnBrk="1" hangingPunct="1"/>
            <a:r>
              <a:rPr lang="en-US" altLang="en-US" dirty="0">
                <a:solidFill>
                  <a:srgbClr val="0070C0"/>
                </a:solidFill>
              </a:rPr>
              <a:t>Results-Explanation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a:extLst>
              <a:ext uri="{FF2B5EF4-FFF2-40B4-BE49-F238E27FC236}">
                <a16:creationId xmlns:a16="http://schemas.microsoft.com/office/drawing/2014/main" id="{E9555A8D-82FF-412D-8870-ADB4A9E915D8}"/>
              </a:ext>
            </a:extLst>
          </p:cNvPr>
          <p:cNvSpPr>
            <a:spLocks noGrp="1" noChangeArrowheads="1"/>
          </p:cNvSpPr>
          <p:nvPr>
            <p:ph type="title"/>
          </p:nvPr>
        </p:nvSpPr>
        <p:spPr>
          <a:xfrm>
            <a:off x="381001" y="99412"/>
            <a:ext cx="7829550" cy="914400"/>
          </a:xfrm>
        </p:spPr>
        <p:txBody>
          <a:bodyPr/>
          <a:lstStyle/>
          <a:p>
            <a:pPr eaLnBrk="1" hangingPunct="1"/>
            <a:r>
              <a:rPr lang="en-US" altLang="en-US" dirty="0">
                <a:solidFill>
                  <a:srgbClr val="0070C0"/>
                </a:solidFill>
              </a:rPr>
              <a:t>Structure of Compacted Clays</a:t>
            </a:r>
          </a:p>
        </p:txBody>
      </p:sp>
      <p:pic>
        <p:nvPicPr>
          <p:cNvPr id="94212" name="Picture 4" descr="C:\Wang-HKUST\course-CIVIL270\Picture-compaction\soil-fabric.jpg">
            <a:extLst>
              <a:ext uri="{FF2B5EF4-FFF2-40B4-BE49-F238E27FC236}">
                <a16:creationId xmlns:a16="http://schemas.microsoft.com/office/drawing/2014/main" id="{46A62531-11C3-4DCD-9F91-13D498631CB7}"/>
              </a:ext>
            </a:extLst>
          </p:cNvPr>
          <p:cNvPicPr>
            <a:picLocks noChangeAspect="1" noChangeArrowheads="1"/>
          </p:cNvPicPr>
          <p:nvPr/>
        </p:nvPicPr>
        <p:blipFill>
          <a:blip r:embed="rId2">
            <a:lum bright="-6000" contrast="30000"/>
            <a:extLst>
              <a:ext uri="{28A0092B-C50C-407E-A947-70E740481C1C}">
                <a14:useLocalDpi xmlns:a14="http://schemas.microsoft.com/office/drawing/2010/main" val="0"/>
              </a:ext>
            </a:extLst>
          </a:blip>
          <a:srcRect/>
          <a:stretch>
            <a:fillRect/>
          </a:stretch>
        </p:blipFill>
        <p:spPr bwMode="auto">
          <a:xfrm>
            <a:off x="4758041" y="1431926"/>
            <a:ext cx="6696075"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Text Box 5">
            <a:extLst>
              <a:ext uri="{FF2B5EF4-FFF2-40B4-BE49-F238E27FC236}">
                <a16:creationId xmlns:a16="http://schemas.microsoft.com/office/drawing/2014/main" id="{2E817194-1F65-4144-A002-1BB35A5DB4CC}"/>
              </a:ext>
            </a:extLst>
          </p:cNvPr>
          <p:cNvSpPr txBox="1">
            <a:spLocks noChangeArrowheads="1"/>
          </p:cNvSpPr>
          <p:nvPr/>
        </p:nvSpPr>
        <p:spPr bwMode="auto">
          <a:xfrm>
            <a:off x="891961" y="1363186"/>
            <a:ext cx="3983253"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15888" indent="-11588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For a given </a:t>
            </a: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the soil tends to be more flocculated (random) for compaction on the dry side as compared on the wet side.</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For a given molding water content, increasing the </a:t>
            </a: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tends to disperse (parallel oriented) the soil.</a:t>
            </a:r>
          </a:p>
          <a:p>
            <a:pPr algn="just" fontAlgn="base">
              <a:spcBef>
                <a:spcPct val="50000"/>
              </a:spcBef>
              <a:spcAft>
                <a:spcPct val="0"/>
              </a:spcAft>
              <a:buFontTx/>
              <a:buChar char="•"/>
            </a:pPr>
            <a:endParaRPr lang="en-US" altLang="en-US" sz="2400" dirty="0">
              <a:solidFill>
                <a:srgbClr val="000000"/>
              </a:solidFill>
              <a:latin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5">
            <a:extLst>
              <a:ext uri="{FF2B5EF4-FFF2-40B4-BE49-F238E27FC236}">
                <a16:creationId xmlns:a16="http://schemas.microsoft.com/office/drawing/2014/main" id="{2D1C34B6-D39A-4059-9627-0017A201EC43}"/>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45C21BEB-6A23-4BCC-97C4-B5B67B0FB355}"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17</a:t>
            </a:fld>
            <a:endParaRPr lang="en-US" altLang="en-US" sz="1400">
              <a:solidFill>
                <a:srgbClr val="000000"/>
              </a:solidFill>
              <a:latin typeface="Times New Roman" panose="02020603050405020304" pitchFamily="18" charset="0"/>
            </a:endParaRPr>
          </a:p>
        </p:txBody>
      </p:sp>
      <p:sp>
        <p:nvSpPr>
          <p:cNvPr id="95235" name="Rectangle 2">
            <a:extLst>
              <a:ext uri="{FF2B5EF4-FFF2-40B4-BE49-F238E27FC236}">
                <a16:creationId xmlns:a16="http://schemas.microsoft.com/office/drawing/2014/main" id="{809D5B19-E48F-4745-AF39-45DEC187B7D3}"/>
              </a:ext>
            </a:extLst>
          </p:cNvPr>
          <p:cNvSpPr>
            <a:spLocks noGrp="1" noChangeArrowheads="1"/>
          </p:cNvSpPr>
          <p:nvPr>
            <p:ph type="title"/>
          </p:nvPr>
        </p:nvSpPr>
        <p:spPr>
          <a:xfrm>
            <a:off x="207098" y="190500"/>
            <a:ext cx="5010032" cy="914400"/>
          </a:xfrm>
        </p:spPr>
        <p:txBody>
          <a:bodyPr/>
          <a:lstStyle/>
          <a:p>
            <a:pPr eaLnBrk="1" hangingPunct="1"/>
            <a:r>
              <a:rPr lang="en-US" altLang="en-US" dirty="0">
                <a:solidFill>
                  <a:srgbClr val="0070C0"/>
                </a:solidFill>
              </a:rPr>
              <a:t>Engineering Properties:</a:t>
            </a:r>
            <a:br>
              <a:rPr lang="en-US" altLang="en-US" dirty="0">
                <a:solidFill>
                  <a:srgbClr val="0070C0"/>
                </a:solidFill>
              </a:rPr>
            </a:br>
            <a:r>
              <a:rPr lang="en-US" altLang="en-US" dirty="0">
                <a:solidFill>
                  <a:srgbClr val="0070C0"/>
                </a:solidFill>
              </a:rPr>
              <a:t>Permeability </a:t>
            </a:r>
          </a:p>
        </p:txBody>
      </p:sp>
      <p:pic>
        <p:nvPicPr>
          <p:cNvPr id="95236" name="Picture 5" descr="C:\Wang-HKUST\course-CIVIL270\Picture-compaction\permeability-MODIFIED.JPG">
            <a:extLst>
              <a:ext uri="{FF2B5EF4-FFF2-40B4-BE49-F238E27FC236}">
                <a16:creationId xmlns:a16="http://schemas.microsoft.com/office/drawing/2014/main" id="{D978D4ED-70A0-402B-BE6B-AD65155E7B11}"/>
              </a:ext>
            </a:extLst>
          </p:cNvPr>
          <p:cNvPicPr>
            <a:picLocks noChangeAspect="1" noChangeArrowheads="1"/>
          </p:cNvPicPr>
          <p:nvPr/>
        </p:nvPicPr>
        <p:blipFill>
          <a:blip r:embed="rId2" cstate="print">
            <a:lum bright="-12000" contrast="36000"/>
            <a:extLst>
              <a:ext uri="{28A0092B-C50C-407E-A947-70E740481C1C}">
                <a14:useLocalDpi xmlns:a14="http://schemas.microsoft.com/office/drawing/2010/main" val="0"/>
              </a:ext>
            </a:extLst>
          </a:blip>
          <a:srcRect/>
          <a:stretch>
            <a:fillRect/>
          </a:stretch>
        </p:blipFill>
        <p:spPr bwMode="auto">
          <a:xfrm>
            <a:off x="5562601" y="-26081"/>
            <a:ext cx="5769227" cy="680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5">
            <a:extLst>
              <a:ext uri="{FF2B5EF4-FFF2-40B4-BE49-F238E27FC236}">
                <a16:creationId xmlns:a16="http://schemas.microsoft.com/office/drawing/2014/main" id="{59CFCBCF-C7E2-4750-9291-97EC12932E2F}"/>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4CC5A31C-2071-47AA-9E53-9CB222A78E27}" type="slidenum">
              <a:rPr lang="en-US" altLang="en-US" sz="1400" b="1">
                <a:solidFill>
                  <a:srgbClr val="000000"/>
                </a:solidFill>
                <a:latin typeface="Times New Roman" panose="02020603050405020304" pitchFamily="18" charset="0"/>
              </a:rPr>
              <a:pPr fontAlgn="base">
                <a:spcBef>
                  <a:spcPct val="20000"/>
                </a:spcBef>
                <a:spcAft>
                  <a:spcPct val="0"/>
                </a:spcAft>
                <a:buFontTx/>
                <a:buChar char="•"/>
              </a:pPr>
              <a:t>18</a:t>
            </a:fld>
            <a:endParaRPr lang="en-US" altLang="en-US" sz="1400" b="1">
              <a:solidFill>
                <a:srgbClr val="000000"/>
              </a:solidFill>
              <a:latin typeface="Times New Roman" panose="02020603050405020304" pitchFamily="18" charset="0"/>
            </a:endParaRPr>
          </a:p>
        </p:txBody>
      </p:sp>
      <p:sp>
        <p:nvSpPr>
          <p:cNvPr id="97283" name="Rectangle 2">
            <a:extLst>
              <a:ext uri="{FF2B5EF4-FFF2-40B4-BE49-F238E27FC236}">
                <a16:creationId xmlns:a16="http://schemas.microsoft.com/office/drawing/2014/main" id="{97094E81-27FD-448C-92EC-E4CC968E0DF7}"/>
              </a:ext>
            </a:extLst>
          </p:cNvPr>
          <p:cNvSpPr>
            <a:spLocks noGrp="1" noChangeArrowheads="1"/>
          </p:cNvSpPr>
          <p:nvPr>
            <p:ph type="title"/>
          </p:nvPr>
        </p:nvSpPr>
        <p:spPr>
          <a:xfrm>
            <a:off x="190734" y="73821"/>
            <a:ext cx="10363200" cy="990600"/>
          </a:xfrm>
        </p:spPr>
        <p:txBody>
          <a:bodyPr/>
          <a:lstStyle/>
          <a:p>
            <a:pPr eaLnBrk="1" hangingPunct="1"/>
            <a:r>
              <a:rPr lang="en-US" altLang="en-US" dirty="0">
                <a:solidFill>
                  <a:srgbClr val="0070C0"/>
                </a:solidFill>
              </a:rPr>
              <a:t>Engineering Properties:</a:t>
            </a:r>
            <a:br>
              <a:rPr lang="en-US" altLang="en-US" dirty="0">
                <a:solidFill>
                  <a:srgbClr val="0070C0"/>
                </a:solidFill>
              </a:rPr>
            </a:br>
            <a:r>
              <a:rPr lang="en-US" altLang="en-US" dirty="0">
                <a:solidFill>
                  <a:srgbClr val="0070C0"/>
                </a:solidFill>
              </a:rPr>
              <a:t>Summary</a:t>
            </a:r>
          </a:p>
        </p:txBody>
      </p:sp>
      <p:sp>
        <p:nvSpPr>
          <p:cNvPr id="97284" name="Text Box 4">
            <a:extLst>
              <a:ext uri="{FF2B5EF4-FFF2-40B4-BE49-F238E27FC236}">
                <a16:creationId xmlns:a16="http://schemas.microsoft.com/office/drawing/2014/main" id="{26AE4ACC-F606-4CAA-A951-FBCF6E7B578E}"/>
              </a:ext>
            </a:extLst>
          </p:cNvPr>
          <p:cNvSpPr txBox="1">
            <a:spLocks noChangeArrowheads="1"/>
          </p:cNvSpPr>
          <p:nvPr/>
        </p:nvSpPr>
        <p:spPr bwMode="auto">
          <a:xfrm>
            <a:off x="5008564" y="1566864"/>
            <a:ext cx="13350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u="sng">
                <a:solidFill>
                  <a:srgbClr val="000000"/>
                </a:solidFill>
                <a:latin typeface="Times New Roman" panose="02020603050405020304" pitchFamily="18" charset="0"/>
              </a:rPr>
              <a:t>Dry side</a:t>
            </a:r>
          </a:p>
        </p:txBody>
      </p:sp>
      <p:sp>
        <p:nvSpPr>
          <p:cNvPr id="97285" name="Text Box 5">
            <a:extLst>
              <a:ext uri="{FF2B5EF4-FFF2-40B4-BE49-F238E27FC236}">
                <a16:creationId xmlns:a16="http://schemas.microsoft.com/office/drawing/2014/main" id="{909B2D0C-BC36-4E76-A1E8-605DDC6B3A12}"/>
              </a:ext>
            </a:extLst>
          </p:cNvPr>
          <p:cNvSpPr txBox="1">
            <a:spLocks noChangeArrowheads="1"/>
          </p:cNvSpPr>
          <p:nvPr/>
        </p:nvSpPr>
        <p:spPr bwMode="auto">
          <a:xfrm>
            <a:off x="8051800" y="1560514"/>
            <a:ext cx="1335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u="sng">
                <a:solidFill>
                  <a:srgbClr val="000000"/>
                </a:solidFill>
                <a:latin typeface="Times New Roman" panose="02020603050405020304" pitchFamily="18" charset="0"/>
              </a:rPr>
              <a:t>Wet side</a:t>
            </a:r>
          </a:p>
        </p:txBody>
      </p:sp>
      <p:sp>
        <p:nvSpPr>
          <p:cNvPr id="97286" name="Text Box 7">
            <a:extLst>
              <a:ext uri="{FF2B5EF4-FFF2-40B4-BE49-F238E27FC236}">
                <a16:creationId xmlns:a16="http://schemas.microsoft.com/office/drawing/2014/main" id="{C072FD7F-4AC7-4CC1-B378-25C2FA69B0C4}"/>
              </a:ext>
            </a:extLst>
          </p:cNvPr>
          <p:cNvSpPr txBox="1">
            <a:spLocks noChangeArrowheads="1"/>
          </p:cNvSpPr>
          <p:nvPr/>
        </p:nvSpPr>
        <p:spPr bwMode="auto">
          <a:xfrm>
            <a:off x="1971676" y="2871789"/>
            <a:ext cx="1844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0000"/>
                </a:solidFill>
                <a:latin typeface="Times New Roman" panose="02020603050405020304" pitchFamily="18" charset="0"/>
              </a:rPr>
              <a:t>Permeability</a:t>
            </a:r>
          </a:p>
        </p:txBody>
      </p:sp>
      <p:sp>
        <p:nvSpPr>
          <p:cNvPr id="97287" name="Text Box 8">
            <a:extLst>
              <a:ext uri="{FF2B5EF4-FFF2-40B4-BE49-F238E27FC236}">
                <a16:creationId xmlns:a16="http://schemas.microsoft.com/office/drawing/2014/main" id="{AC592A74-FDCD-4930-90F2-B5C39D0C3BC5}"/>
              </a:ext>
            </a:extLst>
          </p:cNvPr>
          <p:cNvSpPr txBox="1">
            <a:spLocks noChangeArrowheads="1"/>
          </p:cNvSpPr>
          <p:nvPr/>
        </p:nvSpPr>
        <p:spPr bwMode="auto">
          <a:xfrm>
            <a:off x="1865314" y="3722689"/>
            <a:ext cx="22812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dirty="0">
                <a:solidFill>
                  <a:srgbClr val="0070C0"/>
                </a:solidFill>
                <a:latin typeface="Times New Roman" panose="02020603050405020304" pitchFamily="18" charset="0"/>
              </a:rPr>
              <a:t>Compressibility</a:t>
            </a:r>
          </a:p>
        </p:txBody>
      </p:sp>
      <p:sp>
        <p:nvSpPr>
          <p:cNvPr id="97288" name="Text Box 9">
            <a:extLst>
              <a:ext uri="{FF2B5EF4-FFF2-40B4-BE49-F238E27FC236}">
                <a16:creationId xmlns:a16="http://schemas.microsoft.com/office/drawing/2014/main" id="{F5218610-EBF8-42A0-946B-91D652AC4974}"/>
              </a:ext>
            </a:extLst>
          </p:cNvPr>
          <p:cNvSpPr txBox="1">
            <a:spLocks noChangeArrowheads="1"/>
          </p:cNvSpPr>
          <p:nvPr/>
        </p:nvSpPr>
        <p:spPr bwMode="auto">
          <a:xfrm>
            <a:off x="2132013" y="4775201"/>
            <a:ext cx="13525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0000"/>
                </a:solidFill>
                <a:latin typeface="Times New Roman" panose="02020603050405020304" pitchFamily="18" charset="0"/>
              </a:rPr>
              <a:t>Swelling</a:t>
            </a:r>
          </a:p>
        </p:txBody>
      </p:sp>
      <p:sp>
        <p:nvSpPr>
          <p:cNvPr id="97289" name="Text Box 10">
            <a:extLst>
              <a:ext uri="{FF2B5EF4-FFF2-40B4-BE49-F238E27FC236}">
                <a16:creationId xmlns:a16="http://schemas.microsoft.com/office/drawing/2014/main" id="{72CB6996-4972-4153-897C-080D7C9DA789}"/>
              </a:ext>
            </a:extLst>
          </p:cNvPr>
          <p:cNvSpPr txBox="1">
            <a:spLocks noChangeArrowheads="1"/>
          </p:cNvSpPr>
          <p:nvPr/>
        </p:nvSpPr>
        <p:spPr bwMode="auto">
          <a:xfrm>
            <a:off x="2108200" y="5827714"/>
            <a:ext cx="139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FF0000"/>
                </a:solidFill>
                <a:latin typeface="Times New Roman" panose="02020603050405020304" pitchFamily="18" charset="0"/>
              </a:rPr>
              <a:t>Strength</a:t>
            </a:r>
          </a:p>
        </p:txBody>
      </p:sp>
      <p:sp>
        <p:nvSpPr>
          <p:cNvPr id="97290" name="Text Box 11">
            <a:extLst>
              <a:ext uri="{FF2B5EF4-FFF2-40B4-BE49-F238E27FC236}">
                <a16:creationId xmlns:a16="http://schemas.microsoft.com/office/drawing/2014/main" id="{BFCE3813-B698-4AB0-AF42-1C619B0BF358}"/>
              </a:ext>
            </a:extLst>
          </p:cNvPr>
          <p:cNvSpPr txBox="1">
            <a:spLocks noChangeArrowheads="1"/>
          </p:cNvSpPr>
          <p:nvPr/>
        </p:nvSpPr>
        <p:spPr bwMode="auto">
          <a:xfrm>
            <a:off x="2168526" y="2028826"/>
            <a:ext cx="1844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dirty="0">
                <a:solidFill>
                  <a:srgbClr val="FF0000"/>
                </a:solidFill>
                <a:latin typeface="Times New Roman" panose="02020603050405020304" pitchFamily="18" charset="0"/>
              </a:rPr>
              <a:t>Structure</a:t>
            </a:r>
          </a:p>
        </p:txBody>
      </p:sp>
      <p:sp>
        <p:nvSpPr>
          <p:cNvPr id="97291" name="Text Box 12">
            <a:extLst>
              <a:ext uri="{FF2B5EF4-FFF2-40B4-BE49-F238E27FC236}">
                <a16:creationId xmlns:a16="http://schemas.microsoft.com/office/drawing/2014/main" id="{8E469A6F-D4AE-4BB6-ACB1-98190D8601EF}"/>
              </a:ext>
            </a:extLst>
          </p:cNvPr>
          <p:cNvSpPr txBox="1">
            <a:spLocks noChangeArrowheads="1"/>
          </p:cNvSpPr>
          <p:nvPr/>
        </p:nvSpPr>
        <p:spPr bwMode="auto">
          <a:xfrm>
            <a:off x="4729164" y="2049464"/>
            <a:ext cx="19589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FF0000"/>
                </a:solidFill>
                <a:latin typeface="Times New Roman" panose="02020603050405020304" pitchFamily="18" charset="0"/>
              </a:rPr>
              <a:t>More random</a:t>
            </a:r>
          </a:p>
        </p:txBody>
      </p:sp>
      <p:sp>
        <p:nvSpPr>
          <p:cNvPr id="97292" name="Text Box 13">
            <a:extLst>
              <a:ext uri="{FF2B5EF4-FFF2-40B4-BE49-F238E27FC236}">
                <a16:creationId xmlns:a16="http://schemas.microsoft.com/office/drawing/2014/main" id="{74DCC111-007C-4BAA-97E9-92946B8D0E18}"/>
              </a:ext>
            </a:extLst>
          </p:cNvPr>
          <p:cNvSpPr txBox="1">
            <a:spLocks noChangeArrowheads="1"/>
          </p:cNvSpPr>
          <p:nvPr/>
        </p:nvSpPr>
        <p:spPr bwMode="auto">
          <a:xfrm>
            <a:off x="7772401" y="2071689"/>
            <a:ext cx="19589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fontAlgn="base">
              <a:spcBef>
                <a:spcPct val="50000"/>
              </a:spcBef>
              <a:spcAft>
                <a:spcPct val="0"/>
              </a:spcAft>
              <a:buFontTx/>
              <a:buChar char="•"/>
            </a:pPr>
            <a:r>
              <a:rPr lang="en-US" altLang="en-US" sz="2000" b="1">
                <a:solidFill>
                  <a:srgbClr val="FF0000"/>
                </a:solidFill>
                <a:latin typeface="Times New Roman" panose="02020603050405020304" pitchFamily="18" charset="0"/>
              </a:rPr>
              <a:t>More oriented (parallel)</a:t>
            </a:r>
          </a:p>
        </p:txBody>
      </p:sp>
      <p:sp>
        <p:nvSpPr>
          <p:cNvPr id="97293" name="Text Box 14">
            <a:extLst>
              <a:ext uri="{FF2B5EF4-FFF2-40B4-BE49-F238E27FC236}">
                <a16:creationId xmlns:a16="http://schemas.microsoft.com/office/drawing/2014/main" id="{5D1C34BD-F168-4E5A-ACB2-583531B851BB}"/>
              </a:ext>
            </a:extLst>
          </p:cNvPr>
          <p:cNvSpPr txBox="1">
            <a:spLocks noChangeArrowheads="1"/>
          </p:cNvSpPr>
          <p:nvPr/>
        </p:nvSpPr>
        <p:spPr bwMode="auto">
          <a:xfrm>
            <a:off x="4565651" y="2865439"/>
            <a:ext cx="19589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0000"/>
                </a:solidFill>
                <a:latin typeface="Times New Roman" panose="02020603050405020304" pitchFamily="18" charset="0"/>
              </a:rPr>
              <a:t>More permeable</a:t>
            </a:r>
          </a:p>
        </p:txBody>
      </p:sp>
      <p:sp>
        <p:nvSpPr>
          <p:cNvPr id="97294" name="Text Box 15">
            <a:extLst>
              <a:ext uri="{FF2B5EF4-FFF2-40B4-BE49-F238E27FC236}">
                <a16:creationId xmlns:a16="http://schemas.microsoft.com/office/drawing/2014/main" id="{030ABD84-D430-49AB-976A-C62E27A84C47}"/>
              </a:ext>
            </a:extLst>
          </p:cNvPr>
          <p:cNvSpPr txBox="1">
            <a:spLocks noChangeArrowheads="1"/>
          </p:cNvSpPr>
          <p:nvPr/>
        </p:nvSpPr>
        <p:spPr bwMode="auto">
          <a:xfrm>
            <a:off x="4411664" y="3759201"/>
            <a:ext cx="24971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70C0"/>
                </a:solidFill>
                <a:latin typeface="Times New Roman" panose="02020603050405020304" pitchFamily="18" charset="0"/>
              </a:rPr>
              <a:t>More compressible in </a:t>
            </a:r>
            <a:r>
              <a:rPr lang="en-US" altLang="en-US" sz="2000" b="1" i="1">
                <a:solidFill>
                  <a:srgbClr val="0070C0"/>
                </a:solidFill>
                <a:latin typeface="Times New Roman" panose="02020603050405020304" pitchFamily="18" charset="0"/>
              </a:rPr>
              <a:t>high</a:t>
            </a:r>
            <a:r>
              <a:rPr lang="en-US" altLang="en-US" sz="2000" b="1">
                <a:solidFill>
                  <a:srgbClr val="0070C0"/>
                </a:solidFill>
                <a:latin typeface="Times New Roman" panose="02020603050405020304" pitchFamily="18" charset="0"/>
              </a:rPr>
              <a:t> pressure range</a:t>
            </a:r>
          </a:p>
        </p:txBody>
      </p:sp>
      <p:sp>
        <p:nvSpPr>
          <p:cNvPr id="97295" name="Text Box 16">
            <a:extLst>
              <a:ext uri="{FF2B5EF4-FFF2-40B4-BE49-F238E27FC236}">
                <a16:creationId xmlns:a16="http://schemas.microsoft.com/office/drawing/2014/main" id="{FE68954E-6FE3-41DE-BA2C-EA150231FC9F}"/>
              </a:ext>
            </a:extLst>
          </p:cNvPr>
          <p:cNvSpPr txBox="1">
            <a:spLocks noChangeArrowheads="1"/>
          </p:cNvSpPr>
          <p:nvPr/>
        </p:nvSpPr>
        <p:spPr bwMode="auto">
          <a:xfrm>
            <a:off x="7524750" y="3751264"/>
            <a:ext cx="24971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70C0"/>
                </a:solidFill>
                <a:latin typeface="Times New Roman" panose="02020603050405020304" pitchFamily="18" charset="0"/>
              </a:rPr>
              <a:t>More compressible in </a:t>
            </a:r>
            <a:r>
              <a:rPr lang="en-US" altLang="en-US" sz="2000" b="1" i="1">
                <a:solidFill>
                  <a:srgbClr val="0070C0"/>
                </a:solidFill>
                <a:latin typeface="Times New Roman" panose="02020603050405020304" pitchFamily="18" charset="0"/>
              </a:rPr>
              <a:t>low</a:t>
            </a:r>
            <a:r>
              <a:rPr lang="en-US" altLang="en-US" sz="2000" b="1">
                <a:solidFill>
                  <a:srgbClr val="0070C0"/>
                </a:solidFill>
                <a:latin typeface="Times New Roman" panose="02020603050405020304" pitchFamily="18" charset="0"/>
              </a:rPr>
              <a:t> pressure range</a:t>
            </a:r>
          </a:p>
        </p:txBody>
      </p:sp>
      <p:sp>
        <p:nvSpPr>
          <p:cNvPr id="97296" name="Text Box 17">
            <a:extLst>
              <a:ext uri="{FF2B5EF4-FFF2-40B4-BE49-F238E27FC236}">
                <a16:creationId xmlns:a16="http://schemas.microsoft.com/office/drawing/2014/main" id="{9ADC11C7-1C1D-489C-8A03-37A07CBB9A27}"/>
              </a:ext>
            </a:extLst>
          </p:cNvPr>
          <p:cNvSpPr txBox="1">
            <a:spLocks noChangeArrowheads="1"/>
          </p:cNvSpPr>
          <p:nvPr/>
        </p:nvSpPr>
        <p:spPr bwMode="auto">
          <a:xfrm>
            <a:off x="4499619" y="4794251"/>
            <a:ext cx="192563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0000"/>
                </a:solidFill>
                <a:latin typeface="Times New Roman" panose="02020603050405020304" pitchFamily="18" charset="0"/>
              </a:rPr>
              <a:t>Swell more, higher water deficiency</a:t>
            </a:r>
          </a:p>
        </p:txBody>
      </p:sp>
      <p:sp>
        <p:nvSpPr>
          <p:cNvPr id="97297" name="Text Box 18">
            <a:extLst>
              <a:ext uri="{FF2B5EF4-FFF2-40B4-BE49-F238E27FC236}">
                <a16:creationId xmlns:a16="http://schemas.microsoft.com/office/drawing/2014/main" id="{3267234D-6264-470D-80C8-3B6C909239C4}"/>
              </a:ext>
            </a:extLst>
          </p:cNvPr>
          <p:cNvSpPr txBox="1">
            <a:spLocks noChangeArrowheads="1"/>
          </p:cNvSpPr>
          <p:nvPr/>
        </p:nvSpPr>
        <p:spPr bwMode="auto">
          <a:xfrm>
            <a:off x="4499619" y="5853516"/>
            <a:ext cx="13430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dirty="0">
                <a:solidFill>
                  <a:srgbClr val="FF0000"/>
                </a:solidFill>
                <a:latin typeface="Times New Roman" panose="02020603050405020304" pitchFamily="18" charset="0"/>
              </a:rPr>
              <a:t>Higher</a:t>
            </a:r>
          </a:p>
        </p:txBody>
      </p:sp>
      <p:sp>
        <p:nvSpPr>
          <p:cNvPr id="97298" name="Text Box 19">
            <a:extLst>
              <a:ext uri="{FF2B5EF4-FFF2-40B4-BE49-F238E27FC236}">
                <a16:creationId xmlns:a16="http://schemas.microsoft.com/office/drawing/2014/main" id="{7DB46734-E8E4-4F48-8AC4-1D04783075BC}"/>
              </a:ext>
            </a:extLst>
          </p:cNvPr>
          <p:cNvSpPr txBox="1">
            <a:spLocks noChangeArrowheads="1"/>
          </p:cNvSpPr>
          <p:nvPr/>
        </p:nvSpPr>
        <p:spPr bwMode="auto">
          <a:xfrm>
            <a:off x="7489825" y="6400800"/>
            <a:ext cx="233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endParaRPr lang="en-US" altLang="en-US" sz="2400" b="1">
              <a:solidFill>
                <a:srgbClr val="000000"/>
              </a:solidFill>
              <a:latin typeface="Times New Roman" panose="02020603050405020304" pitchFamily="18" charset="0"/>
            </a:endParaRPr>
          </a:p>
        </p:txBody>
      </p:sp>
      <p:sp>
        <p:nvSpPr>
          <p:cNvPr id="97300" name="Text Box 21">
            <a:extLst>
              <a:ext uri="{FF2B5EF4-FFF2-40B4-BE49-F238E27FC236}">
                <a16:creationId xmlns:a16="http://schemas.microsoft.com/office/drawing/2014/main" id="{243654EA-2652-4554-AA2C-972FBF201ED0}"/>
              </a:ext>
            </a:extLst>
          </p:cNvPr>
          <p:cNvSpPr txBox="1">
            <a:spLocks noChangeArrowheads="1"/>
          </p:cNvSpPr>
          <p:nvPr/>
        </p:nvSpPr>
        <p:spPr bwMode="auto">
          <a:xfrm>
            <a:off x="7678739" y="4891089"/>
            <a:ext cx="2117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b="1">
                <a:solidFill>
                  <a:srgbClr val="000000"/>
                </a:solidFill>
                <a:latin typeface="Times New Roman" panose="02020603050405020304" pitchFamily="18" charset="0"/>
              </a:rPr>
              <a:t>*Shrink more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3">
            <a:extLst>
              <a:ext uri="{FF2B5EF4-FFF2-40B4-BE49-F238E27FC236}">
                <a16:creationId xmlns:a16="http://schemas.microsoft.com/office/drawing/2014/main" id="{379D5176-9725-42E5-967B-7AD84E91F700}"/>
              </a:ext>
            </a:extLst>
          </p:cNvPr>
          <p:cNvSpPr>
            <a:spLocks noGrp="1" noChangeArrowheads="1"/>
          </p:cNvSpPr>
          <p:nvPr>
            <p:ph type="body" idx="1"/>
          </p:nvPr>
        </p:nvSpPr>
        <p:spPr>
          <a:xfrm>
            <a:off x="1218264" y="820587"/>
            <a:ext cx="6012789" cy="2320847"/>
          </a:xfrm>
        </p:spPr>
        <p:txBody>
          <a:bodyPr/>
          <a:lstStyle/>
          <a:p>
            <a:pPr>
              <a:buFontTx/>
              <a:buNone/>
            </a:pPr>
            <a:r>
              <a:rPr lang="en-US" altLang="en-US" sz="2800" dirty="0"/>
              <a:t>4 types of compaction effort on soil : </a:t>
            </a:r>
          </a:p>
          <a:p>
            <a:pPr lvl="1"/>
            <a:r>
              <a:rPr lang="en-US" altLang="en-US" dirty="0"/>
              <a:t>Pressure </a:t>
            </a:r>
          </a:p>
          <a:p>
            <a:pPr lvl="1"/>
            <a:r>
              <a:rPr lang="en-US" altLang="en-US" dirty="0"/>
              <a:t> Vibration</a:t>
            </a:r>
          </a:p>
          <a:p>
            <a:pPr lvl="1"/>
            <a:r>
              <a:rPr lang="en-US" altLang="en-US" dirty="0"/>
              <a:t>Kneading</a:t>
            </a:r>
          </a:p>
          <a:p>
            <a:pPr lvl="1"/>
            <a:r>
              <a:rPr lang="en-US" altLang="en-US" sz="2400" dirty="0"/>
              <a:t>Impact </a:t>
            </a:r>
          </a:p>
          <a:p>
            <a:pPr lvl="1"/>
            <a:r>
              <a:rPr lang="en-US" altLang="en-US" sz="2400" dirty="0"/>
              <a:t> </a:t>
            </a:r>
          </a:p>
          <a:p>
            <a:pPr>
              <a:buFontTx/>
              <a:buNone/>
            </a:pPr>
            <a:endParaRPr lang="en-US" altLang="en-US" sz="2800" dirty="0"/>
          </a:p>
        </p:txBody>
      </p:sp>
      <p:sp>
        <p:nvSpPr>
          <p:cNvPr id="5" name="Rectangle 4" descr="compactor5a">
            <a:extLst>
              <a:ext uri="{FF2B5EF4-FFF2-40B4-BE49-F238E27FC236}">
                <a16:creationId xmlns:a16="http://schemas.microsoft.com/office/drawing/2014/main" id="{23D4BDEB-B264-4659-ABD6-B3CE29612ECB}"/>
              </a:ext>
            </a:extLst>
          </p:cNvPr>
          <p:cNvSpPr>
            <a:spLocks noChangeArrowheads="1"/>
          </p:cNvSpPr>
          <p:nvPr/>
        </p:nvSpPr>
        <p:spPr bwMode="auto">
          <a:xfrm>
            <a:off x="8184722" y="336481"/>
            <a:ext cx="3758576" cy="5980171"/>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6" name="Picture 3" descr="RAFLES4">
            <a:extLst>
              <a:ext uri="{FF2B5EF4-FFF2-40B4-BE49-F238E27FC236}">
                <a16:creationId xmlns:a16="http://schemas.microsoft.com/office/drawing/2014/main" id="{C9AA6C12-F49C-47EE-B278-EDC771010D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9215" y="3062896"/>
            <a:ext cx="6429920" cy="447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a:extLst>
              <a:ext uri="{FF2B5EF4-FFF2-40B4-BE49-F238E27FC236}">
                <a16:creationId xmlns:a16="http://schemas.microsoft.com/office/drawing/2014/main" id="{6B9803FA-D67D-4161-AE9B-05B8221B5BA2}"/>
              </a:ext>
            </a:extLst>
          </p:cNvPr>
          <p:cNvSpPr>
            <a:spLocks noGrp="1" noChangeArrowheads="1"/>
          </p:cNvSpPr>
          <p:nvPr>
            <p:ph type="dt" sz="half" idx="4294967295"/>
          </p:nvPr>
        </p:nvSpPr>
        <p:spPr>
          <a:xfrm>
            <a:off x="0" y="0"/>
            <a:ext cx="10363200" cy="990600"/>
          </a:xfrm>
        </p:spPr>
        <p:txBody>
          <a:bodyPr/>
          <a:lstStyle/>
          <a:p>
            <a:pPr eaLnBrk="1" hangingPunct="1"/>
            <a:r>
              <a:rPr lang="en-US" altLang="en-US" dirty="0">
                <a:solidFill>
                  <a:srgbClr val="0070C0"/>
                </a:solidFill>
              </a:rPr>
              <a:t>Field Compaction: Equipment</a:t>
            </a:r>
          </a:p>
        </p:txBody>
      </p:sp>
    </p:spTree>
    <p:extLst>
      <p:ext uri="{BB962C8B-B14F-4D97-AF65-F5344CB8AC3E}">
        <p14:creationId xmlns:p14="http://schemas.microsoft.com/office/powerpoint/2010/main" val="4202723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Number Placeholder 5">
            <a:extLst>
              <a:ext uri="{FF2B5EF4-FFF2-40B4-BE49-F238E27FC236}">
                <a16:creationId xmlns:a16="http://schemas.microsoft.com/office/drawing/2014/main" id="{83FBCD79-FAB9-458D-9824-0A5007EDE042}"/>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E5F1C8ED-B8A1-4647-9DCE-1A9E9FFE5A95}"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2</a:t>
            </a:fld>
            <a:endParaRPr lang="en-US" altLang="en-US" sz="1400">
              <a:solidFill>
                <a:srgbClr val="000000"/>
              </a:solidFill>
              <a:latin typeface="Times New Roman" panose="02020603050405020304" pitchFamily="18" charset="0"/>
            </a:endParaRPr>
          </a:p>
        </p:txBody>
      </p:sp>
      <p:sp>
        <p:nvSpPr>
          <p:cNvPr id="84995" name="Rectangle 2">
            <a:extLst>
              <a:ext uri="{FF2B5EF4-FFF2-40B4-BE49-F238E27FC236}">
                <a16:creationId xmlns:a16="http://schemas.microsoft.com/office/drawing/2014/main" id="{AC7E7030-5C7E-423C-8E1F-96BA0A4144C2}"/>
              </a:ext>
            </a:extLst>
          </p:cNvPr>
          <p:cNvSpPr>
            <a:spLocks noGrp="1" noChangeArrowheads="1"/>
          </p:cNvSpPr>
          <p:nvPr>
            <p:ph type="title"/>
          </p:nvPr>
        </p:nvSpPr>
        <p:spPr/>
        <p:txBody>
          <a:bodyPr/>
          <a:lstStyle/>
          <a:p>
            <a:pPr marL="723900" indent="-723900" eaLnBrk="1" hangingPunct="1"/>
            <a:r>
              <a:rPr lang="en-US" altLang="en-US"/>
              <a:t>1.1 Methods for Soil Improvement</a:t>
            </a:r>
          </a:p>
        </p:txBody>
      </p:sp>
      <p:sp>
        <p:nvSpPr>
          <p:cNvPr id="84996" name="Text Box 4">
            <a:extLst>
              <a:ext uri="{FF2B5EF4-FFF2-40B4-BE49-F238E27FC236}">
                <a16:creationId xmlns:a16="http://schemas.microsoft.com/office/drawing/2014/main" id="{5DCAF44A-ABB8-4DE5-894A-BBA82C7EBDF8}"/>
              </a:ext>
            </a:extLst>
          </p:cNvPr>
          <p:cNvSpPr txBox="1">
            <a:spLocks noChangeArrowheads="1"/>
          </p:cNvSpPr>
          <p:nvPr/>
        </p:nvSpPr>
        <p:spPr bwMode="auto">
          <a:xfrm>
            <a:off x="2286000" y="1311276"/>
            <a:ext cx="2209800"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fontAlgn="base">
              <a:spcBef>
                <a:spcPct val="20000"/>
              </a:spcBef>
              <a:spcAft>
                <a:spcPct val="0"/>
              </a:spcAft>
              <a:buFontTx/>
              <a:buChar char="•"/>
            </a:pPr>
            <a:r>
              <a:rPr lang="en-US" altLang="en-US" sz="2400">
                <a:solidFill>
                  <a:srgbClr val="000000"/>
                </a:solidFill>
                <a:latin typeface="Times New Roman" panose="02020603050405020304" pitchFamily="18" charset="0"/>
              </a:rPr>
              <a:t>Ground</a:t>
            </a:r>
          </a:p>
          <a:p>
            <a:pPr algn="ctr" fontAlgn="base">
              <a:spcBef>
                <a:spcPct val="20000"/>
              </a:spcBef>
              <a:spcAft>
                <a:spcPct val="0"/>
              </a:spcAft>
              <a:buFontTx/>
              <a:buChar char="•"/>
            </a:pPr>
            <a:r>
              <a:rPr lang="en-US" altLang="en-US" sz="2400">
                <a:solidFill>
                  <a:srgbClr val="000000"/>
                </a:solidFill>
                <a:latin typeface="Times New Roman" panose="02020603050405020304" pitchFamily="18" charset="0"/>
              </a:rPr>
              <a:t> Reinforcement</a:t>
            </a:r>
          </a:p>
        </p:txBody>
      </p:sp>
      <p:sp>
        <p:nvSpPr>
          <p:cNvPr id="84997" name="Text Box 5">
            <a:extLst>
              <a:ext uri="{FF2B5EF4-FFF2-40B4-BE49-F238E27FC236}">
                <a16:creationId xmlns:a16="http://schemas.microsoft.com/office/drawing/2014/main" id="{C5D0D46E-11A6-4B7A-AFB8-A17FC5AFA9A9}"/>
              </a:ext>
            </a:extLst>
          </p:cNvPr>
          <p:cNvSpPr txBox="1">
            <a:spLocks noChangeArrowheads="1"/>
          </p:cNvSpPr>
          <p:nvPr/>
        </p:nvSpPr>
        <p:spPr bwMode="auto">
          <a:xfrm>
            <a:off x="5105400" y="1311276"/>
            <a:ext cx="2209800"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fontAlgn="base">
              <a:spcBef>
                <a:spcPct val="20000"/>
              </a:spcBef>
              <a:spcAft>
                <a:spcPct val="0"/>
              </a:spcAft>
              <a:buFontTx/>
              <a:buChar char="•"/>
            </a:pPr>
            <a:r>
              <a:rPr lang="en-US" altLang="en-US" sz="2400">
                <a:solidFill>
                  <a:srgbClr val="000000"/>
                </a:solidFill>
                <a:latin typeface="Times New Roman" panose="02020603050405020304" pitchFamily="18" charset="0"/>
              </a:rPr>
              <a:t>Ground</a:t>
            </a:r>
          </a:p>
          <a:p>
            <a:pPr algn="ctr" fontAlgn="base">
              <a:spcBef>
                <a:spcPct val="20000"/>
              </a:spcBef>
              <a:spcAft>
                <a:spcPct val="0"/>
              </a:spcAft>
              <a:buFontTx/>
              <a:buChar char="•"/>
            </a:pPr>
            <a:r>
              <a:rPr lang="en-US" altLang="en-US" sz="2400">
                <a:solidFill>
                  <a:srgbClr val="000000"/>
                </a:solidFill>
                <a:latin typeface="Times New Roman" panose="02020603050405020304" pitchFamily="18" charset="0"/>
              </a:rPr>
              <a:t> Improvement</a:t>
            </a:r>
          </a:p>
        </p:txBody>
      </p:sp>
      <p:sp>
        <p:nvSpPr>
          <p:cNvPr id="84998" name="Text Box 6">
            <a:extLst>
              <a:ext uri="{FF2B5EF4-FFF2-40B4-BE49-F238E27FC236}">
                <a16:creationId xmlns:a16="http://schemas.microsoft.com/office/drawing/2014/main" id="{F2A24865-8293-4D3B-9991-D08AE9D49CDE}"/>
              </a:ext>
            </a:extLst>
          </p:cNvPr>
          <p:cNvSpPr txBox="1">
            <a:spLocks noChangeArrowheads="1"/>
          </p:cNvSpPr>
          <p:nvPr/>
        </p:nvSpPr>
        <p:spPr bwMode="auto">
          <a:xfrm>
            <a:off x="7772400" y="1311276"/>
            <a:ext cx="2209800"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fontAlgn="base">
              <a:spcBef>
                <a:spcPct val="20000"/>
              </a:spcBef>
              <a:spcAft>
                <a:spcPct val="0"/>
              </a:spcAft>
              <a:buFontTx/>
              <a:buChar char="•"/>
            </a:pPr>
            <a:r>
              <a:rPr lang="en-US" altLang="en-US" sz="2400">
                <a:solidFill>
                  <a:srgbClr val="000000"/>
                </a:solidFill>
                <a:latin typeface="Times New Roman" panose="02020603050405020304" pitchFamily="18" charset="0"/>
              </a:rPr>
              <a:t>Ground</a:t>
            </a:r>
          </a:p>
          <a:p>
            <a:pPr algn="ctr" fontAlgn="base">
              <a:spcBef>
                <a:spcPct val="20000"/>
              </a:spcBef>
              <a:spcAft>
                <a:spcPct val="0"/>
              </a:spcAft>
              <a:buFontTx/>
              <a:buChar char="•"/>
            </a:pPr>
            <a:r>
              <a:rPr lang="en-US" altLang="en-US" sz="2400">
                <a:solidFill>
                  <a:srgbClr val="000000"/>
                </a:solidFill>
                <a:latin typeface="Times New Roman" panose="02020603050405020304" pitchFamily="18" charset="0"/>
              </a:rPr>
              <a:t> Treatment</a:t>
            </a:r>
          </a:p>
        </p:txBody>
      </p:sp>
      <p:sp>
        <p:nvSpPr>
          <p:cNvPr id="84999" name="Text Box 7">
            <a:extLst>
              <a:ext uri="{FF2B5EF4-FFF2-40B4-BE49-F238E27FC236}">
                <a16:creationId xmlns:a16="http://schemas.microsoft.com/office/drawing/2014/main" id="{2EB57EEB-D54E-47BA-AB54-0C630F73B7B0}"/>
              </a:ext>
            </a:extLst>
          </p:cNvPr>
          <p:cNvSpPr txBox="1">
            <a:spLocks noChangeArrowheads="1"/>
          </p:cNvSpPr>
          <p:nvPr/>
        </p:nvSpPr>
        <p:spPr bwMode="auto">
          <a:xfrm>
            <a:off x="2057400" y="2209801"/>
            <a:ext cx="2895600"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9388" indent="-17938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r>
              <a:rPr lang="en-US" altLang="en-US" sz="2000">
                <a:solidFill>
                  <a:srgbClr val="000000"/>
                </a:solidFill>
                <a:latin typeface="Times New Roman" panose="02020603050405020304" pitchFamily="18" charset="0"/>
              </a:rPr>
              <a:t>Stone Columns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Soil Nails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Deep Soil Nailing</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Micropiles (Mini-piles)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Jet Grouting</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Ground Anchors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Geosynthetics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Fiber Reinforcement</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Lime Columns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Vibro-Concrete Column</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Mechanically Stabilized Earth</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Biotechnical</a:t>
            </a:r>
          </a:p>
        </p:txBody>
      </p:sp>
      <p:sp>
        <p:nvSpPr>
          <p:cNvPr id="85000" name="Text Box 8">
            <a:extLst>
              <a:ext uri="{FF2B5EF4-FFF2-40B4-BE49-F238E27FC236}">
                <a16:creationId xmlns:a16="http://schemas.microsoft.com/office/drawing/2014/main" id="{8137A34E-13BC-4850-AF63-7D0A8BCA1A4B}"/>
              </a:ext>
            </a:extLst>
          </p:cNvPr>
          <p:cNvSpPr txBox="1">
            <a:spLocks noChangeArrowheads="1"/>
          </p:cNvSpPr>
          <p:nvPr/>
        </p:nvSpPr>
        <p:spPr bwMode="auto">
          <a:xfrm>
            <a:off x="4953000" y="2286001"/>
            <a:ext cx="25908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9388" indent="-17938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r>
              <a:rPr lang="en-US" altLang="en-US" sz="2000">
                <a:solidFill>
                  <a:srgbClr val="000000"/>
                </a:solidFill>
                <a:latin typeface="Times New Roman" panose="02020603050405020304" pitchFamily="18" charset="0"/>
              </a:rPr>
              <a:t>Deep Dynamic Compaction</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Drainage/Surcharge</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Electro-osmosis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Compaction grouting</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Blasting</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Surface Compaction</a:t>
            </a:r>
          </a:p>
        </p:txBody>
      </p:sp>
      <p:sp>
        <p:nvSpPr>
          <p:cNvPr id="85001" name="Text Box 9">
            <a:extLst>
              <a:ext uri="{FF2B5EF4-FFF2-40B4-BE49-F238E27FC236}">
                <a16:creationId xmlns:a16="http://schemas.microsoft.com/office/drawing/2014/main" id="{595AF71D-9612-4B91-ACD0-6F4C40CD0D24}"/>
              </a:ext>
            </a:extLst>
          </p:cNvPr>
          <p:cNvSpPr txBox="1">
            <a:spLocks noChangeArrowheads="1"/>
          </p:cNvSpPr>
          <p:nvPr/>
        </p:nvSpPr>
        <p:spPr bwMode="auto">
          <a:xfrm>
            <a:off x="7924800" y="2362201"/>
            <a:ext cx="22098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9388" indent="-17938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r>
              <a:rPr lang="en-US" altLang="en-US" sz="2000">
                <a:solidFill>
                  <a:srgbClr val="000000"/>
                </a:solidFill>
                <a:latin typeface="Times New Roman" panose="02020603050405020304" pitchFamily="18" charset="0"/>
              </a:rPr>
              <a:t>Soil Cement</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Lime Admixtures</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Flyash</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Dewatering</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Heating/Freezing</a:t>
            </a:r>
          </a:p>
          <a:p>
            <a:pPr fontAlgn="base">
              <a:spcBef>
                <a:spcPct val="20000"/>
              </a:spcBef>
              <a:spcAft>
                <a:spcPct val="0"/>
              </a:spcAft>
              <a:buFontTx/>
              <a:buChar char="•"/>
            </a:pPr>
            <a:r>
              <a:rPr lang="en-US" altLang="en-US" sz="2000">
                <a:solidFill>
                  <a:srgbClr val="000000"/>
                </a:solidFill>
                <a:latin typeface="Times New Roman" panose="02020603050405020304" pitchFamily="18" charset="0"/>
              </a:rPr>
              <a:t>Vitrification</a:t>
            </a:r>
          </a:p>
        </p:txBody>
      </p:sp>
      <p:sp>
        <p:nvSpPr>
          <p:cNvPr id="85002" name="Line 10">
            <a:extLst>
              <a:ext uri="{FF2B5EF4-FFF2-40B4-BE49-F238E27FC236}">
                <a16:creationId xmlns:a16="http://schemas.microsoft.com/office/drawing/2014/main" id="{225FFDFF-2B9B-4644-9EE9-5EAF7AC8688C}"/>
              </a:ext>
            </a:extLst>
          </p:cNvPr>
          <p:cNvSpPr>
            <a:spLocks noChangeShapeType="1"/>
          </p:cNvSpPr>
          <p:nvPr/>
        </p:nvSpPr>
        <p:spPr bwMode="auto">
          <a:xfrm>
            <a:off x="2133600" y="2133600"/>
            <a:ext cx="2362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03" name="Line 11">
            <a:extLst>
              <a:ext uri="{FF2B5EF4-FFF2-40B4-BE49-F238E27FC236}">
                <a16:creationId xmlns:a16="http://schemas.microsoft.com/office/drawing/2014/main" id="{87EADB40-CAA8-41B8-941A-992F0306B042}"/>
              </a:ext>
            </a:extLst>
          </p:cNvPr>
          <p:cNvSpPr>
            <a:spLocks noChangeShapeType="1"/>
          </p:cNvSpPr>
          <p:nvPr/>
        </p:nvSpPr>
        <p:spPr bwMode="auto">
          <a:xfrm>
            <a:off x="5029200" y="2133600"/>
            <a:ext cx="2362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04" name="Line 12">
            <a:extLst>
              <a:ext uri="{FF2B5EF4-FFF2-40B4-BE49-F238E27FC236}">
                <a16:creationId xmlns:a16="http://schemas.microsoft.com/office/drawing/2014/main" id="{B0447650-61A3-448F-948A-5E6311700A6B}"/>
              </a:ext>
            </a:extLst>
          </p:cNvPr>
          <p:cNvSpPr>
            <a:spLocks noChangeShapeType="1"/>
          </p:cNvSpPr>
          <p:nvPr/>
        </p:nvSpPr>
        <p:spPr bwMode="auto">
          <a:xfrm>
            <a:off x="7696200" y="2133600"/>
            <a:ext cx="2362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181" name="Text Box 13">
            <a:extLst>
              <a:ext uri="{FF2B5EF4-FFF2-40B4-BE49-F238E27FC236}">
                <a16:creationId xmlns:a16="http://schemas.microsoft.com/office/drawing/2014/main" id="{ABD57767-65C6-4E78-B217-A9D46F0ED032}"/>
              </a:ext>
            </a:extLst>
          </p:cNvPr>
          <p:cNvSpPr txBox="1">
            <a:spLocks noChangeArrowheads="1"/>
          </p:cNvSpPr>
          <p:nvPr/>
        </p:nvSpPr>
        <p:spPr bwMode="auto">
          <a:xfrm>
            <a:off x="5334000" y="4876801"/>
            <a:ext cx="2362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800" i="1">
                <a:solidFill>
                  <a:srgbClr val="3333CC"/>
                </a:solidFill>
                <a:latin typeface="Times New Roman" panose="02020603050405020304" pitchFamily="18" charset="0"/>
              </a:rPr>
              <a:t>Compaction</a:t>
            </a:r>
          </a:p>
        </p:txBody>
      </p:sp>
      <p:sp>
        <p:nvSpPr>
          <p:cNvPr id="85006" name="Text Box 14">
            <a:extLst>
              <a:ext uri="{FF2B5EF4-FFF2-40B4-BE49-F238E27FC236}">
                <a16:creationId xmlns:a16="http://schemas.microsoft.com/office/drawing/2014/main" id="{9A08FE25-F202-40CB-97BF-41E7614C070D}"/>
              </a:ext>
            </a:extLst>
          </p:cNvPr>
          <p:cNvSpPr txBox="1">
            <a:spLocks noChangeArrowheads="1"/>
          </p:cNvSpPr>
          <p:nvPr/>
        </p:nvSpPr>
        <p:spPr bwMode="auto">
          <a:xfrm>
            <a:off x="8991600" y="6096000"/>
            <a:ext cx="1219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200">
                <a:solidFill>
                  <a:srgbClr val="000000"/>
                </a:solidFill>
                <a:latin typeface="Times New Roman" panose="02020603050405020304" pitchFamily="18" charset="0"/>
              </a:rPr>
              <a:t>Shaefer, 1997</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157075" y="50801"/>
            <a:ext cx="10363200" cy="990600"/>
          </a:xfrm>
        </p:spPr>
        <p:txBody>
          <a:bodyPr/>
          <a:lstStyle/>
          <a:p>
            <a:pPr eaLnBrk="1" hangingPunct="1"/>
            <a:r>
              <a:rPr lang="en-US" altLang="en-US" dirty="0">
                <a:solidFill>
                  <a:srgbClr val="0070C0"/>
                </a:solidFill>
              </a:rPr>
              <a:t>Field Compaction: Equipment</a:t>
            </a:r>
          </a:p>
        </p:txBody>
      </p:sp>
      <p:sp>
        <p:nvSpPr>
          <p:cNvPr id="98309" name="Text Box 5">
            <a:extLst>
              <a:ext uri="{FF2B5EF4-FFF2-40B4-BE49-F238E27FC236}">
                <a16:creationId xmlns:a16="http://schemas.microsoft.com/office/drawing/2014/main" id="{BA65B2EB-80F1-471E-83C5-529D5B853403}"/>
              </a:ext>
            </a:extLst>
          </p:cNvPr>
          <p:cNvSpPr txBox="1">
            <a:spLocks noChangeArrowheads="1"/>
          </p:cNvSpPr>
          <p:nvPr/>
        </p:nvSpPr>
        <p:spPr bwMode="auto">
          <a:xfrm>
            <a:off x="6096000" y="1270001"/>
            <a:ext cx="4121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dirty="0">
                <a:solidFill>
                  <a:srgbClr val="3333CC"/>
                </a:solidFill>
                <a:latin typeface="Times New Roman" panose="02020603050405020304" pitchFamily="18" charset="0"/>
              </a:rPr>
              <a:t>Smooth-wheel roller (drum)</a:t>
            </a:r>
          </a:p>
        </p:txBody>
      </p:sp>
      <p:sp>
        <p:nvSpPr>
          <p:cNvPr id="98310" name="Text Box 6">
            <a:extLst>
              <a:ext uri="{FF2B5EF4-FFF2-40B4-BE49-F238E27FC236}">
                <a16:creationId xmlns:a16="http://schemas.microsoft.com/office/drawing/2014/main" id="{B33A8530-44AA-44EB-840F-54DFB0BEB0B2}"/>
              </a:ext>
            </a:extLst>
          </p:cNvPr>
          <p:cNvSpPr txBox="1">
            <a:spLocks noChangeArrowheads="1"/>
          </p:cNvSpPr>
          <p:nvPr/>
        </p:nvSpPr>
        <p:spPr bwMode="auto">
          <a:xfrm>
            <a:off x="6486526" y="1727201"/>
            <a:ext cx="5299697"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100% coverage under the wheel</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Contact pressure up to 380 </a:t>
            </a:r>
            <a:r>
              <a:rPr lang="en-US" altLang="en-US" sz="2400" dirty="0" err="1">
                <a:solidFill>
                  <a:srgbClr val="000000"/>
                </a:solidFill>
                <a:latin typeface="Times New Roman" panose="02020603050405020304" pitchFamily="18" charset="0"/>
              </a:rPr>
              <a:t>kPa</a:t>
            </a:r>
            <a:endParaRPr lang="en-US" altLang="en-US" sz="2400" dirty="0">
              <a:solidFill>
                <a:srgbClr val="000000"/>
              </a:solidFill>
              <a:latin typeface="Times New Roman" panose="02020603050405020304" pitchFamily="18" charset="0"/>
            </a:endParaRP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 Can be used on all soil types except for rocky soils.</a:t>
            </a:r>
          </a:p>
          <a:p>
            <a:pPr algn="just" fontAlgn="base">
              <a:spcBef>
                <a:spcPct val="50000"/>
              </a:spcBef>
              <a:spcAft>
                <a:spcPct val="0"/>
              </a:spcAft>
              <a:buFontTx/>
              <a:buChar char="•"/>
            </a:pP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static weight </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The most common use of large smooth wheel rollers is for proof-rolling subgrades and compacting asphalt pavement.</a:t>
            </a:r>
          </a:p>
        </p:txBody>
      </p:sp>
      <p:sp>
        <p:nvSpPr>
          <p:cNvPr id="8" name="Rectangle 4" descr="compactor2">
            <a:extLst>
              <a:ext uri="{FF2B5EF4-FFF2-40B4-BE49-F238E27FC236}">
                <a16:creationId xmlns:a16="http://schemas.microsoft.com/office/drawing/2014/main" id="{74C4E0C8-D087-4468-A893-2045558A57D1}"/>
              </a:ext>
            </a:extLst>
          </p:cNvPr>
          <p:cNvSpPr>
            <a:spLocks noChangeArrowheads="1"/>
          </p:cNvSpPr>
          <p:nvPr/>
        </p:nvSpPr>
        <p:spPr bwMode="auto">
          <a:xfrm>
            <a:off x="1588279" y="4145353"/>
            <a:ext cx="3168650" cy="2232025"/>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 name="Rectangle 5" descr="compactor1">
            <a:extLst>
              <a:ext uri="{FF2B5EF4-FFF2-40B4-BE49-F238E27FC236}">
                <a16:creationId xmlns:a16="http://schemas.microsoft.com/office/drawing/2014/main" id="{03C6DBA6-761F-4BA6-8406-ED28F4E518F8}"/>
              </a:ext>
            </a:extLst>
          </p:cNvPr>
          <p:cNvSpPr>
            <a:spLocks noGrp="1" noChangeArrowheads="1"/>
          </p:cNvSpPr>
          <p:nvPr>
            <p:ph sz="half" idx="4294967295"/>
          </p:nvPr>
        </p:nvSpPr>
        <p:spPr>
          <a:xfrm>
            <a:off x="1300845" y="1355181"/>
            <a:ext cx="3822700" cy="2449512"/>
          </a:xfrm>
          <a:prstGeom prst="rect">
            <a:avLst/>
          </a:prstGeom>
          <a:blipFill dpi="0" rotWithShape="1">
            <a:blip r:embed="rId3"/>
            <a:srcRect/>
            <a:stretch>
              <a:fillRect/>
            </a:stretch>
          </a:blipFill>
          <a:ln/>
        </p:spPr>
        <p:txBody>
          <a:bodyPr wrap="none"/>
          <a:lstStyle/>
          <a:p>
            <a:r>
              <a:rPr lang="en-US" altLang="en-US" sz="2000" dirty="0"/>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2" name="Picture 4" descr="C:\Wang-HKUST\course-CIVIL270\Picture-compaction\Pneumatic.jpg">
            <a:extLst>
              <a:ext uri="{FF2B5EF4-FFF2-40B4-BE49-F238E27FC236}">
                <a16:creationId xmlns:a16="http://schemas.microsoft.com/office/drawing/2014/main" id="{9E2522F5-4C00-4975-A8E4-9DFB4046B1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2589214"/>
            <a:ext cx="4894262" cy="333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Text Box 5">
            <a:extLst>
              <a:ext uri="{FF2B5EF4-FFF2-40B4-BE49-F238E27FC236}">
                <a16:creationId xmlns:a16="http://schemas.microsoft.com/office/drawing/2014/main" id="{21C2A86F-85B0-4EF1-B889-4FD1368EF9E5}"/>
              </a:ext>
            </a:extLst>
          </p:cNvPr>
          <p:cNvSpPr txBox="1">
            <a:spLocks noChangeArrowheads="1"/>
          </p:cNvSpPr>
          <p:nvPr/>
        </p:nvSpPr>
        <p:spPr bwMode="auto">
          <a:xfrm>
            <a:off x="2222501" y="1670050"/>
            <a:ext cx="4397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3333CC"/>
                </a:solidFill>
                <a:latin typeface="Times New Roman" panose="02020603050405020304" pitchFamily="18" charset="0"/>
              </a:rPr>
              <a:t>Pneumatic (or rubber-tired) roller</a:t>
            </a:r>
          </a:p>
        </p:txBody>
      </p:sp>
      <p:sp>
        <p:nvSpPr>
          <p:cNvPr id="99334" name="Text Box 6">
            <a:extLst>
              <a:ext uri="{FF2B5EF4-FFF2-40B4-BE49-F238E27FC236}">
                <a16:creationId xmlns:a16="http://schemas.microsoft.com/office/drawing/2014/main" id="{FD32EB51-7F46-4BCE-B82C-5E8522442BFF}"/>
              </a:ext>
            </a:extLst>
          </p:cNvPr>
          <p:cNvSpPr txBox="1">
            <a:spLocks noChangeArrowheads="1"/>
          </p:cNvSpPr>
          <p:nvPr/>
        </p:nvSpPr>
        <p:spPr bwMode="auto">
          <a:xfrm>
            <a:off x="7002629" y="1715982"/>
            <a:ext cx="4777984"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80% coverage under the wheel</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Contact pressure up to 700 </a:t>
            </a:r>
            <a:r>
              <a:rPr lang="en-US" altLang="en-US" sz="2400" dirty="0" err="1">
                <a:solidFill>
                  <a:srgbClr val="000000"/>
                </a:solidFill>
                <a:latin typeface="Times New Roman" panose="02020603050405020304" pitchFamily="18" charset="0"/>
              </a:rPr>
              <a:t>kPa</a:t>
            </a:r>
            <a:endParaRPr lang="en-US" altLang="en-US" sz="2400" dirty="0">
              <a:solidFill>
                <a:srgbClr val="000000"/>
              </a:solidFill>
              <a:latin typeface="Times New Roman" panose="02020603050405020304" pitchFamily="18" charset="0"/>
            </a:endParaRP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 Can be used for both granular and fine-grained soils.</a:t>
            </a:r>
          </a:p>
          <a:p>
            <a:pPr algn="just" fontAlgn="base">
              <a:spcBef>
                <a:spcPct val="50000"/>
              </a:spcBef>
              <a:spcAft>
                <a:spcPct val="0"/>
              </a:spcAft>
              <a:buFontTx/>
              <a:buChar char="•"/>
            </a:pP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static weight and kneading.</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Can be used for highway fills or earth dam construction.</a:t>
            </a:r>
          </a:p>
        </p:txBody>
      </p:sp>
      <p:sp>
        <p:nvSpPr>
          <p:cNvPr id="9"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914400" y="190500"/>
            <a:ext cx="10363200" cy="990600"/>
          </a:xfrm>
        </p:spPr>
        <p:txBody>
          <a:bodyPr/>
          <a:lstStyle/>
          <a:p>
            <a:pPr eaLnBrk="1" hangingPunct="1"/>
            <a:r>
              <a:rPr lang="en-US" altLang="en-US" dirty="0">
                <a:solidFill>
                  <a:srgbClr val="0070C0"/>
                </a:solidFill>
              </a:rPr>
              <a:t>Field Compaction: Equipment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Text Box 4">
            <a:extLst>
              <a:ext uri="{FF2B5EF4-FFF2-40B4-BE49-F238E27FC236}">
                <a16:creationId xmlns:a16="http://schemas.microsoft.com/office/drawing/2014/main" id="{E7E72B71-486B-47A7-95DE-E4FD54B64B93}"/>
              </a:ext>
            </a:extLst>
          </p:cNvPr>
          <p:cNvSpPr txBox="1">
            <a:spLocks noChangeArrowheads="1"/>
          </p:cNvSpPr>
          <p:nvPr/>
        </p:nvSpPr>
        <p:spPr bwMode="auto">
          <a:xfrm>
            <a:off x="4425863" y="1270001"/>
            <a:ext cx="2582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dirty="0" err="1">
                <a:solidFill>
                  <a:srgbClr val="3333CC"/>
                </a:solidFill>
                <a:latin typeface="Times New Roman" panose="02020603050405020304" pitchFamily="18" charset="0"/>
              </a:rPr>
              <a:t>Sheepsfoot</a:t>
            </a:r>
            <a:r>
              <a:rPr lang="en-US" altLang="en-US" sz="2400" dirty="0">
                <a:solidFill>
                  <a:srgbClr val="3333CC"/>
                </a:solidFill>
                <a:latin typeface="Times New Roman" panose="02020603050405020304" pitchFamily="18" charset="0"/>
              </a:rPr>
              <a:t> rollers</a:t>
            </a:r>
          </a:p>
        </p:txBody>
      </p:sp>
      <p:sp>
        <p:nvSpPr>
          <p:cNvPr id="100357" name="Text Box 5">
            <a:extLst>
              <a:ext uri="{FF2B5EF4-FFF2-40B4-BE49-F238E27FC236}">
                <a16:creationId xmlns:a16="http://schemas.microsoft.com/office/drawing/2014/main" id="{E83CB41B-2194-42F8-83B7-95F63A85EECB}"/>
              </a:ext>
            </a:extLst>
          </p:cNvPr>
          <p:cNvSpPr txBox="1">
            <a:spLocks noChangeArrowheads="1"/>
          </p:cNvSpPr>
          <p:nvPr/>
        </p:nvSpPr>
        <p:spPr bwMode="auto">
          <a:xfrm>
            <a:off x="6486526" y="1727201"/>
            <a:ext cx="559140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Has many round or rectangular shaped protrusions or “feet” attached to a steel drum</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8%  ~ 12 % coverage</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Contact pressure is from 1400 to 7000 </a:t>
            </a:r>
            <a:r>
              <a:rPr lang="en-US" altLang="en-US" sz="2400" dirty="0" err="1">
                <a:solidFill>
                  <a:srgbClr val="000000"/>
                </a:solidFill>
                <a:latin typeface="Times New Roman" panose="02020603050405020304" pitchFamily="18" charset="0"/>
              </a:rPr>
              <a:t>kPa</a:t>
            </a:r>
            <a:endParaRPr lang="en-US" altLang="en-US" sz="2400" dirty="0">
              <a:solidFill>
                <a:srgbClr val="000000"/>
              </a:solidFill>
              <a:latin typeface="Times New Roman" panose="02020603050405020304" pitchFamily="18" charset="0"/>
            </a:endParaRP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It is best suited for clayed soils.</a:t>
            </a:r>
          </a:p>
          <a:p>
            <a:pPr algn="just" fontAlgn="base">
              <a:spcBef>
                <a:spcPct val="50000"/>
              </a:spcBef>
              <a:spcAft>
                <a:spcPct val="0"/>
              </a:spcAft>
              <a:buFontTx/>
              <a:buChar char="•"/>
            </a:pP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static weight and kneading.</a:t>
            </a:r>
          </a:p>
        </p:txBody>
      </p:sp>
      <p:sp>
        <p:nvSpPr>
          <p:cNvPr id="9"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914400" y="190500"/>
            <a:ext cx="10363200" cy="990600"/>
          </a:xfrm>
        </p:spPr>
        <p:txBody>
          <a:bodyPr/>
          <a:lstStyle/>
          <a:p>
            <a:pPr eaLnBrk="1" hangingPunct="1"/>
            <a:r>
              <a:rPr lang="en-US" altLang="en-US" dirty="0">
                <a:solidFill>
                  <a:srgbClr val="0070C0"/>
                </a:solidFill>
              </a:rPr>
              <a:t>Field Compaction: Equipment</a:t>
            </a:r>
          </a:p>
        </p:txBody>
      </p:sp>
      <p:sp>
        <p:nvSpPr>
          <p:cNvPr id="10" name="Rectangle 4" descr="sheepsfoot2">
            <a:extLst>
              <a:ext uri="{FF2B5EF4-FFF2-40B4-BE49-F238E27FC236}">
                <a16:creationId xmlns:a16="http://schemas.microsoft.com/office/drawing/2014/main" id="{58DC2F94-D97F-4085-BCD2-CB352B18A335}"/>
              </a:ext>
            </a:extLst>
          </p:cNvPr>
          <p:cNvSpPr>
            <a:spLocks noChangeArrowheads="1"/>
          </p:cNvSpPr>
          <p:nvPr/>
        </p:nvSpPr>
        <p:spPr bwMode="auto">
          <a:xfrm>
            <a:off x="1206811" y="2202369"/>
            <a:ext cx="4919108" cy="3917939"/>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Text Box 4">
            <a:extLst>
              <a:ext uri="{FF2B5EF4-FFF2-40B4-BE49-F238E27FC236}">
                <a16:creationId xmlns:a16="http://schemas.microsoft.com/office/drawing/2014/main" id="{97B7F60C-CE83-4803-9F98-33306FB2D4DC}"/>
              </a:ext>
            </a:extLst>
          </p:cNvPr>
          <p:cNvSpPr txBox="1">
            <a:spLocks noChangeArrowheads="1"/>
          </p:cNvSpPr>
          <p:nvPr/>
        </p:nvSpPr>
        <p:spPr bwMode="auto">
          <a:xfrm>
            <a:off x="2455863" y="1655763"/>
            <a:ext cx="27416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3333CC"/>
                </a:solidFill>
                <a:latin typeface="Times New Roman" panose="02020603050405020304" pitchFamily="18" charset="0"/>
              </a:rPr>
              <a:t>Tamping foot roller</a:t>
            </a:r>
          </a:p>
        </p:txBody>
      </p:sp>
      <p:sp>
        <p:nvSpPr>
          <p:cNvPr id="101381" name="Text Box 5">
            <a:extLst>
              <a:ext uri="{FF2B5EF4-FFF2-40B4-BE49-F238E27FC236}">
                <a16:creationId xmlns:a16="http://schemas.microsoft.com/office/drawing/2014/main" id="{9DC6B521-F00A-43D7-AF02-698FE4D409FD}"/>
              </a:ext>
            </a:extLst>
          </p:cNvPr>
          <p:cNvSpPr txBox="1">
            <a:spLocks noChangeArrowheads="1"/>
          </p:cNvSpPr>
          <p:nvPr/>
        </p:nvSpPr>
        <p:spPr bwMode="auto">
          <a:xfrm>
            <a:off x="7619085" y="1811348"/>
            <a:ext cx="4369092"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About 40% coverage </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Contact pressure is from 1400 to 8400 </a:t>
            </a:r>
            <a:r>
              <a:rPr lang="en-US" altLang="en-US" sz="2400" dirty="0" err="1">
                <a:solidFill>
                  <a:srgbClr val="000000"/>
                </a:solidFill>
                <a:latin typeface="Times New Roman" panose="02020603050405020304" pitchFamily="18" charset="0"/>
              </a:rPr>
              <a:t>kPa</a:t>
            </a:r>
            <a:endParaRPr lang="en-US" altLang="en-US" sz="2400" dirty="0">
              <a:solidFill>
                <a:srgbClr val="000000"/>
              </a:solidFill>
              <a:latin typeface="Times New Roman" panose="02020603050405020304" pitchFamily="18" charset="0"/>
            </a:endParaRP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 It is best for compacting fine-grained soils (silt and clay).</a:t>
            </a:r>
          </a:p>
          <a:p>
            <a:pPr algn="just" fontAlgn="base">
              <a:spcBef>
                <a:spcPct val="50000"/>
              </a:spcBef>
              <a:spcAft>
                <a:spcPct val="0"/>
              </a:spcAft>
              <a:buFontTx/>
              <a:buChar char="•"/>
            </a:pP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static weight and kneading.</a:t>
            </a:r>
          </a:p>
        </p:txBody>
      </p:sp>
      <p:pic>
        <p:nvPicPr>
          <p:cNvPr id="101383" name="Picture 7" descr="C:\Wang-HKUST\course-CIVIL270\Picture-compaction\tamping-foot.jpg">
            <a:extLst>
              <a:ext uri="{FF2B5EF4-FFF2-40B4-BE49-F238E27FC236}">
                <a16:creationId xmlns:a16="http://schemas.microsoft.com/office/drawing/2014/main" id="{8A24323A-E0E0-4582-9C55-A81B0EB408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979" y="2177988"/>
            <a:ext cx="6575813" cy="438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353419" y="0"/>
            <a:ext cx="10363200" cy="990600"/>
          </a:xfrm>
        </p:spPr>
        <p:txBody>
          <a:bodyPr/>
          <a:lstStyle/>
          <a:p>
            <a:pPr eaLnBrk="1" hangingPunct="1"/>
            <a:r>
              <a:rPr lang="en-US" altLang="en-US" dirty="0">
                <a:solidFill>
                  <a:srgbClr val="0070C0"/>
                </a:solidFill>
              </a:rPr>
              <a:t>Field Compaction: Equipment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Text Box 4">
            <a:extLst>
              <a:ext uri="{FF2B5EF4-FFF2-40B4-BE49-F238E27FC236}">
                <a16:creationId xmlns:a16="http://schemas.microsoft.com/office/drawing/2014/main" id="{7E04099D-0944-49D2-A3E7-98560F8BC7EA}"/>
              </a:ext>
            </a:extLst>
          </p:cNvPr>
          <p:cNvSpPr txBox="1">
            <a:spLocks noChangeArrowheads="1"/>
          </p:cNvSpPr>
          <p:nvPr/>
        </p:nvSpPr>
        <p:spPr bwMode="auto">
          <a:xfrm>
            <a:off x="6293835" y="1225550"/>
            <a:ext cx="3743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dirty="0">
                <a:solidFill>
                  <a:srgbClr val="3333CC"/>
                </a:solidFill>
                <a:latin typeface="Times New Roman" panose="02020603050405020304" pitchFamily="18" charset="0"/>
              </a:rPr>
              <a:t>Mesh (or grid pattern) roller</a:t>
            </a:r>
          </a:p>
        </p:txBody>
      </p:sp>
      <p:sp>
        <p:nvSpPr>
          <p:cNvPr id="102405" name="Text Box 5">
            <a:extLst>
              <a:ext uri="{FF2B5EF4-FFF2-40B4-BE49-F238E27FC236}">
                <a16:creationId xmlns:a16="http://schemas.microsoft.com/office/drawing/2014/main" id="{EBC0AD52-0FC1-494E-99EF-ADA0AAA9769B}"/>
              </a:ext>
            </a:extLst>
          </p:cNvPr>
          <p:cNvSpPr txBox="1">
            <a:spLocks noChangeArrowheads="1"/>
          </p:cNvSpPr>
          <p:nvPr/>
        </p:nvSpPr>
        <p:spPr bwMode="auto">
          <a:xfrm>
            <a:off x="6486526" y="1727201"/>
            <a:ext cx="5120183"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50% coverage</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Contact pressure is from 1400 to 6200 </a:t>
            </a:r>
            <a:r>
              <a:rPr lang="en-US" altLang="en-US" sz="2400" dirty="0" err="1">
                <a:solidFill>
                  <a:srgbClr val="000000"/>
                </a:solidFill>
                <a:latin typeface="Times New Roman" panose="02020603050405020304" pitchFamily="18" charset="0"/>
              </a:rPr>
              <a:t>kPa</a:t>
            </a:r>
            <a:endParaRPr lang="en-US" altLang="en-US" sz="2400" dirty="0">
              <a:solidFill>
                <a:srgbClr val="000000"/>
              </a:solidFill>
              <a:latin typeface="Times New Roman" panose="02020603050405020304" pitchFamily="18" charset="0"/>
            </a:endParaRP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It is ideally suited for compacting rocky soils, gravels, and sands. With high towing speed, the material is vibrated, crushed, and impacted.</a:t>
            </a:r>
          </a:p>
          <a:p>
            <a:pPr algn="just" fontAlgn="base">
              <a:spcBef>
                <a:spcPct val="50000"/>
              </a:spcBef>
              <a:spcAft>
                <a:spcPct val="0"/>
              </a:spcAft>
              <a:buFontTx/>
              <a:buChar char="•"/>
            </a:pP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static weight and vibration.</a:t>
            </a:r>
          </a:p>
        </p:txBody>
      </p:sp>
      <p:pic>
        <p:nvPicPr>
          <p:cNvPr id="102407" name="Picture 7" descr="C:\Wang-HKUST\course-CIVIL270\Picture-compaction\grid-roller-1.JPG">
            <a:extLst>
              <a:ext uri="{FF2B5EF4-FFF2-40B4-BE49-F238E27FC236}">
                <a16:creationId xmlns:a16="http://schemas.microsoft.com/office/drawing/2014/main" id="{912C498D-89FF-40A1-A216-58C5B8D37BE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3022" y="1454150"/>
            <a:ext cx="5014913"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914400" y="190500"/>
            <a:ext cx="10363200" cy="990600"/>
          </a:xfrm>
        </p:spPr>
        <p:txBody>
          <a:bodyPr/>
          <a:lstStyle/>
          <a:p>
            <a:pPr eaLnBrk="1" hangingPunct="1"/>
            <a:r>
              <a:rPr lang="en-US" altLang="en-US" dirty="0">
                <a:solidFill>
                  <a:srgbClr val="0070C0"/>
                </a:solidFill>
              </a:rPr>
              <a:t>Field Compaction: Equipment</a:t>
            </a:r>
          </a:p>
        </p:txBody>
      </p:sp>
      <p:sp>
        <p:nvSpPr>
          <p:cNvPr id="10" name="Rectangle 5" descr="grid roller3">
            <a:extLst>
              <a:ext uri="{FF2B5EF4-FFF2-40B4-BE49-F238E27FC236}">
                <a16:creationId xmlns:a16="http://schemas.microsoft.com/office/drawing/2014/main" id="{E42E8084-DA06-4919-81CF-A0952A011515}"/>
              </a:ext>
            </a:extLst>
          </p:cNvPr>
          <p:cNvSpPr>
            <a:spLocks noChangeArrowheads="1"/>
          </p:cNvSpPr>
          <p:nvPr/>
        </p:nvSpPr>
        <p:spPr bwMode="auto">
          <a:xfrm>
            <a:off x="1561721" y="4374020"/>
            <a:ext cx="3384550" cy="2376488"/>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Text Box 4">
            <a:extLst>
              <a:ext uri="{FF2B5EF4-FFF2-40B4-BE49-F238E27FC236}">
                <a16:creationId xmlns:a16="http://schemas.microsoft.com/office/drawing/2014/main" id="{5D3E4D3C-14BF-47A1-A09C-D7DBA5F3C1F6}"/>
              </a:ext>
            </a:extLst>
          </p:cNvPr>
          <p:cNvSpPr txBox="1">
            <a:spLocks noChangeArrowheads="1"/>
          </p:cNvSpPr>
          <p:nvPr/>
        </p:nvSpPr>
        <p:spPr bwMode="auto">
          <a:xfrm>
            <a:off x="2193925" y="1670051"/>
            <a:ext cx="43243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3333CC"/>
                </a:solidFill>
                <a:latin typeface="Times New Roman" panose="02020603050405020304" pitchFamily="18" charset="0"/>
              </a:rPr>
              <a:t>Vibrating drum on smooth-wheel roller</a:t>
            </a:r>
          </a:p>
        </p:txBody>
      </p:sp>
      <p:sp>
        <p:nvSpPr>
          <p:cNvPr id="103429" name="Text Box 5">
            <a:extLst>
              <a:ext uri="{FF2B5EF4-FFF2-40B4-BE49-F238E27FC236}">
                <a16:creationId xmlns:a16="http://schemas.microsoft.com/office/drawing/2014/main" id="{0F31C16F-746E-4DE8-A22C-8C1E5482532C}"/>
              </a:ext>
            </a:extLst>
          </p:cNvPr>
          <p:cNvSpPr txBox="1">
            <a:spLocks noChangeArrowheads="1"/>
          </p:cNvSpPr>
          <p:nvPr/>
        </p:nvSpPr>
        <p:spPr bwMode="auto">
          <a:xfrm>
            <a:off x="6486526" y="1727201"/>
            <a:ext cx="5641896"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3038" indent="-173038">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Vertical vibrator attached to smooth wheel rollers.</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The best explanation of why roller vibration causes densification  of granular soils is that particle rearrangement occurs due to cyclic deformation of the soil produced by the oscillations of the roller.</a:t>
            </a:r>
          </a:p>
          <a:p>
            <a:pPr algn="just" fontAlgn="base">
              <a:spcBef>
                <a:spcPct val="50000"/>
              </a:spcBef>
              <a:spcAft>
                <a:spcPct val="0"/>
              </a:spcAft>
              <a:buFontTx/>
              <a:buChar char="•"/>
            </a:pPr>
            <a:r>
              <a:rPr lang="en-US" altLang="en-US" sz="2400" dirty="0" err="1">
                <a:solidFill>
                  <a:srgbClr val="000000"/>
                </a:solidFill>
                <a:latin typeface="Times New Roman" panose="02020603050405020304" pitchFamily="18" charset="0"/>
              </a:rPr>
              <a:t>Compactive</a:t>
            </a:r>
            <a:r>
              <a:rPr lang="en-US" altLang="en-US" sz="2400" dirty="0">
                <a:solidFill>
                  <a:srgbClr val="000000"/>
                </a:solidFill>
                <a:latin typeface="Times New Roman" panose="02020603050405020304" pitchFamily="18" charset="0"/>
              </a:rPr>
              <a:t> effort: static weight and vibration.</a:t>
            </a:r>
          </a:p>
          <a:p>
            <a:pPr algn="just" fontAlgn="base">
              <a:spcBef>
                <a:spcPct val="50000"/>
              </a:spcBef>
              <a:spcAft>
                <a:spcPct val="0"/>
              </a:spcAft>
              <a:buFontTx/>
              <a:buChar char="•"/>
            </a:pPr>
            <a:r>
              <a:rPr lang="en-US" altLang="en-US" sz="2400" dirty="0">
                <a:solidFill>
                  <a:srgbClr val="000000"/>
                </a:solidFill>
                <a:latin typeface="Times New Roman" panose="02020603050405020304" pitchFamily="18" charset="0"/>
              </a:rPr>
              <a:t>Suitable for granular soils</a:t>
            </a:r>
          </a:p>
        </p:txBody>
      </p:sp>
      <p:pic>
        <p:nvPicPr>
          <p:cNvPr id="103431" name="Picture 7" descr="C:\Wang-HKUST\course-CIVIL270\Picture-compaction\vibrating-drum-1.JPG">
            <a:extLst>
              <a:ext uri="{FF2B5EF4-FFF2-40B4-BE49-F238E27FC236}">
                <a16:creationId xmlns:a16="http://schemas.microsoft.com/office/drawing/2014/main" id="{83B434B0-80A8-42E7-A979-CFD5EAB05C3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1" y="2749550"/>
            <a:ext cx="4983163"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179514" y="59900"/>
            <a:ext cx="10363200" cy="990600"/>
          </a:xfrm>
        </p:spPr>
        <p:txBody>
          <a:bodyPr/>
          <a:lstStyle/>
          <a:p>
            <a:pPr eaLnBrk="1" hangingPunct="1"/>
            <a:r>
              <a:rPr lang="en-US" altLang="en-US" dirty="0">
                <a:solidFill>
                  <a:srgbClr val="0070C0"/>
                </a:solidFill>
              </a:rPr>
              <a:t>Field Compaction: Equipment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descr="1f_1">
            <a:extLst>
              <a:ext uri="{FF2B5EF4-FFF2-40B4-BE49-F238E27FC236}">
                <a16:creationId xmlns:a16="http://schemas.microsoft.com/office/drawing/2014/main" id="{5B8F9119-2EA3-4E9D-BDA9-524874348A04}"/>
              </a:ext>
            </a:extLst>
          </p:cNvPr>
          <p:cNvSpPr>
            <a:spLocks noChangeArrowheads="1"/>
          </p:cNvSpPr>
          <p:nvPr/>
        </p:nvSpPr>
        <p:spPr bwMode="auto">
          <a:xfrm>
            <a:off x="6092260" y="1628774"/>
            <a:ext cx="5736973" cy="4553243"/>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173060" name="Rectangle 4">
            <a:extLst>
              <a:ext uri="{FF2B5EF4-FFF2-40B4-BE49-F238E27FC236}">
                <a16:creationId xmlns:a16="http://schemas.microsoft.com/office/drawing/2014/main" id="{684063A4-BBA3-4CE4-A3BC-C1BD2FB20D59}"/>
              </a:ext>
            </a:extLst>
          </p:cNvPr>
          <p:cNvSpPr>
            <a:spLocks noGrp="1" noChangeArrowheads="1"/>
          </p:cNvSpPr>
          <p:nvPr>
            <p:ph type="body" sz="half" idx="1"/>
          </p:nvPr>
        </p:nvSpPr>
        <p:spPr>
          <a:xfrm>
            <a:off x="891961" y="1628774"/>
            <a:ext cx="5839039" cy="4334459"/>
          </a:xfrm>
          <a:noFill/>
          <a:ln/>
        </p:spPr>
        <p:txBody>
          <a:bodyPr/>
          <a:lstStyle/>
          <a:p>
            <a:pPr lvl="1"/>
            <a:r>
              <a:rPr lang="en-US" altLang="en-US" dirty="0"/>
              <a:t>Vibrating Plate :</a:t>
            </a:r>
          </a:p>
          <a:p>
            <a:pPr lvl="1">
              <a:buFontTx/>
              <a:buNone/>
            </a:pPr>
            <a:r>
              <a:rPr lang="en-US" altLang="en-US" dirty="0"/>
              <a:t>	</a:t>
            </a:r>
            <a:r>
              <a:rPr lang="en-US" altLang="en-US" dirty="0">
                <a:solidFill>
                  <a:srgbClr val="000099"/>
                </a:solidFill>
              </a:rPr>
              <a:t>Compaction equipment, which has plate shape. Sometimes called as “stamper”. Usually used for narrow area</a:t>
            </a:r>
          </a:p>
        </p:txBody>
      </p:sp>
      <p:sp>
        <p:nvSpPr>
          <p:cNvPr id="7"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179514" y="59900"/>
            <a:ext cx="10363200" cy="990600"/>
          </a:xfrm>
        </p:spPr>
        <p:txBody>
          <a:bodyPr/>
          <a:lstStyle/>
          <a:p>
            <a:pPr eaLnBrk="1" hangingPunct="1"/>
            <a:r>
              <a:rPr lang="en-US" altLang="en-US" dirty="0">
                <a:solidFill>
                  <a:srgbClr val="0070C0"/>
                </a:solidFill>
              </a:rPr>
              <a:t>Field Compaction: Equipment</a:t>
            </a:r>
          </a:p>
        </p:txBody>
      </p:sp>
    </p:spTree>
    <p:extLst>
      <p:ext uri="{BB962C8B-B14F-4D97-AF65-F5344CB8AC3E}">
        <p14:creationId xmlns:p14="http://schemas.microsoft.com/office/powerpoint/2010/main" val="1180407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Rectangle 3" descr="siva11">
            <a:extLst>
              <a:ext uri="{FF2B5EF4-FFF2-40B4-BE49-F238E27FC236}">
                <a16:creationId xmlns:a16="http://schemas.microsoft.com/office/drawing/2014/main" id="{E5214B2C-94C4-4099-8EF3-141678C4D8D1}"/>
              </a:ext>
            </a:extLst>
          </p:cNvPr>
          <p:cNvSpPr>
            <a:spLocks noChangeArrowheads="1"/>
          </p:cNvSpPr>
          <p:nvPr/>
        </p:nvSpPr>
        <p:spPr bwMode="auto">
          <a:xfrm>
            <a:off x="2135189" y="1557338"/>
            <a:ext cx="4321175" cy="4679950"/>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174084" name="Rectangle 4" descr="1887-2">
            <a:extLst>
              <a:ext uri="{FF2B5EF4-FFF2-40B4-BE49-F238E27FC236}">
                <a16:creationId xmlns:a16="http://schemas.microsoft.com/office/drawing/2014/main" id="{9B0792CF-E59E-4BA5-9185-E93A815C476D}"/>
              </a:ext>
            </a:extLst>
          </p:cNvPr>
          <p:cNvSpPr>
            <a:spLocks noChangeArrowheads="1"/>
          </p:cNvSpPr>
          <p:nvPr/>
        </p:nvSpPr>
        <p:spPr bwMode="auto">
          <a:xfrm>
            <a:off x="6599238" y="1773238"/>
            <a:ext cx="3960812" cy="4176712"/>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7" name="Rectangle 2">
            <a:extLst>
              <a:ext uri="{FF2B5EF4-FFF2-40B4-BE49-F238E27FC236}">
                <a16:creationId xmlns:a16="http://schemas.microsoft.com/office/drawing/2014/main" id="{6B9803FA-D67D-4161-AE9B-05B8221B5BA2}"/>
              </a:ext>
            </a:extLst>
          </p:cNvPr>
          <p:cNvSpPr>
            <a:spLocks noGrp="1" noChangeArrowheads="1"/>
          </p:cNvSpPr>
          <p:nvPr>
            <p:ph type="dt" sz="half" idx="4294967295"/>
          </p:nvPr>
        </p:nvSpPr>
        <p:spPr>
          <a:xfrm>
            <a:off x="0" y="134636"/>
            <a:ext cx="10363200" cy="990600"/>
          </a:xfrm>
        </p:spPr>
        <p:txBody>
          <a:bodyPr/>
          <a:lstStyle/>
          <a:p>
            <a:pPr eaLnBrk="1" hangingPunct="1"/>
            <a:r>
              <a:rPr lang="en-US" altLang="en-US" dirty="0">
                <a:solidFill>
                  <a:srgbClr val="0070C0"/>
                </a:solidFill>
              </a:rPr>
              <a:t>Field Compaction: Equipment</a:t>
            </a:r>
          </a:p>
          <a:p>
            <a:pPr eaLnBrk="1" hangingPunct="1"/>
            <a:r>
              <a:rPr lang="en-US" altLang="en-US" dirty="0">
                <a:solidFill>
                  <a:srgbClr val="FF0000"/>
                </a:solidFill>
              </a:rPr>
              <a:t>Deep Compaction</a:t>
            </a:r>
          </a:p>
        </p:txBody>
      </p:sp>
    </p:spTree>
    <p:extLst>
      <p:ext uri="{BB962C8B-B14F-4D97-AF65-F5344CB8AC3E}">
        <p14:creationId xmlns:p14="http://schemas.microsoft.com/office/powerpoint/2010/main" val="42393187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Rectangle 3" descr="1887-3">
            <a:extLst>
              <a:ext uri="{FF2B5EF4-FFF2-40B4-BE49-F238E27FC236}">
                <a16:creationId xmlns:a16="http://schemas.microsoft.com/office/drawing/2014/main" id="{18A15D60-0CE8-433C-99CC-ECD06CCA0919}"/>
              </a:ext>
            </a:extLst>
          </p:cNvPr>
          <p:cNvSpPr>
            <a:spLocks noChangeArrowheads="1"/>
          </p:cNvSpPr>
          <p:nvPr/>
        </p:nvSpPr>
        <p:spPr bwMode="auto">
          <a:xfrm>
            <a:off x="3503614" y="1484314"/>
            <a:ext cx="5184775" cy="4967287"/>
          </a:xfrm>
          <a:prstGeom prst="rect">
            <a:avLst/>
          </a:prstGeom>
          <a:blipFill dpi="0" rotWithShape="1">
            <a:blip r:embed="rId2"/>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7" name="Rectangle 2">
            <a:extLst>
              <a:ext uri="{FF2B5EF4-FFF2-40B4-BE49-F238E27FC236}">
                <a16:creationId xmlns:a16="http://schemas.microsoft.com/office/drawing/2014/main" id="{6B9803FA-D67D-4161-AE9B-05B8221B5BA2}"/>
              </a:ext>
            </a:extLst>
          </p:cNvPr>
          <p:cNvSpPr txBox="1">
            <a:spLocks noChangeArrowheads="1"/>
          </p:cNvSpPr>
          <p:nvPr/>
        </p:nvSpPr>
        <p:spPr>
          <a:xfrm>
            <a:off x="0" y="134636"/>
            <a:ext cx="10363200" cy="990600"/>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en-US" sz="3200" dirty="0">
                <a:solidFill>
                  <a:srgbClr val="0070C0"/>
                </a:solidFill>
              </a:rPr>
              <a:t>Field Compaction: Equipment</a:t>
            </a:r>
          </a:p>
          <a:p>
            <a:r>
              <a:rPr lang="en-US" altLang="en-US" sz="3200" dirty="0">
                <a:solidFill>
                  <a:srgbClr val="FF0000"/>
                </a:solidFill>
              </a:rPr>
              <a:t>Deep Compaction</a:t>
            </a:r>
          </a:p>
        </p:txBody>
      </p:sp>
    </p:spTree>
    <p:extLst>
      <p:ext uri="{BB962C8B-B14F-4D97-AF65-F5344CB8AC3E}">
        <p14:creationId xmlns:p14="http://schemas.microsoft.com/office/powerpoint/2010/main" val="19382607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2" name="Picture 1028" descr="C:\Wang-HKUST\course-CIVIL270\Picture-compaction\equipment-summary-modified.JPG">
            <a:extLst>
              <a:ext uri="{FF2B5EF4-FFF2-40B4-BE49-F238E27FC236}">
                <a16:creationId xmlns:a16="http://schemas.microsoft.com/office/drawing/2014/main" id="{5A72002C-23EC-464A-9C7D-6BCA2565EA00}"/>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1763714" y="1381126"/>
            <a:ext cx="9512697" cy="555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6B9803FA-D67D-4161-AE9B-05B8221B5BA2}"/>
              </a:ext>
            </a:extLst>
          </p:cNvPr>
          <p:cNvSpPr>
            <a:spLocks noGrp="1" noChangeArrowheads="1"/>
          </p:cNvSpPr>
          <p:nvPr>
            <p:ph type="title"/>
          </p:nvPr>
        </p:nvSpPr>
        <p:spPr>
          <a:xfrm>
            <a:off x="129026" y="0"/>
            <a:ext cx="10363200" cy="990600"/>
          </a:xfrm>
        </p:spPr>
        <p:txBody>
          <a:bodyPr/>
          <a:lstStyle/>
          <a:p>
            <a:pPr eaLnBrk="1" hangingPunct="1"/>
            <a:r>
              <a:rPr lang="en-US" altLang="en-US" dirty="0">
                <a:solidFill>
                  <a:srgbClr val="0070C0"/>
                </a:solidFill>
              </a:rPr>
              <a:t>Field Compaction: Equipment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Number Placeholder 5">
            <a:extLst>
              <a:ext uri="{FF2B5EF4-FFF2-40B4-BE49-F238E27FC236}">
                <a16:creationId xmlns:a16="http://schemas.microsoft.com/office/drawing/2014/main" id="{3CD72CF6-988F-4B08-B3DE-77D1CBD53E14}"/>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A57A174B-66C3-4E7E-A921-57D71F5CD006}"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3</a:t>
            </a:fld>
            <a:endParaRPr lang="en-US" altLang="en-US" sz="1400">
              <a:solidFill>
                <a:srgbClr val="000000"/>
              </a:solidFill>
              <a:latin typeface="Times New Roman" panose="02020603050405020304" pitchFamily="18" charset="0"/>
            </a:endParaRPr>
          </a:p>
        </p:txBody>
      </p:sp>
      <p:sp>
        <p:nvSpPr>
          <p:cNvPr id="86019" name="Rectangle 2">
            <a:extLst>
              <a:ext uri="{FF2B5EF4-FFF2-40B4-BE49-F238E27FC236}">
                <a16:creationId xmlns:a16="http://schemas.microsoft.com/office/drawing/2014/main" id="{0F406FAA-9973-4FB8-A32B-12444668CCC2}"/>
              </a:ext>
            </a:extLst>
          </p:cNvPr>
          <p:cNvSpPr>
            <a:spLocks noGrp="1" noChangeArrowheads="1"/>
          </p:cNvSpPr>
          <p:nvPr>
            <p:ph type="title"/>
          </p:nvPr>
        </p:nvSpPr>
        <p:spPr/>
        <p:txBody>
          <a:bodyPr/>
          <a:lstStyle/>
          <a:p>
            <a:pPr eaLnBrk="1" hangingPunct="1"/>
            <a:r>
              <a:rPr lang="en-US" altLang="en-US"/>
              <a:t>1.1 Methods for Soil Improvement-</a:t>
            </a:r>
            <a:br>
              <a:rPr lang="en-US" altLang="en-US"/>
            </a:br>
            <a:r>
              <a:rPr lang="en-US" altLang="en-US"/>
              <a:t>Jet Grouting</a:t>
            </a:r>
          </a:p>
        </p:txBody>
      </p:sp>
      <p:sp>
        <p:nvSpPr>
          <p:cNvPr id="86020" name="Text Box 9">
            <a:extLst>
              <a:ext uri="{FF2B5EF4-FFF2-40B4-BE49-F238E27FC236}">
                <a16:creationId xmlns:a16="http://schemas.microsoft.com/office/drawing/2014/main" id="{A07CB2CA-F58D-4359-A5D7-57A8F682915B}"/>
              </a:ext>
            </a:extLst>
          </p:cNvPr>
          <p:cNvSpPr txBox="1">
            <a:spLocks noChangeArrowheads="1"/>
          </p:cNvSpPr>
          <p:nvPr/>
        </p:nvSpPr>
        <p:spPr bwMode="auto">
          <a:xfrm>
            <a:off x="8120064" y="6538914"/>
            <a:ext cx="24098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200">
                <a:solidFill>
                  <a:srgbClr val="000000"/>
                </a:solidFill>
                <a:latin typeface="Times New Roman" panose="02020603050405020304" pitchFamily="18" charset="0"/>
              </a:rPr>
              <a:t>Courtesy of Menard-soltraitement</a:t>
            </a:r>
          </a:p>
        </p:txBody>
      </p:sp>
      <p:pic>
        <p:nvPicPr>
          <p:cNvPr id="86021" name="Picture 10" descr="C:\Wang-HKUST\course-CIVIL270\Picture-compaction\jg01.jpg">
            <a:extLst>
              <a:ext uri="{FF2B5EF4-FFF2-40B4-BE49-F238E27FC236}">
                <a16:creationId xmlns:a16="http://schemas.microsoft.com/office/drawing/2014/main" id="{78B755B7-B9C6-48D0-BFD7-4CB0DAFF9F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2914" y="1381125"/>
            <a:ext cx="4065587" cy="42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11" descr="C:\Wang-HKUST\course-CIVIL270\Picture-compaction\jg02.jpg">
            <a:extLst>
              <a:ext uri="{FF2B5EF4-FFF2-40B4-BE49-F238E27FC236}">
                <a16:creationId xmlns:a16="http://schemas.microsoft.com/office/drawing/2014/main" id="{B0DD66E3-E50D-4D52-A773-462BB2A790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8663" y="1389063"/>
            <a:ext cx="4648200" cy="41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96E78BE-BB1A-4D23-B02F-743F637B9901}"/>
              </a:ext>
            </a:extLst>
          </p:cNvPr>
          <p:cNvSpPr>
            <a:spLocks noGrp="1"/>
          </p:cNvSpPr>
          <p:nvPr>
            <p:ph type="dt" sz="half" idx="4294967295"/>
          </p:nvPr>
        </p:nvSpPr>
        <p:spPr/>
        <p:txBody>
          <a:bodyPr/>
          <a:lstStyle/>
          <a:p>
            <a:pPr fontAlgn="base">
              <a:spcBef>
                <a:spcPct val="0"/>
              </a:spcBef>
              <a:spcAft>
                <a:spcPct val="0"/>
              </a:spcAft>
            </a:pPr>
            <a:endParaRPr lang="en-US" altLang="en-US" dirty="0">
              <a:solidFill>
                <a:srgbClr val="000000"/>
              </a:solidFill>
            </a:endParaRPr>
          </a:p>
        </p:txBody>
      </p:sp>
      <p:sp>
        <p:nvSpPr>
          <p:cNvPr id="179203" name="Rectangle 3">
            <a:extLst>
              <a:ext uri="{FF2B5EF4-FFF2-40B4-BE49-F238E27FC236}">
                <a16:creationId xmlns:a16="http://schemas.microsoft.com/office/drawing/2014/main" id="{AB82C991-8CF1-4B0A-988A-E0AFC2698CB8}"/>
              </a:ext>
            </a:extLst>
          </p:cNvPr>
          <p:cNvSpPr>
            <a:spLocks noGrp="1" noChangeArrowheads="1"/>
          </p:cNvSpPr>
          <p:nvPr>
            <p:ph type="body" idx="1"/>
          </p:nvPr>
        </p:nvSpPr>
        <p:spPr>
          <a:xfrm>
            <a:off x="1207046" y="1285174"/>
            <a:ext cx="8229600" cy="5132456"/>
          </a:xfrm>
        </p:spPr>
        <p:txBody>
          <a:bodyPr/>
          <a:lstStyle/>
          <a:p>
            <a:pPr>
              <a:lnSpc>
                <a:spcPct val="90000"/>
              </a:lnSpc>
            </a:pPr>
            <a:r>
              <a:rPr lang="en-US" altLang="en-US" sz="2400" dirty="0"/>
              <a:t>Characteristic of compaction equipment</a:t>
            </a:r>
          </a:p>
          <a:p>
            <a:pPr lvl="1">
              <a:lnSpc>
                <a:spcPct val="90000"/>
              </a:lnSpc>
            </a:pPr>
            <a:r>
              <a:rPr lang="en-US" altLang="en-US" dirty="0"/>
              <a:t>Weight and size</a:t>
            </a:r>
          </a:p>
          <a:p>
            <a:pPr lvl="1">
              <a:lnSpc>
                <a:spcPct val="90000"/>
              </a:lnSpc>
            </a:pPr>
            <a:r>
              <a:rPr lang="en-US" altLang="en-US" dirty="0"/>
              <a:t>Operation frequency and frequency range</a:t>
            </a:r>
          </a:p>
          <a:p>
            <a:pPr>
              <a:lnSpc>
                <a:spcPct val="90000"/>
              </a:lnSpc>
            </a:pPr>
            <a:r>
              <a:rPr lang="en-US" altLang="en-US" sz="2400" dirty="0"/>
              <a:t>Soil Characteristic</a:t>
            </a:r>
          </a:p>
          <a:p>
            <a:pPr lvl="1">
              <a:lnSpc>
                <a:spcPct val="90000"/>
              </a:lnSpc>
            </a:pPr>
            <a:r>
              <a:rPr lang="en-US" altLang="en-US" dirty="0"/>
              <a:t>Initial density</a:t>
            </a:r>
          </a:p>
          <a:p>
            <a:pPr lvl="1">
              <a:lnSpc>
                <a:spcPct val="90000"/>
              </a:lnSpc>
            </a:pPr>
            <a:r>
              <a:rPr lang="en-US" altLang="en-US" dirty="0"/>
              <a:t>Soil type</a:t>
            </a:r>
          </a:p>
          <a:p>
            <a:pPr lvl="1">
              <a:lnSpc>
                <a:spcPct val="90000"/>
              </a:lnSpc>
            </a:pPr>
            <a:r>
              <a:rPr lang="en-US" altLang="en-US" dirty="0"/>
              <a:t>Size and shape of soil particle</a:t>
            </a:r>
          </a:p>
          <a:p>
            <a:pPr lvl="1">
              <a:lnSpc>
                <a:spcPct val="90000"/>
              </a:lnSpc>
            </a:pPr>
            <a:r>
              <a:rPr lang="en-US" altLang="en-US" dirty="0"/>
              <a:t>Moisture Content</a:t>
            </a:r>
          </a:p>
          <a:p>
            <a:pPr>
              <a:lnSpc>
                <a:spcPct val="90000"/>
              </a:lnSpc>
            </a:pPr>
            <a:r>
              <a:rPr lang="en-US" altLang="en-US" sz="2400" dirty="0"/>
              <a:t>Compaction Procedure</a:t>
            </a:r>
          </a:p>
          <a:p>
            <a:pPr lvl="1">
              <a:lnSpc>
                <a:spcPct val="90000"/>
              </a:lnSpc>
            </a:pPr>
            <a:r>
              <a:rPr lang="en-US" altLang="en-US" dirty="0"/>
              <a:t>No. of passes of the roller</a:t>
            </a:r>
          </a:p>
          <a:p>
            <a:pPr lvl="1">
              <a:lnSpc>
                <a:spcPct val="90000"/>
              </a:lnSpc>
            </a:pPr>
            <a:r>
              <a:rPr lang="en-US" altLang="en-US" dirty="0"/>
              <a:t>Layer thickness</a:t>
            </a:r>
          </a:p>
          <a:p>
            <a:pPr lvl="1">
              <a:lnSpc>
                <a:spcPct val="90000"/>
              </a:lnSpc>
            </a:pPr>
            <a:r>
              <a:rPr lang="en-US" altLang="en-US" dirty="0"/>
              <a:t>Frequency of operation of vibrator</a:t>
            </a:r>
          </a:p>
          <a:p>
            <a:pPr lvl="1">
              <a:lnSpc>
                <a:spcPct val="90000"/>
              </a:lnSpc>
            </a:pPr>
            <a:r>
              <a:rPr lang="en-US" altLang="en-US" dirty="0"/>
              <a:t>Towing speed</a:t>
            </a:r>
          </a:p>
        </p:txBody>
      </p:sp>
      <p:sp>
        <p:nvSpPr>
          <p:cNvPr id="5" name="Rectangle 2">
            <a:extLst>
              <a:ext uri="{FF2B5EF4-FFF2-40B4-BE49-F238E27FC236}">
                <a16:creationId xmlns:a16="http://schemas.microsoft.com/office/drawing/2014/main" id="{6B9803FA-D67D-4161-AE9B-05B8221B5BA2}"/>
              </a:ext>
            </a:extLst>
          </p:cNvPr>
          <p:cNvSpPr txBox="1">
            <a:spLocks noChangeArrowheads="1"/>
          </p:cNvSpPr>
          <p:nvPr/>
        </p:nvSpPr>
        <p:spPr bwMode="auto">
          <a:xfrm>
            <a:off x="207564" y="0"/>
            <a:ext cx="11984436"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itchFamily="18" charset="0"/>
              </a:defRPr>
            </a:lvl2pPr>
            <a:lvl3pPr algn="l" rtl="0" eaLnBrk="0" fontAlgn="base" hangingPunct="0">
              <a:spcBef>
                <a:spcPct val="0"/>
              </a:spcBef>
              <a:spcAft>
                <a:spcPct val="0"/>
              </a:spcAft>
              <a:defRPr sz="3800">
                <a:solidFill>
                  <a:schemeClr val="tx2"/>
                </a:solidFill>
                <a:latin typeface="Times New Roman" pitchFamily="18" charset="0"/>
              </a:defRPr>
            </a:lvl3pPr>
            <a:lvl4pPr algn="l" rtl="0" eaLnBrk="0" fontAlgn="base" hangingPunct="0">
              <a:spcBef>
                <a:spcPct val="0"/>
              </a:spcBef>
              <a:spcAft>
                <a:spcPct val="0"/>
              </a:spcAft>
              <a:defRPr sz="3800">
                <a:solidFill>
                  <a:schemeClr val="tx2"/>
                </a:solidFill>
                <a:latin typeface="Times New Roman" pitchFamily="18" charset="0"/>
              </a:defRPr>
            </a:lvl4pPr>
            <a:lvl5pPr algn="l" rtl="0" eaLnBrk="0" fontAlgn="base" hangingPunct="0">
              <a:spcBef>
                <a:spcPct val="0"/>
              </a:spcBef>
              <a:spcAft>
                <a:spcPct val="0"/>
              </a:spcAft>
              <a:defRPr sz="3800">
                <a:solidFill>
                  <a:schemeClr val="tx2"/>
                </a:solidFill>
                <a:latin typeface="Times New Roman" pitchFamily="18" charset="0"/>
              </a:defRPr>
            </a:lvl5pPr>
            <a:lvl6pPr marL="457200" algn="l" rtl="0" eaLnBrk="0" fontAlgn="base" hangingPunct="0">
              <a:spcBef>
                <a:spcPct val="0"/>
              </a:spcBef>
              <a:spcAft>
                <a:spcPct val="0"/>
              </a:spcAft>
              <a:defRPr sz="3800">
                <a:solidFill>
                  <a:schemeClr val="tx2"/>
                </a:solidFill>
                <a:latin typeface="Times New Roman" pitchFamily="18" charset="0"/>
              </a:defRPr>
            </a:lvl6pPr>
            <a:lvl7pPr marL="914400" algn="l" rtl="0" eaLnBrk="0" fontAlgn="base" hangingPunct="0">
              <a:spcBef>
                <a:spcPct val="0"/>
              </a:spcBef>
              <a:spcAft>
                <a:spcPct val="0"/>
              </a:spcAft>
              <a:defRPr sz="3800">
                <a:solidFill>
                  <a:schemeClr val="tx2"/>
                </a:solidFill>
                <a:latin typeface="Times New Roman" pitchFamily="18" charset="0"/>
              </a:defRPr>
            </a:lvl7pPr>
            <a:lvl8pPr marL="1371600" algn="l" rtl="0" eaLnBrk="0" fontAlgn="base" hangingPunct="0">
              <a:spcBef>
                <a:spcPct val="0"/>
              </a:spcBef>
              <a:spcAft>
                <a:spcPct val="0"/>
              </a:spcAft>
              <a:defRPr sz="3800">
                <a:solidFill>
                  <a:schemeClr val="tx2"/>
                </a:solidFill>
                <a:latin typeface="Times New Roman" pitchFamily="18" charset="0"/>
              </a:defRPr>
            </a:lvl8pPr>
            <a:lvl9pPr marL="1828800" algn="l" rtl="0" eaLnBrk="0" fontAlgn="base" hangingPunct="0">
              <a:spcBef>
                <a:spcPct val="0"/>
              </a:spcBef>
              <a:spcAft>
                <a:spcPct val="0"/>
              </a:spcAft>
              <a:defRPr sz="3800">
                <a:solidFill>
                  <a:schemeClr val="tx2"/>
                </a:solidFill>
                <a:latin typeface="Times New Roman" pitchFamily="18" charset="0"/>
              </a:defRPr>
            </a:lvl9pPr>
          </a:lstStyle>
          <a:p>
            <a:pPr eaLnBrk="1" hangingPunct="1"/>
            <a:r>
              <a:rPr lang="en-US" altLang="en-US" kern="0" dirty="0">
                <a:solidFill>
                  <a:srgbClr val="0070C0"/>
                </a:solidFill>
              </a:rPr>
              <a:t>Field Compaction: Equipment-</a:t>
            </a:r>
            <a:r>
              <a:rPr lang="en-US" altLang="en-US" kern="0" dirty="0">
                <a:solidFill>
                  <a:srgbClr val="FF0000"/>
                </a:solidFill>
              </a:rPr>
              <a:t>CONDITIONER FACTORS</a:t>
            </a:r>
          </a:p>
        </p:txBody>
      </p:sp>
    </p:spTree>
    <p:extLst>
      <p:ext uri="{BB962C8B-B14F-4D97-AF65-F5344CB8AC3E}">
        <p14:creationId xmlns:p14="http://schemas.microsoft.com/office/powerpoint/2010/main" val="1374531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Number Placeholder 5">
            <a:extLst>
              <a:ext uri="{FF2B5EF4-FFF2-40B4-BE49-F238E27FC236}">
                <a16:creationId xmlns:a16="http://schemas.microsoft.com/office/drawing/2014/main" id="{ADB353B4-8210-4C57-A3E6-755626E537C9}"/>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7E730790-21C8-46B2-95C0-3868C6EBB2AC}"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31</a:t>
            </a:fld>
            <a:endParaRPr lang="en-US" altLang="en-US" sz="1400">
              <a:solidFill>
                <a:srgbClr val="000000"/>
              </a:solidFill>
              <a:latin typeface="Times New Roman" panose="02020603050405020304" pitchFamily="18" charset="0"/>
            </a:endParaRPr>
          </a:p>
        </p:txBody>
      </p:sp>
      <p:sp>
        <p:nvSpPr>
          <p:cNvPr id="105475" name="Rectangle 2">
            <a:extLst>
              <a:ext uri="{FF2B5EF4-FFF2-40B4-BE49-F238E27FC236}">
                <a16:creationId xmlns:a16="http://schemas.microsoft.com/office/drawing/2014/main" id="{6CC23325-6E2E-4DB1-9516-65C0497EE8A7}"/>
              </a:ext>
            </a:extLst>
          </p:cNvPr>
          <p:cNvSpPr>
            <a:spLocks noGrp="1" noChangeArrowheads="1"/>
          </p:cNvSpPr>
          <p:nvPr>
            <p:ph type="title"/>
          </p:nvPr>
        </p:nvSpPr>
        <p:spPr>
          <a:xfrm>
            <a:off x="201955" y="-183280"/>
            <a:ext cx="4790781" cy="1383053"/>
          </a:xfrm>
        </p:spPr>
        <p:txBody>
          <a:bodyPr/>
          <a:lstStyle/>
          <a:p>
            <a:pPr eaLnBrk="1" hangingPunct="1"/>
            <a:r>
              <a:rPr lang="en-US" altLang="en-US" dirty="0">
                <a:solidFill>
                  <a:srgbClr val="0070C0"/>
                </a:solidFill>
              </a:rPr>
              <a:t>Field Tests:</a:t>
            </a:r>
            <a:br>
              <a:rPr lang="en-US" altLang="en-US" dirty="0">
                <a:solidFill>
                  <a:srgbClr val="0070C0"/>
                </a:solidFill>
              </a:rPr>
            </a:br>
            <a:r>
              <a:rPr lang="en-US" altLang="en-US" dirty="0">
                <a:solidFill>
                  <a:srgbClr val="0070C0"/>
                </a:solidFill>
              </a:rPr>
              <a:t>Destructive Methods</a:t>
            </a:r>
          </a:p>
        </p:txBody>
      </p:sp>
      <p:pic>
        <p:nvPicPr>
          <p:cNvPr id="105476" name="Picture 4" descr="C:\Wang-HKUST\course-CIVIL270\Picture-compaction\field-test.jpg">
            <a:extLst>
              <a:ext uri="{FF2B5EF4-FFF2-40B4-BE49-F238E27FC236}">
                <a16:creationId xmlns:a16="http://schemas.microsoft.com/office/drawing/2014/main" id="{FC339B85-C939-4526-8691-99864A4AE973}"/>
              </a:ext>
            </a:extLst>
          </p:cNvPr>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4802003" y="0"/>
            <a:ext cx="683275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7" name="Text Box 5">
            <a:extLst>
              <a:ext uri="{FF2B5EF4-FFF2-40B4-BE49-F238E27FC236}">
                <a16:creationId xmlns:a16="http://schemas.microsoft.com/office/drawing/2014/main" id="{517DDFAA-D1F5-4832-A63D-077909686316}"/>
              </a:ext>
            </a:extLst>
          </p:cNvPr>
          <p:cNvSpPr txBox="1">
            <a:spLocks noChangeArrowheads="1"/>
          </p:cNvSpPr>
          <p:nvPr/>
        </p:nvSpPr>
        <p:spPr bwMode="auto">
          <a:xfrm>
            <a:off x="8693150" y="6386514"/>
            <a:ext cx="1798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200">
                <a:solidFill>
                  <a:srgbClr val="000000"/>
                </a:solidFill>
                <a:latin typeface="Times New Roman" panose="02020603050405020304" pitchFamily="18" charset="0"/>
              </a:rPr>
              <a:t>Holtz and Kovacs, 1981</a:t>
            </a:r>
          </a:p>
        </p:txBody>
      </p:sp>
      <p:sp>
        <p:nvSpPr>
          <p:cNvPr id="105478" name="Text Box 6">
            <a:extLst>
              <a:ext uri="{FF2B5EF4-FFF2-40B4-BE49-F238E27FC236}">
                <a16:creationId xmlns:a16="http://schemas.microsoft.com/office/drawing/2014/main" id="{A8036ABC-CB52-44C6-B793-9AD3AB6FEBF7}"/>
              </a:ext>
            </a:extLst>
          </p:cNvPr>
          <p:cNvSpPr txBox="1">
            <a:spLocks noChangeArrowheads="1"/>
          </p:cNvSpPr>
          <p:nvPr/>
        </p:nvSpPr>
        <p:spPr bwMode="auto">
          <a:xfrm>
            <a:off x="1234527" y="1363663"/>
            <a:ext cx="290353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r>
              <a:rPr lang="en-US" altLang="en-US" sz="2400" b="1" dirty="0">
                <a:solidFill>
                  <a:srgbClr val="3333CC"/>
                </a:solidFill>
                <a:latin typeface="Times New Roman" panose="02020603050405020304" pitchFamily="18" charset="0"/>
              </a:rPr>
              <a:t>Methods</a:t>
            </a:r>
          </a:p>
          <a:p>
            <a:pPr fontAlgn="base">
              <a:spcBef>
                <a:spcPct val="20000"/>
              </a:spcBef>
              <a:spcAft>
                <a:spcPct val="0"/>
              </a:spcAft>
              <a:buFontTx/>
              <a:buChar char="•"/>
            </a:pPr>
            <a:r>
              <a:rPr lang="en-US" altLang="en-US" sz="2000" dirty="0">
                <a:solidFill>
                  <a:srgbClr val="000000"/>
                </a:solidFill>
                <a:latin typeface="Times New Roman" panose="02020603050405020304" pitchFamily="18" charset="0"/>
              </a:rPr>
              <a:t>(a) Sand cone</a:t>
            </a:r>
          </a:p>
          <a:p>
            <a:pPr fontAlgn="base">
              <a:spcBef>
                <a:spcPct val="20000"/>
              </a:spcBef>
              <a:spcAft>
                <a:spcPct val="0"/>
              </a:spcAft>
              <a:buFontTx/>
              <a:buChar char="•"/>
            </a:pPr>
            <a:r>
              <a:rPr lang="en-US" altLang="en-US" sz="2000" dirty="0">
                <a:solidFill>
                  <a:srgbClr val="000000"/>
                </a:solidFill>
                <a:latin typeface="Times New Roman" panose="02020603050405020304" pitchFamily="18" charset="0"/>
              </a:rPr>
              <a:t>(b) Balloon</a:t>
            </a:r>
          </a:p>
          <a:p>
            <a:pPr fontAlgn="base">
              <a:spcBef>
                <a:spcPct val="20000"/>
              </a:spcBef>
              <a:spcAft>
                <a:spcPct val="0"/>
              </a:spcAft>
              <a:buFontTx/>
              <a:buChar char="•"/>
            </a:pPr>
            <a:r>
              <a:rPr lang="en-US" altLang="en-US" sz="2000" dirty="0">
                <a:solidFill>
                  <a:srgbClr val="000000"/>
                </a:solidFill>
                <a:latin typeface="Times New Roman" panose="02020603050405020304" pitchFamily="18" charset="0"/>
              </a:rPr>
              <a:t>(c) Oil (or water) method</a:t>
            </a:r>
          </a:p>
        </p:txBody>
      </p:sp>
      <p:sp>
        <p:nvSpPr>
          <p:cNvPr id="105479" name="Text Box 8">
            <a:extLst>
              <a:ext uri="{FF2B5EF4-FFF2-40B4-BE49-F238E27FC236}">
                <a16:creationId xmlns:a16="http://schemas.microsoft.com/office/drawing/2014/main" id="{BDB1BF91-9378-45AD-B323-0DE19E5B63C5}"/>
              </a:ext>
            </a:extLst>
          </p:cNvPr>
          <p:cNvSpPr txBox="1">
            <a:spLocks noChangeArrowheads="1"/>
          </p:cNvSpPr>
          <p:nvPr/>
        </p:nvSpPr>
        <p:spPr bwMode="auto">
          <a:xfrm>
            <a:off x="747114" y="3323554"/>
            <a:ext cx="37004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r>
              <a:rPr lang="en-US" altLang="en-US" sz="2400" b="1" dirty="0">
                <a:solidFill>
                  <a:srgbClr val="3333CC"/>
                </a:solidFill>
                <a:latin typeface="Times New Roman" panose="02020603050405020304" pitchFamily="18" charset="0"/>
              </a:rPr>
              <a:t>Calculations</a:t>
            </a:r>
          </a:p>
          <a:p>
            <a:pPr fontAlgn="base">
              <a:spcBef>
                <a:spcPct val="20000"/>
              </a:spcBef>
              <a:spcAft>
                <a:spcPct val="0"/>
              </a:spcAft>
              <a:buFontTx/>
              <a:buChar char="•"/>
            </a:pPr>
            <a:r>
              <a:rPr lang="en-US" altLang="en-US" sz="2000" b="1" dirty="0">
                <a:solidFill>
                  <a:srgbClr val="000000"/>
                </a:solidFill>
                <a:latin typeface="Times New Roman" panose="02020603050405020304" pitchFamily="18" charset="0"/>
              </a:rPr>
              <a:t>Know </a:t>
            </a:r>
            <a:r>
              <a:rPr lang="en-US" altLang="en-US" sz="2000" b="1" dirty="0" err="1">
                <a:solidFill>
                  <a:srgbClr val="000000"/>
                </a:solidFill>
                <a:latin typeface="Times New Roman" panose="02020603050405020304" pitchFamily="18" charset="0"/>
              </a:rPr>
              <a:t>M</a:t>
            </a:r>
            <a:r>
              <a:rPr lang="en-US" altLang="en-US" sz="2000" b="1" baseline="-25000" dirty="0" err="1">
                <a:solidFill>
                  <a:srgbClr val="000000"/>
                </a:solidFill>
                <a:latin typeface="Times New Roman" panose="02020603050405020304" pitchFamily="18" charset="0"/>
              </a:rPr>
              <a:t>s</a:t>
            </a:r>
            <a:r>
              <a:rPr lang="en-US" altLang="en-US" sz="2000" b="1" dirty="0">
                <a:solidFill>
                  <a:srgbClr val="000000"/>
                </a:solidFill>
                <a:latin typeface="Times New Roman" panose="02020603050405020304" pitchFamily="18" charset="0"/>
              </a:rPr>
              <a:t> and </a:t>
            </a:r>
            <a:r>
              <a:rPr lang="en-US" altLang="en-US" sz="2000" b="1" dirty="0" err="1">
                <a:solidFill>
                  <a:srgbClr val="000000"/>
                </a:solidFill>
                <a:latin typeface="Times New Roman" panose="02020603050405020304" pitchFamily="18" charset="0"/>
              </a:rPr>
              <a:t>V</a:t>
            </a:r>
            <a:r>
              <a:rPr lang="en-US" altLang="en-US" sz="2000" b="1" baseline="-25000" dirty="0" err="1">
                <a:solidFill>
                  <a:srgbClr val="000000"/>
                </a:solidFill>
                <a:latin typeface="Times New Roman" panose="02020603050405020304" pitchFamily="18" charset="0"/>
              </a:rPr>
              <a:t>t</a:t>
            </a:r>
            <a:endParaRPr lang="en-US" altLang="en-US" sz="2000" b="1" baseline="-25000" dirty="0">
              <a:solidFill>
                <a:srgbClr val="000000"/>
              </a:solidFill>
              <a:latin typeface="Times New Roman" panose="02020603050405020304" pitchFamily="18" charset="0"/>
            </a:endParaRPr>
          </a:p>
          <a:p>
            <a:pPr fontAlgn="base">
              <a:spcBef>
                <a:spcPct val="20000"/>
              </a:spcBef>
              <a:spcAft>
                <a:spcPct val="0"/>
              </a:spcAft>
              <a:buFontTx/>
              <a:buChar char="•"/>
            </a:pPr>
            <a:r>
              <a:rPr lang="en-US" altLang="en-US" sz="2000" b="1" dirty="0">
                <a:solidFill>
                  <a:srgbClr val="000000"/>
                </a:solidFill>
                <a:latin typeface="Times New Roman" panose="02020603050405020304" pitchFamily="18" charset="0"/>
              </a:rPr>
              <a:t>Get </a:t>
            </a:r>
            <a:r>
              <a:rPr lang="en-US" altLang="en-US" sz="2000" b="1" dirty="0">
                <a:solidFill>
                  <a:srgbClr val="000000"/>
                </a:solidFill>
                <a:latin typeface="Times New Roman" panose="02020603050405020304" pitchFamily="18" charset="0"/>
                <a:sym typeface="Symbol" panose="05050102010706020507" pitchFamily="18" charset="2"/>
              </a:rPr>
              <a:t></a:t>
            </a:r>
            <a:r>
              <a:rPr lang="en-US" altLang="en-US" sz="2000" b="1" baseline="-25000" dirty="0">
                <a:solidFill>
                  <a:srgbClr val="000000"/>
                </a:solidFill>
                <a:latin typeface="Times New Roman" panose="02020603050405020304" pitchFamily="18" charset="0"/>
                <a:sym typeface="Symbol" panose="05050102010706020507" pitchFamily="18" charset="2"/>
              </a:rPr>
              <a:t>d field</a:t>
            </a:r>
            <a:r>
              <a:rPr lang="en-US" altLang="en-US" sz="2000" b="1" dirty="0">
                <a:solidFill>
                  <a:srgbClr val="000000"/>
                </a:solidFill>
                <a:latin typeface="Times New Roman" panose="02020603050405020304" pitchFamily="18" charset="0"/>
                <a:sym typeface="Symbol" panose="05050102010706020507" pitchFamily="18" charset="2"/>
              </a:rPr>
              <a:t> and w (water content)</a:t>
            </a:r>
            <a:endParaRPr lang="en-US" altLang="en-US" sz="2000" b="1" baseline="-25000" dirty="0">
              <a:solidFill>
                <a:srgbClr val="000000"/>
              </a:solidFill>
              <a:latin typeface="Times New Roman" panose="02020603050405020304" pitchFamily="18" charset="0"/>
            </a:endParaRPr>
          </a:p>
          <a:p>
            <a:pPr fontAlgn="base">
              <a:spcBef>
                <a:spcPct val="20000"/>
              </a:spcBef>
              <a:spcAft>
                <a:spcPct val="0"/>
              </a:spcAft>
              <a:buFontTx/>
              <a:buChar char="•"/>
            </a:pPr>
            <a:r>
              <a:rPr lang="en-US" altLang="en-US" sz="2000" b="1" dirty="0">
                <a:solidFill>
                  <a:srgbClr val="000000"/>
                </a:solidFill>
                <a:latin typeface="Times New Roman" panose="02020603050405020304" pitchFamily="18" charset="0"/>
              </a:rPr>
              <a:t>Compare </a:t>
            </a:r>
            <a:r>
              <a:rPr lang="en-US" altLang="en-US" sz="2000" b="1" dirty="0">
                <a:solidFill>
                  <a:srgbClr val="000000"/>
                </a:solidFill>
                <a:latin typeface="Times New Roman" panose="02020603050405020304" pitchFamily="18" charset="0"/>
                <a:sym typeface="Symbol" panose="05050102010706020507" pitchFamily="18" charset="2"/>
              </a:rPr>
              <a:t></a:t>
            </a:r>
            <a:r>
              <a:rPr lang="en-US" altLang="en-US" sz="2000" b="1" baseline="-25000" dirty="0">
                <a:solidFill>
                  <a:srgbClr val="000000"/>
                </a:solidFill>
                <a:latin typeface="Times New Roman" panose="02020603050405020304" pitchFamily="18" charset="0"/>
                <a:sym typeface="Symbol" panose="05050102010706020507" pitchFamily="18" charset="2"/>
              </a:rPr>
              <a:t>d field</a:t>
            </a:r>
            <a:r>
              <a:rPr lang="en-US" altLang="en-US" sz="2000" b="1" dirty="0">
                <a:solidFill>
                  <a:srgbClr val="000000"/>
                </a:solidFill>
                <a:latin typeface="Times New Roman" panose="02020603050405020304" pitchFamily="18" charset="0"/>
              </a:rPr>
              <a:t> with </a:t>
            </a:r>
            <a:r>
              <a:rPr lang="en-US" altLang="en-US" sz="2000" b="1" dirty="0">
                <a:solidFill>
                  <a:srgbClr val="000000"/>
                </a:solidFill>
                <a:latin typeface="Times New Roman" panose="02020603050405020304" pitchFamily="18" charset="0"/>
                <a:sym typeface="Symbol" panose="05050102010706020507" pitchFamily="18" charset="2"/>
              </a:rPr>
              <a:t></a:t>
            </a:r>
            <a:r>
              <a:rPr lang="en-US" altLang="en-US" sz="2000" b="1" baseline="-25000" dirty="0">
                <a:solidFill>
                  <a:srgbClr val="000000"/>
                </a:solidFill>
                <a:latin typeface="Times New Roman" panose="02020603050405020304" pitchFamily="18" charset="0"/>
                <a:sym typeface="Symbol" panose="05050102010706020507" pitchFamily="18" charset="2"/>
              </a:rPr>
              <a:t>d max-lab</a:t>
            </a:r>
            <a:r>
              <a:rPr lang="en-US" altLang="en-US" sz="2000" b="1" dirty="0">
                <a:solidFill>
                  <a:srgbClr val="000000"/>
                </a:solidFill>
                <a:latin typeface="Times New Roman" panose="02020603050405020304" pitchFamily="18" charset="0"/>
              </a:rPr>
              <a:t>  and calculate relative compaction R.C.</a:t>
            </a:r>
          </a:p>
          <a:p>
            <a:pPr fontAlgn="base">
              <a:spcBef>
                <a:spcPct val="20000"/>
              </a:spcBef>
              <a:spcAft>
                <a:spcPct val="0"/>
              </a:spcAft>
              <a:buFontTx/>
              <a:buChar char="•"/>
            </a:pPr>
            <a:endParaRPr lang="en-US" altLang="en-US" sz="2000" b="1" dirty="0">
              <a:solidFill>
                <a:srgbClr val="000000"/>
              </a:solidFill>
              <a:latin typeface="Times New Roman" panose="02020603050405020304" pitchFamily="18" charset="0"/>
            </a:endParaRPr>
          </a:p>
        </p:txBody>
      </p:sp>
      <p:sp>
        <p:nvSpPr>
          <p:cNvPr id="105480" name="Text Box 9">
            <a:extLst>
              <a:ext uri="{FF2B5EF4-FFF2-40B4-BE49-F238E27FC236}">
                <a16:creationId xmlns:a16="http://schemas.microsoft.com/office/drawing/2014/main" id="{C90603A8-415D-4F94-88BA-A463B5909B42}"/>
              </a:ext>
            </a:extLst>
          </p:cNvPr>
          <p:cNvSpPr txBox="1">
            <a:spLocks noChangeArrowheads="1"/>
          </p:cNvSpPr>
          <p:nvPr/>
        </p:nvSpPr>
        <p:spPr bwMode="auto">
          <a:xfrm>
            <a:off x="5226431" y="1363663"/>
            <a:ext cx="6524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dirty="0">
                <a:solidFill>
                  <a:srgbClr val="000000"/>
                </a:solidFill>
                <a:latin typeface="Times New Roman" panose="02020603050405020304" pitchFamily="18" charset="0"/>
              </a:rPr>
              <a:t>(a)</a:t>
            </a:r>
          </a:p>
        </p:txBody>
      </p:sp>
      <p:sp>
        <p:nvSpPr>
          <p:cNvPr id="105481" name="Text Box 10">
            <a:extLst>
              <a:ext uri="{FF2B5EF4-FFF2-40B4-BE49-F238E27FC236}">
                <a16:creationId xmlns:a16="http://schemas.microsoft.com/office/drawing/2014/main" id="{A7AA737B-1F13-4451-9692-2920DA3F07CA}"/>
              </a:ext>
            </a:extLst>
          </p:cNvPr>
          <p:cNvSpPr txBox="1">
            <a:spLocks noChangeArrowheads="1"/>
          </p:cNvSpPr>
          <p:nvPr/>
        </p:nvSpPr>
        <p:spPr bwMode="auto">
          <a:xfrm>
            <a:off x="5187162" y="3124201"/>
            <a:ext cx="6524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dirty="0">
                <a:solidFill>
                  <a:srgbClr val="000000"/>
                </a:solidFill>
                <a:latin typeface="Times New Roman" panose="02020603050405020304" pitchFamily="18" charset="0"/>
              </a:rPr>
              <a:t>(b)</a:t>
            </a:r>
          </a:p>
        </p:txBody>
      </p:sp>
      <p:sp>
        <p:nvSpPr>
          <p:cNvPr id="105482" name="Text Box 11">
            <a:extLst>
              <a:ext uri="{FF2B5EF4-FFF2-40B4-BE49-F238E27FC236}">
                <a16:creationId xmlns:a16="http://schemas.microsoft.com/office/drawing/2014/main" id="{9D178C25-EC51-43C6-B554-B859D8CFC9B1}"/>
              </a:ext>
            </a:extLst>
          </p:cNvPr>
          <p:cNvSpPr txBox="1">
            <a:spLocks noChangeArrowheads="1"/>
          </p:cNvSpPr>
          <p:nvPr/>
        </p:nvSpPr>
        <p:spPr bwMode="auto">
          <a:xfrm>
            <a:off x="5111514" y="5177092"/>
            <a:ext cx="6524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000" dirty="0">
                <a:solidFill>
                  <a:srgbClr val="000000"/>
                </a:solidFill>
                <a:latin typeface="Times New Roman" panose="02020603050405020304" pitchFamily="18" charset="0"/>
              </a:rPr>
              <a:t>(c)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Number Placeholder 5">
            <a:extLst>
              <a:ext uri="{FF2B5EF4-FFF2-40B4-BE49-F238E27FC236}">
                <a16:creationId xmlns:a16="http://schemas.microsoft.com/office/drawing/2014/main" id="{E8DB1C28-082E-40C9-995D-39DD4D7282B3}"/>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Char char="•"/>
              <a:tabLst/>
              <a:defRPr/>
            </a:pPr>
            <a:fld id="{50114C68-E9EA-4BA8-B203-48B7141279F3}" type="slidenum">
              <a:rPr kumimoji="1"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pPr marL="0" marR="0" lvl="0" indent="0" algn="l" defTabSz="914400" rtl="0" eaLnBrk="1" fontAlgn="base" latinLnBrk="0" hangingPunct="1">
                <a:lnSpc>
                  <a:spcPct val="100000"/>
                </a:lnSpc>
                <a:spcBef>
                  <a:spcPct val="20000"/>
                </a:spcBef>
                <a:spcAft>
                  <a:spcPct val="0"/>
                </a:spcAft>
                <a:buClrTx/>
                <a:buSzTx/>
                <a:buFontTx/>
                <a:buChar char="•"/>
                <a:tabLst/>
                <a:defRPr/>
              </a:pPr>
              <a:t>32</a:t>
            </a:fld>
            <a:endParaRPr kumimoji="1"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pic>
        <p:nvPicPr>
          <p:cNvPr id="106499" name="Picture 4" descr="C:\Wang-HKUST\course-CIVIL270\Picture-compaction\isotope.jpg">
            <a:extLst>
              <a:ext uri="{FF2B5EF4-FFF2-40B4-BE49-F238E27FC236}">
                <a16:creationId xmlns:a16="http://schemas.microsoft.com/office/drawing/2014/main" id="{5ECF5387-8BD7-4C2D-B1F2-70981D2A4038}"/>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6392862" y="193676"/>
            <a:ext cx="5799137" cy="666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1" name="Text Box 5">
            <a:extLst>
              <a:ext uri="{FF2B5EF4-FFF2-40B4-BE49-F238E27FC236}">
                <a16:creationId xmlns:a16="http://schemas.microsoft.com/office/drawing/2014/main" id="{E4EAD0EE-7962-4C25-85D1-9FDC2800392F}"/>
              </a:ext>
            </a:extLst>
          </p:cNvPr>
          <p:cNvSpPr txBox="1">
            <a:spLocks noChangeArrowheads="1"/>
          </p:cNvSpPr>
          <p:nvPr/>
        </p:nvSpPr>
        <p:spPr bwMode="auto">
          <a:xfrm>
            <a:off x="8869364" y="4640264"/>
            <a:ext cx="1798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1"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Holtz and Kovacs, 1981</a:t>
            </a:r>
          </a:p>
        </p:txBody>
      </p:sp>
      <p:sp>
        <p:nvSpPr>
          <p:cNvPr id="106502" name="Text Box 7">
            <a:extLst>
              <a:ext uri="{FF2B5EF4-FFF2-40B4-BE49-F238E27FC236}">
                <a16:creationId xmlns:a16="http://schemas.microsoft.com/office/drawing/2014/main" id="{5D48A9CF-1640-4BCF-8D31-497C4849B954}"/>
              </a:ext>
            </a:extLst>
          </p:cNvPr>
          <p:cNvSpPr txBox="1">
            <a:spLocks noChangeArrowheads="1"/>
          </p:cNvSpPr>
          <p:nvPr/>
        </p:nvSpPr>
        <p:spPr bwMode="auto">
          <a:xfrm>
            <a:off x="2365375" y="1249363"/>
            <a:ext cx="341153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Char char="•"/>
              <a:tabLst/>
              <a:defRPr/>
            </a:pPr>
            <a:r>
              <a:rPr kumimoji="1" lang="en-US" altLang="en-US" sz="2400" b="1" i="0" u="none" strike="noStrike" kern="1200" cap="none" spc="0" normalizeH="0" baseline="0" noProof="0">
                <a:ln>
                  <a:noFill/>
                </a:ln>
                <a:solidFill>
                  <a:srgbClr val="3333CC"/>
                </a:solidFill>
                <a:effectLst/>
                <a:uLnTx/>
                <a:uFillTx/>
                <a:latin typeface="Times New Roman" panose="02020603050405020304" pitchFamily="18" charset="0"/>
                <a:ea typeface="+mn-ea"/>
                <a:cs typeface="+mn-cs"/>
              </a:rPr>
              <a:t>Nuclear density meter</a:t>
            </a:r>
          </a:p>
          <a:p>
            <a:pPr marL="0" marR="0" lvl="0" indent="0" algn="l" defTabSz="914400" rtl="0" eaLnBrk="1" fontAlgn="base" latinLnBrk="0" hangingPunct="1">
              <a:lnSpc>
                <a:spcPct val="100000"/>
              </a:lnSpc>
              <a:spcBef>
                <a:spcPct val="20000"/>
              </a:spcBef>
              <a:spcAft>
                <a:spcPct val="0"/>
              </a:spcAft>
              <a:buClrTx/>
              <a:buSzTx/>
              <a:buFontTx/>
              <a:buChar char="•"/>
              <a:tabLst/>
              <a:defRPr/>
            </a:pPr>
            <a:r>
              <a:rPr kumimoji="1" lang="en-US" altLang="en-US" sz="20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 Direct transmission</a:t>
            </a:r>
          </a:p>
          <a:p>
            <a:pPr marL="0" marR="0" lvl="0" indent="0" algn="l" defTabSz="914400" rtl="0" eaLnBrk="1" fontAlgn="base" latinLnBrk="0" hangingPunct="1">
              <a:lnSpc>
                <a:spcPct val="100000"/>
              </a:lnSpc>
              <a:spcBef>
                <a:spcPct val="20000"/>
              </a:spcBef>
              <a:spcAft>
                <a:spcPct val="0"/>
              </a:spcAft>
              <a:buClrTx/>
              <a:buSzTx/>
              <a:buFontTx/>
              <a:buChar char="•"/>
              <a:tabLst/>
              <a:defRPr/>
            </a:pPr>
            <a:r>
              <a:rPr kumimoji="1" lang="en-US" altLang="en-US" sz="20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(b) Backscatter</a:t>
            </a:r>
          </a:p>
          <a:p>
            <a:pPr marL="0" marR="0" lvl="0" indent="0" algn="l" defTabSz="914400" rtl="0" eaLnBrk="1" fontAlgn="base" latinLnBrk="0" hangingPunct="1">
              <a:lnSpc>
                <a:spcPct val="100000"/>
              </a:lnSpc>
              <a:spcBef>
                <a:spcPct val="20000"/>
              </a:spcBef>
              <a:spcAft>
                <a:spcPct val="0"/>
              </a:spcAft>
              <a:buClrTx/>
              <a:buSzTx/>
              <a:buFontTx/>
              <a:buChar char="•"/>
              <a:tabLst/>
              <a:defRPr/>
            </a:pPr>
            <a:r>
              <a:rPr kumimoji="1" lang="en-US" altLang="en-US" sz="20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 Air gap</a:t>
            </a:r>
          </a:p>
        </p:txBody>
      </p:sp>
      <p:sp>
        <p:nvSpPr>
          <p:cNvPr id="106503" name="Text Box 8">
            <a:extLst>
              <a:ext uri="{FF2B5EF4-FFF2-40B4-BE49-F238E27FC236}">
                <a16:creationId xmlns:a16="http://schemas.microsoft.com/office/drawing/2014/main" id="{F02680EA-2F83-452C-B566-8C03413BE5BA}"/>
              </a:ext>
            </a:extLst>
          </p:cNvPr>
          <p:cNvSpPr txBox="1">
            <a:spLocks noChangeArrowheads="1"/>
          </p:cNvSpPr>
          <p:nvPr/>
        </p:nvSpPr>
        <p:spPr bwMode="auto">
          <a:xfrm>
            <a:off x="6835776" y="1117601"/>
            <a:ext cx="652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1" lang="en-US" altLang="en-US" sz="20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(a)</a:t>
            </a:r>
          </a:p>
        </p:txBody>
      </p:sp>
      <p:sp>
        <p:nvSpPr>
          <p:cNvPr id="106504" name="Text Box 9">
            <a:extLst>
              <a:ext uri="{FF2B5EF4-FFF2-40B4-BE49-F238E27FC236}">
                <a16:creationId xmlns:a16="http://schemas.microsoft.com/office/drawing/2014/main" id="{A93FEC0F-46FB-4DEC-8DC5-04017A963B62}"/>
              </a:ext>
            </a:extLst>
          </p:cNvPr>
          <p:cNvSpPr txBox="1">
            <a:spLocks noChangeArrowheads="1"/>
          </p:cNvSpPr>
          <p:nvPr/>
        </p:nvSpPr>
        <p:spPr bwMode="auto">
          <a:xfrm>
            <a:off x="6835776" y="3592514"/>
            <a:ext cx="652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1" lang="en-US" altLang="en-US" sz="20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(b)</a:t>
            </a:r>
          </a:p>
        </p:txBody>
      </p:sp>
      <p:sp>
        <p:nvSpPr>
          <p:cNvPr id="106505" name="Text Box 10">
            <a:extLst>
              <a:ext uri="{FF2B5EF4-FFF2-40B4-BE49-F238E27FC236}">
                <a16:creationId xmlns:a16="http://schemas.microsoft.com/office/drawing/2014/main" id="{72AA755F-D3B4-4C20-B83A-AE039437EB3E}"/>
              </a:ext>
            </a:extLst>
          </p:cNvPr>
          <p:cNvSpPr txBox="1">
            <a:spLocks noChangeArrowheads="1"/>
          </p:cNvSpPr>
          <p:nvPr/>
        </p:nvSpPr>
        <p:spPr bwMode="auto">
          <a:xfrm>
            <a:off x="6835776" y="5718176"/>
            <a:ext cx="652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1" lang="en-US" altLang="en-US" sz="20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(c)</a:t>
            </a:r>
          </a:p>
        </p:txBody>
      </p:sp>
      <p:sp>
        <p:nvSpPr>
          <p:cNvPr id="106506" name="Text Box 11">
            <a:extLst>
              <a:ext uri="{FF2B5EF4-FFF2-40B4-BE49-F238E27FC236}">
                <a16:creationId xmlns:a16="http://schemas.microsoft.com/office/drawing/2014/main" id="{9569607F-F182-48C5-BE7F-F634FF3E2895}"/>
              </a:ext>
            </a:extLst>
          </p:cNvPr>
          <p:cNvSpPr txBox="1">
            <a:spLocks noChangeArrowheads="1"/>
          </p:cNvSpPr>
          <p:nvPr/>
        </p:nvSpPr>
        <p:spPr bwMode="auto">
          <a:xfrm>
            <a:off x="1835150" y="2921001"/>
            <a:ext cx="4687888" cy="377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Char char="•"/>
              <a:tabLst/>
              <a:defRPr/>
            </a:pPr>
            <a:r>
              <a:rPr kumimoji="1" lang="en-US" altLang="en-US" sz="2400" b="1" i="0" u="none" strike="noStrike" kern="1200" cap="none" spc="0" normalizeH="0" baseline="0" noProof="0">
                <a:ln>
                  <a:noFill/>
                </a:ln>
                <a:solidFill>
                  <a:srgbClr val="3333CC"/>
                </a:solidFill>
                <a:effectLst/>
                <a:uLnTx/>
                <a:uFillTx/>
                <a:latin typeface="Times New Roman" panose="02020603050405020304" pitchFamily="18" charset="0"/>
                <a:ea typeface="+mn-ea"/>
                <a:cs typeface="+mn-cs"/>
              </a:rPr>
              <a:t>Principles</a:t>
            </a:r>
          </a:p>
          <a:p>
            <a:pPr marL="0" marR="0" lvl="0" indent="0" algn="just" defTabSz="914400" rtl="0" eaLnBrk="1" fontAlgn="base" latinLnBrk="0" hangingPunct="1">
              <a:lnSpc>
                <a:spcPct val="100000"/>
              </a:lnSpc>
              <a:spcBef>
                <a:spcPct val="20000"/>
              </a:spcBef>
              <a:spcAft>
                <a:spcPct val="0"/>
              </a:spcAft>
              <a:buClrTx/>
              <a:buSzTx/>
              <a:buFontTx/>
              <a:buChar char="•"/>
              <a:tabLst/>
              <a:defRPr/>
            </a:pPr>
            <a:r>
              <a:rPr kumimoji="1" lang="en-US" altLang="en-US" sz="2000" b="0" i="0" u="sng" strike="noStrike" kern="1200" cap="none" spc="0" normalizeH="0" baseline="0" noProof="0">
                <a:ln>
                  <a:noFill/>
                </a:ln>
                <a:solidFill>
                  <a:srgbClr val="000000"/>
                </a:solidFill>
                <a:effectLst/>
                <a:uLnTx/>
                <a:uFillTx/>
                <a:latin typeface="Times New Roman" panose="02020603050405020304" pitchFamily="18" charset="0"/>
                <a:ea typeface="+mn-ea"/>
                <a:cs typeface="+mn-cs"/>
              </a:rPr>
              <a:t>Density</a:t>
            </a:r>
          </a:p>
          <a:p>
            <a:pPr marL="0" marR="0" lvl="0" indent="0" algn="just" defTabSz="914400" rtl="0" eaLnBrk="1" fontAlgn="base" latinLnBrk="0" hangingPunct="1">
              <a:lnSpc>
                <a:spcPct val="100000"/>
              </a:lnSpc>
              <a:spcBef>
                <a:spcPct val="20000"/>
              </a:spcBef>
              <a:spcAft>
                <a:spcPct val="0"/>
              </a:spcAft>
              <a:buClrTx/>
              <a:buSzTx/>
              <a:buFontTx/>
              <a:buChar char="•"/>
              <a:tabLst/>
              <a:defRPr/>
            </a:pPr>
            <a:r>
              <a:rPr kumimoji="1"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 Gamma radiation is scattered by the soil particles and the amount of scatter is proportional to the total density of the material. The Gamma radiation is typically provided by the radium or a radioactive isotope of cesium.</a:t>
            </a:r>
          </a:p>
          <a:p>
            <a:pPr marL="0" marR="0" lvl="0" indent="0" algn="just" defTabSz="914400" rtl="0" eaLnBrk="1" fontAlgn="base" latinLnBrk="0" hangingPunct="1">
              <a:lnSpc>
                <a:spcPct val="100000"/>
              </a:lnSpc>
              <a:spcBef>
                <a:spcPct val="20000"/>
              </a:spcBef>
              <a:spcAft>
                <a:spcPct val="0"/>
              </a:spcAft>
              <a:buClrTx/>
              <a:buSzTx/>
              <a:buFontTx/>
              <a:buChar char="•"/>
              <a:tabLst/>
              <a:defRPr/>
            </a:pPr>
            <a:r>
              <a:rPr kumimoji="1" lang="en-US" altLang="en-US" sz="2000" b="0" i="0" u="sng" strike="noStrike" kern="1200" cap="none" spc="0" normalizeH="0" baseline="0" noProof="0">
                <a:ln>
                  <a:noFill/>
                </a:ln>
                <a:solidFill>
                  <a:srgbClr val="000000"/>
                </a:solidFill>
                <a:effectLst/>
                <a:uLnTx/>
                <a:uFillTx/>
                <a:latin typeface="Times New Roman" panose="02020603050405020304" pitchFamily="18" charset="0"/>
                <a:ea typeface="+mn-ea"/>
                <a:cs typeface="+mn-cs"/>
              </a:rPr>
              <a:t>Water content</a:t>
            </a:r>
          </a:p>
          <a:p>
            <a:pPr marL="0" marR="0" lvl="0" indent="0" algn="just" defTabSz="914400" rtl="0" eaLnBrk="1" fontAlgn="base" latinLnBrk="0" hangingPunct="1">
              <a:lnSpc>
                <a:spcPct val="100000"/>
              </a:lnSpc>
              <a:spcBef>
                <a:spcPct val="20000"/>
              </a:spcBef>
              <a:spcAft>
                <a:spcPct val="0"/>
              </a:spcAft>
              <a:buClrTx/>
              <a:buSzTx/>
              <a:buFontTx/>
              <a:buChar char="•"/>
              <a:tabLst/>
              <a:defRPr/>
            </a:pPr>
            <a:r>
              <a:rPr kumimoji="1"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The water content can be determined based on the neutron scatter by hydrogen atoms. Typical neutron sources are americium-beryllium isotopes.</a:t>
            </a:r>
          </a:p>
        </p:txBody>
      </p:sp>
      <p:sp>
        <p:nvSpPr>
          <p:cNvPr id="12" name="Rectangle 2">
            <a:extLst>
              <a:ext uri="{FF2B5EF4-FFF2-40B4-BE49-F238E27FC236}">
                <a16:creationId xmlns:a16="http://schemas.microsoft.com/office/drawing/2014/main" id="{6CC23325-6E2E-4DB1-9516-65C0497EE8A7}"/>
              </a:ext>
            </a:extLst>
          </p:cNvPr>
          <p:cNvSpPr>
            <a:spLocks noGrp="1" noChangeArrowheads="1"/>
          </p:cNvSpPr>
          <p:nvPr>
            <p:ph type="title"/>
          </p:nvPr>
        </p:nvSpPr>
        <p:spPr>
          <a:xfrm>
            <a:off x="201955" y="-183280"/>
            <a:ext cx="5851036" cy="1383053"/>
          </a:xfrm>
        </p:spPr>
        <p:txBody>
          <a:bodyPr/>
          <a:lstStyle/>
          <a:p>
            <a:pPr eaLnBrk="1" hangingPunct="1"/>
            <a:r>
              <a:rPr lang="en-US" altLang="en-US" dirty="0">
                <a:solidFill>
                  <a:srgbClr val="0070C0"/>
                </a:solidFill>
              </a:rPr>
              <a:t>Field Tests:</a:t>
            </a:r>
            <a:br>
              <a:rPr lang="en-US" altLang="en-US" dirty="0">
                <a:solidFill>
                  <a:srgbClr val="0070C0"/>
                </a:solidFill>
              </a:rPr>
            </a:br>
            <a:r>
              <a:rPr lang="en-US" altLang="en-US" dirty="0">
                <a:solidFill>
                  <a:srgbClr val="0070C0"/>
                </a:solidFill>
              </a:rPr>
              <a:t>Non-Destructive Methods</a:t>
            </a:r>
          </a:p>
        </p:txBody>
      </p:sp>
    </p:spTree>
    <p:extLst>
      <p:ext uri="{BB962C8B-B14F-4D97-AF65-F5344CB8AC3E}">
        <p14:creationId xmlns:p14="http://schemas.microsoft.com/office/powerpoint/2010/main" val="23310884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B04DD5A-FCF6-4A45-9D24-1B159CE039DB}"/>
              </a:ext>
            </a:extLst>
          </p:cNvPr>
          <p:cNvSpPr>
            <a:spLocks noGrp="1"/>
          </p:cNvSpPr>
          <p:nvPr>
            <p:ph type="dt" sz="half" idx="10"/>
          </p:nvPr>
        </p:nvSpPr>
        <p:spPr/>
        <p:txBody>
          <a:bodyPr/>
          <a:lstStyle/>
          <a:p>
            <a:pPr fontAlgn="base">
              <a:spcBef>
                <a:spcPct val="0"/>
              </a:spcBef>
              <a:spcAft>
                <a:spcPct val="0"/>
              </a:spcAft>
            </a:pPr>
            <a:r>
              <a:rPr lang="en-US" altLang="en-US">
                <a:solidFill>
                  <a:srgbClr val="000000"/>
                </a:solidFill>
              </a:rPr>
              <a:t>Bina Nusantara</a:t>
            </a:r>
          </a:p>
        </p:txBody>
      </p:sp>
      <p:sp>
        <p:nvSpPr>
          <p:cNvPr id="181250" name="Rectangle 2">
            <a:extLst>
              <a:ext uri="{FF2B5EF4-FFF2-40B4-BE49-F238E27FC236}">
                <a16:creationId xmlns:a16="http://schemas.microsoft.com/office/drawing/2014/main" id="{47B41D7C-AA5C-4152-83CF-0EB210399EC7}"/>
              </a:ext>
            </a:extLst>
          </p:cNvPr>
          <p:cNvSpPr>
            <a:spLocks noGrp="1" noChangeArrowheads="1"/>
          </p:cNvSpPr>
          <p:nvPr>
            <p:ph type="title"/>
          </p:nvPr>
        </p:nvSpPr>
        <p:spPr>
          <a:xfrm>
            <a:off x="239184" y="-78090"/>
            <a:ext cx="10972800" cy="1143000"/>
          </a:xfrm>
        </p:spPr>
        <p:txBody>
          <a:bodyPr/>
          <a:lstStyle/>
          <a:p>
            <a:r>
              <a:rPr lang="en-US" altLang="en-US" sz="2400" b="1" dirty="0">
                <a:solidFill>
                  <a:srgbClr val="0070C0"/>
                </a:solidFill>
              </a:rPr>
              <a:t>SPECIFICATION FOR COMPACTION</a:t>
            </a:r>
          </a:p>
        </p:txBody>
      </p:sp>
      <p:sp>
        <p:nvSpPr>
          <p:cNvPr id="181251" name="Rectangle 3">
            <a:extLst>
              <a:ext uri="{FF2B5EF4-FFF2-40B4-BE49-F238E27FC236}">
                <a16:creationId xmlns:a16="http://schemas.microsoft.com/office/drawing/2014/main" id="{8C1EC94D-8026-4836-8267-D883F8145D4F}"/>
              </a:ext>
            </a:extLst>
          </p:cNvPr>
          <p:cNvSpPr>
            <a:spLocks noGrp="1" noChangeArrowheads="1"/>
          </p:cNvSpPr>
          <p:nvPr>
            <p:ph type="body" sz="half" idx="1"/>
          </p:nvPr>
        </p:nvSpPr>
        <p:spPr>
          <a:xfrm>
            <a:off x="1981201" y="1806575"/>
            <a:ext cx="8507413" cy="4718050"/>
          </a:xfrm>
        </p:spPr>
        <p:txBody>
          <a:bodyPr/>
          <a:lstStyle/>
          <a:p>
            <a:r>
              <a:rPr lang="en-US" altLang="en-US" dirty="0"/>
              <a:t>End Product Specification:</a:t>
            </a:r>
          </a:p>
          <a:p>
            <a:endParaRPr lang="en-US" altLang="en-US" dirty="0"/>
          </a:p>
          <a:p>
            <a:r>
              <a:rPr lang="en-US" altLang="en-US" dirty="0">
                <a:solidFill>
                  <a:srgbClr val="FF0000"/>
                </a:solidFill>
              </a:rPr>
              <a:t>Relative Compaction:</a:t>
            </a:r>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a:p>
            <a:r>
              <a:rPr lang="en-US" altLang="en-US" dirty="0"/>
              <a:t>Method of Specification</a:t>
            </a:r>
          </a:p>
          <a:p>
            <a:pPr lvl="1"/>
            <a:r>
              <a:rPr lang="en-US" altLang="en-US" dirty="0"/>
              <a:t>Minimum soil sample 100 kg</a:t>
            </a:r>
          </a:p>
          <a:p>
            <a:pPr lvl="1"/>
            <a:r>
              <a:rPr lang="en-US" altLang="en-US" dirty="0"/>
              <a:t>Need special experience to find out the optimum moisture content in order to get optimum compaction performance</a:t>
            </a:r>
          </a:p>
          <a:p>
            <a:pPr lvl="1"/>
            <a:endParaRPr lang="en-US" altLang="en-US" dirty="0"/>
          </a:p>
        </p:txBody>
      </p:sp>
      <p:graphicFrame>
        <p:nvGraphicFramePr>
          <p:cNvPr id="181252" name="Object 4">
            <a:extLst>
              <a:ext uri="{FF2B5EF4-FFF2-40B4-BE49-F238E27FC236}">
                <a16:creationId xmlns:a16="http://schemas.microsoft.com/office/drawing/2014/main" id="{D21E8BE4-C59B-47C9-AF0D-1D98B9FF5925}"/>
              </a:ext>
            </a:extLst>
          </p:cNvPr>
          <p:cNvGraphicFramePr>
            <a:graphicFrameLocks noGrp="1" noChangeAspect="1"/>
          </p:cNvGraphicFramePr>
          <p:nvPr>
            <p:ph sz="half" idx="2"/>
            <p:extLst>
              <p:ext uri="{D42A27DB-BD31-4B8C-83A1-F6EECF244321}">
                <p14:modId xmlns:p14="http://schemas.microsoft.com/office/powerpoint/2010/main" val="2143447137"/>
              </p:ext>
            </p:extLst>
          </p:nvPr>
        </p:nvGraphicFramePr>
        <p:xfrm>
          <a:off x="4368869" y="3708088"/>
          <a:ext cx="4276255" cy="1562422"/>
        </p:xfrm>
        <a:graphic>
          <a:graphicData uri="http://schemas.openxmlformats.org/presentationml/2006/ole">
            <mc:AlternateContent xmlns:mc="http://schemas.openxmlformats.org/markup-compatibility/2006">
              <mc:Choice xmlns:v="urn:schemas-microsoft-com:vml" Requires="v">
                <p:oleObj name="Equation" r:id="rId2" imgW="1320480" imgH="482400" progId="Equation.3">
                  <p:embed/>
                </p:oleObj>
              </mc:Choice>
              <mc:Fallback>
                <p:oleObj name="Equation" r:id="rId2" imgW="1320480" imgH="482400" progId="Equation.3">
                  <p:embed/>
                  <p:pic>
                    <p:nvPicPr>
                      <p:cNvPr id="181252" name="Object 4">
                        <a:extLst>
                          <a:ext uri="{FF2B5EF4-FFF2-40B4-BE49-F238E27FC236}">
                            <a16:creationId xmlns:a16="http://schemas.microsoft.com/office/drawing/2014/main" id="{D21E8BE4-C59B-47C9-AF0D-1D98B9FF59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869" y="3708088"/>
                        <a:ext cx="4276255" cy="156242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30863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889" y="0"/>
            <a:ext cx="10972800" cy="1143000"/>
          </a:xfrm>
        </p:spPr>
        <p:txBody>
          <a:bodyPr/>
          <a:lstStyle/>
          <a:p>
            <a:r>
              <a:rPr lang="en-US" sz="3200" b="1" dirty="0">
                <a:latin typeface="Cambria" panose="02040503050406030204" pitchFamily="18" charset="0"/>
                <a:ea typeface="Cambria" panose="02040503050406030204" pitchFamily="18" charset="0"/>
              </a:rPr>
              <a:t>HW#3 Compaction</a:t>
            </a:r>
          </a:p>
        </p:txBody>
      </p:sp>
      <p:sp>
        <p:nvSpPr>
          <p:cNvPr id="5" name="Rectangle 4"/>
          <p:cNvSpPr/>
          <p:nvPr/>
        </p:nvSpPr>
        <p:spPr>
          <a:xfrm>
            <a:off x="957533" y="1432355"/>
            <a:ext cx="10739886" cy="5293757"/>
          </a:xfrm>
          <a:prstGeom prst="rect">
            <a:avLst/>
          </a:prstGeom>
        </p:spPr>
        <p:txBody>
          <a:bodyPr wrap="square">
            <a:spAutoFit/>
          </a:bodyPr>
          <a:lstStyle/>
          <a:p>
            <a:pPr lvl="0"/>
            <a:r>
              <a:rPr lang="en-US" sz="2000" dirty="0">
                <a:latin typeface="Cambria" panose="02040503050406030204" pitchFamily="18" charset="0"/>
                <a:ea typeface="Cambria" panose="02040503050406030204" pitchFamily="18" charset="0"/>
              </a:rPr>
              <a:t>1.  The in-situ dry density of a sand is 1.72 Mg/m</a:t>
            </a:r>
            <a:r>
              <a:rPr lang="en-US" sz="2000" baseline="30000" dirty="0">
                <a:latin typeface="Cambria" panose="02040503050406030204" pitchFamily="18" charset="0"/>
                <a:ea typeface="Cambria" panose="02040503050406030204" pitchFamily="18" charset="0"/>
              </a:rPr>
              <a:t>3</a:t>
            </a:r>
            <a:r>
              <a:rPr lang="en-US" sz="2000" dirty="0">
                <a:latin typeface="Cambria" panose="02040503050406030204" pitchFamily="18" charset="0"/>
                <a:ea typeface="Cambria" panose="02040503050406030204" pitchFamily="18" charset="0"/>
              </a:rPr>
              <a:t>. The maximum and minimum dry densities, determined by standard laboratory tests, are 1.81 and 1.54 Mg/m</a:t>
            </a:r>
            <a:r>
              <a:rPr lang="en-US" sz="2000" baseline="30000" dirty="0">
                <a:latin typeface="Cambria" panose="02040503050406030204" pitchFamily="18" charset="0"/>
                <a:ea typeface="Cambria" panose="02040503050406030204" pitchFamily="18" charset="0"/>
              </a:rPr>
              <a:t>3</a:t>
            </a:r>
            <a:r>
              <a:rPr lang="en-US" sz="2000" dirty="0">
                <a:latin typeface="Cambria" panose="02040503050406030204" pitchFamily="18" charset="0"/>
                <a:ea typeface="Cambria" panose="02040503050406030204" pitchFamily="18" charset="0"/>
              </a:rPr>
              <a:t>, respectively. Determine the relative density of the sand.</a:t>
            </a:r>
          </a:p>
          <a:p>
            <a:r>
              <a:rPr lang="en-US" sz="2000" dirty="0">
                <a:latin typeface="Cambria" panose="02040503050406030204" pitchFamily="18" charset="0"/>
                <a:ea typeface="Cambria" panose="02040503050406030204" pitchFamily="18" charset="0"/>
              </a:rPr>
              <a:t> </a:t>
            </a:r>
          </a:p>
          <a:p>
            <a:endParaRPr lang="en-US" sz="2000" dirty="0">
              <a:latin typeface="Cambria" panose="02040503050406030204" pitchFamily="18" charset="0"/>
              <a:ea typeface="Cambria" panose="02040503050406030204" pitchFamily="18" charset="0"/>
            </a:endParaRPr>
          </a:p>
          <a:p>
            <a:pPr lvl="0"/>
            <a:r>
              <a:rPr lang="en-US" sz="2000" dirty="0">
                <a:latin typeface="Cambria" panose="02040503050406030204" pitchFamily="18" charset="0"/>
                <a:ea typeface="Cambria" panose="02040503050406030204" pitchFamily="18" charset="0"/>
              </a:rPr>
              <a:t>2.  An embankment for a highway 30m wide and 1.5 m in compacted thickness is to be constructed from a sandy soil trucked from a borrow pit. The water content of the sandy soil in the borrow pit is 15% and its void ratio is 0.69. The swell index is 1.2. The specification requires the embankment to be compacted to a dry unit weight of 18 </a:t>
            </a:r>
            <a:r>
              <a:rPr lang="en-US" sz="2000" dirty="0" err="1">
                <a:latin typeface="Cambria" panose="02040503050406030204" pitchFamily="18" charset="0"/>
                <a:ea typeface="Cambria" panose="02040503050406030204" pitchFamily="18" charset="0"/>
              </a:rPr>
              <a:t>kN</a:t>
            </a:r>
            <a:r>
              <a:rPr lang="en-US" sz="2000" dirty="0">
                <a:latin typeface="Cambria" panose="02040503050406030204" pitchFamily="18" charset="0"/>
                <a:ea typeface="Cambria" panose="02040503050406030204" pitchFamily="18" charset="0"/>
              </a:rPr>
              <a:t>/m3. Determine, for a 1-km length of embankment, the following:</a:t>
            </a:r>
          </a:p>
          <a:p>
            <a:r>
              <a:rPr lang="en-US" sz="2000" dirty="0">
                <a:latin typeface="Cambria" panose="02040503050406030204" pitchFamily="18" charset="0"/>
                <a:ea typeface="Cambria" panose="02040503050406030204" pitchFamily="18" charset="0"/>
              </a:rPr>
              <a:t>(a)The weight of sandy soil from the borrow pit required to construct the embankment.</a:t>
            </a:r>
            <a:br>
              <a:rPr lang="en-US" sz="2000" dirty="0">
                <a:latin typeface="Cambria" panose="02040503050406030204" pitchFamily="18" charset="0"/>
                <a:ea typeface="Cambria" panose="02040503050406030204" pitchFamily="18" charset="0"/>
              </a:rPr>
            </a:br>
            <a:r>
              <a:rPr lang="en-US" sz="2000" dirty="0">
                <a:latin typeface="Cambria" panose="02040503050406030204" pitchFamily="18" charset="0"/>
                <a:ea typeface="Cambria" panose="02040503050406030204" pitchFamily="18" charset="0"/>
              </a:rPr>
              <a:t>(b) The number of truckloads of sandy soil required for the construction. The full capacity of each truck is 22.2 m3, and local government regulations require a maximum loaded capacity of 90%.</a:t>
            </a:r>
            <a:br>
              <a:rPr lang="en-US" sz="2000" dirty="0">
                <a:latin typeface="Cambria" panose="02040503050406030204" pitchFamily="18" charset="0"/>
                <a:ea typeface="Cambria" panose="02040503050406030204" pitchFamily="18" charset="0"/>
              </a:rPr>
            </a:br>
            <a:r>
              <a:rPr lang="en-US" sz="2000" dirty="0">
                <a:latin typeface="Cambria" panose="02040503050406030204" pitchFamily="18" charset="0"/>
                <a:ea typeface="Cambria" panose="02040503050406030204" pitchFamily="18" charset="0"/>
              </a:rPr>
              <a:t>(c) The weight of water per truckload of sandy soil.</a:t>
            </a:r>
            <a:br>
              <a:rPr lang="en-US" sz="2000" dirty="0">
                <a:latin typeface="Cambria" panose="02040503050406030204" pitchFamily="18" charset="0"/>
                <a:ea typeface="Cambria" panose="02040503050406030204" pitchFamily="18" charset="0"/>
              </a:rPr>
            </a:br>
            <a:r>
              <a:rPr lang="en-US" sz="2000" dirty="0">
                <a:latin typeface="Cambria" panose="02040503050406030204" pitchFamily="18" charset="0"/>
                <a:ea typeface="Cambria" panose="02040503050406030204" pitchFamily="18" charset="0"/>
              </a:rPr>
              <a:t>(d) The degree of saturation of the sandy soil in situ.</a:t>
            </a:r>
          </a:p>
          <a:p>
            <a:endParaRPr lang="en-US" sz="2000"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959965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81177" y="1601501"/>
            <a:ext cx="10504098" cy="3447098"/>
          </a:xfrm>
          <a:prstGeom prst="rect">
            <a:avLst/>
          </a:prstGeom>
        </p:spPr>
        <p:txBody>
          <a:bodyPr wrap="square">
            <a:spAutoFit/>
          </a:bodyPr>
          <a:lstStyle/>
          <a:p>
            <a:pPr lvl="0"/>
            <a:r>
              <a:rPr lang="en-US" sz="2000" dirty="0">
                <a:latin typeface="Cambria" panose="02040503050406030204" pitchFamily="18" charset="0"/>
                <a:ea typeface="Cambria" panose="02040503050406030204" pitchFamily="18" charset="0"/>
              </a:rPr>
              <a:t>3.  A soil at a mining site is classified according to USCS as GW-GM.</a:t>
            </a:r>
            <a:br>
              <a:rPr lang="en-US" sz="2000" dirty="0">
                <a:latin typeface="Cambria" panose="02040503050406030204" pitchFamily="18" charset="0"/>
                <a:ea typeface="Cambria" panose="02040503050406030204" pitchFamily="18" charset="0"/>
              </a:rPr>
            </a:br>
            <a:r>
              <a:rPr lang="en-US" sz="2000" dirty="0">
                <a:latin typeface="Cambria" panose="02040503050406030204" pitchFamily="18" charset="0"/>
                <a:ea typeface="Cambria" panose="02040503050406030204" pitchFamily="18" charset="0"/>
              </a:rPr>
              <a:t>(a) Would this soil be suitable for the base course of a road?</a:t>
            </a:r>
          </a:p>
          <a:p>
            <a:r>
              <a:rPr lang="en-US" sz="2000" dirty="0">
                <a:latin typeface="Cambria" panose="02040503050406030204" pitchFamily="18" charset="0"/>
                <a:ea typeface="Cambria" panose="02040503050406030204" pitchFamily="18" charset="0"/>
              </a:rPr>
              <a:t>(b) What type of field compaction equipment would you recommend?</a:t>
            </a:r>
            <a:br>
              <a:rPr lang="en-US" sz="2000" dirty="0">
                <a:latin typeface="Cambria" panose="02040503050406030204" pitchFamily="18" charset="0"/>
                <a:ea typeface="Cambria" panose="02040503050406030204" pitchFamily="18" charset="0"/>
              </a:rPr>
            </a:br>
            <a:r>
              <a:rPr lang="en-US" sz="2000" dirty="0">
                <a:latin typeface="Cambria" panose="02040503050406030204" pitchFamily="18" charset="0"/>
                <a:ea typeface="Cambria" panose="02040503050406030204" pitchFamily="18" charset="0"/>
              </a:rPr>
              <a:t>(c) How would you check that the desired compaction is achieved in the field?</a:t>
            </a:r>
            <a:br>
              <a:rPr lang="en-US" sz="2000" dirty="0">
                <a:latin typeface="Cambria" panose="02040503050406030204" pitchFamily="18" charset="0"/>
                <a:ea typeface="Cambria" panose="02040503050406030204" pitchFamily="18" charset="0"/>
              </a:rPr>
            </a:br>
            <a:r>
              <a:rPr lang="en-US" sz="2000" dirty="0">
                <a:latin typeface="Cambria" panose="02040503050406030204" pitchFamily="18" charset="0"/>
                <a:ea typeface="Cambria" panose="02040503050406030204" pitchFamily="18" charset="0"/>
              </a:rPr>
              <a:t>(d) Would you specify compaction dry or wet of optimum? Why?</a:t>
            </a:r>
          </a:p>
          <a:p>
            <a:endParaRPr lang="en-US" sz="2000" dirty="0">
              <a:latin typeface="Cambria" panose="02040503050406030204" pitchFamily="18" charset="0"/>
              <a:ea typeface="Cambria" panose="02040503050406030204" pitchFamily="18" charset="0"/>
            </a:endParaRPr>
          </a:p>
          <a:p>
            <a:endParaRPr lang="en-US" sz="2000" dirty="0">
              <a:latin typeface="Cambria" panose="02040503050406030204" pitchFamily="18" charset="0"/>
              <a:ea typeface="Cambria" panose="02040503050406030204" pitchFamily="18" charset="0"/>
            </a:endParaRPr>
          </a:p>
          <a:p>
            <a:pPr lvl="0"/>
            <a:r>
              <a:rPr lang="en-US" sz="2000" dirty="0">
                <a:latin typeface="Cambria" panose="02040503050406030204" pitchFamily="18" charset="0"/>
                <a:ea typeface="Cambria" panose="02040503050406030204" pitchFamily="18" charset="0"/>
              </a:rPr>
              <a:t>4.  The natural water content of a borrow material is known to be 105. Assuming 6000 g of wet soil is used for laboratory compaction test points, compute how much water is to be added to other 6000 g samples to bring their water contents up to 13, 17, 20, 24, and 28%.</a:t>
            </a:r>
          </a:p>
          <a:p>
            <a:endParaRPr lang="en-US" dirty="0">
              <a:latin typeface="Cambria" panose="02040503050406030204" pitchFamily="18" charset="0"/>
              <a:ea typeface="Cambria" panose="02040503050406030204" pitchFamily="18" charset="0"/>
            </a:endParaRPr>
          </a:p>
        </p:txBody>
      </p:sp>
      <p:sp>
        <p:nvSpPr>
          <p:cNvPr id="7" name="Title 1"/>
          <p:cNvSpPr>
            <a:spLocks noGrp="1"/>
          </p:cNvSpPr>
          <p:nvPr>
            <p:ph type="title"/>
          </p:nvPr>
        </p:nvSpPr>
        <p:spPr>
          <a:xfrm>
            <a:off x="902889" y="0"/>
            <a:ext cx="10972800" cy="1143000"/>
          </a:xfrm>
        </p:spPr>
        <p:txBody>
          <a:bodyPr/>
          <a:lstStyle/>
          <a:p>
            <a:r>
              <a:rPr lang="en-US" sz="3200" b="1" dirty="0">
                <a:latin typeface="Cambria" panose="02040503050406030204" pitchFamily="18" charset="0"/>
                <a:ea typeface="Cambria" panose="02040503050406030204" pitchFamily="18" charset="0"/>
              </a:rPr>
              <a:t>HW#3 Compaction</a:t>
            </a:r>
          </a:p>
        </p:txBody>
      </p:sp>
    </p:spTree>
    <p:extLst>
      <p:ext uri="{BB962C8B-B14F-4D97-AF65-F5344CB8AC3E}">
        <p14:creationId xmlns:p14="http://schemas.microsoft.com/office/powerpoint/2010/main" val="35467891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902889" y="0"/>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b" anchorCtr="0" compatLnSpc="1">
            <a:prstTxWarp prst="textNoShape">
              <a:avLst/>
            </a:prstTxWarp>
          </a:bodyPr>
          <a:lst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itchFamily="18" charset="0"/>
              </a:defRPr>
            </a:lvl2pPr>
            <a:lvl3pPr algn="l" rtl="0" eaLnBrk="0" fontAlgn="base" hangingPunct="0">
              <a:spcBef>
                <a:spcPct val="0"/>
              </a:spcBef>
              <a:spcAft>
                <a:spcPct val="0"/>
              </a:spcAft>
              <a:defRPr sz="3800">
                <a:solidFill>
                  <a:schemeClr val="tx2"/>
                </a:solidFill>
                <a:latin typeface="Times New Roman" pitchFamily="18" charset="0"/>
              </a:defRPr>
            </a:lvl3pPr>
            <a:lvl4pPr algn="l" rtl="0" eaLnBrk="0" fontAlgn="base" hangingPunct="0">
              <a:spcBef>
                <a:spcPct val="0"/>
              </a:spcBef>
              <a:spcAft>
                <a:spcPct val="0"/>
              </a:spcAft>
              <a:defRPr sz="3800">
                <a:solidFill>
                  <a:schemeClr val="tx2"/>
                </a:solidFill>
                <a:latin typeface="Times New Roman" pitchFamily="18" charset="0"/>
              </a:defRPr>
            </a:lvl4pPr>
            <a:lvl5pPr algn="l" rtl="0" eaLnBrk="0" fontAlgn="base" hangingPunct="0">
              <a:spcBef>
                <a:spcPct val="0"/>
              </a:spcBef>
              <a:spcAft>
                <a:spcPct val="0"/>
              </a:spcAft>
              <a:defRPr sz="3800">
                <a:solidFill>
                  <a:schemeClr val="tx2"/>
                </a:solidFill>
                <a:latin typeface="Times New Roman" pitchFamily="18" charset="0"/>
              </a:defRPr>
            </a:lvl5pPr>
            <a:lvl6pPr marL="457200" algn="l" rtl="0" eaLnBrk="0" fontAlgn="base" hangingPunct="0">
              <a:spcBef>
                <a:spcPct val="0"/>
              </a:spcBef>
              <a:spcAft>
                <a:spcPct val="0"/>
              </a:spcAft>
              <a:defRPr sz="3800">
                <a:solidFill>
                  <a:schemeClr val="tx2"/>
                </a:solidFill>
                <a:latin typeface="Times New Roman" pitchFamily="18" charset="0"/>
              </a:defRPr>
            </a:lvl6pPr>
            <a:lvl7pPr marL="914400" algn="l" rtl="0" eaLnBrk="0" fontAlgn="base" hangingPunct="0">
              <a:spcBef>
                <a:spcPct val="0"/>
              </a:spcBef>
              <a:spcAft>
                <a:spcPct val="0"/>
              </a:spcAft>
              <a:defRPr sz="3800">
                <a:solidFill>
                  <a:schemeClr val="tx2"/>
                </a:solidFill>
                <a:latin typeface="Times New Roman" pitchFamily="18" charset="0"/>
              </a:defRPr>
            </a:lvl7pPr>
            <a:lvl8pPr marL="1371600" algn="l" rtl="0" eaLnBrk="0" fontAlgn="base" hangingPunct="0">
              <a:spcBef>
                <a:spcPct val="0"/>
              </a:spcBef>
              <a:spcAft>
                <a:spcPct val="0"/>
              </a:spcAft>
              <a:defRPr sz="3800">
                <a:solidFill>
                  <a:schemeClr val="tx2"/>
                </a:solidFill>
                <a:latin typeface="Times New Roman" pitchFamily="18" charset="0"/>
              </a:defRPr>
            </a:lvl8pPr>
            <a:lvl9pPr marL="1828800" algn="l" rtl="0" eaLnBrk="0" fontAlgn="base" hangingPunct="0">
              <a:spcBef>
                <a:spcPct val="0"/>
              </a:spcBef>
              <a:spcAft>
                <a:spcPct val="0"/>
              </a:spcAft>
              <a:defRPr sz="3800">
                <a:solidFill>
                  <a:schemeClr val="tx2"/>
                </a:solidFill>
                <a:latin typeface="Times New Roman" pitchFamily="18" charset="0"/>
              </a:defRPr>
            </a:lvl9pPr>
          </a:lstStyle>
          <a:p>
            <a:r>
              <a:rPr lang="en-US" sz="3200" b="1" kern="0">
                <a:latin typeface="Cambria" panose="02040503050406030204" pitchFamily="18" charset="0"/>
                <a:ea typeface="Cambria" panose="02040503050406030204" pitchFamily="18" charset="0"/>
              </a:rPr>
              <a:t>HW#3 Compaction</a:t>
            </a:r>
            <a:endParaRPr lang="en-US" sz="3200" b="1" kern="0" dirty="0">
              <a:latin typeface="Cambria" panose="02040503050406030204" pitchFamily="18" charset="0"/>
              <a:ea typeface="Cambria" panose="02040503050406030204" pitchFamily="18" charset="0"/>
            </a:endParaRPr>
          </a:p>
        </p:txBody>
      </p:sp>
      <mc:AlternateContent xmlns:mc="http://schemas.openxmlformats.org/markup-compatibility/2006" xmlns:a14="http://schemas.microsoft.com/office/drawing/2010/main">
        <mc:Choice Requires="a14">
          <p:sp>
            <p:nvSpPr>
              <p:cNvPr id="8" name="Rectangle 7"/>
              <p:cNvSpPr/>
              <p:nvPr/>
            </p:nvSpPr>
            <p:spPr>
              <a:xfrm>
                <a:off x="1150189" y="1415058"/>
                <a:ext cx="10107282" cy="5422510"/>
              </a:xfrm>
              <a:prstGeom prst="rect">
                <a:avLst/>
              </a:prstGeom>
            </p:spPr>
            <p:txBody>
              <a:bodyPr wrap="square">
                <a:spAutoFit/>
              </a:bodyPr>
              <a:lstStyle/>
              <a:p>
                <a:pPr lvl="0"/>
                <a:r>
                  <a:rPr lang="en-US" sz="2000" dirty="0">
                    <a:latin typeface="Cambria" panose="02040503050406030204" pitchFamily="18" charset="0"/>
                    <a:ea typeface="Cambria" panose="02040503050406030204" pitchFamily="18" charset="0"/>
                  </a:rPr>
                  <a:t>5.  You are checking a field compacted layer of soil. The laboratory control curve has the following values.</a:t>
                </a:r>
              </a:p>
              <a:p>
                <a:pPr marL="342900" lvl="0" indent="-342900">
                  <a:buAutoNum type="arabicPeriod" startAt="5"/>
                </a:pPr>
                <a:endParaRPr lang="en-US" sz="2000" dirty="0">
                  <a:latin typeface="Cambria" panose="02040503050406030204" pitchFamily="18" charset="0"/>
                  <a:ea typeface="Cambria" panose="02040503050406030204" pitchFamily="18" charset="0"/>
                </a:endParaRPr>
              </a:p>
              <a:p>
                <a:pPr marL="342900" lvl="0" indent="-342900">
                  <a:buAutoNum type="arabicPeriod" startAt="5"/>
                </a:pPr>
                <a:endParaRPr lang="en-US" sz="2000" dirty="0">
                  <a:latin typeface="Cambria" panose="02040503050406030204" pitchFamily="18" charset="0"/>
                  <a:ea typeface="Cambria" panose="02040503050406030204" pitchFamily="18" charset="0"/>
                </a:endParaRPr>
              </a:p>
              <a:p>
                <a:pPr marL="342900" lvl="0" indent="-342900">
                  <a:buAutoNum type="arabicPeriod" startAt="5"/>
                </a:pPr>
                <a:endParaRPr lang="en-US" sz="2000" dirty="0">
                  <a:latin typeface="Cambria" panose="02040503050406030204" pitchFamily="18" charset="0"/>
                  <a:ea typeface="Cambria" panose="02040503050406030204" pitchFamily="18" charset="0"/>
                </a:endParaRPr>
              </a:p>
              <a:p>
                <a:pPr marL="342900" lvl="0" indent="-342900">
                  <a:buAutoNum type="arabicPeriod" startAt="5"/>
                </a:pPr>
                <a:endParaRPr lang="en-US" sz="2000" dirty="0">
                  <a:latin typeface="Cambria" panose="02040503050406030204" pitchFamily="18" charset="0"/>
                  <a:ea typeface="Cambria" panose="02040503050406030204" pitchFamily="18" charset="0"/>
                </a:endParaRPr>
              </a:p>
              <a:p>
                <a:pPr marL="342900" lvl="0" indent="-342900">
                  <a:buAutoNum type="arabicPeriod" startAt="5"/>
                </a:pPr>
                <a:endParaRPr lang="en-US" sz="2000" dirty="0">
                  <a:latin typeface="Cambria" panose="02040503050406030204" pitchFamily="18" charset="0"/>
                  <a:ea typeface="Cambria" panose="02040503050406030204" pitchFamily="18" charset="0"/>
                </a:endParaRPr>
              </a:p>
              <a:p>
                <a:pPr marL="342900" lvl="0" indent="-342900">
                  <a:buAutoNum type="arabicPeriod" startAt="5"/>
                </a:pPr>
                <a:endParaRPr lang="en-US" sz="2000" dirty="0">
                  <a:latin typeface="Cambria" panose="02040503050406030204" pitchFamily="18" charset="0"/>
                  <a:ea typeface="Cambria" panose="02040503050406030204" pitchFamily="18" charset="0"/>
                </a:endParaRPr>
              </a:p>
              <a:p>
                <a:r>
                  <a:rPr lang="en-US" sz="2000" dirty="0">
                    <a:latin typeface="Cambria" panose="02040503050406030204" pitchFamily="18" charset="0"/>
                    <a:ea typeface="Cambria" panose="02040503050406030204" pitchFamily="18" charset="0"/>
                  </a:rPr>
                  <a:t>The specification for compaction states that the compacted field soil must be at least 95% of the maximum control density and within ±2% of the optimum moisture for the control curve. You dig a hole of </a:t>
                </a:r>
                <a14:m>
                  <m:oMath xmlns:m="http://schemas.openxmlformats.org/officeDocument/2006/math">
                    <m:f>
                      <m:fPr>
                        <m:ctrlPr>
                          <a:rPr lang="en-US" sz="2000" i="1">
                            <a:latin typeface="Cambria Math" panose="02040503050406030204" pitchFamily="18" charset="0"/>
                          </a:rPr>
                        </m:ctrlPr>
                      </m:fPr>
                      <m:num>
                        <m:r>
                          <a:rPr lang="en-US" sz="2000">
                            <a:latin typeface="Cambria Math" panose="02040503050406030204" pitchFamily="18" charset="0"/>
                          </a:rPr>
                          <m:t>1</m:t>
                        </m:r>
                      </m:num>
                      <m:den>
                        <m:r>
                          <a:rPr lang="en-US" sz="2000">
                            <a:latin typeface="Cambria Math" panose="02040503050406030204" pitchFamily="18" charset="0"/>
                          </a:rPr>
                          <m:t>30</m:t>
                        </m:r>
                      </m:den>
                    </m:f>
                    <m:sSup>
                      <m:sSupPr>
                        <m:ctrlPr>
                          <a:rPr lang="en-US" sz="2000" i="1">
                            <a:latin typeface="Cambria Math" panose="02040503050406030204" pitchFamily="18" charset="0"/>
                          </a:rPr>
                        </m:ctrlPr>
                      </m:sSupPr>
                      <m:e>
                        <m:r>
                          <m:rPr>
                            <m:sty m:val="p"/>
                          </m:rPr>
                          <a:rPr lang="en-US" sz="2000">
                            <a:latin typeface="Cambria Math" panose="02040503050406030204" pitchFamily="18" charset="0"/>
                          </a:rPr>
                          <m:t>ft</m:t>
                        </m:r>
                      </m:e>
                      <m:sup>
                        <m:r>
                          <a:rPr lang="en-US" sz="2000">
                            <a:latin typeface="Cambria Math" panose="02040503050406030204" pitchFamily="18" charset="0"/>
                          </a:rPr>
                          <m:t>3</m:t>
                        </m:r>
                      </m:sup>
                    </m:sSup>
                  </m:oMath>
                </a14:m>
                <a:r>
                  <a:rPr lang="en-US" sz="2000" dirty="0">
                    <a:latin typeface="Cambria" panose="02040503050406030204" pitchFamily="18" charset="0"/>
                    <a:ea typeface="Cambria" panose="02040503050406030204" pitchFamily="18" charset="0"/>
                  </a:rPr>
                  <a:t> in the compacted layer and extract a sample that weighs 4 </a:t>
                </a:r>
                <a:r>
                  <a:rPr lang="en-US" sz="2000" dirty="0" err="1">
                    <a:latin typeface="Cambria" panose="02040503050406030204" pitchFamily="18" charset="0"/>
                    <a:ea typeface="Cambria" panose="02040503050406030204" pitchFamily="18" charset="0"/>
                  </a:rPr>
                  <a:t>Ib</a:t>
                </a:r>
                <a:r>
                  <a:rPr lang="en-US" sz="2000" dirty="0">
                    <a:latin typeface="Cambria" panose="02040503050406030204" pitchFamily="18" charset="0"/>
                    <a:ea typeface="Cambria" panose="02040503050406030204" pitchFamily="18" charset="0"/>
                  </a:rPr>
                  <a:t> wet and 3.4 </a:t>
                </a:r>
                <a:r>
                  <a:rPr lang="en-US" sz="2000" dirty="0" err="1">
                    <a:latin typeface="Cambria" panose="02040503050406030204" pitchFamily="18" charset="0"/>
                    <a:ea typeface="Cambria" panose="02040503050406030204" pitchFamily="18" charset="0"/>
                  </a:rPr>
                  <a:t>Ib</a:t>
                </a:r>
                <a:r>
                  <a:rPr lang="en-US" sz="2000" dirty="0">
                    <a:latin typeface="Cambria" panose="02040503050406030204" pitchFamily="18" charset="0"/>
                    <a:ea typeface="Cambria" panose="02040503050406030204" pitchFamily="18" charset="0"/>
                  </a:rPr>
                  <a:t> dry.</a:t>
                </a:r>
              </a:p>
              <a:p>
                <a:r>
                  <a:rPr lang="en-US" sz="2000" dirty="0">
                    <a:latin typeface="Cambria" panose="02040503050406030204" pitchFamily="18" charset="0"/>
                    <a:ea typeface="Cambria" panose="02040503050406030204" pitchFamily="18" charset="0"/>
                  </a:rPr>
                  <a:t>(a) What is the compacted </a:t>
                </a:r>
                <a14:m>
                  <m:oMath xmlns:m="http://schemas.openxmlformats.org/officeDocument/2006/math">
                    <m:sSub>
                      <m:sSubPr>
                        <m:ctrlPr>
                          <a:rPr lang="en-US" sz="2000" i="1">
                            <a:latin typeface="Cambria Math" panose="02040503050406030204" pitchFamily="18" charset="0"/>
                          </a:rPr>
                        </m:ctrlPr>
                      </m:sSubPr>
                      <m:e>
                        <m:r>
                          <m:rPr>
                            <m:sty m:val="p"/>
                          </m:rPr>
                          <a:rPr lang="en-US" sz="2000">
                            <a:latin typeface="Cambria Math" panose="02040503050406030204" pitchFamily="18" charset="0"/>
                          </a:rPr>
                          <m:t>γ</m:t>
                        </m:r>
                      </m:e>
                      <m:sub>
                        <m:r>
                          <m:rPr>
                            <m:sty m:val="p"/>
                          </m:rPr>
                          <a:rPr lang="en-US" sz="2000">
                            <a:latin typeface="Cambria Math" panose="02040503050406030204" pitchFamily="18" charset="0"/>
                          </a:rPr>
                          <m:t>d</m:t>
                        </m:r>
                      </m:sub>
                    </m:sSub>
                  </m:oMath>
                </a14:m>
                <a:r>
                  <a:rPr lang="en-US" sz="2000" dirty="0">
                    <a:latin typeface="Cambria" panose="02040503050406030204" pitchFamily="18" charset="0"/>
                    <a:ea typeface="Cambria" panose="02040503050406030204" pitchFamily="18" charset="0"/>
                  </a:rPr>
                  <a:t>? The compaction water content w? The percent compaction? Does the sample meet the specification?</a:t>
                </a:r>
              </a:p>
              <a:p>
                <a:r>
                  <a:rPr lang="en-US" sz="2000" dirty="0">
                    <a:latin typeface="Cambria" panose="02040503050406030204" pitchFamily="18" charset="0"/>
                    <a:ea typeface="Cambria" panose="02040503050406030204" pitchFamily="18" charset="0"/>
                  </a:rPr>
                  <a:t>(b) If the density of solids is 2.7 Mg/m3. What is the compacted degree of saturation? If the sample were saturated at constant density, what would be the water content?</a:t>
                </a:r>
              </a:p>
              <a:p>
                <a:pPr marL="342900" lvl="0" indent="-342900">
                  <a:buAutoNum type="arabicPeriod" startAt="5"/>
                </a:pPr>
                <a:endParaRPr lang="en-US" dirty="0"/>
              </a:p>
            </p:txBody>
          </p:sp>
        </mc:Choice>
        <mc:Fallback xmlns="">
          <p:sp>
            <p:nvSpPr>
              <p:cNvPr id="8" name="Rectangle 7"/>
              <p:cNvSpPr>
                <a:spLocks noRot="1" noChangeAspect="1" noMove="1" noResize="1" noEditPoints="1" noAdjustHandles="1" noChangeArrowheads="1" noChangeShapeType="1" noTextEdit="1"/>
              </p:cNvSpPr>
              <p:nvPr/>
            </p:nvSpPr>
            <p:spPr>
              <a:xfrm>
                <a:off x="1150189" y="1415058"/>
                <a:ext cx="10107282" cy="5422510"/>
              </a:xfrm>
              <a:prstGeom prst="rect">
                <a:avLst/>
              </a:prstGeom>
              <a:blipFill rotWithShape="1">
                <a:blip r:embed="rId2"/>
                <a:stretch>
                  <a:fillRect l="-663" t="-562" r="-10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0" name="Table 9"/>
              <p:cNvGraphicFramePr>
                <a:graphicFrameLocks noGrp="1"/>
              </p:cNvGraphicFramePr>
              <p:nvPr>
                <p:extLst>
                  <p:ext uri="{D42A27DB-BD31-4B8C-83A1-F6EECF244321}">
                    <p14:modId xmlns:p14="http://schemas.microsoft.com/office/powerpoint/2010/main" val="2549985190"/>
                  </p:ext>
                </p:extLst>
              </p:nvPr>
            </p:nvGraphicFramePr>
            <p:xfrm>
              <a:off x="2791796" y="2564067"/>
              <a:ext cx="6904296" cy="929630"/>
            </p:xfrm>
            <a:graphic>
              <a:graphicData uri="http://schemas.openxmlformats.org/drawingml/2006/table">
                <a:tbl>
                  <a:tblPr firstRow="1" firstCol="1" bandRow="1"/>
                  <a:tblGrid>
                    <a:gridCol w="2870326">
                      <a:extLst>
                        <a:ext uri="{9D8B030D-6E8A-4147-A177-3AD203B41FA5}">
                          <a16:colId xmlns:a16="http://schemas.microsoft.com/office/drawing/2014/main" val="20000"/>
                        </a:ext>
                      </a:extLst>
                    </a:gridCol>
                    <a:gridCol w="698187">
                      <a:extLst>
                        <a:ext uri="{9D8B030D-6E8A-4147-A177-3AD203B41FA5}">
                          <a16:colId xmlns:a16="http://schemas.microsoft.com/office/drawing/2014/main" val="20001"/>
                        </a:ext>
                      </a:extLst>
                    </a:gridCol>
                    <a:gridCol w="698187">
                      <a:extLst>
                        <a:ext uri="{9D8B030D-6E8A-4147-A177-3AD203B41FA5}">
                          <a16:colId xmlns:a16="http://schemas.microsoft.com/office/drawing/2014/main" val="20002"/>
                        </a:ext>
                      </a:extLst>
                    </a:gridCol>
                    <a:gridCol w="620611">
                      <a:extLst>
                        <a:ext uri="{9D8B030D-6E8A-4147-A177-3AD203B41FA5}">
                          <a16:colId xmlns:a16="http://schemas.microsoft.com/office/drawing/2014/main" val="20003"/>
                        </a:ext>
                      </a:extLst>
                    </a:gridCol>
                    <a:gridCol w="620611">
                      <a:extLst>
                        <a:ext uri="{9D8B030D-6E8A-4147-A177-3AD203B41FA5}">
                          <a16:colId xmlns:a16="http://schemas.microsoft.com/office/drawing/2014/main" val="20004"/>
                        </a:ext>
                      </a:extLst>
                    </a:gridCol>
                    <a:gridCol w="698187">
                      <a:extLst>
                        <a:ext uri="{9D8B030D-6E8A-4147-A177-3AD203B41FA5}">
                          <a16:colId xmlns:a16="http://schemas.microsoft.com/office/drawing/2014/main" val="20005"/>
                        </a:ext>
                      </a:extLst>
                    </a:gridCol>
                    <a:gridCol w="698187">
                      <a:extLst>
                        <a:ext uri="{9D8B030D-6E8A-4147-A177-3AD203B41FA5}">
                          <a16:colId xmlns:a16="http://schemas.microsoft.com/office/drawing/2014/main" val="20006"/>
                        </a:ext>
                      </a:extLst>
                    </a:gridCol>
                  </a:tblGrid>
                  <a:tr h="464815">
                    <a:tc>
                      <a:txBody>
                        <a:bodyPr/>
                        <a:lstStyle/>
                        <a:p>
                          <a:pPr marL="0" marR="0" algn="ctr">
                            <a:lnSpc>
                              <a:spcPct val="115000"/>
                            </a:lnSpc>
                            <a:spcBef>
                              <a:spcPts val="0"/>
                            </a:spcBef>
                            <a:spcAft>
                              <a:spcPts val="1000"/>
                            </a:spcAft>
                          </a:pPr>
                          <a:r>
                            <a:rPr lang="en-US" sz="1600" b="1" dirty="0">
                              <a:effectLst/>
                              <a:latin typeface="Cambria" panose="02040503050406030204" pitchFamily="18" charset="0"/>
                              <a:ea typeface="Cambria" panose="02040503050406030204" pitchFamily="18" charset="0"/>
                              <a:cs typeface="Arial"/>
                            </a:rPr>
                            <a:t>Water content (%)</a:t>
                          </a:r>
                          <a:endParaRPr lang="en-US" sz="1400" b="1" dirty="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14</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16</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18</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20</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22</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24</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4815">
                    <a:tc>
                      <a:txBody>
                        <a:bodyPr/>
                        <a:lstStyle/>
                        <a:p>
                          <a:pPr marL="0" marR="0" algn="ctr">
                            <a:lnSpc>
                              <a:spcPct val="115000"/>
                            </a:lnSpc>
                            <a:spcBef>
                              <a:spcPts val="0"/>
                            </a:spcBef>
                            <a:spcAft>
                              <a:spcPts val="1000"/>
                            </a:spcAft>
                          </a:pPr>
                          <a:r>
                            <a:rPr lang="en-US" sz="1600" b="1" dirty="0">
                              <a:effectLst/>
                              <a:latin typeface="Cambria" panose="02040503050406030204" pitchFamily="18" charset="0"/>
                              <a:ea typeface="Cambria" panose="02040503050406030204" pitchFamily="18" charset="0"/>
                              <a:cs typeface="Arial"/>
                            </a:rPr>
                            <a:t>Dry unit weight ,</a:t>
                          </a:r>
                          <a14:m>
                            <m:oMath xmlns:m="http://schemas.openxmlformats.org/officeDocument/2006/math">
                              <m:sSub>
                                <m:sSubPr>
                                  <m:ctrlPr>
                                    <a:rPr lang="en-US" sz="1600" b="1" i="1">
                                      <a:effectLst/>
                                      <a:latin typeface="Cambria Math" panose="02040503050406030204" pitchFamily="18" charset="0"/>
                                      <a:ea typeface="Calibri"/>
                                      <a:cs typeface="Arial"/>
                                    </a:rPr>
                                  </m:ctrlPr>
                                </m:sSubPr>
                                <m:e>
                                  <m:r>
                                    <a:rPr lang="en-US" sz="1600" b="1" i="1">
                                      <a:effectLst/>
                                      <a:latin typeface="Cambria Math"/>
                                      <a:ea typeface="Calibri"/>
                                      <a:cs typeface="Arial"/>
                                    </a:rPr>
                                    <m:t>𝜸</m:t>
                                  </m:r>
                                </m:e>
                                <m:sub>
                                  <m:r>
                                    <a:rPr lang="en-US" sz="1600" b="1" i="1">
                                      <a:effectLst/>
                                      <a:latin typeface="Cambria Math"/>
                                      <a:ea typeface="Calibri"/>
                                      <a:cs typeface="Arial"/>
                                    </a:rPr>
                                    <m:t>𝒅</m:t>
                                  </m:r>
                                </m:sub>
                              </m:sSub>
                              <m:r>
                                <a:rPr lang="en-US" sz="1600" b="1">
                                  <a:effectLst/>
                                  <a:latin typeface="Cambria Math"/>
                                  <a:ea typeface="Calibri"/>
                                  <a:cs typeface="Arial"/>
                                </a:rPr>
                                <m:t> (</m:t>
                              </m:r>
                              <m:f>
                                <m:fPr>
                                  <m:type m:val="lin"/>
                                  <m:ctrlPr>
                                    <a:rPr lang="en-US" sz="1600" b="1" i="1">
                                      <a:effectLst/>
                                      <a:latin typeface="Cambria Math" panose="02040503050406030204" pitchFamily="18" charset="0"/>
                                      <a:ea typeface="Calibri"/>
                                      <a:cs typeface="Arial"/>
                                    </a:rPr>
                                  </m:ctrlPr>
                                </m:fPr>
                                <m:num>
                                  <m:r>
                                    <a:rPr lang="en-US" sz="1600" b="1" i="1">
                                      <a:effectLst/>
                                      <a:latin typeface="Cambria Math"/>
                                      <a:ea typeface="Calibri"/>
                                      <a:cs typeface="Arial"/>
                                    </a:rPr>
                                    <m:t>𝑰𝒃</m:t>
                                  </m:r>
                                </m:num>
                                <m:den>
                                  <m:sSup>
                                    <m:sSupPr>
                                      <m:ctrlPr>
                                        <a:rPr lang="en-US" sz="1600" b="1" i="1">
                                          <a:effectLst/>
                                          <a:latin typeface="Cambria Math" panose="02040503050406030204" pitchFamily="18" charset="0"/>
                                          <a:ea typeface="Calibri"/>
                                          <a:cs typeface="Arial"/>
                                        </a:rPr>
                                      </m:ctrlPr>
                                    </m:sSupPr>
                                    <m:e>
                                      <m:r>
                                        <a:rPr lang="en-US" sz="1600" b="1" i="1">
                                          <a:effectLst/>
                                          <a:latin typeface="Cambria Math"/>
                                          <a:ea typeface="Calibri"/>
                                          <a:cs typeface="Arial"/>
                                        </a:rPr>
                                        <m:t>𝒇𝒕</m:t>
                                      </m:r>
                                    </m:e>
                                    <m:sup>
                                      <m:r>
                                        <a:rPr lang="en-US" sz="1600" b="1" i="1">
                                          <a:effectLst/>
                                          <a:latin typeface="Cambria Math"/>
                                          <a:ea typeface="Calibri"/>
                                          <a:cs typeface="Arial"/>
                                        </a:rPr>
                                        <m:t>𝟑</m:t>
                                      </m:r>
                                    </m:sup>
                                  </m:sSup>
                                  <m:r>
                                    <a:rPr lang="en-US" sz="1600" b="1">
                                      <a:effectLst/>
                                      <a:latin typeface="Cambria Math"/>
                                      <a:ea typeface="Calibri"/>
                                      <a:cs typeface="Arial"/>
                                    </a:rPr>
                                    <m:t>)</m:t>
                                  </m:r>
                                </m:den>
                              </m:f>
                            </m:oMath>
                          </a14:m>
                          <a:endParaRPr lang="en-US" sz="1400" b="1" dirty="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104</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105.5</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106</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105</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103.5</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effectLst/>
                              <a:latin typeface="Cambria" panose="02040503050406030204" pitchFamily="18" charset="0"/>
                              <a:ea typeface="Cambria" panose="02040503050406030204" pitchFamily="18" charset="0"/>
                              <a:cs typeface="Arial"/>
                            </a:rPr>
                            <a:t>101</a:t>
                          </a:r>
                          <a:endParaRPr lang="en-US" sz="1400" dirty="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10" name="Table 9"/>
              <p:cNvGraphicFramePr>
                <a:graphicFrameLocks noGrp="1"/>
              </p:cNvGraphicFramePr>
              <p:nvPr>
                <p:extLst>
                  <p:ext uri="{D42A27DB-BD31-4B8C-83A1-F6EECF244321}">
                    <p14:modId xmlns:p14="http://schemas.microsoft.com/office/powerpoint/2010/main" val="2549985190"/>
                  </p:ext>
                </p:extLst>
              </p:nvPr>
            </p:nvGraphicFramePr>
            <p:xfrm>
              <a:off x="2791796" y="2564067"/>
              <a:ext cx="6904296" cy="929630"/>
            </p:xfrm>
            <a:graphic>
              <a:graphicData uri="http://schemas.openxmlformats.org/drawingml/2006/table">
                <a:tbl>
                  <a:tblPr firstRow="1" firstCol="1" bandRow="1"/>
                  <a:tblGrid>
                    <a:gridCol w="2870326"/>
                    <a:gridCol w="698187"/>
                    <a:gridCol w="698187"/>
                    <a:gridCol w="620611"/>
                    <a:gridCol w="620611"/>
                    <a:gridCol w="698187"/>
                    <a:gridCol w="698187"/>
                  </a:tblGrid>
                  <a:tr h="464815">
                    <a:tc>
                      <a:txBody>
                        <a:bodyPr/>
                        <a:lstStyle/>
                        <a:p>
                          <a:pPr marL="0" marR="0" algn="ctr">
                            <a:lnSpc>
                              <a:spcPct val="115000"/>
                            </a:lnSpc>
                            <a:spcBef>
                              <a:spcPts val="0"/>
                            </a:spcBef>
                            <a:spcAft>
                              <a:spcPts val="1000"/>
                            </a:spcAft>
                          </a:pPr>
                          <a:r>
                            <a:rPr lang="en-US" sz="1600" b="1" dirty="0">
                              <a:effectLst/>
                              <a:latin typeface="Cambria" panose="02040503050406030204" pitchFamily="18" charset="0"/>
                              <a:ea typeface="Cambria" panose="02040503050406030204" pitchFamily="18" charset="0"/>
                              <a:cs typeface="Arial"/>
                            </a:rPr>
                            <a:t>Water content (%)</a:t>
                          </a:r>
                          <a:endParaRPr lang="en-US" sz="1400" b="1" dirty="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14</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16</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18</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20</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22</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24</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4815">
                    <a:tc>
                      <a:txBody>
                        <a:bodyPr/>
                        <a:lstStyle/>
                        <a:p>
                          <a:endParaRPr lang="en-US"/>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1">
                          <a:blip r:embed="rId3"/>
                          <a:stretch>
                            <a:fillRect l="-212" t="-101316" r="-140552" b="-110526"/>
                          </a:stretch>
                        </a:blipFill>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104</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105.5</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106</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105</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a:effectLst/>
                              <a:latin typeface="Cambria" panose="02040503050406030204" pitchFamily="18" charset="0"/>
                              <a:ea typeface="Cambria" panose="02040503050406030204" pitchFamily="18" charset="0"/>
                              <a:cs typeface="Arial"/>
                            </a:rPr>
                            <a:t>103.5</a:t>
                          </a:r>
                          <a:endParaRPr lang="en-US" sz="140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US" sz="1600" dirty="0">
                              <a:effectLst/>
                              <a:latin typeface="Cambria" panose="02040503050406030204" pitchFamily="18" charset="0"/>
                              <a:ea typeface="Cambria" panose="02040503050406030204" pitchFamily="18" charset="0"/>
                              <a:cs typeface="Arial"/>
                            </a:rPr>
                            <a:t>101</a:t>
                          </a:r>
                          <a:endParaRPr lang="en-US" sz="1400" dirty="0">
                            <a:effectLst/>
                            <a:latin typeface="Cambria" panose="02040503050406030204" pitchFamily="18" charset="0"/>
                            <a:ea typeface="Cambria" panose="02040503050406030204" pitchFamily="18" charset="0"/>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Fallback>
      </mc:AlternateContent>
    </p:spTree>
    <p:extLst>
      <p:ext uri="{BB962C8B-B14F-4D97-AF65-F5344CB8AC3E}">
        <p14:creationId xmlns:p14="http://schemas.microsoft.com/office/powerpoint/2010/main" val="170080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5">
            <a:extLst>
              <a:ext uri="{FF2B5EF4-FFF2-40B4-BE49-F238E27FC236}">
                <a16:creationId xmlns:a16="http://schemas.microsoft.com/office/drawing/2014/main" id="{46FD55AA-374F-4BA0-861D-372BB67EA8A9}"/>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DA1D0F7F-B903-489A-85B2-4B6B88D85F8A}"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4</a:t>
            </a:fld>
            <a:endParaRPr lang="en-US" altLang="en-US" sz="1400">
              <a:solidFill>
                <a:srgbClr val="000000"/>
              </a:solidFill>
              <a:latin typeface="Times New Roman" panose="02020603050405020304" pitchFamily="18" charset="0"/>
            </a:endParaRPr>
          </a:p>
        </p:txBody>
      </p:sp>
      <p:sp>
        <p:nvSpPr>
          <p:cNvPr id="87043" name="Rectangle 2">
            <a:extLst>
              <a:ext uri="{FF2B5EF4-FFF2-40B4-BE49-F238E27FC236}">
                <a16:creationId xmlns:a16="http://schemas.microsoft.com/office/drawing/2014/main" id="{ED1633E6-5B4E-4174-AF31-2845BA6176E4}"/>
              </a:ext>
            </a:extLst>
          </p:cNvPr>
          <p:cNvSpPr>
            <a:spLocks noGrp="1" noChangeArrowheads="1"/>
          </p:cNvSpPr>
          <p:nvPr>
            <p:ph type="title"/>
          </p:nvPr>
        </p:nvSpPr>
        <p:spPr/>
        <p:txBody>
          <a:bodyPr/>
          <a:lstStyle/>
          <a:p>
            <a:pPr eaLnBrk="1" hangingPunct="1"/>
            <a:r>
              <a:rPr lang="en-US" altLang="en-US"/>
              <a:t>1.1 Methods for Soil Improvement-Soil Nailing</a:t>
            </a:r>
          </a:p>
        </p:txBody>
      </p:sp>
      <p:sp>
        <p:nvSpPr>
          <p:cNvPr id="87044" name="Text Box 4">
            <a:extLst>
              <a:ext uri="{FF2B5EF4-FFF2-40B4-BE49-F238E27FC236}">
                <a16:creationId xmlns:a16="http://schemas.microsoft.com/office/drawing/2014/main" id="{30A09C30-2D73-427B-BECC-CFB5F4184892}"/>
              </a:ext>
            </a:extLst>
          </p:cNvPr>
          <p:cNvSpPr txBox="1">
            <a:spLocks noChangeArrowheads="1"/>
          </p:cNvSpPr>
          <p:nvPr/>
        </p:nvSpPr>
        <p:spPr bwMode="auto">
          <a:xfrm>
            <a:off x="7835901" y="6024563"/>
            <a:ext cx="2409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200">
                <a:solidFill>
                  <a:srgbClr val="000000"/>
                </a:solidFill>
                <a:latin typeface="Times New Roman" panose="02020603050405020304" pitchFamily="18" charset="0"/>
              </a:rPr>
              <a:t>Courtesy of Atlas Copco Rock Drilling Equipment</a:t>
            </a:r>
          </a:p>
        </p:txBody>
      </p:sp>
      <p:pic>
        <p:nvPicPr>
          <p:cNvPr id="87045" name="Picture 5" descr="C:\Wang-HKUST\course-CIVIL270\Picture-compaction\SlopeStab.jpg">
            <a:extLst>
              <a:ext uri="{FF2B5EF4-FFF2-40B4-BE49-F238E27FC236}">
                <a16:creationId xmlns:a16="http://schemas.microsoft.com/office/drawing/2014/main" id="{31BBCC71-9F07-4334-AB19-D1154F60E3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1439" y="1514475"/>
            <a:ext cx="5807075"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Number Placeholder 5">
            <a:extLst>
              <a:ext uri="{FF2B5EF4-FFF2-40B4-BE49-F238E27FC236}">
                <a16:creationId xmlns:a16="http://schemas.microsoft.com/office/drawing/2014/main" id="{AB765E37-5081-4FA6-AE76-E88F12CB9D4F}"/>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1250F731-566D-4D7B-828E-BB0651FDCF8F}"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5</a:t>
            </a:fld>
            <a:endParaRPr lang="en-US" altLang="en-US" sz="1400">
              <a:solidFill>
                <a:srgbClr val="000000"/>
              </a:solidFill>
              <a:latin typeface="Times New Roman" panose="02020603050405020304" pitchFamily="18" charset="0"/>
            </a:endParaRPr>
          </a:p>
        </p:txBody>
      </p:sp>
      <p:sp>
        <p:nvSpPr>
          <p:cNvPr id="88067" name="Rectangle 2">
            <a:extLst>
              <a:ext uri="{FF2B5EF4-FFF2-40B4-BE49-F238E27FC236}">
                <a16:creationId xmlns:a16="http://schemas.microsoft.com/office/drawing/2014/main" id="{85A48A9C-ED00-43D0-B52E-CF6FF78EB0DD}"/>
              </a:ext>
            </a:extLst>
          </p:cNvPr>
          <p:cNvSpPr>
            <a:spLocks noGrp="1" noChangeArrowheads="1"/>
          </p:cNvSpPr>
          <p:nvPr>
            <p:ph type="title"/>
          </p:nvPr>
        </p:nvSpPr>
        <p:spPr/>
        <p:txBody>
          <a:bodyPr/>
          <a:lstStyle/>
          <a:p>
            <a:pPr eaLnBrk="1" hangingPunct="1"/>
            <a:r>
              <a:rPr lang="en-US" altLang="en-US"/>
              <a:t>1.2 Elephant and Compaction</a:t>
            </a:r>
          </a:p>
        </p:txBody>
      </p:sp>
      <p:pic>
        <p:nvPicPr>
          <p:cNvPr id="88068" name="Picture 4" descr="C:\Wang-HKUST\course-CIVIL270\Picture-compaction\jupclosesm.jpg">
            <a:extLst>
              <a:ext uri="{FF2B5EF4-FFF2-40B4-BE49-F238E27FC236}">
                <a16:creationId xmlns:a16="http://schemas.microsoft.com/office/drawing/2014/main" id="{8CD55CE6-9F03-4B66-9636-AC4C2D8B4C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2133601"/>
            <a:ext cx="4343400"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ine 5">
            <a:extLst>
              <a:ext uri="{FF2B5EF4-FFF2-40B4-BE49-F238E27FC236}">
                <a16:creationId xmlns:a16="http://schemas.microsoft.com/office/drawing/2014/main" id="{F3169A15-5540-417A-B510-AF8566AC737D}"/>
              </a:ext>
            </a:extLst>
          </p:cNvPr>
          <p:cNvSpPr>
            <a:spLocks noChangeShapeType="1"/>
          </p:cNvSpPr>
          <p:nvPr/>
        </p:nvSpPr>
        <p:spPr bwMode="auto">
          <a:xfrm>
            <a:off x="40386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0" name="Line 6">
            <a:extLst>
              <a:ext uri="{FF2B5EF4-FFF2-40B4-BE49-F238E27FC236}">
                <a16:creationId xmlns:a16="http://schemas.microsoft.com/office/drawing/2014/main" id="{D85E28D0-3060-46A9-BBD8-A46FE4AC5753}"/>
              </a:ext>
            </a:extLst>
          </p:cNvPr>
          <p:cNvSpPr>
            <a:spLocks noChangeShapeType="1"/>
          </p:cNvSpPr>
          <p:nvPr/>
        </p:nvSpPr>
        <p:spPr bwMode="auto">
          <a:xfrm>
            <a:off x="41910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1" name="Line 7">
            <a:extLst>
              <a:ext uri="{FF2B5EF4-FFF2-40B4-BE49-F238E27FC236}">
                <a16:creationId xmlns:a16="http://schemas.microsoft.com/office/drawing/2014/main" id="{D97C6456-EC7B-41B7-933E-47E4097E59BA}"/>
              </a:ext>
            </a:extLst>
          </p:cNvPr>
          <p:cNvSpPr>
            <a:spLocks noChangeShapeType="1"/>
          </p:cNvSpPr>
          <p:nvPr/>
        </p:nvSpPr>
        <p:spPr bwMode="auto">
          <a:xfrm>
            <a:off x="43434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2" name="Line 8">
            <a:extLst>
              <a:ext uri="{FF2B5EF4-FFF2-40B4-BE49-F238E27FC236}">
                <a16:creationId xmlns:a16="http://schemas.microsoft.com/office/drawing/2014/main" id="{B69E3E35-2C1C-48E5-BEB2-98C5BE615216}"/>
              </a:ext>
            </a:extLst>
          </p:cNvPr>
          <p:cNvSpPr>
            <a:spLocks noChangeShapeType="1"/>
          </p:cNvSpPr>
          <p:nvPr/>
        </p:nvSpPr>
        <p:spPr bwMode="auto">
          <a:xfrm>
            <a:off x="44958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3" name="Line 9">
            <a:extLst>
              <a:ext uri="{FF2B5EF4-FFF2-40B4-BE49-F238E27FC236}">
                <a16:creationId xmlns:a16="http://schemas.microsoft.com/office/drawing/2014/main" id="{AF24EABA-7144-45BA-9F58-B31BF6A39EFF}"/>
              </a:ext>
            </a:extLst>
          </p:cNvPr>
          <p:cNvSpPr>
            <a:spLocks noChangeShapeType="1"/>
          </p:cNvSpPr>
          <p:nvPr/>
        </p:nvSpPr>
        <p:spPr bwMode="auto">
          <a:xfrm>
            <a:off x="46482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4" name="Line 10">
            <a:extLst>
              <a:ext uri="{FF2B5EF4-FFF2-40B4-BE49-F238E27FC236}">
                <a16:creationId xmlns:a16="http://schemas.microsoft.com/office/drawing/2014/main" id="{FA490400-6E05-478A-8DE6-3A704EF23AC2}"/>
              </a:ext>
            </a:extLst>
          </p:cNvPr>
          <p:cNvSpPr>
            <a:spLocks noChangeShapeType="1"/>
          </p:cNvSpPr>
          <p:nvPr/>
        </p:nvSpPr>
        <p:spPr bwMode="auto">
          <a:xfrm>
            <a:off x="48006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5" name="Line 11">
            <a:extLst>
              <a:ext uri="{FF2B5EF4-FFF2-40B4-BE49-F238E27FC236}">
                <a16:creationId xmlns:a16="http://schemas.microsoft.com/office/drawing/2014/main" id="{0D7A57CE-0A0B-46A2-8C87-990BC9862216}"/>
              </a:ext>
            </a:extLst>
          </p:cNvPr>
          <p:cNvSpPr>
            <a:spLocks noChangeShapeType="1"/>
          </p:cNvSpPr>
          <p:nvPr/>
        </p:nvSpPr>
        <p:spPr bwMode="auto">
          <a:xfrm>
            <a:off x="49530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6" name="Line 12">
            <a:extLst>
              <a:ext uri="{FF2B5EF4-FFF2-40B4-BE49-F238E27FC236}">
                <a16:creationId xmlns:a16="http://schemas.microsoft.com/office/drawing/2014/main" id="{AFB6D149-361F-4E85-BE45-764D1B3EC5B6}"/>
              </a:ext>
            </a:extLst>
          </p:cNvPr>
          <p:cNvSpPr>
            <a:spLocks noChangeShapeType="1"/>
          </p:cNvSpPr>
          <p:nvPr/>
        </p:nvSpPr>
        <p:spPr bwMode="auto">
          <a:xfrm>
            <a:off x="5105400" y="5029200"/>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8077" name="Text Box 13">
            <a:extLst>
              <a:ext uri="{FF2B5EF4-FFF2-40B4-BE49-F238E27FC236}">
                <a16:creationId xmlns:a16="http://schemas.microsoft.com/office/drawing/2014/main" id="{3CF5EC37-0220-4EDE-BA43-A3F4F6082008}"/>
              </a:ext>
            </a:extLst>
          </p:cNvPr>
          <p:cNvSpPr txBox="1">
            <a:spLocks noChangeArrowheads="1"/>
          </p:cNvSpPr>
          <p:nvPr/>
        </p:nvSpPr>
        <p:spPr bwMode="auto">
          <a:xfrm>
            <a:off x="3657600" y="54864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000000"/>
                </a:solidFill>
                <a:latin typeface="Times New Roman" panose="02020603050405020304" pitchFamily="18" charset="0"/>
              </a:rPr>
              <a:t>Heavy Weight</a:t>
            </a:r>
          </a:p>
        </p:txBody>
      </p:sp>
      <p:sp>
        <p:nvSpPr>
          <p:cNvPr id="88078" name="Text Box 15">
            <a:extLst>
              <a:ext uri="{FF2B5EF4-FFF2-40B4-BE49-F238E27FC236}">
                <a16:creationId xmlns:a16="http://schemas.microsoft.com/office/drawing/2014/main" id="{CEAE07F6-CAD0-45BF-AEA7-551134AA7322}"/>
              </a:ext>
            </a:extLst>
          </p:cNvPr>
          <p:cNvSpPr txBox="1">
            <a:spLocks noChangeArrowheads="1"/>
          </p:cNvSpPr>
          <p:nvPr/>
        </p:nvSpPr>
        <p:spPr bwMode="auto">
          <a:xfrm>
            <a:off x="7162800" y="1524001"/>
            <a:ext cx="32004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2400">
                <a:solidFill>
                  <a:srgbClr val="000000"/>
                </a:solidFill>
                <a:latin typeface="Times New Roman" panose="02020603050405020304" pitchFamily="18" charset="0"/>
              </a:rPr>
              <a:t>Question?</a:t>
            </a:r>
          </a:p>
          <a:p>
            <a:pPr fontAlgn="base">
              <a:spcBef>
                <a:spcPct val="50000"/>
              </a:spcBef>
              <a:spcAft>
                <a:spcPct val="0"/>
              </a:spcAft>
              <a:buFontTx/>
              <a:buChar char="•"/>
            </a:pPr>
            <a:r>
              <a:rPr lang="en-US" altLang="en-US" sz="2400">
                <a:solidFill>
                  <a:srgbClr val="000000"/>
                </a:solidFill>
                <a:latin typeface="Times New Roman" panose="02020603050405020304" pitchFamily="18" charset="0"/>
              </a:rPr>
              <a:t>The compaction result is not good. Why?</a:t>
            </a:r>
          </a:p>
        </p:txBody>
      </p:sp>
      <p:sp>
        <p:nvSpPr>
          <p:cNvPr id="88079" name="Text Box 16">
            <a:extLst>
              <a:ext uri="{FF2B5EF4-FFF2-40B4-BE49-F238E27FC236}">
                <a16:creationId xmlns:a16="http://schemas.microsoft.com/office/drawing/2014/main" id="{F415CD3A-F5D3-4175-8E45-9900AB8060D5}"/>
              </a:ext>
            </a:extLst>
          </p:cNvPr>
          <p:cNvSpPr txBox="1">
            <a:spLocks noChangeArrowheads="1"/>
          </p:cNvSpPr>
          <p:nvPr/>
        </p:nvSpPr>
        <p:spPr bwMode="auto">
          <a:xfrm>
            <a:off x="2514600" y="1752600"/>
            <a:ext cx="3810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50000"/>
              </a:spcBef>
              <a:spcAft>
                <a:spcPct val="0"/>
              </a:spcAft>
              <a:buFontTx/>
              <a:buChar char="•"/>
            </a:pPr>
            <a:r>
              <a:rPr lang="en-US" altLang="en-US" sz="1600">
                <a:solidFill>
                  <a:srgbClr val="000000"/>
                </a:solidFill>
                <a:latin typeface="Times New Roman" panose="02020603050405020304" pitchFamily="18" charset="0"/>
              </a:rPr>
              <a:t>He He! I’m smart.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Number Placeholder 5">
            <a:extLst>
              <a:ext uri="{FF2B5EF4-FFF2-40B4-BE49-F238E27FC236}">
                <a16:creationId xmlns:a16="http://schemas.microsoft.com/office/drawing/2014/main" id="{3154A0CA-472D-4712-842C-E8CD276DC25D}"/>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E4AD5B30-8BCB-40DF-832C-3B82CDF8E644}"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6</a:t>
            </a:fld>
            <a:endParaRPr lang="en-US" altLang="en-US" sz="1400">
              <a:solidFill>
                <a:srgbClr val="000000"/>
              </a:solidFill>
              <a:latin typeface="Times New Roman" panose="02020603050405020304" pitchFamily="18" charset="0"/>
            </a:endParaRPr>
          </a:p>
        </p:txBody>
      </p:sp>
      <p:sp>
        <p:nvSpPr>
          <p:cNvPr id="89091" name="Rectangle 2">
            <a:extLst>
              <a:ext uri="{FF2B5EF4-FFF2-40B4-BE49-F238E27FC236}">
                <a16:creationId xmlns:a16="http://schemas.microsoft.com/office/drawing/2014/main" id="{3AAECF68-177A-429F-809B-13B28B5106C9}"/>
              </a:ext>
            </a:extLst>
          </p:cNvPr>
          <p:cNvSpPr>
            <a:spLocks noGrp="1" noChangeArrowheads="1"/>
          </p:cNvSpPr>
          <p:nvPr>
            <p:ph type="ctrTitle"/>
          </p:nvPr>
        </p:nvSpPr>
        <p:spPr>
          <a:xfrm>
            <a:off x="2209800" y="2286000"/>
            <a:ext cx="7772400" cy="1143000"/>
          </a:xfrm>
        </p:spPr>
        <p:txBody>
          <a:bodyPr/>
          <a:lstStyle/>
          <a:p>
            <a:pPr marL="723900" indent="-723900" algn="ctr" eaLnBrk="1" hangingPunct="1"/>
            <a:r>
              <a:rPr lang="en-US" altLang="en-US"/>
              <a:t>2. Compaction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5">
            <a:extLst>
              <a:ext uri="{FF2B5EF4-FFF2-40B4-BE49-F238E27FC236}">
                <a16:creationId xmlns:a16="http://schemas.microsoft.com/office/drawing/2014/main" id="{D6AA9E04-E750-4D0D-9638-99DE3D6723E3}"/>
              </a:ext>
            </a:extLst>
          </p:cNvPr>
          <p:cNvSpPr>
            <a:spLocks noGrp="1"/>
          </p:cNvSpPr>
          <p:nvPr>
            <p:ph type="sldNum" sz="quarter" idx="4294967295"/>
          </p:nvPr>
        </p:nvSpPr>
        <p:spPr bwMode="auto">
          <a:xfrm>
            <a:off x="10098088" y="6561138"/>
            <a:ext cx="569912" cy="296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fontAlgn="base">
              <a:spcBef>
                <a:spcPct val="20000"/>
              </a:spcBef>
              <a:spcAft>
                <a:spcPct val="0"/>
              </a:spcAft>
              <a:buFontTx/>
              <a:buChar char="•"/>
            </a:pPr>
            <a:fld id="{9C241E6E-963B-4106-AC9A-EBD53B81D85A}" type="slidenum">
              <a:rPr lang="en-US" altLang="en-US" sz="1400">
                <a:solidFill>
                  <a:srgbClr val="000000"/>
                </a:solidFill>
                <a:latin typeface="Times New Roman" panose="02020603050405020304" pitchFamily="18" charset="0"/>
              </a:rPr>
              <a:pPr fontAlgn="base">
                <a:spcBef>
                  <a:spcPct val="20000"/>
                </a:spcBef>
                <a:spcAft>
                  <a:spcPct val="0"/>
                </a:spcAft>
                <a:buFontTx/>
                <a:buChar char="•"/>
              </a:pPr>
              <a:t>7</a:t>
            </a:fld>
            <a:endParaRPr lang="en-US" altLang="en-US" sz="1400">
              <a:solidFill>
                <a:srgbClr val="000000"/>
              </a:solidFill>
              <a:latin typeface="Times New Roman" panose="02020603050405020304" pitchFamily="18" charset="0"/>
            </a:endParaRPr>
          </a:p>
        </p:txBody>
      </p:sp>
      <p:sp>
        <p:nvSpPr>
          <p:cNvPr id="90115" name="Rectangle 2">
            <a:extLst>
              <a:ext uri="{FF2B5EF4-FFF2-40B4-BE49-F238E27FC236}">
                <a16:creationId xmlns:a16="http://schemas.microsoft.com/office/drawing/2014/main" id="{3975BE8B-68E7-42BB-B0B9-0C3DE6C6716D}"/>
              </a:ext>
            </a:extLst>
          </p:cNvPr>
          <p:cNvSpPr>
            <a:spLocks noGrp="1" noChangeArrowheads="1"/>
          </p:cNvSpPr>
          <p:nvPr>
            <p:ph type="title"/>
          </p:nvPr>
        </p:nvSpPr>
        <p:spPr>
          <a:xfrm>
            <a:off x="387077" y="-325603"/>
            <a:ext cx="10363200" cy="990600"/>
          </a:xfrm>
        </p:spPr>
        <p:txBody>
          <a:bodyPr/>
          <a:lstStyle/>
          <a:p>
            <a:pPr eaLnBrk="1" hangingPunct="1"/>
            <a:r>
              <a:rPr lang="en-US" altLang="en-US" dirty="0">
                <a:solidFill>
                  <a:srgbClr val="0070C0"/>
                </a:solidFill>
              </a:rPr>
              <a:t>Compaction and Objectives</a:t>
            </a:r>
          </a:p>
        </p:txBody>
      </p:sp>
      <p:sp>
        <p:nvSpPr>
          <p:cNvPr id="90116" name="Rectangle 3">
            <a:extLst>
              <a:ext uri="{FF2B5EF4-FFF2-40B4-BE49-F238E27FC236}">
                <a16:creationId xmlns:a16="http://schemas.microsoft.com/office/drawing/2014/main" id="{0038A477-9B89-40CB-B732-250C9C57B72E}"/>
              </a:ext>
            </a:extLst>
          </p:cNvPr>
          <p:cNvSpPr>
            <a:spLocks noGrp="1" noChangeArrowheads="1"/>
          </p:cNvSpPr>
          <p:nvPr>
            <p:ph type="body" idx="1"/>
          </p:nvPr>
        </p:nvSpPr>
        <p:spPr>
          <a:xfrm>
            <a:off x="847084" y="1266036"/>
            <a:ext cx="11113044" cy="5398425"/>
          </a:xfrm>
        </p:spPr>
        <p:txBody>
          <a:bodyPr/>
          <a:lstStyle/>
          <a:p>
            <a:pPr marL="115888" indent="-115888" algn="just">
              <a:buFontTx/>
              <a:buChar char="•"/>
            </a:pPr>
            <a:r>
              <a:rPr lang="en-US" altLang="en-US" sz="2400" dirty="0"/>
              <a:t>Many types of earth construction, such as </a:t>
            </a:r>
            <a:r>
              <a:rPr lang="en-US" altLang="en-US" sz="2400" dirty="0">
                <a:solidFill>
                  <a:srgbClr val="FF0000"/>
                </a:solidFill>
              </a:rPr>
              <a:t>roads, dams, retaining walls, highways, and airport</a:t>
            </a:r>
            <a:r>
              <a:rPr lang="en-US" altLang="en-US" sz="2400" dirty="0"/>
              <a:t>, require man-placed soil, or fill. To compact a soil, that is, to place it in a dense state.</a:t>
            </a:r>
          </a:p>
          <a:p>
            <a:pPr marL="115888" indent="-115888" algn="just">
              <a:buFontTx/>
              <a:buChar char="•"/>
            </a:pPr>
            <a:r>
              <a:rPr lang="en-US" altLang="en-US" sz="2400" dirty="0"/>
              <a:t>The dense state is achieved through the reduction of the air voids in the soil, with little or no reduction in the water content.</a:t>
            </a:r>
          </a:p>
          <a:p>
            <a:pPr marL="115888" indent="-115888" algn="just">
              <a:buFontTx/>
              <a:buChar char="•"/>
            </a:pPr>
            <a:r>
              <a:rPr lang="en-US" altLang="en-US" sz="2400" dirty="0"/>
              <a:t> This process must not be confused with consolidation, in which water is squeezed out under the action of a continuous static load</a:t>
            </a:r>
            <a:r>
              <a:rPr lang="en-US" altLang="en-US" sz="2000" dirty="0"/>
              <a:t>.</a:t>
            </a:r>
          </a:p>
          <a:p>
            <a:pPr marL="115888" indent="-115888"/>
            <a:r>
              <a:rPr lang="en-US" altLang="en-US" sz="2400" dirty="0">
                <a:solidFill>
                  <a:schemeClr val="accent2"/>
                </a:solidFill>
              </a:rPr>
              <a:t>Objectives:</a:t>
            </a:r>
          </a:p>
          <a:p>
            <a:pPr marL="115888" indent="-115888">
              <a:buFontTx/>
              <a:buAutoNum type="arabicParenBoth"/>
            </a:pPr>
            <a:r>
              <a:rPr lang="en-US" altLang="en-US" sz="2400" dirty="0"/>
              <a:t> Increase shear strength</a:t>
            </a:r>
          </a:p>
          <a:p>
            <a:pPr marL="115888" indent="-115888">
              <a:buFontTx/>
              <a:buAutoNum type="arabicParenBoth"/>
            </a:pPr>
            <a:r>
              <a:rPr lang="en-US" altLang="en-US" sz="2400" dirty="0"/>
              <a:t> Decrease permeability</a:t>
            </a:r>
          </a:p>
          <a:p>
            <a:pPr marL="115888" indent="-115888">
              <a:buFontTx/>
              <a:buAutoNum type="arabicParenBoth"/>
            </a:pPr>
            <a:r>
              <a:rPr lang="en-US" altLang="en-US" sz="2400" dirty="0"/>
              <a:t> Decrease future settlements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ABFF2B3F-E2EF-4D31-A076-3116DE430EC1}"/>
              </a:ext>
            </a:extLst>
          </p:cNvPr>
          <p:cNvSpPr>
            <a:spLocks noGrp="1"/>
          </p:cNvSpPr>
          <p:nvPr>
            <p:ph type="dt" sz="half" idx="4294967295"/>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Interstate" pitchFamily="2" charset="0"/>
                <a:ea typeface="+mn-ea"/>
                <a:cs typeface="+mn-cs"/>
              </a:rPr>
              <a:t>Bina Nusantara</a:t>
            </a:r>
          </a:p>
        </p:txBody>
      </p:sp>
      <p:sp>
        <p:nvSpPr>
          <p:cNvPr id="157699" name="Rectangle 3">
            <a:extLst>
              <a:ext uri="{FF2B5EF4-FFF2-40B4-BE49-F238E27FC236}">
                <a16:creationId xmlns:a16="http://schemas.microsoft.com/office/drawing/2014/main" id="{93117247-D068-4792-A58F-486606DABF4A}"/>
              </a:ext>
            </a:extLst>
          </p:cNvPr>
          <p:cNvSpPr>
            <a:spLocks noGrp="1" noChangeArrowheads="1"/>
          </p:cNvSpPr>
          <p:nvPr>
            <p:ph type="body" idx="1"/>
          </p:nvPr>
        </p:nvSpPr>
        <p:spPr>
          <a:xfrm>
            <a:off x="1122792" y="801614"/>
            <a:ext cx="5508010" cy="3947535"/>
          </a:xfrm>
        </p:spPr>
        <p:txBody>
          <a:bodyPr/>
          <a:lstStyle/>
          <a:p>
            <a:pPr marL="0" indent="0" algn="just">
              <a:buNone/>
            </a:pPr>
            <a:r>
              <a:rPr lang="en-US" altLang="en-US" dirty="0"/>
              <a:t>Soil compaction is defined as the method of mechanically increasing the density of soil.  In construction, this is a significant part of the building process.  </a:t>
            </a:r>
            <a:r>
              <a:rPr lang="en-US" altLang="en-US" dirty="0">
                <a:solidFill>
                  <a:srgbClr val="FF0000"/>
                </a:solidFill>
              </a:rPr>
              <a:t>If performed improperly, settlement of the soil could occur</a:t>
            </a:r>
            <a:r>
              <a:rPr lang="en-US" altLang="en-US" dirty="0"/>
              <a:t> and result in unnecessary maintenance costs or structure failure </a:t>
            </a:r>
          </a:p>
        </p:txBody>
      </p:sp>
      <p:pic>
        <p:nvPicPr>
          <p:cNvPr id="157700" name="Picture 4">
            <a:extLst>
              <a:ext uri="{FF2B5EF4-FFF2-40B4-BE49-F238E27FC236}">
                <a16:creationId xmlns:a16="http://schemas.microsoft.com/office/drawing/2014/main" id="{6E437FE9-627E-47DA-AE48-1E6718379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0682" y="4591255"/>
            <a:ext cx="4466526" cy="22190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46D0596F-359F-4046-8EE8-56538AA023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727249" y="52263"/>
            <a:ext cx="5320535" cy="4839496"/>
          </a:xfrm>
          <a:prstGeom prst="rect">
            <a:avLst/>
          </a:prstGeom>
          <a:noFill/>
          <a:ln/>
        </p:spPr>
      </p:pic>
      <p:sp>
        <p:nvSpPr>
          <p:cNvPr id="7" name="Rectangle 2">
            <a:extLst>
              <a:ext uri="{FF2B5EF4-FFF2-40B4-BE49-F238E27FC236}">
                <a16:creationId xmlns:a16="http://schemas.microsoft.com/office/drawing/2014/main" id="{3975BE8B-68E7-42BB-B0B9-0C3DE6C6716D}"/>
              </a:ext>
            </a:extLst>
          </p:cNvPr>
          <p:cNvSpPr>
            <a:spLocks noGrp="1" noChangeArrowheads="1"/>
          </p:cNvSpPr>
          <p:nvPr>
            <p:ph type="title"/>
          </p:nvPr>
        </p:nvSpPr>
        <p:spPr>
          <a:xfrm>
            <a:off x="145855" y="282472"/>
            <a:ext cx="4207362" cy="519142"/>
          </a:xfrm>
        </p:spPr>
        <p:txBody>
          <a:bodyPr/>
          <a:lstStyle/>
          <a:p>
            <a:pPr eaLnBrk="1" hangingPunct="1"/>
            <a:r>
              <a:rPr lang="en-US" altLang="en-US" dirty="0">
                <a:solidFill>
                  <a:srgbClr val="0070C0"/>
                </a:solidFill>
              </a:rPr>
              <a:t>Compaction </a:t>
            </a:r>
          </a:p>
        </p:txBody>
      </p:sp>
    </p:spTree>
    <p:extLst>
      <p:ext uri="{BB962C8B-B14F-4D97-AF65-F5344CB8AC3E}">
        <p14:creationId xmlns:p14="http://schemas.microsoft.com/office/powerpoint/2010/main" val="4138099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4">
            <a:extLst>
              <a:ext uri="{FF2B5EF4-FFF2-40B4-BE49-F238E27FC236}">
                <a16:creationId xmlns:a16="http://schemas.microsoft.com/office/drawing/2014/main" id="{23F334BD-3512-4579-8795-941EB41683F1}"/>
              </a:ext>
            </a:extLst>
          </p:cNvPr>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800" b="0" i="0" u="none" strike="noStrike" kern="1200" cap="none" spc="0" normalizeH="0" baseline="0" noProof="0">
                <a:ln>
                  <a:noFill/>
                </a:ln>
                <a:solidFill>
                  <a:srgbClr val="000000"/>
                </a:solidFill>
                <a:effectLst/>
                <a:uLnTx/>
                <a:uFillTx/>
                <a:latin typeface="Interstate" pitchFamily="2" charset="0"/>
                <a:ea typeface="+mn-ea"/>
                <a:cs typeface="+mn-cs"/>
              </a:rPr>
              <a:t>Bina Nusantara</a:t>
            </a:r>
          </a:p>
        </p:txBody>
      </p:sp>
      <p:sp>
        <p:nvSpPr>
          <p:cNvPr id="160770" name="Rectangle 2">
            <a:extLst>
              <a:ext uri="{FF2B5EF4-FFF2-40B4-BE49-F238E27FC236}">
                <a16:creationId xmlns:a16="http://schemas.microsoft.com/office/drawing/2014/main" id="{30F16887-43F4-43AD-97BB-7130094844EF}"/>
              </a:ext>
            </a:extLst>
          </p:cNvPr>
          <p:cNvSpPr>
            <a:spLocks noGrp="1" noChangeArrowheads="1"/>
          </p:cNvSpPr>
          <p:nvPr>
            <p:ph type="body" sz="half" idx="1"/>
          </p:nvPr>
        </p:nvSpPr>
        <p:spPr>
          <a:xfrm>
            <a:off x="1588514" y="1409730"/>
            <a:ext cx="8075613" cy="4497406"/>
          </a:xfrm>
        </p:spPr>
        <p:txBody>
          <a:bodyPr/>
          <a:lstStyle/>
          <a:p>
            <a:r>
              <a:rPr lang="en-US" altLang="en-US" sz="2000" b="1" dirty="0"/>
              <a:t>BASIC THEORY</a:t>
            </a:r>
          </a:p>
          <a:p>
            <a:pPr>
              <a:buFontTx/>
              <a:buNone/>
            </a:pPr>
            <a:r>
              <a:rPr lang="en-US" altLang="en-US" sz="2000" dirty="0"/>
              <a:t>	</a:t>
            </a:r>
            <a:r>
              <a:rPr lang="en-US" altLang="en-US" sz="2400" dirty="0"/>
              <a:t>Developed by R.R. Proctor at 1920-an with 4 variables :</a:t>
            </a:r>
          </a:p>
          <a:p>
            <a:pPr lvl="1"/>
            <a:r>
              <a:rPr lang="en-US" altLang="en-US" dirty="0"/>
              <a:t>Compaction efforts (Compaction Energy)</a:t>
            </a:r>
          </a:p>
          <a:p>
            <a:pPr lvl="1"/>
            <a:r>
              <a:rPr lang="en-US" altLang="en-US" dirty="0"/>
              <a:t>Soil types</a:t>
            </a:r>
          </a:p>
          <a:p>
            <a:pPr lvl="1"/>
            <a:r>
              <a:rPr lang="en-US" altLang="en-US" dirty="0"/>
              <a:t>Water content</a:t>
            </a:r>
          </a:p>
          <a:p>
            <a:pPr lvl="1"/>
            <a:r>
              <a:rPr lang="en-US" altLang="en-US" dirty="0"/>
              <a:t>Dry Unit Weight</a:t>
            </a:r>
          </a:p>
          <a:p>
            <a:r>
              <a:rPr lang="en-US" altLang="en-US" sz="2000" b="1" dirty="0"/>
              <a:t>LABORATORY COMPACTION TEST</a:t>
            </a:r>
          </a:p>
          <a:p>
            <a:pPr lvl="1"/>
            <a:r>
              <a:rPr lang="en-US" altLang="en-US" dirty="0">
                <a:ea typeface="+mn-ea"/>
                <a:cs typeface="+mn-cs"/>
              </a:rPr>
              <a:t>Standard Proctor Test</a:t>
            </a:r>
          </a:p>
          <a:p>
            <a:pPr lvl="1"/>
            <a:r>
              <a:rPr lang="en-US" altLang="en-US" dirty="0">
                <a:ea typeface="+mn-ea"/>
                <a:cs typeface="+mn-cs"/>
              </a:rPr>
              <a:t>Modified Proctor Test</a:t>
            </a:r>
          </a:p>
        </p:txBody>
      </p:sp>
      <p:sp>
        <p:nvSpPr>
          <p:cNvPr id="6" name="Rectangle 2">
            <a:extLst>
              <a:ext uri="{FF2B5EF4-FFF2-40B4-BE49-F238E27FC236}">
                <a16:creationId xmlns:a16="http://schemas.microsoft.com/office/drawing/2014/main" id="{3975BE8B-68E7-42BB-B0B9-0C3DE6C6716D}"/>
              </a:ext>
            </a:extLst>
          </p:cNvPr>
          <p:cNvSpPr>
            <a:spLocks noGrp="1" noChangeArrowheads="1"/>
          </p:cNvSpPr>
          <p:nvPr>
            <p:ph type="title"/>
          </p:nvPr>
        </p:nvSpPr>
        <p:spPr>
          <a:xfrm>
            <a:off x="145854" y="282472"/>
            <a:ext cx="8313747" cy="519142"/>
          </a:xfrm>
        </p:spPr>
        <p:txBody>
          <a:bodyPr/>
          <a:lstStyle/>
          <a:p>
            <a:pPr eaLnBrk="1" hangingPunct="1"/>
            <a:r>
              <a:rPr lang="en-US" altLang="en-US" dirty="0">
                <a:solidFill>
                  <a:srgbClr val="0070C0"/>
                </a:solidFill>
              </a:rPr>
              <a:t>Compaction: Laboratory Tests </a:t>
            </a:r>
          </a:p>
        </p:txBody>
      </p:sp>
    </p:spTree>
    <p:extLst>
      <p:ext uri="{BB962C8B-B14F-4D97-AF65-F5344CB8AC3E}">
        <p14:creationId xmlns:p14="http://schemas.microsoft.com/office/powerpoint/2010/main" val="701479177"/>
      </p:ext>
    </p:extLst>
  </p:cSld>
  <p:clrMapOvr>
    <a:masterClrMapping/>
  </p:clrMapOvr>
</p:sld>
</file>

<file path=ppt/theme/theme1.xml><?xml version="1.0" encoding="utf-8"?>
<a:theme xmlns:a="http://schemas.openxmlformats.org/drawingml/2006/main" name="Brknbarc">
  <a:themeElements>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rknbar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20000"/>
          </a:spcBef>
          <a:spcAft>
            <a:spcPct val="0"/>
          </a:spcAft>
          <a:buClrTx/>
          <a:buSzTx/>
          <a:buFontTx/>
          <a:buChar char="•"/>
          <a:tabLst/>
          <a:defRPr kumimoji="1"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20000"/>
          </a:spcBef>
          <a:spcAft>
            <a:spcPct val="0"/>
          </a:spcAft>
          <a:buClrTx/>
          <a:buSzTx/>
          <a:buFontTx/>
          <a:buChar char="•"/>
          <a:tabLst/>
          <a:defRPr kumimoji="1"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rknbarc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rknbarc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rknbarc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rknbar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rknbar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rknbar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TotalTime>
  <Words>2074</Words>
  <Application>Microsoft Office PowerPoint</Application>
  <PresentationFormat>Widescreen</PresentationFormat>
  <Paragraphs>313</Paragraphs>
  <Slides>36</Slides>
  <Notes>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7" baseType="lpstr">
      <vt:lpstr>Arial</vt:lpstr>
      <vt:lpstr>Calibri</vt:lpstr>
      <vt:lpstr>Cambria</vt:lpstr>
      <vt:lpstr>Cambria Math</vt:lpstr>
      <vt:lpstr>Interstate</vt:lpstr>
      <vt:lpstr>Symbol</vt:lpstr>
      <vt:lpstr>Tahoma</vt:lpstr>
      <vt:lpstr>Times New Roman</vt:lpstr>
      <vt:lpstr>Verdana</vt:lpstr>
      <vt:lpstr>Brknbarc</vt:lpstr>
      <vt:lpstr>Equation</vt:lpstr>
      <vt:lpstr>Compaction</vt:lpstr>
      <vt:lpstr>1.1 Methods for Soil Improvement</vt:lpstr>
      <vt:lpstr>1.1 Methods for Soil Improvement- Jet Grouting</vt:lpstr>
      <vt:lpstr>1.1 Methods for Soil Improvement-Soil Nailing</vt:lpstr>
      <vt:lpstr>1.2 Elephant and Compaction</vt:lpstr>
      <vt:lpstr>2. Compaction</vt:lpstr>
      <vt:lpstr>Compaction and Objectives</vt:lpstr>
      <vt:lpstr>Compaction </vt:lpstr>
      <vt:lpstr>Compaction: Laboratory Tests </vt:lpstr>
      <vt:lpstr>STANDARD PROCTOR TEST</vt:lpstr>
      <vt:lpstr>MODIFIED PROCTOR TEST</vt:lpstr>
      <vt:lpstr>Results-Explanation</vt:lpstr>
      <vt:lpstr>Results-Explanation</vt:lpstr>
      <vt:lpstr>PowerPoint Presentation</vt:lpstr>
      <vt:lpstr>Results-Explanation</vt:lpstr>
      <vt:lpstr>Structure of Compacted Clays</vt:lpstr>
      <vt:lpstr>Engineering Properties: Permeability </vt:lpstr>
      <vt:lpstr>Engineering Properties: Summary</vt:lpstr>
      <vt:lpstr>PowerPoint Presentation</vt:lpstr>
      <vt:lpstr>Field Compaction: Equipment</vt:lpstr>
      <vt:lpstr>Field Compaction: Equipment</vt:lpstr>
      <vt:lpstr>Field Compaction: Equipment</vt:lpstr>
      <vt:lpstr>Field Compaction: Equipment</vt:lpstr>
      <vt:lpstr>Field Compaction: Equipment</vt:lpstr>
      <vt:lpstr>Field Compaction: Equipment</vt:lpstr>
      <vt:lpstr>Field Compaction: Equipment</vt:lpstr>
      <vt:lpstr>PowerPoint Presentation</vt:lpstr>
      <vt:lpstr>PowerPoint Presentation</vt:lpstr>
      <vt:lpstr>Field Compaction: Equipment</vt:lpstr>
      <vt:lpstr>PowerPoint Presentation</vt:lpstr>
      <vt:lpstr>Field Tests: Destructive Methods</vt:lpstr>
      <vt:lpstr>Field Tests: Non-Destructive Methods</vt:lpstr>
      <vt:lpstr>SPECIFICATION FOR COMPACTION</vt:lpstr>
      <vt:lpstr>HW#3 Compaction</vt:lpstr>
      <vt:lpstr>HW#3 Compaction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Habib</dc:creator>
  <cp:lastModifiedBy>admin</cp:lastModifiedBy>
  <cp:revision>38</cp:revision>
  <dcterms:created xsi:type="dcterms:W3CDTF">2018-09-04T04:52:34Z</dcterms:created>
  <dcterms:modified xsi:type="dcterms:W3CDTF">2025-03-10T08:38:20Z</dcterms:modified>
</cp:coreProperties>
</file>