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6"/>
  </p:notesMasterIdLst>
  <p:handoutMasterIdLst>
    <p:handoutMasterId r:id="rId87"/>
  </p:handoutMasterIdLst>
  <p:sldIdLst>
    <p:sldId id="329" r:id="rId2"/>
    <p:sldId id="330" r:id="rId3"/>
    <p:sldId id="265" r:id="rId4"/>
    <p:sldId id="284" r:id="rId5"/>
    <p:sldId id="285" r:id="rId6"/>
    <p:sldId id="283" r:id="rId7"/>
    <p:sldId id="286" r:id="rId8"/>
    <p:sldId id="287" r:id="rId9"/>
    <p:sldId id="288" r:id="rId10"/>
    <p:sldId id="326" r:id="rId11"/>
    <p:sldId id="289" r:id="rId12"/>
    <p:sldId id="290" r:id="rId13"/>
    <p:sldId id="291" r:id="rId14"/>
    <p:sldId id="292" r:id="rId15"/>
    <p:sldId id="323" r:id="rId16"/>
    <p:sldId id="293" r:id="rId17"/>
    <p:sldId id="295" r:id="rId18"/>
    <p:sldId id="296" r:id="rId19"/>
    <p:sldId id="331" r:id="rId20"/>
    <p:sldId id="298" r:id="rId21"/>
    <p:sldId id="332" r:id="rId22"/>
    <p:sldId id="299" r:id="rId23"/>
    <p:sldId id="302" r:id="rId24"/>
    <p:sldId id="304" r:id="rId25"/>
    <p:sldId id="305" r:id="rId26"/>
    <p:sldId id="306" r:id="rId27"/>
    <p:sldId id="307" r:id="rId28"/>
    <p:sldId id="335" r:id="rId29"/>
    <p:sldId id="336" r:id="rId30"/>
    <p:sldId id="337" r:id="rId31"/>
    <p:sldId id="338" r:id="rId32"/>
    <p:sldId id="339" r:id="rId33"/>
    <p:sldId id="340" r:id="rId34"/>
    <p:sldId id="341" r:id="rId35"/>
    <p:sldId id="342" r:id="rId36"/>
    <p:sldId id="343" r:id="rId37"/>
    <p:sldId id="344" r:id="rId38"/>
    <p:sldId id="345" r:id="rId39"/>
    <p:sldId id="346" r:id="rId40"/>
    <p:sldId id="421" r:id="rId41"/>
    <p:sldId id="347" r:id="rId42"/>
    <p:sldId id="372" r:id="rId43"/>
    <p:sldId id="373" r:id="rId44"/>
    <p:sldId id="374" r:id="rId45"/>
    <p:sldId id="375" r:id="rId46"/>
    <p:sldId id="376" r:id="rId47"/>
    <p:sldId id="377" r:id="rId48"/>
    <p:sldId id="382" r:id="rId49"/>
    <p:sldId id="383" r:id="rId50"/>
    <p:sldId id="384" r:id="rId51"/>
    <p:sldId id="386" r:id="rId52"/>
    <p:sldId id="387" r:id="rId53"/>
    <p:sldId id="390" r:id="rId54"/>
    <p:sldId id="391" r:id="rId55"/>
    <p:sldId id="392" r:id="rId56"/>
    <p:sldId id="393" r:id="rId57"/>
    <p:sldId id="394" r:id="rId58"/>
    <p:sldId id="349" r:id="rId59"/>
    <p:sldId id="350" r:id="rId60"/>
    <p:sldId id="351" r:id="rId61"/>
    <p:sldId id="352" r:id="rId62"/>
    <p:sldId id="378" r:id="rId63"/>
    <p:sldId id="355" r:id="rId64"/>
    <p:sldId id="356" r:id="rId65"/>
    <p:sldId id="357" r:id="rId66"/>
    <p:sldId id="358" r:id="rId67"/>
    <p:sldId id="363" r:id="rId68"/>
    <p:sldId id="428" r:id="rId69"/>
    <p:sldId id="365" r:id="rId70"/>
    <p:sldId id="364" r:id="rId71"/>
    <p:sldId id="427" r:id="rId72"/>
    <p:sldId id="362" r:id="rId73"/>
    <p:sldId id="366" r:id="rId74"/>
    <p:sldId id="367" r:id="rId75"/>
    <p:sldId id="368" r:id="rId76"/>
    <p:sldId id="429" r:id="rId77"/>
    <p:sldId id="422" r:id="rId78"/>
    <p:sldId id="423" r:id="rId79"/>
    <p:sldId id="424" r:id="rId80"/>
    <p:sldId id="425" r:id="rId81"/>
    <p:sldId id="426" r:id="rId82"/>
    <p:sldId id="379" r:id="rId83"/>
    <p:sldId id="380" r:id="rId84"/>
    <p:sldId id="381" r:id="rId8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99FF"/>
    <a:srgbClr val="0000FF"/>
    <a:srgbClr val="BBE0E3"/>
    <a:srgbClr val="CC9900"/>
    <a:srgbClr val="0099FF"/>
    <a:srgbClr val="FF33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14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686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Book1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Book1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Book1" TargetMode="External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Book1" TargetMode="External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Book1" TargetMode="External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oleObject" Target="Book1" TargetMode="External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oleObject" Target="Book1" TargetMode="External"/><Relationship Id="rId1" Type="http://schemas.openxmlformats.org/officeDocument/2006/relationships/themeOverride" Target="../theme/themeOverrid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5.7548421792332514E-2"/>
          <c:y val="1.9449153945993523E-2"/>
          <c:w val="0.89383849731361154"/>
          <c:h val="0.88410245290012379"/>
        </c:manualLayout>
      </c:layout>
      <c:scatterChart>
        <c:scatterStyle val="lineMarker"/>
        <c:varyColors val="0"/>
        <c:ser>
          <c:idx val="0"/>
          <c:order val="0"/>
          <c:spPr>
            <a:ln w="28575">
              <a:noFill/>
            </a:ln>
          </c:spPr>
          <c:marker>
            <c:symbol val="none"/>
          </c:marker>
          <c:xVal>
            <c:numRef>
              <c:f>Sheet1!$A$1:$B$1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xVal>
          <c:yVal>
            <c:numRef>
              <c:f>Sheet1!$A$2:$B$2</c:f>
              <c:numCache>
                <c:formatCode>General</c:formatCode>
                <c:ptCount val="2"/>
                <c:pt idx="0">
                  <c:v>1000</c:v>
                </c:pt>
                <c:pt idx="1">
                  <c:v>1000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264A-4B27-8AB1-46AF2FA367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1185792"/>
        <c:axId val="171186368"/>
      </c:scatterChart>
      <c:valAx>
        <c:axId val="171185792"/>
        <c:scaling>
          <c:logBase val="10"/>
          <c:orientation val="minMax"/>
          <c:max val="10000"/>
          <c:min val="100"/>
        </c:scaling>
        <c:delete val="0"/>
        <c:axPos val="b"/>
        <c:majorGridlines/>
        <c:minorGridlines/>
        <c:numFmt formatCode="General" sourceLinked="1"/>
        <c:majorTickMark val="in"/>
        <c:minorTickMark val="in"/>
        <c:tickLblPos val="nextTo"/>
        <c:crossAx val="171186368"/>
        <c:crosses val="autoZero"/>
        <c:crossBetween val="midCat"/>
      </c:valAx>
      <c:valAx>
        <c:axId val="171186368"/>
        <c:scaling>
          <c:orientation val="minMax"/>
          <c:max val="1"/>
          <c:min val="0.30000000000000032"/>
        </c:scaling>
        <c:delete val="0"/>
        <c:axPos val="l"/>
        <c:majorGridlines/>
        <c:numFmt formatCode="General" sourceLinked="1"/>
        <c:majorTickMark val="in"/>
        <c:minorTickMark val="none"/>
        <c:tickLblPos val="nextTo"/>
        <c:crossAx val="171185792"/>
        <c:crosses val="autoZero"/>
        <c:crossBetween val="midCat"/>
      </c:valAx>
      <c:spPr>
        <a:ln>
          <a:solidFill>
            <a:schemeClr val="accent1"/>
          </a:solidFill>
        </a:ln>
      </c:spPr>
    </c:plotArea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5.7548421792332473E-2"/>
          <c:y val="1.9449153945993523E-2"/>
          <c:w val="0.89383849731360865"/>
          <c:h val="0.88410245290012224"/>
        </c:manualLayout>
      </c:layout>
      <c:scatterChart>
        <c:scatterStyle val="lineMarker"/>
        <c:varyColors val="0"/>
        <c:ser>
          <c:idx val="0"/>
          <c:order val="0"/>
          <c:spPr>
            <a:ln w="28575">
              <a:noFill/>
            </a:ln>
          </c:spPr>
          <c:marker>
            <c:symbol val="none"/>
          </c:marker>
          <c:xVal>
            <c:numRef>
              <c:f>Sheet1!$A$1:$B$1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xVal>
          <c:yVal>
            <c:numRef>
              <c:f>Sheet1!$A$2:$B$2</c:f>
              <c:numCache>
                <c:formatCode>General</c:formatCode>
                <c:ptCount val="2"/>
                <c:pt idx="0">
                  <c:v>1000</c:v>
                </c:pt>
                <c:pt idx="1">
                  <c:v>1000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F9AB-4DD3-8859-2A10272FF8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7162624"/>
        <c:axId val="171186944"/>
      </c:scatterChart>
      <c:valAx>
        <c:axId val="187162624"/>
        <c:scaling>
          <c:logBase val="10"/>
          <c:orientation val="minMax"/>
          <c:max val="10000"/>
          <c:min val="100"/>
        </c:scaling>
        <c:delete val="0"/>
        <c:axPos val="b"/>
        <c:majorGridlines/>
        <c:minorGridlines/>
        <c:numFmt formatCode="General" sourceLinked="1"/>
        <c:majorTickMark val="in"/>
        <c:minorTickMark val="in"/>
        <c:tickLblPos val="nextTo"/>
        <c:crossAx val="171186944"/>
        <c:crosses val="autoZero"/>
        <c:crossBetween val="midCat"/>
      </c:valAx>
      <c:valAx>
        <c:axId val="171186944"/>
        <c:scaling>
          <c:orientation val="minMax"/>
          <c:max val="1"/>
          <c:min val="0.30000000000000032"/>
        </c:scaling>
        <c:delete val="0"/>
        <c:axPos val="l"/>
        <c:majorGridlines/>
        <c:numFmt formatCode="General" sourceLinked="1"/>
        <c:majorTickMark val="in"/>
        <c:minorTickMark val="none"/>
        <c:tickLblPos val="nextTo"/>
        <c:crossAx val="187162624"/>
        <c:crosses val="autoZero"/>
        <c:crossBetween val="midCat"/>
      </c:valAx>
      <c:spPr>
        <a:ln>
          <a:solidFill>
            <a:schemeClr val="accent1"/>
          </a:solidFill>
        </a:ln>
      </c:spPr>
    </c:plotArea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5.7548421792332473E-2"/>
          <c:y val="1.9449153945993523E-2"/>
          <c:w val="0.89383849731360865"/>
          <c:h val="0.88410245290012224"/>
        </c:manualLayout>
      </c:layout>
      <c:scatterChart>
        <c:scatterStyle val="lineMarker"/>
        <c:varyColors val="0"/>
        <c:ser>
          <c:idx val="0"/>
          <c:order val="0"/>
          <c:spPr>
            <a:ln w="28575">
              <a:noFill/>
            </a:ln>
          </c:spPr>
          <c:marker>
            <c:symbol val="none"/>
          </c:marker>
          <c:xVal>
            <c:numRef>
              <c:f>Sheet1!$A$1:$B$1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xVal>
          <c:yVal>
            <c:numRef>
              <c:f>Sheet1!$A$2:$B$2</c:f>
              <c:numCache>
                <c:formatCode>General</c:formatCode>
                <c:ptCount val="2"/>
                <c:pt idx="0">
                  <c:v>1000</c:v>
                </c:pt>
                <c:pt idx="1">
                  <c:v>1000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A352-44D9-B7B6-EF708FD7FA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1185216"/>
        <c:axId val="187167808"/>
      </c:scatterChart>
      <c:valAx>
        <c:axId val="171185216"/>
        <c:scaling>
          <c:logBase val="10"/>
          <c:orientation val="minMax"/>
          <c:max val="10000"/>
          <c:min val="100"/>
        </c:scaling>
        <c:delete val="0"/>
        <c:axPos val="b"/>
        <c:majorGridlines/>
        <c:minorGridlines/>
        <c:numFmt formatCode="General" sourceLinked="1"/>
        <c:majorTickMark val="in"/>
        <c:minorTickMark val="in"/>
        <c:tickLblPos val="nextTo"/>
        <c:crossAx val="187167808"/>
        <c:crosses val="autoZero"/>
        <c:crossBetween val="midCat"/>
      </c:valAx>
      <c:valAx>
        <c:axId val="187167808"/>
        <c:scaling>
          <c:orientation val="minMax"/>
          <c:max val="1"/>
          <c:min val="0.30000000000000032"/>
        </c:scaling>
        <c:delete val="0"/>
        <c:axPos val="l"/>
        <c:majorGridlines/>
        <c:numFmt formatCode="General" sourceLinked="1"/>
        <c:majorTickMark val="in"/>
        <c:minorTickMark val="none"/>
        <c:tickLblPos val="nextTo"/>
        <c:crossAx val="171185216"/>
        <c:crosses val="autoZero"/>
        <c:crossBetween val="midCat"/>
      </c:valAx>
      <c:spPr>
        <a:ln>
          <a:solidFill>
            <a:schemeClr val="accent1"/>
          </a:solidFill>
        </a:ln>
      </c:spPr>
    </c:plotArea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5.7548421792332473E-2"/>
          <c:y val="1.9449153945993523E-2"/>
          <c:w val="0.89383849731360865"/>
          <c:h val="0.88410245290012224"/>
        </c:manualLayout>
      </c:layout>
      <c:scatterChart>
        <c:scatterStyle val="lineMarker"/>
        <c:varyColors val="0"/>
        <c:ser>
          <c:idx val="0"/>
          <c:order val="0"/>
          <c:spPr>
            <a:ln w="28575">
              <a:noFill/>
            </a:ln>
          </c:spPr>
          <c:marker>
            <c:symbol val="none"/>
          </c:marker>
          <c:xVal>
            <c:numRef>
              <c:f>Sheet1!$A$1:$B$1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xVal>
          <c:yVal>
            <c:numRef>
              <c:f>Sheet1!$A$2:$B$2</c:f>
              <c:numCache>
                <c:formatCode>General</c:formatCode>
                <c:ptCount val="2"/>
                <c:pt idx="0">
                  <c:v>1000</c:v>
                </c:pt>
                <c:pt idx="1">
                  <c:v>1000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EC3F-419E-ACD3-D5F76D67A8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7170112"/>
        <c:axId val="187105280"/>
      </c:scatterChart>
      <c:valAx>
        <c:axId val="187170112"/>
        <c:scaling>
          <c:logBase val="10"/>
          <c:orientation val="minMax"/>
          <c:max val="10000"/>
          <c:min val="100"/>
        </c:scaling>
        <c:delete val="0"/>
        <c:axPos val="b"/>
        <c:majorGridlines/>
        <c:minorGridlines/>
        <c:numFmt formatCode="General" sourceLinked="1"/>
        <c:majorTickMark val="in"/>
        <c:minorTickMark val="in"/>
        <c:tickLblPos val="nextTo"/>
        <c:crossAx val="187105280"/>
        <c:crosses val="autoZero"/>
        <c:crossBetween val="midCat"/>
      </c:valAx>
      <c:valAx>
        <c:axId val="187105280"/>
        <c:scaling>
          <c:orientation val="minMax"/>
          <c:max val="1"/>
          <c:min val="0.30000000000000032"/>
        </c:scaling>
        <c:delete val="0"/>
        <c:axPos val="l"/>
        <c:majorGridlines/>
        <c:numFmt formatCode="General" sourceLinked="1"/>
        <c:majorTickMark val="in"/>
        <c:minorTickMark val="none"/>
        <c:tickLblPos val="nextTo"/>
        <c:crossAx val="187170112"/>
        <c:crosses val="autoZero"/>
        <c:crossBetween val="midCat"/>
      </c:valAx>
      <c:spPr>
        <a:ln>
          <a:solidFill>
            <a:schemeClr val="accent1"/>
          </a:solidFill>
        </a:ln>
      </c:spPr>
    </c:plotArea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5.7548421792332473E-2"/>
          <c:y val="1.9449153945993523E-2"/>
          <c:w val="0.89383849731360865"/>
          <c:h val="0.88410245290012224"/>
        </c:manualLayout>
      </c:layout>
      <c:scatterChart>
        <c:scatterStyle val="lineMarker"/>
        <c:varyColors val="0"/>
        <c:ser>
          <c:idx val="0"/>
          <c:order val="0"/>
          <c:spPr>
            <a:ln w="28575">
              <a:noFill/>
            </a:ln>
          </c:spPr>
          <c:marker>
            <c:symbol val="none"/>
          </c:marker>
          <c:xVal>
            <c:numRef>
              <c:f>Sheet1!$A$1:$B$1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xVal>
          <c:yVal>
            <c:numRef>
              <c:f>Sheet1!$A$2:$B$2</c:f>
              <c:numCache>
                <c:formatCode>General</c:formatCode>
                <c:ptCount val="2"/>
                <c:pt idx="0">
                  <c:v>1000</c:v>
                </c:pt>
                <c:pt idx="1">
                  <c:v>1000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8E6E-4AD1-A73A-34C3A2A911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7107584"/>
        <c:axId val="187108160"/>
      </c:scatterChart>
      <c:valAx>
        <c:axId val="187107584"/>
        <c:scaling>
          <c:logBase val="10"/>
          <c:orientation val="minMax"/>
          <c:max val="10000"/>
          <c:min val="100"/>
        </c:scaling>
        <c:delete val="0"/>
        <c:axPos val="b"/>
        <c:majorGridlines/>
        <c:minorGridlines/>
        <c:numFmt formatCode="General" sourceLinked="1"/>
        <c:majorTickMark val="in"/>
        <c:minorTickMark val="in"/>
        <c:tickLblPos val="nextTo"/>
        <c:crossAx val="187108160"/>
        <c:crosses val="autoZero"/>
        <c:crossBetween val="midCat"/>
      </c:valAx>
      <c:valAx>
        <c:axId val="187108160"/>
        <c:scaling>
          <c:orientation val="minMax"/>
          <c:max val="1"/>
          <c:min val="0.30000000000000032"/>
        </c:scaling>
        <c:delete val="0"/>
        <c:axPos val="l"/>
        <c:majorGridlines/>
        <c:numFmt formatCode="General" sourceLinked="1"/>
        <c:majorTickMark val="in"/>
        <c:minorTickMark val="none"/>
        <c:tickLblPos val="nextTo"/>
        <c:crossAx val="187107584"/>
        <c:crosses val="autoZero"/>
        <c:crossBetween val="midCat"/>
      </c:valAx>
      <c:spPr>
        <a:ln>
          <a:solidFill>
            <a:schemeClr val="accent1"/>
          </a:solidFill>
        </a:ln>
      </c:spPr>
    </c:plotArea>
    <c:plotVisOnly val="1"/>
    <c:dispBlanksAs val="gap"/>
    <c:showDLblsOverMax val="0"/>
  </c:chart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5.7548421792332473E-2"/>
          <c:y val="1.9449153945993523E-2"/>
          <c:w val="0.89383849731360865"/>
          <c:h val="0.88410245290012224"/>
        </c:manualLayout>
      </c:layout>
      <c:scatterChart>
        <c:scatterStyle val="lineMarker"/>
        <c:varyColors val="0"/>
        <c:ser>
          <c:idx val="0"/>
          <c:order val="0"/>
          <c:spPr>
            <a:ln w="28575">
              <a:noFill/>
            </a:ln>
          </c:spPr>
          <c:marker>
            <c:symbol val="none"/>
          </c:marker>
          <c:xVal>
            <c:numRef>
              <c:f>Sheet1!$A$1:$B$1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xVal>
          <c:yVal>
            <c:numRef>
              <c:f>Sheet1!$A$2:$B$2</c:f>
              <c:numCache>
                <c:formatCode>General</c:formatCode>
                <c:ptCount val="2"/>
                <c:pt idx="0">
                  <c:v>1000</c:v>
                </c:pt>
                <c:pt idx="1">
                  <c:v>1000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E979-4C2A-B755-448AAF16DD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7110464"/>
        <c:axId val="187111040"/>
      </c:scatterChart>
      <c:valAx>
        <c:axId val="187110464"/>
        <c:scaling>
          <c:logBase val="10"/>
          <c:orientation val="minMax"/>
          <c:max val="10000"/>
          <c:min val="100"/>
        </c:scaling>
        <c:delete val="0"/>
        <c:axPos val="b"/>
        <c:majorGridlines/>
        <c:minorGridlines/>
        <c:numFmt formatCode="General" sourceLinked="1"/>
        <c:majorTickMark val="in"/>
        <c:minorTickMark val="in"/>
        <c:tickLblPos val="nextTo"/>
        <c:crossAx val="187111040"/>
        <c:crosses val="autoZero"/>
        <c:crossBetween val="midCat"/>
      </c:valAx>
      <c:valAx>
        <c:axId val="187111040"/>
        <c:scaling>
          <c:orientation val="minMax"/>
          <c:max val="1"/>
          <c:min val="0.30000000000000032"/>
        </c:scaling>
        <c:delete val="0"/>
        <c:axPos val="l"/>
        <c:majorGridlines/>
        <c:numFmt formatCode="General" sourceLinked="1"/>
        <c:majorTickMark val="in"/>
        <c:minorTickMark val="none"/>
        <c:tickLblPos val="nextTo"/>
        <c:crossAx val="187110464"/>
        <c:crosses val="autoZero"/>
        <c:crossBetween val="midCat"/>
      </c:valAx>
      <c:spPr>
        <a:ln>
          <a:solidFill>
            <a:schemeClr val="accent1"/>
          </a:solidFill>
        </a:ln>
      </c:spPr>
    </c:plotArea>
    <c:plotVisOnly val="1"/>
    <c:dispBlanksAs val="gap"/>
    <c:showDLblsOverMax val="0"/>
  </c:chart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5.7548421792332473E-2"/>
          <c:y val="1.9449153945993523E-2"/>
          <c:w val="0.89383849731360865"/>
          <c:h val="0.88410245290012224"/>
        </c:manualLayout>
      </c:layout>
      <c:scatterChart>
        <c:scatterStyle val="lineMarker"/>
        <c:varyColors val="0"/>
        <c:ser>
          <c:idx val="0"/>
          <c:order val="0"/>
          <c:spPr>
            <a:ln w="28575">
              <a:noFill/>
            </a:ln>
          </c:spPr>
          <c:marker>
            <c:symbol val="none"/>
          </c:marker>
          <c:xVal>
            <c:numRef>
              <c:f>Sheet1!$A$1:$B$1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xVal>
          <c:yVal>
            <c:numRef>
              <c:f>Sheet1!$A$2:$B$2</c:f>
              <c:numCache>
                <c:formatCode>General</c:formatCode>
                <c:ptCount val="2"/>
                <c:pt idx="0">
                  <c:v>1000</c:v>
                </c:pt>
                <c:pt idx="1">
                  <c:v>1000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9FD4-4D49-A0A2-35A37CA472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1614208"/>
        <c:axId val="171614784"/>
      </c:scatterChart>
      <c:valAx>
        <c:axId val="171614208"/>
        <c:scaling>
          <c:logBase val="10"/>
          <c:orientation val="minMax"/>
          <c:max val="10000"/>
          <c:min val="100"/>
        </c:scaling>
        <c:delete val="0"/>
        <c:axPos val="b"/>
        <c:majorGridlines/>
        <c:minorGridlines/>
        <c:numFmt formatCode="General" sourceLinked="1"/>
        <c:majorTickMark val="in"/>
        <c:minorTickMark val="in"/>
        <c:tickLblPos val="nextTo"/>
        <c:crossAx val="171614784"/>
        <c:crosses val="autoZero"/>
        <c:crossBetween val="midCat"/>
      </c:valAx>
      <c:valAx>
        <c:axId val="171614784"/>
        <c:scaling>
          <c:orientation val="minMax"/>
          <c:max val="1"/>
          <c:min val="0.30000000000000032"/>
        </c:scaling>
        <c:delete val="0"/>
        <c:axPos val="l"/>
        <c:majorGridlines/>
        <c:numFmt formatCode="General" sourceLinked="1"/>
        <c:majorTickMark val="in"/>
        <c:minorTickMark val="none"/>
        <c:tickLblPos val="nextTo"/>
        <c:crossAx val="171614208"/>
        <c:crosses val="autoZero"/>
        <c:crossBetween val="midCat"/>
      </c:valAx>
      <c:spPr>
        <a:ln>
          <a:solidFill>
            <a:schemeClr val="accent1"/>
          </a:solidFill>
        </a:ln>
      </c:spPr>
    </c:plotArea>
    <c:plotVisOnly val="1"/>
    <c:dispBlanksAs val="gap"/>
    <c:showDLblsOverMax val="0"/>
  </c:chart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0BAA1D8-05B8-492D-BDC5-A4DBF43047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9638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BA37DE4D-1B5C-4C9A-880C-ADF6C8DA08FB}" type="datetimeFigureOut">
              <a:rPr lang="en-US"/>
              <a:pPr>
                <a:defRPr/>
              </a:pPr>
              <a:t>05/18/2025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7A5A7561-9F81-460A-8D79-D35F58638B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0957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5F61B2D-3A43-40CE-BAEF-7FDF6D8535B4}" type="slidenum">
              <a:rPr lang="en-US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48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354886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060CCB9-B1F6-41F8-88B7-85942A4AACFC}" type="slidenum">
              <a:rPr lang="en-US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49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22790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2E07A93-0AED-4676-A5E9-3F7BE3FE06CE}" type="slidenum">
              <a:rPr lang="en-US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50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37302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0614DB-155E-472C-8C96-87F0AFC9DA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D6E19D-7C64-4FE6-B3DA-1B258E32FE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47BC29-D2DE-49C9-9B1D-8B02960EB0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6F029A-819E-4004-8F06-C51B7E9EB9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CD418D-3AD0-45ED-B513-FD8CA1BCC0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AF21F8-C259-48EC-B0F2-68511B64F0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4F23E9-2EDD-4CF2-90AE-2D05535C12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0808E1-FAE0-4C32-A61A-6B24AD03E7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82BAED-4B59-4999-B857-254BBECB1B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1B9185-0D88-4F81-AFFF-1036CC2206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95505B-99FF-41AB-9E8D-E11D65531E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820082AB-E9B7-4A1D-86BF-3AD7059EE5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oleObject" Target="../embeddings/oleObject13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wmf"/><Relationship Id="rId4" Type="http://schemas.openxmlformats.org/officeDocument/2006/relationships/oleObject" Target="../embeddings/oleObject14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w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5.wmf"/><Relationship Id="rId7" Type="http://schemas.openxmlformats.org/officeDocument/2006/relationships/image" Target="../media/image37.wmf"/><Relationship Id="rId2" Type="http://schemas.openxmlformats.org/officeDocument/2006/relationships/oleObject" Target="../embeddings/oleObject17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9.bin"/><Relationship Id="rId5" Type="http://schemas.openxmlformats.org/officeDocument/2006/relationships/image" Target="../media/image36.wmf"/><Relationship Id="rId4" Type="http://schemas.openxmlformats.org/officeDocument/2006/relationships/oleObject" Target="../embeddings/oleObject18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oleObject" Target="../embeddings/oleObject20.bin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44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47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image" Target="../media/image49.wmf"/><Relationship Id="rId7" Type="http://schemas.openxmlformats.org/officeDocument/2006/relationships/image" Target="../media/image51.wmf"/><Relationship Id="rId2" Type="http://schemas.openxmlformats.org/officeDocument/2006/relationships/oleObject" Target="../embeddings/oleObject25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27.bin"/><Relationship Id="rId5" Type="http://schemas.openxmlformats.org/officeDocument/2006/relationships/image" Target="../media/image50.wmf"/><Relationship Id="rId4" Type="http://schemas.openxmlformats.org/officeDocument/2006/relationships/oleObject" Target="../embeddings/oleObject26.bin"/><Relationship Id="rId9" Type="http://schemas.openxmlformats.org/officeDocument/2006/relationships/image" Target="../media/image52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13" Type="http://schemas.openxmlformats.org/officeDocument/2006/relationships/image" Target="../media/image58.wmf"/><Relationship Id="rId18" Type="http://schemas.openxmlformats.org/officeDocument/2006/relationships/oleObject" Target="../embeddings/oleObject36.bin"/><Relationship Id="rId3" Type="http://schemas.openxmlformats.org/officeDocument/2006/relationships/image" Target="../media/image40.jpeg"/><Relationship Id="rId21" Type="http://schemas.openxmlformats.org/officeDocument/2006/relationships/image" Target="../media/image62.wmf"/><Relationship Id="rId7" Type="http://schemas.openxmlformats.org/officeDocument/2006/relationships/image" Target="../media/image55.wmf"/><Relationship Id="rId12" Type="http://schemas.openxmlformats.org/officeDocument/2006/relationships/oleObject" Target="../embeddings/oleObject33.bin"/><Relationship Id="rId17" Type="http://schemas.openxmlformats.org/officeDocument/2006/relationships/image" Target="../media/image60.wmf"/><Relationship Id="rId2" Type="http://schemas.openxmlformats.org/officeDocument/2006/relationships/image" Target="../media/image53.jpeg"/><Relationship Id="rId16" Type="http://schemas.openxmlformats.org/officeDocument/2006/relationships/oleObject" Target="../embeddings/oleObject35.bin"/><Relationship Id="rId20" Type="http://schemas.openxmlformats.org/officeDocument/2006/relationships/oleObject" Target="../embeddings/oleObject37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30.bin"/><Relationship Id="rId11" Type="http://schemas.openxmlformats.org/officeDocument/2006/relationships/image" Target="../media/image57.wmf"/><Relationship Id="rId5" Type="http://schemas.openxmlformats.org/officeDocument/2006/relationships/image" Target="../media/image54.wmf"/><Relationship Id="rId15" Type="http://schemas.openxmlformats.org/officeDocument/2006/relationships/image" Target="../media/image59.wmf"/><Relationship Id="rId10" Type="http://schemas.openxmlformats.org/officeDocument/2006/relationships/oleObject" Target="../embeddings/oleObject32.bin"/><Relationship Id="rId19" Type="http://schemas.openxmlformats.org/officeDocument/2006/relationships/image" Target="../media/image61.wmf"/><Relationship Id="rId4" Type="http://schemas.openxmlformats.org/officeDocument/2006/relationships/oleObject" Target="../embeddings/oleObject29.bin"/><Relationship Id="rId9" Type="http://schemas.openxmlformats.org/officeDocument/2006/relationships/image" Target="../media/image56.wmf"/><Relationship Id="rId14" Type="http://schemas.openxmlformats.org/officeDocument/2006/relationships/oleObject" Target="../embeddings/oleObject34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wmf"/><Relationship Id="rId2" Type="http://schemas.openxmlformats.org/officeDocument/2006/relationships/oleObject" Target="../embeddings/oleObject38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3.jpeg"/><Relationship Id="rId4" Type="http://schemas.openxmlformats.org/officeDocument/2006/relationships/image" Target="../media/image4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wm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wmf"/><Relationship Id="rId7" Type="http://schemas.openxmlformats.org/officeDocument/2006/relationships/oleObject" Target="../embeddings/oleObject42.bin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wmf"/><Relationship Id="rId5" Type="http://schemas.openxmlformats.org/officeDocument/2006/relationships/oleObject" Target="../embeddings/oleObject41.bin"/><Relationship Id="rId4" Type="http://schemas.openxmlformats.org/officeDocument/2006/relationships/image" Target="../media/image74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wmf"/><Relationship Id="rId4" Type="http://schemas.openxmlformats.org/officeDocument/2006/relationships/oleObject" Target="../embeddings/oleObject2.bin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wmf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wmf"/><Relationship Id="rId7" Type="http://schemas.openxmlformats.org/officeDocument/2006/relationships/image" Target="../media/image53.jpeg"/><Relationship Id="rId2" Type="http://schemas.openxmlformats.org/officeDocument/2006/relationships/oleObject" Target="../embeddings/oleObject44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wmf"/><Relationship Id="rId5" Type="http://schemas.openxmlformats.org/officeDocument/2006/relationships/oleObject" Target="../embeddings/oleObject45.bin"/><Relationship Id="rId4" Type="http://schemas.openxmlformats.org/officeDocument/2006/relationships/image" Target="../media/image7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wmf"/><Relationship Id="rId7" Type="http://schemas.openxmlformats.org/officeDocument/2006/relationships/image" Target="../media/image53.jpeg"/><Relationship Id="rId2" Type="http://schemas.openxmlformats.org/officeDocument/2006/relationships/oleObject" Target="../embeddings/oleObject46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2.wmf"/><Relationship Id="rId5" Type="http://schemas.openxmlformats.org/officeDocument/2006/relationships/oleObject" Target="../embeddings/oleObject47.bin"/><Relationship Id="rId4" Type="http://schemas.openxmlformats.org/officeDocument/2006/relationships/image" Target="../media/image7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84.wmf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49.bin"/><Relationship Id="rId5" Type="http://schemas.openxmlformats.org/officeDocument/2006/relationships/image" Target="../media/image83.wmf"/><Relationship Id="rId4" Type="http://schemas.openxmlformats.org/officeDocument/2006/relationships/oleObject" Target="../embeddings/oleObject48.bin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7" Type="http://schemas.openxmlformats.org/officeDocument/2006/relationships/image" Target="../media/image87.wmf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51.bin"/><Relationship Id="rId5" Type="http://schemas.openxmlformats.org/officeDocument/2006/relationships/image" Target="../media/image42.jpeg"/><Relationship Id="rId4" Type="http://schemas.openxmlformats.org/officeDocument/2006/relationships/image" Target="../media/image86.w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89.wmf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53.bin"/><Relationship Id="rId5" Type="http://schemas.openxmlformats.org/officeDocument/2006/relationships/image" Target="../media/image88.wmf"/><Relationship Id="rId4" Type="http://schemas.openxmlformats.org/officeDocument/2006/relationships/oleObject" Target="../embeddings/oleObject52.bin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w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1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w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2.wmf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wmf"/><Relationship Id="rId7" Type="http://schemas.openxmlformats.org/officeDocument/2006/relationships/image" Target="../media/image101.wmf"/><Relationship Id="rId2" Type="http://schemas.openxmlformats.org/officeDocument/2006/relationships/oleObject" Target="../embeddings/oleObject57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59.bin"/><Relationship Id="rId5" Type="http://schemas.openxmlformats.org/officeDocument/2006/relationships/image" Target="../media/image100.wmf"/><Relationship Id="rId4" Type="http://schemas.openxmlformats.org/officeDocument/2006/relationships/oleObject" Target="../embeddings/oleObject58.bin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13" Type="http://schemas.openxmlformats.org/officeDocument/2006/relationships/image" Target="../media/image116.png"/><Relationship Id="rId18" Type="http://schemas.openxmlformats.org/officeDocument/2006/relationships/image" Target="../media/image121.png"/><Relationship Id="rId3" Type="http://schemas.openxmlformats.org/officeDocument/2006/relationships/image" Target="../media/image106.png"/><Relationship Id="rId21" Type="http://schemas.openxmlformats.org/officeDocument/2006/relationships/image" Target="../media/image124.png"/><Relationship Id="rId7" Type="http://schemas.openxmlformats.org/officeDocument/2006/relationships/image" Target="../media/image110.png"/><Relationship Id="rId12" Type="http://schemas.openxmlformats.org/officeDocument/2006/relationships/image" Target="../media/image115.png"/><Relationship Id="rId17" Type="http://schemas.openxmlformats.org/officeDocument/2006/relationships/image" Target="../media/image120.png"/><Relationship Id="rId2" Type="http://schemas.openxmlformats.org/officeDocument/2006/relationships/image" Target="../media/image105.png"/><Relationship Id="rId16" Type="http://schemas.openxmlformats.org/officeDocument/2006/relationships/image" Target="../media/image119.png"/><Relationship Id="rId20" Type="http://schemas.openxmlformats.org/officeDocument/2006/relationships/image" Target="../media/image1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9.png"/><Relationship Id="rId11" Type="http://schemas.openxmlformats.org/officeDocument/2006/relationships/image" Target="../media/image114.png"/><Relationship Id="rId24" Type="http://schemas.openxmlformats.org/officeDocument/2006/relationships/hyperlink" Target="http://www.nhi.fhwa.dot.gov/" TargetMode="External"/><Relationship Id="rId5" Type="http://schemas.openxmlformats.org/officeDocument/2006/relationships/image" Target="../media/image108.png"/><Relationship Id="rId15" Type="http://schemas.openxmlformats.org/officeDocument/2006/relationships/image" Target="../media/image118.png"/><Relationship Id="rId23" Type="http://schemas.openxmlformats.org/officeDocument/2006/relationships/image" Target="../media/image126.png"/><Relationship Id="rId10" Type="http://schemas.openxmlformats.org/officeDocument/2006/relationships/image" Target="../media/image113.png"/><Relationship Id="rId19" Type="http://schemas.openxmlformats.org/officeDocument/2006/relationships/image" Target="../media/image122.png"/><Relationship Id="rId4" Type="http://schemas.openxmlformats.org/officeDocument/2006/relationships/image" Target="../media/image107.png"/><Relationship Id="rId9" Type="http://schemas.openxmlformats.org/officeDocument/2006/relationships/image" Target="../media/image112.png"/><Relationship Id="rId14" Type="http://schemas.openxmlformats.org/officeDocument/2006/relationships/image" Target="../media/image117.png"/><Relationship Id="rId22" Type="http://schemas.openxmlformats.org/officeDocument/2006/relationships/image" Target="../media/image125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ilex.com/" TargetMode="External"/><Relationship Id="rId2" Type="http://schemas.openxmlformats.org/officeDocument/2006/relationships/image" Target="../media/image12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9.jpg"/><Relationship Id="rId5" Type="http://schemas.openxmlformats.org/officeDocument/2006/relationships/hyperlink" Target="http://www.americandrainagesystems.com/" TargetMode="External"/><Relationship Id="rId4" Type="http://schemas.openxmlformats.org/officeDocument/2006/relationships/image" Target="../media/image128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9.bin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12" Type="http://schemas.openxmlformats.org/officeDocument/2006/relationships/image" Target="../media/image14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7.bin"/><Relationship Id="rId14" Type="http://schemas.openxmlformats.org/officeDocument/2006/relationships/image" Target="../media/image15.wmf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mericandrainagesystems.com/" TargetMode="External"/><Relationship Id="rId5" Type="http://schemas.openxmlformats.org/officeDocument/2006/relationships/image" Target="../media/image132.png"/><Relationship Id="rId4" Type="http://schemas.openxmlformats.org/officeDocument/2006/relationships/hyperlink" Target="http://www.americanwick.com/" TargetMode="Externa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hi.fhwa.dot.gov/" TargetMode="External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image" Target="../media/image16.wmf"/><Relationship Id="rId7" Type="http://schemas.openxmlformats.org/officeDocument/2006/relationships/image" Target="../media/image19.wmf"/><Relationship Id="rId2" Type="http://schemas.openxmlformats.org/officeDocument/2006/relationships/oleObject" Target="../embeddings/oleObject10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9" Type="http://schemas.openxmlformats.org/officeDocument/2006/relationships/image" Target="../media/image20.wmf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eg"/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9.wmf"/><Relationship Id="rId4" Type="http://schemas.openxmlformats.org/officeDocument/2006/relationships/oleObject" Target="../embeddings/oleObject60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81188" y="428625"/>
            <a:ext cx="8610600" cy="699838"/>
          </a:xfrm>
          <a:noFill/>
          <a:ln/>
        </p:spPr>
        <p:txBody>
          <a:bodyPr anchor="b"/>
          <a:lstStyle/>
          <a:p>
            <a:pPr>
              <a:lnSpc>
                <a:spcPct val="120000"/>
              </a:lnSpc>
            </a:pPr>
            <a:r>
              <a:rPr lang="en-US" sz="3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Consolidation</a:t>
            </a:r>
            <a:endParaRPr lang="en-US" b="1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281188" y="3456326"/>
            <a:ext cx="8610600" cy="136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lnSpc>
                <a:spcPct val="120000"/>
              </a:lnSpc>
            </a:pPr>
            <a:endParaRPr lang="en-US" i="1" dirty="0"/>
          </a:p>
        </p:txBody>
      </p:sp>
      <p:pic>
        <p:nvPicPr>
          <p:cNvPr id="8" name="Picture 7" descr="pisa_smal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0493" y="1362201"/>
            <a:ext cx="2708275" cy="4048873"/>
          </a:xfrm>
          <a:prstGeom prst="rect">
            <a:avLst/>
          </a:prstGeom>
        </p:spPr>
      </p:pic>
      <p:pic>
        <p:nvPicPr>
          <p:cNvPr id="200708" name="Picture 4" descr="Image result for â«Ø§Ø±Ú¯ Ú©Ø±ÛÙØ®Ø§Ù Ø²ÙØ¯â¬â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8692" y="1375113"/>
            <a:ext cx="5534025" cy="4162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5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255" y="143637"/>
            <a:ext cx="2682240" cy="3694176"/>
          </a:xfrm>
          <a:prstGeom prst="rect">
            <a:avLst/>
          </a:prstGeom>
        </p:spPr>
      </p:pic>
      <p:pic>
        <p:nvPicPr>
          <p:cNvPr id="12" name="Picture 11" descr="6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43962" y="1764030"/>
            <a:ext cx="3389376" cy="3596640"/>
          </a:xfrm>
          <a:prstGeom prst="rect">
            <a:avLst/>
          </a:prstGeom>
        </p:spPr>
      </p:pic>
      <p:pic>
        <p:nvPicPr>
          <p:cNvPr id="13" name="Picture 12" descr="6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44006" y="2327529"/>
            <a:ext cx="2913888" cy="4279392"/>
          </a:xfrm>
          <a:prstGeom prst="rect">
            <a:avLst/>
          </a:prstGeom>
        </p:spPr>
      </p:pic>
      <p:sp>
        <p:nvSpPr>
          <p:cNvPr id="1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76225" y="155575"/>
            <a:ext cx="8610600" cy="546100"/>
          </a:xfrm>
        </p:spPr>
        <p:txBody>
          <a:bodyPr anchor="b"/>
          <a:lstStyle/>
          <a:p>
            <a:pPr algn="r" eaLnBrk="1" hangingPunct="1">
              <a:lnSpc>
                <a:spcPct val="120000"/>
              </a:lnSpc>
              <a:defRPr/>
            </a:pPr>
            <a:r>
              <a:rPr lang="en-US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Trimming Procedures</a:t>
            </a:r>
            <a:endParaRPr lang="en-US" sz="3200" b="1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7" name="Rectangle 4"/>
          <p:cNvSpPr txBox="1">
            <a:spLocks noChangeArrowheads="1"/>
          </p:cNvSpPr>
          <p:nvPr/>
        </p:nvSpPr>
        <p:spPr bwMode="auto">
          <a:xfrm>
            <a:off x="114300" y="6184900"/>
            <a:ext cx="152400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(</a:t>
            </a:r>
            <a:r>
              <a:rPr kumimoji="0" lang="en-US" sz="1400" b="1" i="1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Bardet</a:t>
            </a:r>
            <a:r>
              <a: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, 1997)</a:t>
            </a:r>
            <a:endParaRPr kumimoji="0" lang="en-US" sz="1400" b="1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76225" y="155575"/>
            <a:ext cx="8610600" cy="546100"/>
          </a:xfrm>
        </p:spPr>
        <p:txBody>
          <a:bodyPr anchor="b"/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Assumptions</a:t>
            </a:r>
            <a:endParaRPr lang="en-US" sz="3200" b="1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228600" y="666750"/>
            <a:ext cx="85534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All compression occurs due to change in void ratio</a:t>
            </a:r>
          </a:p>
          <a:p>
            <a:pPr marL="800100" lvl="1" indent="-342900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i.e., the grains do not compress</a:t>
            </a:r>
          </a:p>
          <a:p>
            <a:pPr marL="800100" lvl="1" indent="-342900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Thus, we can relate change in void ratio (e) to change in volume</a:t>
            </a: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1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	</a:t>
            </a:r>
          </a:p>
        </p:txBody>
      </p:sp>
      <p:graphicFrame>
        <p:nvGraphicFramePr>
          <p:cNvPr id="158722" name="Object 2"/>
          <p:cNvGraphicFramePr>
            <a:graphicFrameLocks noChangeAspect="1"/>
          </p:cNvGraphicFramePr>
          <p:nvPr/>
        </p:nvGraphicFramePr>
        <p:xfrm>
          <a:off x="1081088" y="1758950"/>
          <a:ext cx="2322512" cy="64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62040" imgH="431640" progId="Equation.3">
                  <p:embed/>
                </p:oleObj>
              </mc:Choice>
              <mc:Fallback>
                <p:oleObj name="Equation" r:id="rId2" imgW="1562040" imgH="4316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1088" y="1758950"/>
                        <a:ext cx="2322512" cy="642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4"/>
          <p:cNvSpPr txBox="1">
            <a:spLocks noChangeArrowheads="1"/>
          </p:cNvSpPr>
          <p:nvPr/>
        </p:nvSpPr>
        <p:spPr bwMode="auto">
          <a:xfrm>
            <a:off x="190500" y="2419350"/>
            <a:ext cx="855345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2)  All strains are vertical (1-D)</a:t>
            </a: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1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	</a:t>
            </a:r>
          </a:p>
        </p:txBody>
      </p:sp>
      <p:graphicFrame>
        <p:nvGraphicFramePr>
          <p:cNvPr id="1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0413652"/>
              </p:ext>
            </p:extLst>
          </p:nvPr>
        </p:nvGraphicFramePr>
        <p:xfrm>
          <a:off x="3773488" y="2526701"/>
          <a:ext cx="4927600" cy="3681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590560" imgH="1930320" progId="Equation.3">
                  <p:embed/>
                </p:oleObj>
              </mc:Choice>
              <mc:Fallback>
                <p:oleObj name="Equation" r:id="rId4" imgW="2590560" imgH="193032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3488" y="2526701"/>
                        <a:ext cx="4927600" cy="3681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 bwMode="auto">
          <a:xfrm>
            <a:off x="1200150" y="3419475"/>
            <a:ext cx="1476375" cy="771525"/>
          </a:xfrm>
          <a:prstGeom prst="rect">
            <a:avLst/>
          </a:prstGeom>
          <a:solidFill>
            <a:srgbClr val="CC99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7" name="Straight Arrow Connector 16"/>
          <p:cNvCxnSpPr/>
          <p:nvPr/>
        </p:nvCxnSpPr>
        <p:spPr bwMode="auto">
          <a:xfrm rot="5400000">
            <a:off x="1743075" y="3181350"/>
            <a:ext cx="361950" cy="1588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 bwMode="auto">
          <a:xfrm rot="5400000">
            <a:off x="633413" y="3814762"/>
            <a:ext cx="790575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</p:spPr>
      </p:cxnSp>
      <p:sp>
        <p:nvSpPr>
          <p:cNvPr id="21" name="Rectangle 4"/>
          <p:cNvSpPr txBox="1">
            <a:spLocks noChangeArrowheads="1"/>
          </p:cNvSpPr>
          <p:nvPr/>
        </p:nvSpPr>
        <p:spPr bwMode="auto">
          <a:xfrm>
            <a:off x="619125" y="3562350"/>
            <a:ext cx="53340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H</a:t>
            </a:r>
            <a:r>
              <a:rPr lang="en-US" b="1" i="1" kern="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0</a:t>
            </a: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1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	</a:t>
            </a:r>
          </a:p>
        </p:txBody>
      </p:sp>
      <p:cxnSp>
        <p:nvCxnSpPr>
          <p:cNvPr id="23" name="Straight Connector 22"/>
          <p:cNvCxnSpPr/>
          <p:nvPr/>
        </p:nvCxnSpPr>
        <p:spPr bwMode="auto">
          <a:xfrm>
            <a:off x="1190625" y="3590925"/>
            <a:ext cx="1476375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Rectangle 4"/>
          <p:cNvSpPr txBox="1">
            <a:spLocks noChangeArrowheads="1"/>
          </p:cNvSpPr>
          <p:nvPr/>
        </p:nvSpPr>
        <p:spPr bwMode="auto">
          <a:xfrm>
            <a:off x="2771775" y="3324225"/>
            <a:ext cx="59055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Symbol" pitchFamily="18" charset="2"/>
                <a:ea typeface="+mj-ea"/>
                <a:cs typeface="+mj-cs"/>
              </a:rPr>
              <a:t>D</a:t>
            </a: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H</a:t>
            </a:r>
            <a:endParaRPr lang="en-US" b="1" i="1" kern="0" baseline="-2500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1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	</a:t>
            </a:r>
          </a:p>
        </p:txBody>
      </p:sp>
      <p:cxnSp>
        <p:nvCxnSpPr>
          <p:cNvPr id="25" name="Straight Arrow Connector 24"/>
          <p:cNvCxnSpPr/>
          <p:nvPr/>
        </p:nvCxnSpPr>
        <p:spPr bwMode="auto">
          <a:xfrm rot="5400000">
            <a:off x="2675735" y="3524253"/>
            <a:ext cx="210341" cy="79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</p:spPr>
      </p:cxnSp>
      <p:sp>
        <p:nvSpPr>
          <p:cNvPr id="27" name="Rectangle 26"/>
          <p:cNvSpPr/>
          <p:nvPr/>
        </p:nvSpPr>
        <p:spPr bwMode="auto">
          <a:xfrm>
            <a:off x="3619501" y="5362574"/>
            <a:ext cx="2183202" cy="1000125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4"/>
          <p:cNvSpPr txBox="1">
            <a:spLocks noChangeArrowheads="1"/>
          </p:cNvSpPr>
          <p:nvPr/>
        </p:nvSpPr>
        <p:spPr bwMode="auto">
          <a:xfrm>
            <a:off x="1695450" y="3705225"/>
            <a:ext cx="59055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e</a:t>
            </a:r>
            <a:r>
              <a:rPr lang="en-US" b="1" i="1" kern="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0</a:t>
            </a: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1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	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76225" y="155575"/>
            <a:ext cx="8610600" cy="546100"/>
          </a:xfrm>
        </p:spPr>
        <p:txBody>
          <a:bodyPr anchor="b"/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Procedures for Incremental Consol Testing</a:t>
            </a:r>
            <a:endParaRPr lang="en-US" sz="3200" b="1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228600" y="809625"/>
            <a:ext cx="85534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Trimming</a:t>
            </a:r>
          </a:p>
          <a:p>
            <a:pPr marL="342900" lvl="0" indent="-342900">
              <a:lnSpc>
                <a:spcPct val="120000"/>
              </a:lnSpc>
              <a:buFontTx/>
              <a:buAutoNum type="arabicParenR"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Specimen set up and initialization (seating load, </a:t>
            </a: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Symbol" pitchFamily="18" charset="2"/>
              </a:rPr>
              <a:t>s</a:t>
            </a: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’</a:t>
            </a:r>
            <a:r>
              <a:rPr lang="en-US" b="1" i="1" kern="0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v0</a:t>
            </a: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)</a:t>
            </a:r>
          </a:p>
          <a:p>
            <a:pPr marL="342900" marR="0" lvl="0" indent="-34290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Apply an increment of vertical load (</a:t>
            </a:r>
            <a:r>
              <a:rPr lang="en-US" b="1" i="1" kern="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Symbol" pitchFamily="18" charset="2"/>
                <a:ea typeface="+mj-ea"/>
                <a:cs typeface="+mj-cs"/>
              </a:rPr>
              <a:t>s</a:t>
            </a:r>
            <a:r>
              <a:rPr lang="en-US" b="1" i="1" kern="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’</a:t>
            </a:r>
            <a:r>
              <a:rPr lang="en-US" b="1" i="1" kern="0" baseline="-250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v</a:t>
            </a: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= P/A)</a:t>
            </a:r>
          </a:p>
          <a:p>
            <a:pPr marL="342900" marR="0" lvl="0" indent="-34290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Record </a:t>
            </a: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Symbol" pitchFamily="18" charset="2"/>
                <a:ea typeface="+mj-ea"/>
                <a:cs typeface="+mj-cs"/>
              </a:rPr>
              <a:t>D</a:t>
            </a: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H with time, compute </a:t>
            </a: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Symbol" pitchFamily="18" charset="2"/>
                <a:ea typeface="+mj-ea"/>
                <a:cs typeface="+mj-cs"/>
              </a:rPr>
              <a:t>D</a:t>
            </a: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e with time</a:t>
            </a:r>
          </a:p>
          <a:p>
            <a:pPr marL="342900" marR="0" lvl="0" indent="-34290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Monitor until volume change ceases (~24 h)</a:t>
            </a:r>
          </a:p>
          <a:p>
            <a:pPr marL="342900" marR="0" lvl="0" indent="-34290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Repeat 3-5 to generate load-compression curve   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6576060" y="1081522"/>
            <a:ext cx="2272665" cy="2061728"/>
            <a:chOff x="308610" y="1003697"/>
            <a:chExt cx="3691890" cy="3349228"/>
          </a:xfrm>
        </p:grpSpPr>
        <p:pic>
          <p:nvPicPr>
            <p:cNvPr id="19" name="Picture 18" descr="4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-60000">
              <a:off x="308610" y="1003697"/>
              <a:ext cx="3691890" cy="3307318"/>
            </a:xfrm>
            <a:prstGeom prst="rect">
              <a:avLst/>
            </a:prstGeom>
          </p:spPr>
        </p:pic>
        <p:sp>
          <p:nvSpPr>
            <p:cNvPr id="22" name="Rectangle 21"/>
            <p:cNvSpPr/>
            <p:nvPr/>
          </p:nvSpPr>
          <p:spPr bwMode="auto">
            <a:xfrm>
              <a:off x="1905000" y="4210050"/>
              <a:ext cx="466725" cy="142875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33" name="Arc 32"/>
          <p:cNvSpPr/>
          <p:nvPr/>
        </p:nvSpPr>
        <p:spPr bwMode="auto">
          <a:xfrm rot="10800000">
            <a:off x="1257300" y="2971798"/>
            <a:ext cx="1714500" cy="1428752"/>
          </a:xfrm>
          <a:prstGeom prst="arc">
            <a:avLst/>
          </a:prstGeom>
          <a:noFill/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Arc 37"/>
          <p:cNvSpPr/>
          <p:nvPr/>
        </p:nvSpPr>
        <p:spPr bwMode="auto">
          <a:xfrm rot="10800000">
            <a:off x="2962275" y="4257673"/>
            <a:ext cx="1714500" cy="1428752"/>
          </a:xfrm>
          <a:prstGeom prst="arc">
            <a:avLst/>
          </a:prstGeom>
          <a:noFill/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9" name="Straight Arrow Connector 28"/>
          <p:cNvCxnSpPr/>
          <p:nvPr/>
        </p:nvCxnSpPr>
        <p:spPr bwMode="auto">
          <a:xfrm>
            <a:off x="1238250" y="6372225"/>
            <a:ext cx="2876550" cy="1588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 bwMode="auto">
          <a:xfrm rot="16200000" flipV="1">
            <a:off x="-190500" y="4943475"/>
            <a:ext cx="2876550" cy="1588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1" name="Rectangle 4"/>
          <p:cNvSpPr txBox="1">
            <a:spLocks noChangeArrowheads="1"/>
          </p:cNvSpPr>
          <p:nvPr/>
        </p:nvSpPr>
        <p:spPr bwMode="auto">
          <a:xfrm>
            <a:off x="2343149" y="6353176"/>
            <a:ext cx="1057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time</a:t>
            </a:r>
            <a:endParaRPr lang="en-US" b="1" i="1" kern="0" baseline="-2500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1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	</a:t>
            </a:r>
          </a:p>
        </p:txBody>
      </p:sp>
      <p:sp>
        <p:nvSpPr>
          <p:cNvPr id="32" name="Rectangle 4"/>
          <p:cNvSpPr txBox="1">
            <a:spLocks noChangeArrowheads="1"/>
          </p:cNvSpPr>
          <p:nvPr/>
        </p:nvSpPr>
        <p:spPr bwMode="auto">
          <a:xfrm>
            <a:off x="838199" y="3490894"/>
            <a:ext cx="1057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e</a:t>
            </a:r>
            <a:r>
              <a:rPr lang="en-US" b="1" i="1" kern="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0</a:t>
            </a: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1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	</a:t>
            </a:r>
          </a:p>
        </p:txBody>
      </p:sp>
      <p:sp>
        <p:nvSpPr>
          <p:cNvPr id="37" name="Arc 36"/>
          <p:cNvSpPr/>
          <p:nvPr/>
        </p:nvSpPr>
        <p:spPr bwMode="auto">
          <a:xfrm rot="10800000">
            <a:off x="2114550" y="3790949"/>
            <a:ext cx="1714500" cy="1190625"/>
          </a:xfrm>
          <a:prstGeom prst="arc">
            <a:avLst/>
          </a:prstGeom>
          <a:noFill/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Rectangle 4"/>
          <p:cNvSpPr txBox="1">
            <a:spLocks noChangeArrowheads="1"/>
          </p:cNvSpPr>
          <p:nvPr/>
        </p:nvSpPr>
        <p:spPr bwMode="auto">
          <a:xfrm>
            <a:off x="828674" y="4067176"/>
            <a:ext cx="1057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e</a:t>
            </a:r>
            <a:r>
              <a:rPr lang="en-US" b="1" i="1" kern="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1</a:t>
            </a: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1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	</a:t>
            </a:r>
          </a:p>
        </p:txBody>
      </p:sp>
      <p:sp>
        <p:nvSpPr>
          <p:cNvPr id="40" name="Rectangle 4"/>
          <p:cNvSpPr txBox="1">
            <a:spLocks noChangeArrowheads="1"/>
          </p:cNvSpPr>
          <p:nvPr/>
        </p:nvSpPr>
        <p:spPr bwMode="auto">
          <a:xfrm>
            <a:off x="819149" y="4714876"/>
            <a:ext cx="1057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e</a:t>
            </a:r>
            <a:r>
              <a:rPr lang="en-US" b="1" i="1" kern="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2</a:t>
            </a: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1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	</a:t>
            </a:r>
          </a:p>
        </p:txBody>
      </p:sp>
      <p:sp>
        <p:nvSpPr>
          <p:cNvPr id="41" name="Rectangle 4"/>
          <p:cNvSpPr txBox="1">
            <a:spLocks noChangeArrowheads="1"/>
          </p:cNvSpPr>
          <p:nvPr/>
        </p:nvSpPr>
        <p:spPr bwMode="auto">
          <a:xfrm>
            <a:off x="819149" y="5419726"/>
            <a:ext cx="1057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e</a:t>
            </a:r>
            <a:r>
              <a:rPr lang="en-US" b="1" i="1" kern="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n</a:t>
            </a: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1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	</a:t>
            </a:r>
          </a:p>
        </p:txBody>
      </p:sp>
      <p:cxnSp>
        <p:nvCxnSpPr>
          <p:cNvPr id="45" name="Straight Connector 44"/>
          <p:cNvCxnSpPr>
            <a:stCxn id="37" idx="2"/>
          </p:cNvCxnSpPr>
          <p:nvPr/>
        </p:nvCxnSpPr>
        <p:spPr bwMode="auto">
          <a:xfrm rot="16200000" flipV="1">
            <a:off x="1688308" y="3960019"/>
            <a:ext cx="9523" cy="8429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6" name="Straight Connector 45"/>
          <p:cNvCxnSpPr/>
          <p:nvPr/>
        </p:nvCxnSpPr>
        <p:spPr bwMode="auto">
          <a:xfrm rot="10800000" flipV="1">
            <a:off x="1266826" y="4986338"/>
            <a:ext cx="1714501" cy="190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Connector 47"/>
          <p:cNvCxnSpPr/>
          <p:nvPr/>
        </p:nvCxnSpPr>
        <p:spPr bwMode="auto">
          <a:xfrm rot="10800000" flipV="1">
            <a:off x="1271589" y="5691188"/>
            <a:ext cx="2543177" cy="2381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50" name="Rectangle 4"/>
          <p:cNvSpPr txBox="1">
            <a:spLocks noChangeArrowheads="1"/>
          </p:cNvSpPr>
          <p:nvPr/>
        </p:nvSpPr>
        <p:spPr bwMode="auto">
          <a:xfrm>
            <a:off x="1471612" y="3624264"/>
            <a:ext cx="2076451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1</a:t>
            </a:r>
            <a:r>
              <a:rPr lang="en-US" b="1" i="1" kern="0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st</a:t>
            </a: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increment</a:t>
            </a:r>
            <a:endParaRPr lang="en-US" b="1" i="1" kern="0" baseline="-2500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1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	</a:t>
            </a:r>
          </a:p>
        </p:txBody>
      </p:sp>
      <p:sp>
        <p:nvSpPr>
          <p:cNvPr id="51" name="Rectangle 4"/>
          <p:cNvSpPr txBox="1">
            <a:spLocks noChangeArrowheads="1"/>
          </p:cNvSpPr>
          <p:nvPr/>
        </p:nvSpPr>
        <p:spPr bwMode="auto">
          <a:xfrm>
            <a:off x="2209800" y="4286251"/>
            <a:ext cx="2076451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2</a:t>
            </a:r>
            <a:r>
              <a:rPr lang="en-US" b="1" i="1" kern="0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nd</a:t>
            </a: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1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	</a:t>
            </a:r>
          </a:p>
        </p:txBody>
      </p:sp>
      <p:sp>
        <p:nvSpPr>
          <p:cNvPr id="52" name="Rectangle 4"/>
          <p:cNvSpPr txBox="1">
            <a:spLocks noChangeArrowheads="1"/>
          </p:cNvSpPr>
          <p:nvPr/>
        </p:nvSpPr>
        <p:spPr bwMode="auto">
          <a:xfrm>
            <a:off x="3133726" y="4953001"/>
            <a:ext cx="509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n</a:t>
            </a:r>
            <a:r>
              <a:rPr lang="en-US" b="1" i="1" kern="0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th</a:t>
            </a: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1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	</a:t>
            </a:r>
          </a:p>
        </p:txBody>
      </p:sp>
      <p:sp>
        <p:nvSpPr>
          <p:cNvPr id="53" name="Rectangle 4"/>
          <p:cNvSpPr txBox="1">
            <a:spLocks noChangeArrowheads="1"/>
          </p:cNvSpPr>
          <p:nvPr/>
        </p:nvSpPr>
        <p:spPr bwMode="auto">
          <a:xfrm>
            <a:off x="1238251" y="4305301"/>
            <a:ext cx="2076451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~24h</a:t>
            </a:r>
            <a:endParaRPr lang="en-US" b="1" i="1" kern="0" baseline="3000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1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	</a:t>
            </a:r>
          </a:p>
        </p:txBody>
      </p:sp>
      <p:cxnSp>
        <p:nvCxnSpPr>
          <p:cNvPr id="60" name="Straight Arrow Connector 59"/>
          <p:cNvCxnSpPr/>
          <p:nvPr/>
        </p:nvCxnSpPr>
        <p:spPr bwMode="auto">
          <a:xfrm>
            <a:off x="5210175" y="3600450"/>
            <a:ext cx="2876550" cy="1588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 bwMode="auto">
          <a:xfrm rot="5400000">
            <a:off x="3762375" y="5019675"/>
            <a:ext cx="2876550" cy="1588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63" name="Rectangle 4"/>
          <p:cNvSpPr txBox="1">
            <a:spLocks noChangeArrowheads="1"/>
          </p:cNvSpPr>
          <p:nvPr/>
        </p:nvSpPr>
        <p:spPr bwMode="auto">
          <a:xfrm>
            <a:off x="4791074" y="3567094"/>
            <a:ext cx="1057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e</a:t>
            </a:r>
            <a:r>
              <a:rPr lang="en-US" b="1" i="1" kern="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0</a:t>
            </a: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1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	</a:t>
            </a:r>
          </a:p>
        </p:txBody>
      </p:sp>
      <p:sp>
        <p:nvSpPr>
          <p:cNvPr id="65" name="Rectangle 4"/>
          <p:cNvSpPr txBox="1">
            <a:spLocks noChangeArrowheads="1"/>
          </p:cNvSpPr>
          <p:nvPr/>
        </p:nvSpPr>
        <p:spPr bwMode="auto">
          <a:xfrm>
            <a:off x="4781549" y="4143376"/>
            <a:ext cx="1057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e</a:t>
            </a:r>
            <a:r>
              <a:rPr lang="en-US" b="1" i="1" kern="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1</a:t>
            </a: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1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	</a:t>
            </a:r>
          </a:p>
        </p:txBody>
      </p:sp>
      <p:sp>
        <p:nvSpPr>
          <p:cNvPr id="66" name="Rectangle 4"/>
          <p:cNvSpPr txBox="1">
            <a:spLocks noChangeArrowheads="1"/>
          </p:cNvSpPr>
          <p:nvPr/>
        </p:nvSpPr>
        <p:spPr bwMode="auto">
          <a:xfrm>
            <a:off x="4772024" y="4791076"/>
            <a:ext cx="1057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e</a:t>
            </a:r>
            <a:r>
              <a:rPr lang="en-US" b="1" i="1" kern="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2</a:t>
            </a: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1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	</a:t>
            </a:r>
          </a:p>
        </p:txBody>
      </p:sp>
      <p:sp>
        <p:nvSpPr>
          <p:cNvPr id="67" name="Rectangle 4"/>
          <p:cNvSpPr txBox="1">
            <a:spLocks noChangeArrowheads="1"/>
          </p:cNvSpPr>
          <p:nvPr/>
        </p:nvSpPr>
        <p:spPr bwMode="auto">
          <a:xfrm>
            <a:off x="4772024" y="5495926"/>
            <a:ext cx="1057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e</a:t>
            </a:r>
            <a:r>
              <a:rPr lang="en-US" b="1" i="1" kern="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n</a:t>
            </a: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1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	</a:t>
            </a:r>
          </a:p>
        </p:txBody>
      </p:sp>
      <p:cxnSp>
        <p:nvCxnSpPr>
          <p:cNvPr id="68" name="Straight Connector 67"/>
          <p:cNvCxnSpPr/>
          <p:nvPr/>
        </p:nvCxnSpPr>
        <p:spPr bwMode="auto">
          <a:xfrm rot="10800000">
            <a:off x="5224465" y="4452940"/>
            <a:ext cx="1833561" cy="2381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69" name="Straight Connector 68"/>
          <p:cNvCxnSpPr/>
          <p:nvPr/>
        </p:nvCxnSpPr>
        <p:spPr bwMode="auto">
          <a:xfrm rot="10800000" flipV="1">
            <a:off x="5219703" y="5076824"/>
            <a:ext cx="2181223" cy="47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70" name="Straight Connector 69"/>
          <p:cNvCxnSpPr/>
          <p:nvPr/>
        </p:nvCxnSpPr>
        <p:spPr bwMode="auto">
          <a:xfrm rot="10800000" flipV="1">
            <a:off x="5224464" y="5767388"/>
            <a:ext cx="2543177" cy="2381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75" name="Rectangle 4"/>
          <p:cNvSpPr txBox="1">
            <a:spLocks noChangeArrowheads="1"/>
          </p:cNvSpPr>
          <p:nvPr/>
        </p:nvSpPr>
        <p:spPr bwMode="auto">
          <a:xfrm>
            <a:off x="8086725" y="3362326"/>
            <a:ext cx="1057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log </a:t>
            </a:r>
            <a:r>
              <a:rPr lang="en-US" b="1" i="1" kern="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Symbol" pitchFamily="18" charset="2"/>
                <a:ea typeface="+mj-ea"/>
                <a:cs typeface="+mj-cs"/>
              </a:rPr>
              <a:t>s</a:t>
            </a:r>
            <a:r>
              <a:rPr lang="en-US" b="1" i="1" kern="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’</a:t>
            </a:r>
            <a:r>
              <a:rPr lang="en-US" b="1" i="1" kern="0" baseline="-250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v</a:t>
            </a:r>
            <a:endParaRPr lang="en-US" b="1" i="1" kern="0" baseline="-2500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1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	</a:t>
            </a:r>
          </a:p>
        </p:txBody>
      </p:sp>
      <p:sp>
        <p:nvSpPr>
          <p:cNvPr id="77" name="Freeform 76"/>
          <p:cNvSpPr/>
          <p:nvPr/>
        </p:nvSpPr>
        <p:spPr bwMode="auto">
          <a:xfrm>
            <a:off x="5400675" y="3810000"/>
            <a:ext cx="2371725" cy="2105025"/>
          </a:xfrm>
          <a:custGeom>
            <a:avLst/>
            <a:gdLst>
              <a:gd name="connsiteX0" fmla="*/ 0 w 2371725"/>
              <a:gd name="connsiteY0" fmla="*/ 0 h 2105025"/>
              <a:gd name="connsiteX1" fmla="*/ 1438275 w 2371725"/>
              <a:gd name="connsiteY1" fmla="*/ 428625 h 2105025"/>
              <a:gd name="connsiteX2" fmla="*/ 2371725 w 2371725"/>
              <a:gd name="connsiteY2" fmla="*/ 2105025 h 2105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71725" h="2105025">
                <a:moveTo>
                  <a:pt x="0" y="0"/>
                </a:moveTo>
                <a:cubicBezTo>
                  <a:pt x="521494" y="38894"/>
                  <a:pt x="1042988" y="77788"/>
                  <a:pt x="1438275" y="428625"/>
                </a:cubicBezTo>
                <a:cubicBezTo>
                  <a:pt x="1833562" y="779462"/>
                  <a:pt x="2102643" y="1442243"/>
                  <a:pt x="2371725" y="2105025"/>
                </a:cubicBezTo>
              </a:path>
            </a:pathLst>
          </a:custGeom>
          <a:noFill/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78" name="Straight Connector 77"/>
          <p:cNvCxnSpPr>
            <a:stCxn id="77" idx="0"/>
          </p:cNvCxnSpPr>
          <p:nvPr/>
        </p:nvCxnSpPr>
        <p:spPr bwMode="auto">
          <a:xfrm flipH="1">
            <a:off x="5186364" y="3810000"/>
            <a:ext cx="214311" cy="476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80" name="Straight Connector 79"/>
          <p:cNvCxnSpPr/>
          <p:nvPr/>
        </p:nvCxnSpPr>
        <p:spPr bwMode="auto">
          <a:xfrm rot="16200000" flipV="1">
            <a:off x="5329239" y="3709986"/>
            <a:ext cx="164306" cy="238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83" name="Straight Connector 82"/>
          <p:cNvCxnSpPr/>
          <p:nvPr/>
        </p:nvCxnSpPr>
        <p:spPr bwMode="auto">
          <a:xfrm rot="16200000" flipV="1">
            <a:off x="6610352" y="4048124"/>
            <a:ext cx="802481" cy="238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86" name="Straight Connector 85"/>
          <p:cNvCxnSpPr/>
          <p:nvPr/>
        </p:nvCxnSpPr>
        <p:spPr bwMode="auto">
          <a:xfrm rot="5400000" flipH="1" flipV="1">
            <a:off x="6700839" y="4350547"/>
            <a:ext cx="1459707" cy="1666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89" name="Straight Connector 88"/>
          <p:cNvCxnSpPr/>
          <p:nvPr/>
        </p:nvCxnSpPr>
        <p:spPr bwMode="auto">
          <a:xfrm rot="5400000" flipH="1" flipV="1">
            <a:off x="6696075" y="4679160"/>
            <a:ext cx="2116934" cy="1666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91" name="Rectangle 4"/>
          <p:cNvSpPr txBox="1">
            <a:spLocks noChangeArrowheads="1"/>
          </p:cNvSpPr>
          <p:nvPr/>
        </p:nvSpPr>
        <p:spPr bwMode="auto">
          <a:xfrm>
            <a:off x="5114924" y="3128944"/>
            <a:ext cx="1057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Symbol" pitchFamily="18" charset="2"/>
                <a:ea typeface="+mj-ea"/>
                <a:cs typeface="+mj-cs"/>
              </a:rPr>
              <a:t>s</a:t>
            </a: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’</a:t>
            </a:r>
            <a:r>
              <a:rPr lang="en-US" b="1" i="1" kern="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v0</a:t>
            </a: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1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	</a:t>
            </a:r>
          </a:p>
        </p:txBody>
      </p:sp>
      <p:sp>
        <p:nvSpPr>
          <p:cNvPr id="92" name="Rectangle 4"/>
          <p:cNvSpPr txBox="1">
            <a:spLocks noChangeArrowheads="1"/>
          </p:cNvSpPr>
          <p:nvPr/>
        </p:nvSpPr>
        <p:spPr bwMode="auto">
          <a:xfrm>
            <a:off x="6619874" y="3214669"/>
            <a:ext cx="1057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Symbol" pitchFamily="18" charset="2"/>
                <a:ea typeface="+mj-ea"/>
                <a:cs typeface="+mj-cs"/>
              </a:rPr>
              <a:t>s</a:t>
            </a: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’</a:t>
            </a:r>
            <a:r>
              <a:rPr lang="en-US" b="1" i="1" kern="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v1</a:t>
            </a: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1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	</a:t>
            </a:r>
          </a:p>
        </p:txBody>
      </p:sp>
      <p:sp>
        <p:nvSpPr>
          <p:cNvPr id="93" name="Rectangle 4"/>
          <p:cNvSpPr txBox="1">
            <a:spLocks noChangeArrowheads="1"/>
          </p:cNvSpPr>
          <p:nvPr/>
        </p:nvSpPr>
        <p:spPr bwMode="auto">
          <a:xfrm>
            <a:off x="7153274" y="3214669"/>
            <a:ext cx="1057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Symbol" pitchFamily="18" charset="2"/>
                <a:ea typeface="+mj-ea"/>
                <a:cs typeface="+mj-cs"/>
              </a:rPr>
              <a:t>s</a:t>
            </a: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’</a:t>
            </a:r>
            <a:r>
              <a:rPr lang="en-US" b="1" i="1" kern="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v2</a:t>
            </a: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1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	</a:t>
            </a:r>
          </a:p>
        </p:txBody>
      </p:sp>
      <p:sp>
        <p:nvSpPr>
          <p:cNvPr id="94" name="Rectangle 4"/>
          <p:cNvSpPr txBox="1">
            <a:spLocks noChangeArrowheads="1"/>
          </p:cNvSpPr>
          <p:nvPr/>
        </p:nvSpPr>
        <p:spPr bwMode="auto">
          <a:xfrm>
            <a:off x="7619999" y="3224194"/>
            <a:ext cx="1057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i="1" kern="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Symbol" pitchFamily="18" charset="2"/>
                <a:ea typeface="+mj-ea"/>
                <a:cs typeface="+mj-cs"/>
              </a:rPr>
              <a:t>s</a:t>
            </a:r>
            <a:r>
              <a:rPr lang="en-US" b="1" i="1" kern="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’</a:t>
            </a:r>
            <a:r>
              <a:rPr lang="en-US" b="1" i="1" kern="0" baseline="-250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vn</a:t>
            </a:r>
            <a:endParaRPr lang="en-US" b="1" i="1" kern="0" baseline="-2500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1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	</a:t>
            </a:r>
          </a:p>
        </p:txBody>
      </p:sp>
      <p:sp>
        <p:nvSpPr>
          <p:cNvPr id="95" name="Rectangle 4"/>
          <p:cNvSpPr txBox="1">
            <a:spLocks noChangeArrowheads="1"/>
          </p:cNvSpPr>
          <p:nvPr/>
        </p:nvSpPr>
        <p:spPr bwMode="auto">
          <a:xfrm>
            <a:off x="4967287" y="5757864"/>
            <a:ext cx="4113453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b="1" i="1" u="none" strike="noStrike" kern="0" cap="none" spc="0" normalizeH="0" baseline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We will use this data</a:t>
            </a:r>
            <a:r>
              <a:rPr kumimoji="0" lang="en-US" b="1" i="1" u="none" strike="noStrike" kern="0" cap="none" spc="0" normalizeH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to predict </a:t>
            </a:r>
            <a:r>
              <a:rPr kumimoji="0" lang="en-US" b="1" i="1" u="none" strike="noStrike" kern="0" cap="none" spc="0" normalizeH="0" dirty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magnitude</a:t>
            </a:r>
            <a:r>
              <a:rPr kumimoji="0" lang="en-US" b="1" i="1" u="none" strike="noStrike" kern="0" cap="none" spc="0" normalizeH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of consolidation settlement</a:t>
            </a:r>
            <a:endParaRPr kumimoji="0" lang="en-US" b="1" i="1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6" name="Rectangle 4"/>
          <p:cNvSpPr txBox="1">
            <a:spLocks noChangeArrowheads="1"/>
          </p:cNvSpPr>
          <p:nvPr/>
        </p:nvSpPr>
        <p:spPr bwMode="auto">
          <a:xfrm>
            <a:off x="1300162" y="5672139"/>
            <a:ext cx="36337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i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We will use this data to predict </a:t>
            </a:r>
            <a:r>
              <a:rPr lang="en-US" b="1" i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rate</a:t>
            </a:r>
            <a:r>
              <a:rPr lang="en-US" b="1" i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of consolidation</a:t>
            </a:r>
            <a:endParaRPr kumimoji="0" lang="en-US" b="1" i="1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7" name="Rectangle 4"/>
          <p:cNvSpPr txBox="1">
            <a:spLocks noChangeArrowheads="1"/>
          </p:cNvSpPr>
          <p:nvPr/>
        </p:nvSpPr>
        <p:spPr bwMode="auto">
          <a:xfrm>
            <a:off x="3328987" y="2776539"/>
            <a:ext cx="29575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i="1" kern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“e-log p” curve</a:t>
            </a:r>
          </a:p>
        </p:txBody>
      </p:sp>
      <p:cxnSp>
        <p:nvCxnSpPr>
          <p:cNvPr id="99" name="Straight Arrow Connector 98"/>
          <p:cNvCxnSpPr/>
          <p:nvPr/>
        </p:nvCxnSpPr>
        <p:spPr bwMode="auto">
          <a:xfrm>
            <a:off x="4486275" y="3209925"/>
            <a:ext cx="533400" cy="30480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0" name="Straight Arrow Connector 99"/>
          <p:cNvCxnSpPr/>
          <p:nvPr/>
        </p:nvCxnSpPr>
        <p:spPr bwMode="auto">
          <a:xfrm rot="5400000">
            <a:off x="1790700" y="2847975"/>
            <a:ext cx="1104900" cy="30480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76225" y="155575"/>
            <a:ext cx="8610600" cy="546100"/>
          </a:xfrm>
        </p:spPr>
        <p:txBody>
          <a:bodyPr anchor="b"/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 “e-log p” curve</a:t>
            </a:r>
            <a:endParaRPr lang="en-US" sz="3200" b="1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6" name="Picture 15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-60000">
            <a:off x="366520" y="1114426"/>
            <a:ext cx="8433921" cy="4622674"/>
          </a:xfrm>
          <a:prstGeom prst="rect">
            <a:avLst/>
          </a:prstGeom>
        </p:spPr>
      </p:pic>
      <p:sp>
        <p:nvSpPr>
          <p:cNvPr id="19" name="Rectangle 4"/>
          <p:cNvSpPr txBox="1">
            <a:spLocks noChangeArrowheads="1"/>
          </p:cNvSpPr>
          <p:nvPr/>
        </p:nvSpPr>
        <p:spPr bwMode="auto">
          <a:xfrm>
            <a:off x="38099" y="6254750"/>
            <a:ext cx="494347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San Francisco Bay Mud (Holtz and Kovacs, 1981)</a:t>
            </a:r>
            <a:endParaRPr kumimoji="0" lang="en-US" sz="1400" b="1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26" name="Straight Arrow Connector 25"/>
          <p:cNvCxnSpPr/>
          <p:nvPr/>
        </p:nvCxnSpPr>
        <p:spPr bwMode="auto">
          <a:xfrm rot="16200000" flipH="1">
            <a:off x="1357313" y="2471737"/>
            <a:ext cx="1743075" cy="123825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 bwMode="auto">
          <a:xfrm rot="10800000">
            <a:off x="1790701" y="4295776"/>
            <a:ext cx="1009653" cy="228601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 bwMode="auto">
          <a:xfrm rot="16200000" flipH="1">
            <a:off x="6224589" y="2024062"/>
            <a:ext cx="1743075" cy="123825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 bwMode="auto">
          <a:xfrm rot="10800000">
            <a:off x="6657977" y="3848101"/>
            <a:ext cx="1009653" cy="228601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4" name="Rectangle 4"/>
          <p:cNvSpPr txBox="1">
            <a:spLocks noChangeArrowheads="1"/>
          </p:cNvSpPr>
          <p:nvPr/>
        </p:nvSpPr>
        <p:spPr bwMode="auto">
          <a:xfrm>
            <a:off x="2133600" y="2368550"/>
            <a:ext cx="923926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Loading</a:t>
            </a:r>
          </a:p>
        </p:txBody>
      </p:sp>
      <p:sp>
        <p:nvSpPr>
          <p:cNvPr id="35" name="Rectangle 4"/>
          <p:cNvSpPr txBox="1">
            <a:spLocks noChangeArrowheads="1"/>
          </p:cNvSpPr>
          <p:nvPr/>
        </p:nvSpPr>
        <p:spPr bwMode="auto">
          <a:xfrm>
            <a:off x="1485899" y="3749675"/>
            <a:ext cx="128587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Unoading</a:t>
            </a:r>
            <a:endParaRPr kumimoji="0" lang="en-US" sz="1400" b="1" i="1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6" name="Rectangle 4"/>
          <p:cNvSpPr txBox="1">
            <a:spLocks noChangeArrowheads="1"/>
          </p:cNvSpPr>
          <p:nvPr/>
        </p:nvSpPr>
        <p:spPr bwMode="auto">
          <a:xfrm>
            <a:off x="7000875" y="2149475"/>
            <a:ext cx="923926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Loading</a:t>
            </a:r>
          </a:p>
        </p:txBody>
      </p:sp>
      <p:sp>
        <p:nvSpPr>
          <p:cNvPr id="37" name="Rectangle 4"/>
          <p:cNvSpPr txBox="1">
            <a:spLocks noChangeArrowheads="1"/>
          </p:cNvSpPr>
          <p:nvPr/>
        </p:nvSpPr>
        <p:spPr bwMode="auto">
          <a:xfrm>
            <a:off x="6210300" y="3273425"/>
            <a:ext cx="1104901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i="1" kern="0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Unl</a:t>
            </a:r>
            <a:r>
              <a:rPr kumimoji="0" lang="en-US" sz="1400" b="1" i="1" u="none" strike="noStrike" kern="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oading</a:t>
            </a:r>
            <a:endParaRPr kumimoji="0" lang="en-US" sz="1400" b="1" i="1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540000">
            <a:off x="4009262" y="799913"/>
            <a:ext cx="5134738" cy="5098730"/>
          </a:xfrm>
          <a:prstGeom prst="rect">
            <a:avLst/>
          </a:prstGeom>
        </p:spPr>
      </p:pic>
      <p:cxnSp>
        <p:nvCxnSpPr>
          <p:cNvPr id="32" name="Straight Arrow Connector 31"/>
          <p:cNvCxnSpPr/>
          <p:nvPr/>
        </p:nvCxnSpPr>
        <p:spPr bwMode="auto">
          <a:xfrm rot="16200000" flipH="1">
            <a:off x="6600830" y="1933576"/>
            <a:ext cx="1657346" cy="1333500"/>
          </a:xfrm>
          <a:prstGeom prst="straightConnector1">
            <a:avLst/>
          </a:prstGeom>
          <a:ln>
            <a:solidFill>
              <a:srgbClr val="00B050"/>
            </a:solidFill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6" name="Rectangle 4"/>
          <p:cNvSpPr txBox="1">
            <a:spLocks noChangeArrowheads="1"/>
          </p:cNvSpPr>
          <p:nvPr/>
        </p:nvSpPr>
        <p:spPr bwMode="auto">
          <a:xfrm>
            <a:off x="7296149" y="1911350"/>
            <a:ext cx="1333501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Virgin (NC)</a:t>
            </a: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i="1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Compression</a:t>
            </a:r>
            <a:endParaRPr kumimoji="0" lang="en-US" sz="1400" b="1" i="1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18" name="Straight Connector 17"/>
          <p:cNvCxnSpPr/>
          <p:nvPr/>
        </p:nvCxnSpPr>
        <p:spPr bwMode="auto">
          <a:xfrm>
            <a:off x="5000625" y="1219200"/>
            <a:ext cx="1162050" cy="21907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 bwMode="auto">
          <a:xfrm rot="16200000" flipH="1">
            <a:off x="5915025" y="1704975"/>
            <a:ext cx="2952750" cy="243840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 bwMode="auto">
          <a:xfrm>
            <a:off x="6419850" y="4057650"/>
            <a:ext cx="2200275" cy="33337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0" name="Rectangle 4"/>
          <p:cNvSpPr txBox="1">
            <a:spLocks noChangeArrowheads="1"/>
          </p:cNvSpPr>
          <p:nvPr/>
        </p:nvSpPr>
        <p:spPr bwMode="auto">
          <a:xfrm>
            <a:off x="6415087" y="2363787"/>
            <a:ext cx="1104901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i="1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</a:t>
            </a:r>
            <a:r>
              <a:rPr lang="en-US" b="1" i="1" kern="0" baseline="-250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</a:t>
            </a:r>
            <a:endParaRPr kumimoji="0" lang="en-US" b="1" i="1" u="none" strike="noStrike" kern="0" cap="none" spc="0" normalizeH="0" baseline="-25000" noProof="0" dirty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1" name="Rectangle 4"/>
          <p:cNvSpPr txBox="1">
            <a:spLocks noChangeArrowheads="1"/>
          </p:cNvSpPr>
          <p:nvPr/>
        </p:nvSpPr>
        <p:spPr bwMode="auto">
          <a:xfrm>
            <a:off x="6915150" y="4044950"/>
            <a:ext cx="1104901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i="1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</a:t>
            </a:r>
            <a:r>
              <a:rPr lang="en-US" b="1" i="1" kern="0" baseline="-250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s</a:t>
            </a:r>
            <a:endParaRPr kumimoji="0" lang="en-US" b="1" i="1" u="none" strike="noStrike" kern="0" cap="none" spc="0" normalizeH="0" baseline="-25000" noProof="0" dirty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39" name="Straight Connector 38"/>
          <p:cNvCxnSpPr/>
          <p:nvPr/>
        </p:nvCxnSpPr>
        <p:spPr bwMode="auto">
          <a:xfrm rot="5400000">
            <a:off x="5381625" y="1371600"/>
            <a:ext cx="114300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5" name="Rectangle 4"/>
          <p:cNvSpPr txBox="1">
            <a:spLocks noChangeArrowheads="1"/>
          </p:cNvSpPr>
          <p:nvPr/>
        </p:nvSpPr>
        <p:spPr bwMode="auto">
          <a:xfrm>
            <a:off x="5414962" y="1263650"/>
            <a:ext cx="1104901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i="1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</a:t>
            </a:r>
            <a:r>
              <a:rPr lang="en-US" b="1" i="1" kern="0" baseline="-250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r</a:t>
            </a:r>
            <a:endParaRPr kumimoji="0" lang="en-US" b="1" i="1" u="none" strike="noStrike" kern="0" cap="none" spc="0" normalizeH="0" baseline="-25000" noProof="0" dirty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42" name="Straight Connector 41"/>
          <p:cNvCxnSpPr/>
          <p:nvPr/>
        </p:nvCxnSpPr>
        <p:spPr bwMode="auto">
          <a:xfrm>
            <a:off x="5443538" y="1433513"/>
            <a:ext cx="576262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Straight Connector 42"/>
          <p:cNvCxnSpPr/>
          <p:nvPr/>
        </p:nvCxnSpPr>
        <p:spPr bwMode="auto">
          <a:xfrm>
            <a:off x="6819900" y="2962275"/>
            <a:ext cx="576262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Straight Connector 43"/>
          <p:cNvCxnSpPr/>
          <p:nvPr/>
        </p:nvCxnSpPr>
        <p:spPr bwMode="auto">
          <a:xfrm rot="5400000">
            <a:off x="6483350" y="2621756"/>
            <a:ext cx="691356" cy="79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6" name="Straight Connector 45"/>
          <p:cNvCxnSpPr/>
          <p:nvPr/>
        </p:nvCxnSpPr>
        <p:spPr bwMode="auto">
          <a:xfrm>
            <a:off x="7062788" y="4257676"/>
            <a:ext cx="576262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7" name="Straight Connector 46"/>
          <p:cNvCxnSpPr/>
          <p:nvPr/>
        </p:nvCxnSpPr>
        <p:spPr bwMode="auto">
          <a:xfrm rot="5400000">
            <a:off x="7015163" y="4205288"/>
            <a:ext cx="114300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Connector 47"/>
          <p:cNvCxnSpPr/>
          <p:nvPr/>
        </p:nvCxnSpPr>
        <p:spPr bwMode="auto">
          <a:xfrm rot="16200000" flipH="1">
            <a:off x="4452938" y="3157537"/>
            <a:ext cx="3438525" cy="190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sp>
        <p:nvSpPr>
          <p:cNvPr id="50" name="Rectangle 4"/>
          <p:cNvSpPr txBox="1">
            <a:spLocks noChangeArrowheads="1"/>
          </p:cNvSpPr>
          <p:nvPr/>
        </p:nvSpPr>
        <p:spPr bwMode="auto">
          <a:xfrm>
            <a:off x="5919787" y="4749800"/>
            <a:ext cx="1104901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i="1" kern="0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ymbol" pitchFamily="18" charset="2"/>
                <a:ea typeface="+mj-ea"/>
                <a:cs typeface="+mj-cs"/>
              </a:rPr>
              <a:t>s</a:t>
            </a:r>
            <a:r>
              <a:rPr lang="en-US" b="1" i="1" kern="0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’</a:t>
            </a:r>
            <a:r>
              <a:rPr lang="en-US" b="1" i="1" kern="0" baseline="-25000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</a:t>
            </a:r>
            <a:endParaRPr kumimoji="0" lang="en-US" b="1" i="1" u="none" strike="noStrike" kern="0" cap="none" spc="0" normalizeH="0" baseline="-25000" noProof="0" dirty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1" name="Oval 50"/>
          <p:cNvSpPr/>
          <p:nvPr/>
        </p:nvSpPr>
        <p:spPr bwMode="auto">
          <a:xfrm>
            <a:off x="6124575" y="4848225"/>
            <a:ext cx="100012" cy="100012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2" name="Rectangle 4"/>
          <p:cNvSpPr txBox="1">
            <a:spLocks noChangeArrowheads="1"/>
          </p:cNvSpPr>
          <p:nvPr/>
        </p:nvSpPr>
        <p:spPr bwMode="auto">
          <a:xfrm>
            <a:off x="5076825" y="387350"/>
            <a:ext cx="144780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i="1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OC Compression</a:t>
            </a:r>
            <a:endParaRPr kumimoji="0" lang="en-US" sz="1400" b="1" i="1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4" name="Straight Arrow Connector 53"/>
          <p:cNvCxnSpPr/>
          <p:nvPr/>
        </p:nvCxnSpPr>
        <p:spPr bwMode="auto">
          <a:xfrm>
            <a:off x="5038725" y="962025"/>
            <a:ext cx="1247778" cy="295274"/>
          </a:xfrm>
          <a:prstGeom prst="straightConnector1">
            <a:avLst/>
          </a:prstGeom>
          <a:ln>
            <a:solidFill>
              <a:srgbClr val="00B050"/>
            </a:solidFill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7" name="Rectangle 4"/>
          <p:cNvSpPr txBox="1">
            <a:spLocks noChangeArrowheads="1"/>
          </p:cNvSpPr>
          <p:nvPr/>
        </p:nvSpPr>
        <p:spPr bwMode="auto">
          <a:xfrm>
            <a:off x="5038725" y="1333500"/>
            <a:ext cx="381000" cy="3619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i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A</a:t>
            </a:r>
            <a:endParaRPr kumimoji="0" lang="en-US" sz="1400" b="1" i="1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7" name="Rectangle 4"/>
          <p:cNvSpPr txBox="1">
            <a:spLocks noChangeArrowheads="1"/>
          </p:cNvSpPr>
          <p:nvPr/>
        </p:nvSpPr>
        <p:spPr bwMode="auto">
          <a:xfrm>
            <a:off x="66675" y="720724"/>
            <a:ext cx="405765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4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Divide e-log p curve into linear segments</a:t>
            </a:r>
          </a:p>
          <a:p>
            <a:pPr marL="0" marR="0" lvl="0" indent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1" i="1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OC = </a:t>
            </a:r>
            <a:r>
              <a:rPr kumimoji="0" lang="en-US" sz="1400" b="1" i="1" u="none" strike="noStrike" kern="0" cap="none" spc="0" normalizeH="0" baseline="0" noProof="0" dirty="0" err="1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Overconsolidated</a:t>
            </a:r>
            <a:r>
              <a:rPr kumimoji="0" lang="en-US" sz="1400" b="1" i="1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(stiff response)</a:t>
            </a:r>
          </a:p>
          <a:p>
            <a:pPr marL="0" marR="0" lvl="0" indent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4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NC = Normally Consolidated (soft response)</a:t>
            </a:r>
          </a:p>
          <a:p>
            <a:pPr marL="0" marR="0" lvl="0" indent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1" i="1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OC and NC portions separated</a:t>
            </a:r>
            <a:r>
              <a:rPr kumimoji="0" lang="en-US" sz="1400" b="1" i="1" u="none" strike="noStrike" kern="0" cap="none" spc="0" normalizeH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by </a:t>
            </a:r>
            <a:r>
              <a:rPr kumimoji="0" lang="en-US" sz="1400" b="1" i="1" u="none" strike="noStrike" kern="0" cap="none" spc="0" normalizeH="0" noProof="0" dirty="0" err="1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Symbol" pitchFamily="18" charset="2"/>
                <a:ea typeface="+mj-ea"/>
                <a:cs typeface="+mj-cs"/>
              </a:rPr>
              <a:t>s</a:t>
            </a:r>
            <a:r>
              <a:rPr kumimoji="0" lang="en-US" sz="1400" b="1" i="1" u="none" strike="noStrike" kern="0" cap="none" spc="0" normalizeH="0" noProof="0" dirty="0" err="1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’</a:t>
            </a:r>
            <a:r>
              <a:rPr kumimoji="0" lang="en-US" sz="1400" b="1" i="1" u="none" strike="noStrike" kern="0" cap="none" spc="0" normalizeH="0" baseline="-25000" noProof="0" dirty="0" err="1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</a:t>
            </a:r>
            <a:endParaRPr kumimoji="0" lang="en-US" sz="1400" b="1" i="1" u="none" strike="noStrike" kern="0" cap="none" spc="0" normalizeH="0" baseline="-2500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400" b="1" i="1" kern="0" baseline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en-US" sz="1400" b="1" i="1" kern="0" baseline="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Symbol" pitchFamily="18" charset="2"/>
                <a:ea typeface="+mj-ea"/>
                <a:cs typeface="+mj-cs"/>
              </a:rPr>
              <a:t>s</a:t>
            </a:r>
            <a:r>
              <a:rPr lang="en-US" sz="1400" b="1" i="1" kern="0" baseline="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’</a:t>
            </a:r>
            <a:r>
              <a:rPr lang="en-US" sz="1400" b="1" i="1" kern="0" baseline="-250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p</a:t>
            </a:r>
            <a:r>
              <a:rPr lang="en-US" sz="1400" b="1" i="1" kern="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en-US" sz="1400" b="1" i="1" kern="0" baseline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= “maximum past pressure”</a:t>
            </a:r>
          </a:p>
          <a:p>
            <a:pPr marL="0" marR="0" lvl="0" indent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1" i="1" u="none" strike="noStrike" kern="0" cap="none" spc="0" normalizeH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C</a:t>
            </a:r>
            <a:r>
              <a:rPr kumimoji="0" lang="en-US" sz="1400" b="1" i="1" u="none" strike="noStrike" kern="0" cap="none" spc="0" normalizeH="0" baseline="-2500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r</a:t>
            </a:r>
            <a:r>
              <a:rPr kumimoji="0" lang="en-US" sz="1400" b="1" i="1" u="none" strike="noStrike" kern="0" cap="none" spc="0" normalizeH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= Recompression Index (slope of OC)</a:t>
            </a:r>
          </a:p>
          <a:p>
            <a:pPr marL="0" marR="0" lvl="0" indent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4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C</a:t>
            </a:r>
            <a:r>
              <a:rPr lang="en-US" sz="1400" b="1" i="1" kern="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</a:t>
            </a:r>
            <a:r>
              <a:rPr lang="en-US" sz="14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= Compression Index (slope of NC)</a:t>
            </a:r>
          </a:p>
          <a:p>
            <a:pPr marL="0" marR="0" lvl="0" indent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1" i="1" u="none" strike="noStrike" kern="0" cap="none" spc="0" normalizeH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C</a:t>
            </a:r>
            <a:r>
              <a:rPr kumimoji="0" lang="en-US" sz="1400" b="1" i="1" u="none" strike="noStrike" kern="0" cap="none" spc="0" normalizeH="0" baseline="-2500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</a:t>
            </a:r>
            <a:r>
              <a:rPr kumimoji="0" lang="en-US" sz="1400" b="1" i="1" u="none" strike="noStrike" kern="0" cap="none" spc="0" normalizeH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= Swell </a:t>
            </a:r>
            <a:r>
              <a:rPr lang="en-US" sz="14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Index (slope of unload response)</a:t>
            </a:r>
            <a:endParaRPr kumimoji="0" lang="en-US" sz="1400" b="1" i="1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61794" name="Object 2"/>
          <p:cNvGraphicFramePr>
            <a:graphicFrameLocks noChangeAspect="1"/>
          </p:cNvGraphicFramePr>
          <p:nvPr/>
        </p:nvGraphicFramePr>
        <p:xfrm>
          <a:off x="717550" y="3509963"/>
          <a:ext cx="1887538" cy="287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69720" imgH="1930320" progId="Equation.3">
                  <p:embed/>
                </p:oleObj>
              </mc:Choice>
              <mc:Fallback>
                <p:oleObj name="Equation" r:id="rId3" imgW="1269720" imgH="193032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7550" y="3509963"/>
                        <a:ext cx="1887538" cy="2876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" name="Rectangle 4"/>
          <p:cNvSpPr txBox="1">
            <a:spLocks noChangeArrowheads="1"/>
          </p:cNvSpPr>
          <p:nvPr/>
        </p:nvSpPr>
        <p:spPr bwMode="auto">
          <a:xfrm>
            <a:off x="6286500" y="1171575"/>
            <a:ext cx="381000" cy="3619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i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B</a:t>
            </a:r>
            <a:endParaRPr kumimoji="0" lang="en-US" sz="1400" b="1" i="1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9" name="Rectangle 4"/>
          <p:cNvSpPr txBox="1">
            <a:spLocks noChangeArrowheads="1"/>
          </p:cNvSpPr>
          <p:nvPr/>
        </p:nvSpPr>
        <p:spPr bwMode="auto">
          <a:xfrm>
            <a:off x="8362950" y="3752850"/>
            <a:ext cx="381000" cy="3619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i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</a:t>
            </a:r>
            <a:endParaRPr kumimoji="0" lang="en-US" sz="1400" b="1" i="1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0" name="Rectangle 4"/>
          <p:cNvSpPr txBox="1">
            <a:spLocks noChangeArrowheads="1"/>
          </p:cNvSpPr>
          <p:nvPr/>
        </p:nvSpPr>
        <p:spPr bwMode="auto">
          <a:xfrm>
            <a:off x="6305550" y="3552825"/>
            <a:ext cx="381000" cy="3619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i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D</a:t>
            </a:r>
            <a:endParaRPr kumimoji="0" lang="en-US" sz="1400" b="1" i="1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8" name="Rectangle 4"/>
          <p:cNvSpPr txBox="1">
            <a:spLocks noChangeArrowheads="1"/>
          </p:cNvSpPr>
          <p:nvPr/>
        </p:nvSpPr>
        <p:spPr bwMode="auto">
          <a:xfrm>
            <a:off x="2705100" y="4454525"/>
            <a:ext cx="1371600" cy="441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sz="1400" b="1" i="1" kern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0.1 ~ C</a:t>
            </a:r>
            <a:r>
              <a:rPr lang="en-US" sz="1400" b="1" i="1" kern="0" baseline="-2500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</a:t>
            </a:r>
            <a:r>
              <a:rPr lang="en-US" sz="1400" b="1" i="1" kern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~ 2.6</a:t>
            </a:r>
            <a:endParaRPr kumimoji="0" lang="en-US" sz="1400" b="1" i="1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9" name="Rectangle 4"/>
          <p:cNvSpPr txBox="1">
            <a:spLocks noChangeArrowheads="1"/>
          </p:cNvSpPr>
          <p:nvPr/>
        </p:nvSpPr>
        <p:spPr bwMode="auto">
          <a:xfrm>
            <a:off x="2667000" y="3702050"/>
            <a:ext cx="1638300" cy="441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sz="1400" b="1" i="1" kern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0.01 ~ C</a:t>
            </a:r>
            <a:r>
              <a:rPr lang="en-US" sz="1400" b="1" i="1" kern="0" baseline="-2500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r</a:t>
            </a:r>
            <a:r>
              <a:rPr lang="en-US" sz="1400" b="1" i="1" kern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~ 0.5</a:t>
            </a:r>
            <a:endParaRPr kumimoji="0" lang="en-US" sz="1400" b="1" i="1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4"/>
          <p:cNvSpPr txBox="1">
            <a:spLocks noChangeArrowheads="1"/>
          </p:cNvSpPr>
          <p:nvPr/>
        </p:nvSpPr>
        <p:spPr bwMode="auto">
          <a:xfrm>
            <a:off x="7724775" y="6273800"/>
            <a:ext cx="144780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i="1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(</a:t>
            </a:r>
            <a:r>
              <a:rPr lang="en-US" sz="1400" b="1" i="1" kern="0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Bardet</a:t>
            </a:r>
            <a:r>
              <a:rPr lang="en-US" sz="1400" b="1" i="1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, 1997)</a:t>
            </a:r>
            <a:endParaRPr kumimoji="0" lang="en-US" sz="1400" b="1" i="1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8" name="Picture 27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69136" y="350520"/>
            <a:ext cx="6205728" cy="615696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540000">
            <a:off x="4009262" y="794162"/>
            <a:ext cx="5134738" cy="5098730"/>
          </a:xfrm>
          <a:prstGeom prst="rect">
            <a:avLst/>
          </a:prstGeom>
        </p:spPr>
      </p:pic>
      <p:sp>
        <p:nvSpPr>
          <p:cNvPr id="36" name="Rectangle 4"/>
          <p:cNvSpPr txBox="1">
            <a:spLocks noChangeArrowheads="1"/>
          </p:cNvSpPr>
          <p:nvPr/>
        </p:nvSpPr>
        <p:spPr bwMode="auto">
          <a:xfrm>
            <a:off x="7248524" y="2168525"/>
            <a:ext cx="1333501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NC</a:t>
            </a:r>
          </a:p>
        </p:txBody>
      </p:sp>
      <p:cxnSp>
        <p:nvCxnSpPr>
          <p:cNvPr id="18" name="Straight Connector 17"/>
          <p:cNvCxnSpPr/>
          <p:nvPr/>
        </p:nvCxnSpPr>
        <p:spPr bwMode="auto">
          <a:xfrm>
            <a:off x="5000625" y="1219200"/>
            <a:ext cx="1162050" cy="21907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 bwMode="auto">
          <a:xfrm rot="16200000" flipH="1">
            <a:off x="5915025" y="1704975"/>
            <a:ext cx="2952750" cy="243840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 bwMode="auto">
          <a:xfrm>
            <a:off x="6419850" y="4057650"/>
            <a:ext cx="2200275" cy="33337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0" name="Rectangle 4"/>
          <p:cNvSpPr txBox="1">
            <a:spLocks noChangeArrowheads="1"/>
          </p:cNvSpPr>
          <p:nvPr/>
        </p:nvSpPr>
        <p:spPr bwMode="auto">
          <a:xfrm>
            <a:off x="6415087" y="2363787"/>
            <a:ext cx="1104901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i="1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</a:t>
            </a:r>
            <a:r>
              <a:rPr lang="en-US" b="1" i="1" kern="0" baseline="-250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</a:t>
            </a:r>
            <a:endParaRPr kumimoji="0" lang="en-US" b="1" i="1" u="none" strike="noStrike" kern="0" cap="none" spc="0" normalizeH="0" baseline="-25000" noProof="0" dirty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1" name="Rectangle 4"/>
          <p:cNvSpPr txBox="1">
            <a:spLocks noChangeArrowheads="1"/>
          </p:cNvSpPr>
          <p:nvPr/>
        </p:nvSpPr>
        <p:spPr bwMode="auto">
          <a:xfrm>
            <a:off x="6915150" y="4044950"/>
            <a:ext cx="1104901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i="1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</a:t>
            </a:r>
            <a:r>
              <a:rPr lang="en-US" b="1" i="1" kern="0" baseline="-250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s</a:t>
            </a:r>
            <a:endParaRPr kumimoji="0" lang="en-US" b="1" i="1" u="none" strike="noStrike" kern="0" cap="none" spc="0" normalizeH="0" baseline="-25000" noProof="0" dirty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39" name="Straight Connector 38"/>
          <p:cNvCxnSpPr/>
          <p:nvPr/>
        </p:nvCxnSpPr>
        <p:spPr bwMode="auto">
          <a:xfrm rot="5400000">
            <a:off x="5381625" y="1371600"/>
            <a:ext cx="114300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5" name="Rectangle 4"/>
          <p:cNvSpPr txBox="1">
            <a:spLocks noChangeArrowheads="1"/>
          </p:cNvSpPr>
          <p:nvPr/>
        </p:nvSpPr>
        <p:spPr bwMode="auto">
          <a:xfrm>
            <a:off x="5414962" y="1263650"/>
            <a:ext cx="1104901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i="1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</a:t>
            </a:r>
            <a:r>
              <a:rPr lang="en-US" b="1" i="1" kern="0" baseline="-250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r</a:t>
            </a:r>
            <a:endParaRPr kumimoji="0" lang="en-US" b="1" i="1" u="none" strike="noStrike" kern="0" cap="none" spc="0" normalizeH="0" baseline="-25000" noProof="0" dirty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42" name="Straight Connector 41"/>
          <p:cNvCxnSpPr/>
          <p:nvPr/>
        </p:nvCxnSpPr>
        <p:spPr bwMode="auto">
          <a:xfrm>
            <a:off x="5443538" y="1433513"/>
            <a:ext cx="576262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Straight Connector 42"/>
          <p:cNvCxnSpPr/>
          <p:nvPr/>
        </p:nvCxnSpPr>
        <p:spPr bwMode="auto">
          <a:xfrm>
            <a:off x="6819900" y="2962275"/>
            <a:ext cx="576262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Straight Connector 43"/>
          <p:cNvCxnSpPr/>
          <p:nvPr/>
        </p:nvCxnSpPr>
        <p:spPr bwMode="auto">
          <a:xfrm rot="5400000">
            <a:off x="6483350" y="2621756"/>
            <a:ext cx="691356" cy="79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6" name="Straight Connector 45"/>
          <p:cNvCxnSpPr/>
          <p:nvPr/>
        </p:nvCxnSpPr>
        <p:spPr bwMode="auto">
          <a:xfrm>
            <a:off x="7062788" y="4257676"/>
            <a:ext cx="576262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7" name="Straight Connector 46"/>
          <p:cNvCxnSpPr/>
          <p:nvPr/>
        </p:nvCxnSpPr>
        <p:spPr bwMode="auto">
          <a:xfrm rot="5400000">
            <a:off x="7015163" y="4205288"/>
            <a:ext cx="114300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Connector 47"/>
          <p:cNvCxnSpPr/>
          <p:nvPr/>
        </p:nvCxnSpPr>
        <p:spPr bwMode="auto">
          <a:xfrm rot="16200000" flipH="1">
            <a:off x="4452938" y="3157537"/>
            <a:ext cx="3438525" cy="190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sp>
        <p:nvSpPr>
          <p:cNvPr id="50" name="Rectangle 4"/>
          <p:cNvSpPr txBox="1">
            <a:spLocks noChangeArrowheads="1"/>
          </p:cNvSpPr>
          <p:nvPr/>
        </p:nvSpPr>
        <p:spPr bwMode="auto">
          <a:xfrm>
            <a:off x="5915564" y="4743181"/>
            <a:ext cx="1104901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i="1" kern="0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ymbol" pitchFamily="18" charset="2"/>
                <a:ea typeface="+mj-ea"/>
                <a:cs typeface="+mj-cs"/>
              </a:rPr>
              <a:t>s</a:t>
            </a:r>
            <a:r>
              <a:rPr lang="en-US" b="1" i="1" kern="0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’</a:t>
            </a:r>
            <a:r>
              <a:rPr lang="en-US" b="1" i="1" kern="0" baseline="-25000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</a:t>
            </a:r>
            <a:endParaRPr kumimoji="0" lang="en-US" b="1" i="1" u="none" strike="noStrike" kern="0" cap="none" spc="0" normalizeH="0" baseline="-25000" noProof="0" dirty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1" name="Oval 50"/>
          <p:cNvSpPr/>
          <p:nvPr/>
        </p:nvSpPr>
        <p:spPr bwMode="auto">
          <a:xfrm>
            <a:off x="6124575" y="4848225"/>
            <a:ext cx="100012" cy="100012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2" name="Rectangle 4"/>
          <p:cNvSpPr txBox="1">
            <a:spLocks noChangeArrowheads="1"/>
          </p:cNvSpPr>
          <p:nvPr/>
        </p:nvSpPr>
        <p:spPr bwMode="auto">
          <a:xfrm>
            <a:off x="5200650" y="539750"/>
            <a:ext cx="144780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i="1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OC</a:t>
            </a:r>
            <a:endParaRPr kumimoji="0" lang="en-US" sz="1400" b="1" i="1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7" name="Rectangle 4"/>
          <p:cNvSpPr txBox="1">
            <a:spLocks noChangeArrowheads="1"/>
          </p:cNvSpPr>
          <p:nvPr/>
        </p:nvSpPr>
        <p:spPr bwMode="auto">
          <a:xfrm>
            <a:off x="5048250" y="1371600"/>
            <a:ext cx="381000" cy="3619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i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A</a:t>
            </a:r>
            <a:endParaRPr kumimoji="0" lang="en-US" sz="1400" b="1" i="1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7" name="Rectangle 4"/>
          <p:cNvSpPr txBox="1">
            <a:spLocks noChangeArrowheads="1"/>
          </p:cNvSpPr>
          <p:nvPr/>
        </p:nvSpPr>
        <p:spPr bwMode="auto">
          <a:xfrm>
            <a:off x="66675" y="720724"/>
            <a:ext cx="405765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n-US" sz="14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M</a:t>
            </a:r>
            <a:r>
              <a:rPr lang="en-US" sz="1400" b="1" i="1" kern="0" baseline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aximum past pressure</a:t>
            </a:r>
            <a:r>
              <a:rPr lang="en-US" sz="14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(</a:t>
            </a:r>
            <a:r>
              <a:rPr lang="en-US" sz="1400" b="1" i="1" kern="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Symbol" pitchFamily="18" charset="2"/>
              </a:rPr>
              <a:t>s</a:t>
            </a:r>
            <a:r>
              <a:rPr lang="en-US" sz="1400" b="1" i="1" kern="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’</a:t>
            </a:r>
            <a:r>
              <a:rPr lang="en-US" sz="1400" b="1" i="1" kern="0" baseline="-25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p</a:t>
            </a:r>
            <a:r>
              <a:rPr lang="en-US" sz="1400" b="1" i="1" kern="0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1400" b="1" i="1" kern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) quantifies </a:t>
            </a:r>
          </a:p>
          <a:p>
            <a:pPr lvl="0">
              <a:defRPr/>
            </a:pPr>
            <a:r>
              <a:rPr lang="en-US" sz="1400" b="1" i="1" kern="0" baseline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The</a:t>
            </a:r>
            <a:r>
              <a:rPr lang="en-US" sz="14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“stress history” of the soil – it is the largest magnitude of effective stress the soil has been consolidated to in the past. </a:t>
            </a:r>
          </a:p>
          <a:p>
            <a:pPr lvl="0">
              <a:defRPr/>
            </a:pPr>
            <a:endParaRPr lang="en-US" sz="1400" b="1" i="1" kern="0" baseline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lvl="0">
              <a:defRPr/>
            </a:pPr>
            <a:r>
              <a:rPr lang="en-US" sz="1400" b="1" i="1" kern="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Overconsolidation</a:t>
            </a:r>
            <a:r>
              <a:rPr lang="en-US" sz="14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Ratio (OCR) quantifies the magnitude of a soil’s existing state of stress relative to its maximum past stress.</a:t>
            </a:r>
            <a:endParaRPr lang="en-US" sz="1400" b="1" i="1" kern="0" baseline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6179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6267187"/>
              </p:ext>
            </p:extLst>
          </p:nvPr>
        </p:nvGraphicFramePr>
        <p:xfrm>
          <a:off x="1217613" y="2720975"/>
          <a:ext cx="1076325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23600" imgH="393480" progId="Equation.3">
                  <p:embed/>
                </p:oleObj>
              </mc:Choice>
              <mc:Fallback>
                <p:oleObj name="Equation" r:id="rId3" imgW="72360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7613" y="2720975"/>
                        <a:ext cx="1076325" cy="585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" name="Rectangle 4"/>
          <p:cNvSpPr txBox="1">
            <a:spLocks noChangeArrowheads="1"/>
          </p:cNvSpPr>
          <p:nvPr/>
        </p:nvSpPr>
        <p:spPr bwMode="auto">
          <a:xfrm>
            <a:off x="6286500" y="1171575"/>
            <a:ext cx="381000" cy="3619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i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B</a:t>
            </a:r>
            <a:endParaRPr kumimoji="0" lang="en-US" sz="1400" b="1" i="1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9" name="Rectangle 4"/>
          <p:cNvSpPr txBox="1">
            <a:spLocks noChangeArrowheads="1"/>
          </p:cNvSpPr>
          <p:nvPr/>
        </p:nvSpPr>
        <p:spPr bwMode="auto">
          <a:xfrm>
            <a:off x="8362950" y="3752850"/>
            <a:ext cx="381000" cy="3619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i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</a:t>
            </a:r>
            <a:endParaRPr kumimoji="0" lang="en-US" sz="1400" b="1" i="1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0" name="Rectangle 4"/>
          <p:cNvSpPr txBox="1">
            <a:spLocks noChangeArrowheads="1"/>
          </p:cNvSpPr>
          <p:nvPr/>
        </p:nvSpPr>
        <p:spPr bwMode="auto">
          <a:xfrm>
            <a:off x="6305550" y="3552825"/>
            <a:ext cx="381000" cy="3619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i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D</a:t>
            </a:r>
            <a:endParaRPr kumimoji="0" lang="en-US" sz="1400" b="1" i="1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76225" y="155575"/>
            <a:ext cx="8610600" cy="546100"/>
          </a:xfrm>
        </p:spPr>
        <p:txBody>
          <a:bodyPr anchor="b"/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Stress History</a:t>
            </a:r>
            <a:endParaRPr lang="en-US" sz="3200" b="1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1114425" y="2676525"/>
            <a:ext cx="1304926" cy="714376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Rectangle 4"/>
          <p:cNvSpPr txBox="1">
            <a:spLocks noChangeArrowheads="1"/>
          </p:cNvSpPr>
          <p:nvPr/>
        </p:nvSpPr>
        <p:spPr bwMode="auto">
          <a:xfrm>
            <a:off x="133350" y="3540124"/>
            <a:ext cx="4057650" cy="1517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1400" b="1" i="1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If</a:t>
            </a:r>
            <a:r>
              <a:rPr kumimoji="0" lang="en-US" sz="1400" b="1" i="1" u="none" strike="noStrike" kern="0" cap="none" spc="0" normalizeH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OCR = 1, then </a:t>
            </a:r>
            <a:r>
              <a:rPr kumimoji="0" lang="en-US" sz="1400" b="1" i="1" u="none" strike="noStrike" kern="0" cap="none" spc="0" normalizeH="0" noProof="0" dirty="0" err="1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Symbol" pitchFamily="18" charset="2"/>
                <a:ea typeface="+mj-ea"/>
                <a:cs typeface="+mj-cs"/>
              </a:rPr>
              <a:t>s</a:t>
            </a:r>
            <a:r>
              <a:rPr kumimoji="0" lang="en-US" sz="1400" b="1" i="1" u="none" strike="noStrike" kern="0" cap="none" spc="0" normalizeH="0" noProof="0" dirty="0" err="1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’</a:t>
            </a:r>
            <a:r>
              <a:rPr kumimoji="0" lang="en-US" sz="1400" b="1" i="1" u="none" strike="noStrike" kern="0" cap="none" spc="0" normalizeH="0" baseline="-25000" noProof="0" dirty="0" err="1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</a:t>
            </a:r>
            <a:r>
              <a:rPr kumimoji="0" lang="en-US" sz="1400" b="1" i="1" u="none" strike="noStrike" kern="0" cap="none" spc="0" normalizeH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= </a:t>
            </a:r>
            <a:r>
              <a:rPr kumimoji="0" lang="en-US" sz="1400" b="1" i="1" u="none" strike="noStrike" kern="0" cap="none" spc="0" normalizeH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Symbol" pitchFamily="18" charset="2"/>
                <a:ea typeface="+mj-ea"/>
                <a:cs typeface="+mj-cs"/>
              </a:rPr>
              <a:t>s</a:t>
            </a:r>
            <a:r>
              <a:rPr kumimoji="0" lang="en-US" sz="1400" b="1" i="1" u="none" strike="noStrike" kern="0" cap="none" spc="0" normalizeH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’ and the soil is “normally consolidated” (soft response – virgin compression)</a:t>
            </a: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>
              <a:defRPr/>
            </a:pPr>
            <a:r>
              <a:rPr lang="en-US" sz="1400" b="1" i="1" kern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If OCR &gt; 1, then </a:t>
            </a:r>
            <a:r>
              <a:rPr lang="en-US" sz="1400" b="1" i="1" kern="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Symbol" pitchFamily="18" charset="2"/>
              </a:rPr>
              <a:t>s</a:t>
            </a:r>
            <a:r>
              <a:rPr lang="en-US" sz="1400" b="1" i="1" kern="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’</a:t>
            </a:r>
            <a:r>
              <a:rPr lang="en-US" sz="1400" b="1" i="1" kern="0" baseline="-25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p</a:t>
            </a:r>
            <a:r>
              <a:rPr lang="en-US" sz="1400" b="1" i="1" kern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&gt; </a:t>
            </a:r>
            <a:r>
              <a:rPr lang="en-US" sz="14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Symbol" pitchFamily="18" charset="2"/>
              </a:rPr>
              <a:t>s</a:t>
            </a:r>
            <a:r>
              <a:rPr lang="en-US" sz="1400" b="1" i="1" kern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’ and the soil is “over consolidated” (stiff response – it has been </a:t>
            </a:r>
            <a:r>
              <a:rPr lang="en-US" sz="1400" b="1" i="1" kern="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precompressed</a:t>
            </a:r>
            <a:r>
              <a:rPr lang="en-US" sz="1400" b="1" i="1" kern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  <a:p>
            <a:pPr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en-US" sz="1400" b="1" i="1" kern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Sources of </a:t>
            </a:r>
            <a:r>
              <a:rPr lang="en-US" sz="1400" b="1" i="1" kern="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Overconsolidation</a:t>
            </a:r>
            <a:r>
              <a:rPr lang="en-US" sz="1400" b="1" i="1" kern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sz="1400" b="1" i="1" kern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Extensive erosion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sz="1400" b="1" i="1" kern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Past glacial activity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sz="1400" b="1" i="1" kern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Removed structures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sz="1400" b="1" i="1" kern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Risen water table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sz="1400" b="1" i="1" kern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Evaporation</a:t>
            </a: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baseline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794" name="Object 2"/>
          <p:cNvGraphicFramePr>
            <a:graphicFrameLocks noChangeAspect="1"/>
          </p:cNvGraphicFramePr>
          <p:nvPr/>
        </p:nvGraphicFramePr>
        <p:xfrm>
          <a:off x="563563" y="1624013"/>
          <a:ext cx="2668555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18960" imgH="228600" progId="Equation.3">
                  <p:embed/>
                </p:oleObj>
              </mc:Choice>
              <mc:Fallback>
                <p:oleObj name="Equation" r:id="rId2" imgW="1218960" imgH="2286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563" y="1624013"/>
                        <a:ext cx="2668555" cy="500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76225" y="155575"/>
            <a:ext cx="8610600" cy="546100"/>
          </a:xfrm>
        </p:spPr>
        <p:txBody>
          <a:bodyPr anchor="b"/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Disturbance &amp; Empirical Correlations </a:t>
            </a:r>
            <a:endParaRPr lang="en-US" sz="3200" b="1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495300" y="1514475"/>
            <a:ext cx="2800350" cy="714376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Rectangle 4"/>
          <p:cNvSpPr txBox="1">
            <a:spLocks noChangeArrowheads="1"/>
          </p:cNvSpPr>
          <p:nvPr/>
        </p:nvSpPr>
        <p:spPr bwMode="auto">
          <a:xfrm>
            <a:off x="114300" y="1044575"/>
            <a:ext cx="4057650" cy="403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1400" b="1" i="1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For NC or undisturbed</a:t>
            </a:r>
            <a:r>
              <a:rPr kumimoji="0" lang="en-US" sz="1400" b="1" i="1" u="none" strike="noStrike" kern="0" cap="none" spc="0" normalizeH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specimens:</a:t>
            </a: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baseline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4" name="Object 2"/>
          <p:cNvGraphicFramePr>
            <a:graphicFrameLocks noChangeAspect="1"/>
          </p:cNvGraphicFramePr>
          <p:nvPr/>
        </p:nvGraphicFramePr>
        <p:xfrm>
          <a:off x="601663" y="3281363"/>
          <a:ext cx="2668555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18960" imgH="228600" progId="Equation.3">
                  <p:embed/>
                </p:oleObj>
              </mc:Choice>
              <mc:Fallback>
                <p:oleObj name="Equation" r:id="rId4" imgW="121896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663" y="3281363"/>
                        <a:ext cx="2668555" cy="500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tangle 34"/>
          <p:cNvSpPr/>
          <p:nvPr/>
        </p:nvSpPr>
        <p:spPr bwMode="auto">
          <a:xfrm>
            <a:off x="533400" y="3171825"/>
            <a:ext cx="2800350" cy="714376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Rectangle 4"/>
          <p:cNvSpPr txBox="1">
            <a:spLocks noChangeArrowheads="1"/>
          </p:cNvSpPr>
          <p:nvPr/>
        </p:nvSpPr>
        <p:spPr bwMode="auto">
          <a:xfrm>
            <a:off x="133350" y="2435225"/>
            <a:ext cx="4057650" cy="403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1400" b="1" i="1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For OC or disturbed</a:t>
            </a:r>
            <a:r>
              <a:rPr kumimoji="0" lang="en-US" sz="1400" b="1" i="1" u="none" strike="noStrike" kern="0" cap="none" spc="0" normalizeH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specimens:</a:t>
            </a: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baseline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0" name="Rectangle 4"/>
          <p:cNvSpPr txBox="1">
            <a:spLocks noChangeArrowheads="1"/>
          </p:cNvSpPr>
          <p:nvPr/>
        </p:nvSpPr>
        <p:spPr bwMode="auto">
          <a:xfrm>
            <a:off x="95250" y="2720975"/>
            <a:ext cx="4229100" cy="403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1400" b="1" i="1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(Disturbance decreases virgin</a:t>
            </a:r>
            <a:r>
              <a:rPr kumimoji="0" lang="en-US" sz="1400" b="1" i="1" u="none" strike="noStrike" kern="0" cap="none" spc="0" normalizeH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compressibility)</a:t>
            </a: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baseline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1" name="Rectangle 4"/>
          <p:cNvSpPr txBox="1">
            <a:spLocks noChangeArrowheads="1"/>
          </p:cNvSpPr>
          <p:nvPr/>
        </p:nvSpPr>
        <p:spPr bwMode="auto">
          <a:xfrm>
            <a:off x="152400" y="4092575"/>
            <a:ext cx="4057650" cy="403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1400" b="1" i="1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In general</a:t>
            </a:r>
            <a:r>
              <a:rPr kumimoji="0" lang="en-US" sz="1400" b="1" i="1" u="none" strike="noStrike" kern="0" cap="none" spc="0" normalizeH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:</a:t>
            </a: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baseline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4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0795492"/>
              </p:ext>
            </p:extLst>
          </p:nvPr>
        </p:nvGraphicFramePr>
        <p:xfrm>
          <a:off x="822325" y="4614863"/>
          <a:ext cx="2249488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028520" imgH="393480" progId="Equation.3">
                  <p:embed/>
                </p:oleObj>
              </mc:Choice>
              <mc:Fallback>
                <p:oleObj name="Equation" r:id="rId6" imgW="102852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2325" y="4614863"/>
                        <a:ext cx="2249488" cy="860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Rectangle 48"/>
          <p:cNvSpPr/>
          <p:nvPr/>
        </p:nvSpPr>
        <p:spPr bwMode="auto">
          <a:xfrm>
            <a:off x="542925" y="4514849"/>
            <a:ext cx="2800350" cy="1038225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7" name="Picture 36" descr="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-60000">
            <a:off x="4257675" y="1307956"/>
            <a:ext cx="4619244" cy="4146822"/>
          </a:xfrm>
          <a:prstGeom prst="rect">
            <a:avLst/>
          </a:prstGeom>
        </p:spPr>
      </p:pic>
      <p:sp>
        <p:nvSpPr>
          <p:cNvPr id="53" name="Rectangle 4"/>
          <p:cNvSpPr txBox="1">
            <a:spLocks noChangeArrowheads="1"/>
          </p:cNvSpPr>
          <p:nvPr/>
        </p:nvSpPr>
        <p:spPr bwMode="auto">
          <a:xfrm>
            <a:off x="4676775" y="873125"/>
            <a:ext cx="3438525" cy="403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Disturbance “erases” stress history</a:t>
            </a:r>
            <a:endParaRPr lang="en-US" sz="1400" b="1" i="1" kern="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baseline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5" name="Straight Arrow Connector 54"/>
          <p:cNvCxnSpPr/>
          <p:nvPr/>
        </p:nvCxnSpPr>
        <p:spPr bwMode="auto">
          <a:xfrm rot="16200000" flipH="1">
            <a:off x="5491162" y="1319212"/>
            <a:ext cx="1095378" cy="800104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76225" y="155575"/>
            <a:ext cx="8610600" cy="546100"/>
          </a:xfrm>
        </p:spPr>
        <p:txBody>
          <a:bodyPr anchor="b"/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Load-Rebound Behavior</a:t>
            </a:r>
            <a:endParaRPr lang="en-US" sz="3200" b="1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2" name="Rectangle 4"/>
          <p:cNvSpPr txBox="1">
            <a:spLocks noChangeArrowheads="1"/>
          </p:cNvSpPr>
          <p:nvPr/>
        </p:nvSpPr>
        <p:spPr bwMode="auto">
          <a:xfrm>
            <a:off x="114300" y="790576"/>
            <a:ext cx="4057650" cy="2590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Maximum past stress (aka </a:t>
            </a:r>
            <a:r>
              <a:rPr lang="en-US" sz="1600" b="1" i="1" kern="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preconsolidation</a:t>
            </a:r>
            <a:endParaRPr lang="en-US" sz="16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Stress) is a plastic yield stress.</a:t>
            </a: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6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If unloading occurs at a stress less than </a:t>
            </a:r>
            <a:r>
              <a:rPr lang="en-US" sz="1600" b="1" i="1" kern="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Symbol" pitchFamily="18" charset="2"/>
                <a:ea typeface="+mj-ea"/>
                <a:cs typeface="+mj-cs"/>
              </a:rPr>
              <a:t>s</a:t>
            </a:r>
            <a:r>
              <a:rPr lang="en-US" sz="1600" b="1" i="1" kern="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’</a:t>
            </a:r>
            <a:r>
              <a:rPr lang="en-US" sz="1600" b="1" i="1" kern="0" baseline="-250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</a:t>
            </a: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, then the soil rebounds elastically.</a:t>
            </a: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6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>
              <a:defRPr/>
            </a:pP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If unloading occurs at a stress greater than </a:t>
            </a:r>
            <a:r>
              <a:rPr lang="en-US" sz="1600" b="1" i="1" kern="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Symbol" pitchFamily="18" charset="2"/>
              </a:rPr>
              <a:t>s</a:t>
            </a:r>
            <a:r>
              <a:rPr lang="en-US" sz="1600" b="1" i="1" kern="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’</a:t>
            </a:r>
            <a:r>
              <a:rPr lang="en-US" sz="1600" b="1" i="1" kern="0" baseline="-25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c</a:t>
            </a: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, then a new </a:t>
            </a:r>
            <a:r>
              <a:rPr lang="en-US" sz="1600" b="1" i="1" kern="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Symbol" pitchFamily="18" charset="2"/>
              </a:rPr>
              <a:t>s</a:t>
            </a:r>
            <a:r>
              <a:rPr lang="en-US" sz="1600" b="1" i="1" kern="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’</a:t>
            </a:r>
            <a:r>
              <a:rPr lang="en-US" sz="1600" b="1" i="1" kern="0" baseline="-25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c</a:t>
            </a:r>
            <a:r>
              <a:rPr lang="en-US" sz="1600" b="1" i="1" kern="0" baseline="-25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results and the soil rebounds plastically.</a:t>
            </a: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6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6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600" b="1" i="1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600" b="1" i="1" u="none" strike="noStrike" kern="0" cap="none" spc="0" normalizeH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600" b="1" i="1" kern="0" baseline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600" b="1" i="1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6" name="Picture 15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540000">
            <a:off x="4359669" y="1317461"/>
            <a:ext cx="3969370" cy="4335262"/>
          </a:xfrm>
          <a:prstGeom prst="rect">
            <a:avLst/>
          </a:prstGeom>
        </p:spPr>
      </p:pic>
      <p:sp>
        <p:nvSpPr>
          <p:cNvPr id="53" name="Rectangle 4"/>
          <p:cNvSpPr txBox="1">
            <a:spLocks noChangeArrowheads="1"/>
          </p:cNvSpPr>
          <p:nvPr/>
        </p:nvSpPr>
        <p:spPr bwMode="auto">
          <a:xfrm>
            <a:off x="5086350" y="1606550"/>
            <a:ext cx="314325" cy="403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</a:t>
            </a:r>
            <a:endParaRPr lang="en-US" sz="1400" b="1" i="1" kern="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baseline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Rectangle 4"/>
          <p:cNvSpPr txBox="1">
            <a:spLocks noChangeArrowheads="1"/>
          </p:cNvSpPr>
          <p:nvPr/>
        </p:nvSpPr>
        <p:spPr bwMode="auto">
          <a:xfrm>
            <a:off x="7277100" y="3692525"/>
            <a:ext cx="314325" cy="403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B</a:t>
            </a:r>
            <a:endParaRPr lang="en-US" sz="1400" b="1" i="1" kern="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baseline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4867275" y="3854450"/>
            <a:ext cx="314325" cy="403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</a:t>
            </a:r>
            <a:endParaRPr lang="en-US" sz="1400" b="1" i="1" kern="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baseline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5133975" y="1905000"/>
            <a:ext cx="142875" cy="142875"/>
          </a:xfrm>
          <a:prstGeom prst="ellipse">
            <a:avLst/>
          </a:prstGeom>
          <a:solidFill>
            <a:srgbClr val="00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7286625" y="4076700"/>
            <a:ext cx="142875" cy="142875"/>
          </a:xfrm>
          <a:prstGeom prst="ellipse">
            <a:avLst/>
          </a:prstGeom>
          <a:solidFill>
            <a:srgbClr val="00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2" name="Straight Connector 21"/>
          <p:cNvCxnSpPr>
            <a:stCxn id="19" idx="4"/>
          </p:cNvCxnSpPr>
          <p:nvPr/>
        </p:nvCxnSpPr>
        <p:spPr bwMode="auto">
          <a:xfrm rot="16200000" flipH="1">
            <a:off x="3588544" y="3664744"/>
            <a:ext cx="3238500" cy="47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3" name="Straight Connector 22"/>
          <p:cNvCxnSpPr>
            <a:stCxn id="20" idx="4"/>
          </p:cNvCxnSpPr>
          <p:nvPr/>
        </p:nvCxnSpPr>
        <p:spPr bwMode="auto">
          <a:xfrm rot="16200000" flipH="1">
            <a:off x="6836568" y="4741070"/>
            <a:ext cx="1047753" cy="47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Straight Connector 24"/>
          <p:cNvCxnSpPr/>
          <p:nvPr/>
        </p:nvCxnSpPr>
        <p:spPr bwMode="auto">
          <a:xfrm rot="10800000">
            <a:off x="4533900" y="1990725"/>
            <a:ext cx="707232" cy="238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0" name="Straight Connector 29"/>
          <p:cNvCxnSpPr/>
          <p:nvPr/>
        </p:nvCxnSpPr>
        <p:spPr bwMode="auto">
          <a:xfrm rot="10800000">
            <a:off x="4562476" y="3857625"/>
            <a:ext cx="638175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42" name="Oval 41"/>
          <p:cNvSpPr/>
          <p:nvPr/>
        </p:nvSpPr>
        <p:spPr bwMode="auto">
          <a:xfrm>
            <a:off x="5143500" y="3771900"/>
            <a:ext cx="142875" cy="142875"/>
          </a:xfrm>
          <a:prstGeom prst="ellipse">
            <a:avLst/>
          </a:prstGeom>
          <a:solidFill>
            <a:srgbClr val="00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Rectangle 4"/>
          <p:cNvSpPr txBox="1">
            <a:spLocks noChangeArrowheads="1"/>
          </p:cNvSpPr>
          <p:nvPr/>
        </p:nvSpPr>
        <p:spPr bwMode="auto">
          <a:xfrm>
            <a:off x="4114800" y="1806575"/>
            <a:ext cx="447675" cy="403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1400" b="1" i="1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</a:t>
            </a:r>
            <a:r>
              <a:rPr kumimoji="0" lang="en-US" sz="1400" b="1" i="1" u="none" strike="noStrike" kern="0" cap="none" spc="0" normalizeH="0" baseline="-25000" noProof="0" dirty="0" err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</a:t>
            </a:r>
            <a:endParaRPr lang="en-US" sz="1400" b="1" i="1" kern="0" baseline="-250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baseline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4" name="Rectangle 4"/>
          <p:cNvSpPr txBox="1">
            <a:spLocks noChangeArrowheads="1"/>
          </p:cNvSpPr>
          <p:nvPr/>
        </p:nvSpPr>
        <p:spPr bwMode="auto">
          <a:xfrm>
            <a:off x="4143375" y="3644900"/>
            <a:ext cx="447675" cy="403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1400" b="1" i="1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</a:t>
            </a:r>
            <a:r>
              <a:rPr kumimoji="0" lang="en-US" sz="1400" b="1" i="1" u="none" strike="noStrike" kern="0" cap="none" spc="0" normalizeH="0" baseline="-25000" noProof="0" dirty="0" err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</a:t>
            </a:r>
            <a:endParaRPr lang="en-US" sz="1400" b="1" i="1" kern="0" baseline="-250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baseline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6" name="Rectangle 4"/>
          <p:cNvSpPr txBox="1">
            <a:spLocks noChangeArrowheads="1"/>
          </p:cNvSpPr>
          <p:nvPr/>
        </p:nvSpPr>
        <p:spPr bwMode="auto">
          <a:xfrm>
            <a:off x="4867275" y="5340350"/>
            <a:ext cx="895350" cy="403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kumimoji="0" lang="en-US" sz="1400" b="1" i="1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Symbol" pitchFamily="18" charset="2"/>
                <a:ea typeface="+mj-ea"/>
                <a:cs typeface="+mj-cs"/>
              </a:rPr>
              <a:t>s</a:t>
            </a:r>
            <a:r>
              <a:rPr kumimoji="0" lang="en-US" sz="1400" b="1" i="1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’</a:t>
            </a:r>
            <a:r>
              <a:rPr kumimoji="0" lang="en-US" sz="1400" b="1" i="1" u="none" strike="noStrike" kern="0" cap="none" spc="0" normalizeH="0" baseline="-25000" noProof="0" dirty="0" err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</a:t>
            </a:r>
            <a:r>
              <a:rPr kumimoji="0" lang="en-US" sz="1400" b="1" i="1" u="none" strike="noStrike" kern="0" cap="none" spc="0" normalizeH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= </a:t>
            </a:r>
            <a:r>
              <a:rPr lang="en-US" sz="1400" b="1" i="1" kern="0" dirty="0" err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ymbol" pitchFamily="18" charset="2"/>
              </a:rPr>
              <a:t>s</a:t>
            </a:r>
            <a:r>
              <a:rPr lang="en-US" sz="1400" b="1" i="1" kern="0" dirty="0" err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’</a:t>
            </a:r>
            <a:r>
              <a:rPr lang="en-US" sz="1400" b="1" i="1" kern="0" baseline="-25000" dirty="0" err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</a:t>
            </a:r>
            <a:endParaRPr lang="en-US" sz="1400" b="1" i="1" kern="0" baseline="-250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baseline="-250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baseline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7" name="Rectangle 4"/>
          <p:cNvSpPr txBox="1">
            <a:spLocks noChangeArrowheads="1"/>
          </p:cNvSpPr>
          <p:nvPr/>
        </p:nvSpPr>
        <p:spPr bwMode="auto">
          <a:xfrm>
            <a:off x="6886575" y="4892675"/>
            <a:ext cx="895350" cy="403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Symbol" pitchFamily="18" charset="2"/>
                <a:ea typeface="+mj-ea"/>
                <a:cs typeface="+mj-cs"/>
              </a:rPr>
              <a:t>s</a:t>
            </a:r>
            <a:r>
              <a: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’</a:t>
            </a:r>
            <a:r>
              <a:rPr lang="en-US" sz="1400" b="1" i="1" kern="0" baseline="-250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B</a:t>
            </a:r>
            <a:endParaRPr lang="en-US" sz="1400" b="1" i="1" kern="0" baseline="-250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baseline="-250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baseline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0" name="Straight Connector 49"/>
          <p:cNvCxnSpPr/>
          <p:nvPr/>
        </p:nvCxnSpPr>
        <p:spPr bwMode="auto">
          <a:xfrm rot="5400000">
            <a:off x="4800600" y="3905250"/>
            <a:ext cx="2781300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52" name="Rectangle 4"/>
          <p:cNvSpPr txBox="1">
            <a:spLocks noChangeArrowheads="1"/>
          </p:cNvSpPr>
          <p:nvPr/>
        </p:nvSpPr>
        <p:spPr bwMode="auto">
          <a:xfrm>
            <a:off x="6115050" y="4883150"/>
            <a:ext cx="895350" cy="403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Symbol" pitchFamily="18" charset="2"/>
                <a:ea typeface="+mj-ea"/>
                <a:cs typeface="+mj-cs"/>
              </a:rPr>
              <a:t>s</a:t>
            </a:r>
            <a:r>
              <a: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’</a:t>
            </a:r>
            <a:r>
              <a:rPr lang="en-US" sz="1400" b="1" i="1" kern="0" baseline="-250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</a:t>
            </a:r>
            <a:endParaRPr lang="en-US" sz="1400" b="1" i="1" kern="0" baseline="-250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baseline="-250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baseline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6" name="Straight Arrow Connector 55"/>
          <p:cNvCxnSpPr/>
          <p:nvPr/>
        </p:nvCxnSpPr>
        <p:spPr bwMode="auto">
          <a:xfrm rot="10800000" flipV="1">
            <a:off x="2519364" y="4486277"/>
            <a:ext cx="1514477" cy="1066798"/>
          </a:xfrm>
          <a:prstGeom prst="straightConnector1">
            <a:avLst/>
          </a:prstGeom>
          <a:ln>
            <a:prstDash val="dash"/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7" name="Rectangle 4"/>
          <p:cNvSpPr txBox="1">
            <a:spLocks noChangeArrowheads="1"/>
          </p:cNvSpPr>
          <p:nvPr/>
        </p:nvSpPr>
        <p:spPr bwMode="auto">
          <a:xfrm>
            <a:off x="61912" y="3633284"/>
            <a:ext cx="4057650" cy="755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sz="1400" b="1" i="1" kern="0" dirty="0">
                <a:solidFill>
                  <a:srgbClr val="66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Similar to elastic-plastic response you learned about in Mechanics of Materials</a:t>
            </a: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solidFill>
                <a:srgbClr val="6699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solidFill>
                <a:srgbClr val="6699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noProof="0" dirty="0">
              <a:ln>
                <a:noFill/>
              </a:ln>
              <a:solidFill>
                <a:srgbClr val="6699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baseline="0" dirty="0">
              <a:solidFill>
                <a:srgbClr val="6699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baseline="0" noProof="0" dirty="0">
              <a:ln>
                <a:noFill/>
              </a:ln>
              <a:solidFill>
                <a:srgbClr val="6699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9" name="Straight Arrow Connector 58"/>
          <p:cNvCxnSpPr/>
          <p:nvPr/>
        </p:nvCxnSpPr>
        <p:spPr bwMode="auto">
          <a:xfrm>
            <a:off x="1295443" y="6024539"/>
            <a:ext cx="1885950" cy="1588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 bwMode="auto">
          <a:xfrm rot="16200000" flipV="1">
            <a:off x="581068" y="5310164"/>
            <a:ext cx="1429544" cy="794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2" name="Rectangle 4"/>
          <p:cNvSpPr txBox="1">
            <a:spLocks noChangeArrowheads="1"/>
          </p:cNvSpPr>
          <p:nvPr/>
        </p:nvSpPr>
        <p:spPr bwMode="auto">
          <a:xfrm>
            <a:off x="733468" y="4506888"/>
            <a:ext cx="628650" cy="298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sz="20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Symbol" pitchFamily="18" charset="2"/>
                <a:ea typeface="+mj-ea"/>
                <a:cs typeface="+mj-cs"/>
              </a:rPr>
              <a:t>s</a:t>
            </a: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baseline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3" name="Rectangle 4"/>
          <p:cNvSpPr txBox="1">
            <a:spLocks noChangeArrowheads="1"/>
          </p:cNvSpPr>
          <p:nvPr/>
        </p:nvSpPr>
        <p:spPr bwMode="auto">
          <a:xfrm>
            <a:off x="2552743" y="6068988"/>
            <a:ext cx="628650" cy="298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sz="20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Symbol" pitchFamily="18" charset="2"/>
                <a:ea typeface="+mj-ea"/>
                <a:cs typeface="+mj-cs"/>
              </a:rPr>
              <a:t>e</a:t>
            </a: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baseline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4" name="Freeform 63"/>
          <p:cNvSpPr/>
          <p:nvPr/>
        </p:nvSpPr>
        <p:spPr bwMode="auto">
          <a:xfrm>
            <a:off x="1285918" y="4691039"/>
            <a:ext cx="968375" cy="1333500"/>
          </a:xfrm>
          <a:custGeom>
            <a:avLst/>
            <a:gdLst>
              <a:gd name="connsiteX0" fmla="*/ 0 w 968375"/>
              <a:gd name="connsiteY0" fmla="*/ 1333500 h 1333500"/>
              <a:gd name="connsiteX1" fmla="*/ 285750 w 968375"/>
              <a:gd name="connsiteY1" fmla="*/ 476250 h 1333500"/>
              <a:gd name="connsiteX2" fmla="*/ 495300 w 968375"/>
              <a:gd name="connsiteY2" fmla="*/ 190500 h 1333500"/>
              <a:gd name="connsiteX3" fmla="*/ 895350 w 968375"/>
              <a:gd name="connsiteY3" fmla="*/ 28575 h 1333500"/>
              <a:gd name="connsiteX4" fmla="*/ 933450 w 968375"/>
              <a:gd name="connsiteY4" fmla="*/ 19050 h 133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8375" h="1333500">
                <a:moveTo>
                  <a:pt x="0" y="1333500"/>
                </a:moveTo>
                <a:cubicBezTo>
                  <a:pt x="101600" y="1000125"/>
                  <a:pt x="203200" y="666750"/>
                  <a:pt x="285750" y="476250"/>
                </a:cubicBezTo>
                <a:cubicBezTo>
                  <a:pt x="368300" y="285750"/>
                  <a:pt x="393700" y="265112"/>
                  <a:pt x="495300" y="190500"/>
                </a:cubicBezTo>
                <a:cubicBezTo>
                  <a:pt x="596900" y="115888"/>
                  <a:pt x="822325" y="57150"/>
                  <a:pt x="895350" y="28575"/>
                </a:cubicBezTo>
                <a:cubicBezTo>
                  <a:pt x="968375" y="0"/>
                  <a:pt x="950912" y="9525"/>
                  <a:pt x="933450" y="19050"/>
                </a:cubicBezTo>
              </a:path>
            </a:pathLst>
          </a:cu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66" name="Straight Connector 65"/>
          <p:cNvCxnSpPr>
            <a:stCxn id="64" idx="4"/>
          </p:cNvCxnSpPr>
          <p:nvPr/>
        </p:nvCxnSpPr>
        <p:spPr bwMode="auto">
          <a:xfrm flipH="1">
            <a:off x="1776456" y="4710089"/>
            <a:ext cx="442912" cy="13001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7" name="Rectangle 4"/>
          <p:cNvSpPr txBox="1">
            <a:spLocks noChangeArrowheads="1"/>
          </p:cNvSpPr>
          <p:nvPr/>
        </p:nvSpPr>
        <p:spPr bwMode="auto">
          <a:xfrm>
            <a:off x="1343068" y="4302093"/>
            <a:ext cx="1328738" cy="312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sz="14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yield </a:t>
            </a: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sz="14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stress</a:t>
            </a: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baseline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9" name="Oval 68"/>
          <p:cNvSpPr/>
          <p:nvPr/>
        </p:nvSpPr>
        <p:spPr bwMode="auto">
          <a:xfrm>
            <a:off x="1628818" y="4914877"/>
            <a:ext cx="85725" cy="85725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71" name="Straight Arrow Connector 70"/>
          <p:cNvCxnSpPr/>
          <p:nvPr/>
        </p:nvCxnSpPr>
        <p:spPr bwMode="auto">
          <a:xfrm rot="5400000" flipH="1" flipV="1">
            <a:off x="1226387" y="5198246"/>
            <a:ext cx="433388" cy="14287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2" name="Straight Arrow Connector 71"/>
          <p:cNvCxnSpPr/>
          <p:nvPr/>
        </p:nvCxnSpPr>
        <p:spPr bwMode="auto">
          <a:xfrm rot="5400000">
            <a:off x="1857420" y="5433991"/>
            <a:ext cx="352424" cy="12382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7" name="Rectangle 4"/>
          <p:cNvSpPr txBox="1">
            <a:spLocks noChangeArrowheads="1"/>
          </p:cNvSpPr>
          <p:nvPr/>
        </p:nvSpPr>
        <p:spPr bwMode="auto">
          <a:xfrm>
            <a:off x="895389" y="6107084"/>
            <a:ext cx="1328738" cy="312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sz="14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plastic deformation</a:t>
            </a:r>
          </a:p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baseline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8" name="Right Brace 77"/>
          <p:cNvSpPr/>
          <p:nvPr/>
        </p:nvSpPr>
        <p:spPr bwMode="auto">
          <a:xfrm rot="5400000">
            <a:off x="1474037" y="5891190"/>
            <a:ext cx="111917" cy="473869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81" name="Group 80"/>
          <p:cNvGrpSpPr/>
          <p:nvPr/>
        </p:nvGrpSpPr>
        <p:grpSpPr>
          <a:xfrm>
            <a:off x="6880860" y="786132"/>
            <a:ext cx="1758315" cy="1595117"/>
            <a:chOff x="308610" y="1003697"/>
            <a:chExt cx="3691890" cy="3349228"/>
          </a:xfrm>
        </p:grpSpPr>
        <p:pic>
          <p:nvPicPr>
            <p:cNvPr id="82" name="Picture 81" descr="4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-60000">
              <a:off x="308610" y="1003697"/>
              <a:ext cx="3691890" cy="3307318"/>
            </a:xfrm>
            <a:prstGeom prst="rect">
              <a:avLst/>
            </a:prstGeom>
          </p:spPr>
        </p:pic>
        <p:sp>
          <p:nvSpPr>
            <p:cNvPr id="83" name="Rectangle 82"/>
            <p:cNvSpPr/>
            <p:nvPr/>
          </p:nvSpPr>
          <p:spPr bwMode="auto">
            <a:xfrm>
              <a:off x="1905000" y="4210050"/>
              <a:ext cx="466725" cy="142875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7883" y="552898"/>
            <a:ext cx="8068235" cy="553976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3196088" marR="2490640" indent="-699284">
              <a:spcBef>
                <a:spcPts val="84"/>
              </a:spcBef>
            </a:pPr>
            <a:r>
              <a:rPr sz="1765" spc="-9" dirty="0">
                <a:solidFill>
                  <a:srgbClr val="FFFFFF"/>
                </a:solidFill>
                <a:latin typeface="Arial Black"/>
                <a:cs typeface="Arial Black"/>
              </a:rPr>
              <a:t>14.330 SOIL MECHANICS  Consolidation</a:t>
            </a:r>
            <a:endParaRPr sz="1765">
              <a:latin typeface="Arial Black"/>
              <a:cs typeface="Arial Black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14069" y="1685026"/>
            <a:ext cx="4399472" cy="479628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08035" y="327419"/>
            <a:ext cx="7118537" cy="445356"/>
          </a:xfrm>
          <a:prstGeom prst="rect">
            <a:avLst/>
          </a:prstGeom>
        </p:spPr>
        <p:txBody>
          <a:bodyPr vert="horz" wrap="square" lIns="0" tIns="10646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11206">
              <a:spcBef>
                <a:spcPts val="84"/>
              </a:spcBef>
            </a:pPr>
            <a:r>
              <a:rPr sz="2824" b="1" spc="-9" dirty="0">
                <a:solidFill>
                  <a:srgbClr val="9A0000"/>
                </a:solidFill>
                <a:latin typeface="Arial"/>
                <a:cs typeface="Arial"/>
              </a:rPr>
              <a:t>D</a:t>
            </a:r>
            <a:r>
              <a:rPr sz="2250" b="1" spc="-9" dirty="0">
                <a:solidFill>
                  <a:srgbClr val="9A0000"/>
                </a:solidFill>
                <a:latin typeface="Arial"/>
                <a:cs typeface="Arial"/>
              </a:rPr>
              <a:t>ETERMINATION </a:t>
            </a:r>
            <a:r>
              <a:rPr sz="2250" b="1" spc="4" dirty="0">
                <a:solidFill>
                  <a:srgbClr val="9A0000"/>
                </a:solidFill>
                <a:latin typeface="Arial"/>
                <a:cs typeface="Arial"/>
              </a:rPr>
              <a:t>OF </a:t>
            </a:r>
            <a:r>
              <a:rPr sz="2824" b="1" dirty="0">
                <a:solidFill>
                  <a:srgbClr val="9A0000"/>
                </a:solidFill>
                <a:latin typeface="Arial"/>
                <a:cs typeface="Arial"/>
              </a:rPr>
              <a:t>M</a:t>
            </a:r>
            <a:r>
              <a:rPr sz="2250" b="1" dirty="0">
                <a:solidFill>
                  <a:srgbClr val="9A0000"/>
                </a:solidFill>
                <a:latin typeface="Arial"/>
                <a:cs typeface="Arial"/>
              </a:rPr>
              <a:t>AXIMUM </a:t>
            </a:r>
            <a:r>
              <a:rPr sz="2824" b="1" spc="-53" dirty="0">
                <a:solidFill>
                  <a:srgbClr val="9A0000"/>
                </a:solidFill>
                <a:latin typeface="Arial"/>
                <a:cs typeface="Arial"/>
              </a:rPr>
              <a:t>P</a:t>
            </a:r>
            <a:r>
              <a:rPr sz="2250" b="1" spc="-53" dirty="0">
                <a:solidFill>
                  <a:srgbClr val="9A0000"/>
                </a:solidFill>
                <a:latin typeface="Arial"/>
                <a:cs typeface="Arial"/>
              </a:rPr>
              <a:t>AST</a:t>
            </a:r>
            <a:r>
              <a:rPr sz="2250" b="1" spc="163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2824" b="1" dirty="0">
                <a:solidFill>
                  <a:srgbClr val="9A0000"/>
                </a:solidFill>
                <a:latin typeface="Arial"/>
                <a:cs typeface="Arial"/>
              </a:rPr>
              <a:t>P</a:t>
            </a:r>
            <a:r>
              <a:rPr sz="2250" b="1" dirty="0">
                <a:solidFill>
                  <a:srgbClr val="9A0000"/>
                </a:solidFill>
                <a:latin typeface="Arial"/>
                <a:cs typeface="Arial"/>
              </a:rPr>
              <a:t>RESSURE</a:t>
            </a:r>
            <a:endParaRPr sz="2250" dirty="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034181" y="1157070"/>
            <a:ext cx="4617944" cy="4549231"/>
          </a:xfrm>
          <a:prstGeom prst="rect">
            <a:avLst/>
          </a:prstGeom>
        </p:spPr>
        <p:txBody>
          <a:bodyPr vert="horz" wrap="square" lIns="0" tIns="90207" rIns="0" bIns="0" rtlCol="0">
            <a:spAutoFit/>
          </a:bodyPr>
          <a:lstStyle/>
          <a:p>
            <a:pPr marL="11206">
              <a:spcBef>
                <a:spcPts val="710"/>
              </a:spcBef>
            </a:pPr>
            <a:r>
              <a:rPr sz="2471" dirty="0">
                <a:solidFill>
                  <a:srgbClr val="9A0000"/>
                </a:solidFill>
                <a:latin typeface="Arial"/>
                <a:cs typeface="Arial"/>
              </a:rPr>
              <a:t>(</a:t>
            </a:r>
            <a:r>
              <a:rPr sz="2471" dirty="0">
                <a:solidFill>
                  <a:srgbClr val="9A0000"/>
                </a:solidFill>
                <a:latin typeface="Symbol"/>
                <a:cs typeface="Symbol"/>
              </a:rPr>
              <a:t></a:t>
            </a:r>
            <a:r>
              <a:rPr sz="2471" dirty="0">
                <a:solidFill>
                  <a:srgbClr val="9A0000"/>
                </a:solidFill>
                <a:latin typeface="Arial"/>
                <a:cs typeface="Arial"/>
              </a:rPr>
              <a:t>´</a:t>
            </a:r>
            <a:r>
              <a:rPr sz="2449" baseline="-21021" dirty="0">
                <a:solidFill>
                  <a:srgbClr val="9A0000"/>
                </a:solidFill>
                <a:latin typeface="Arial"/>
                <a:cs typeface="Arial"/>
              </a:rPr>
              <a:t>c </a:t>
            </a:r>
            <a:r>
              <a:rPr sz="2471" dirty="0">
                <a:solidFill>
                  <a:srgbClr val="9A0000"/>
                </a:solidFill>
                <a:latin typeface="Arial"/>
                <a:cs typeface="Arial"/>
              </a:rPr>
              <a:t>or </a:t>
            </a:r>
            <a:r>
              <a:rPr sz="2471" dirty="0">
                <a:solidFill>
                  <a:srgbClr val="9A0000"/>
                </a:solidFill>
                <a:latin typeface="Symbol"/>
                <a:cs typeface="Symbol"/>
              </a:rPr>
              <a:t></a:t>
            </a:r>
            <a:r>
              <a:rPr sz="2471" dirty="0">
                <a:solidFill>
                  <a:srgbClr val="9A0000"/>
                </a:solidFill>
                <a:latin typeface="Arial"/>
                <a:cs typeface="Arial"/>
              </a:rPr>
              <a:t>´</a:t>
            </a:r>
            <a:r>
              <a:rPr sz="2449" baseline="-21021" dirty="0">
                <a:solidFill>
                  <a:srgbClr val="9A0000"/>
                </a:solidFill>
                <a:latin typeface="Arial"/>
                <a:cs typeface="Arial"/>
              </a:rPr>
              <a:t>vm</a:t>
            </a:r>
            <a:r>
              <a:rPr sz="2471" dirty="0">
                <a:solidFill>
                  <a:srgbClr val="9A0000"/>
                </a:solidFill>
                <a:latin typeface="Arial"/>
                <a:cs typeface="Arial"/>
              </a:rPr>
              <a:t>)</a:t>
            </a:r>
            <a:endParaRPr sz="2471" dirty="0">
              <a:latin typeface="Arial"/>
              <a:cs typeface="Arial"/>
            </a:endParaRPr>
          </a:p>
          <a:p>
            <a:pPr marL="1583476" marR="562005" indent="98617">
              <a:spcBef>
                <a:spcPts val="534"/>
              </a:spcBef>
            </a:pPr>
            <a:r>
              <a:rPr sz="2118" b="1" spc="-4" dirty="0">
                <a:solidFill>
                  <a:srgbClr val="2D2D8A"/>
                </a:solidFill>
                <a:latin typeface="Arial"/>
                <a:cs typeface="Arial"/>
              </a:rPr>
              <a:t>Graphical Method  (Casagrande,</a:t>
            </a:r>
            <a:r>
              <a:rPr sz="2118" b="1" spc="-62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2118" b="1" spc="-4" dirty="0">
                <a:solidFill>
                  <a:srgbClr val="2D2D8A"/>
                </a:solidFill>
                <a:latin typeface="Arial"/>
                <a:cs typeface="Arial"/>
              </a:rPr>
              <a:t>1936)</a:t>
            </a:r>
            <a:endParaRPr sz="2118" dirty="0">
              <a:latin typeface="Arial"/>
              <a:cs typeface="Arial"/>
            </a:endParaRPr>
          </a:p>
          <a:p>
            <a:pPr marL="1212541" marR="94134" indent="-302575">
              <a:spcBef>
                <a:spcPts val="750"/>
              </a:spcBef>
              <a:buAutoNum type="arabicPeriod"/>
              <a:tabLst>
                <a:tab pos="1212541" algn="l"/>
                <a:tab pos="1213101" algn="l"/>
              </a:tabLst>
            </a:pPr>
            <a:r>
              <a:rPr sz="1765" spc="-9" dirty="0">
                <a:latin typeface="Arial"/>
                <a:cs typeface="Arial"/>
              </a:rPr>
              <a:t>Visually identify </a:t>
            </a:r>
            <a:r>
              <a:rPr sz="1765" spc="-4" dirty="0">
                <a:latin typeface="Arial"/>
                <a:cs typeface="Arial"/>
              </a:rPr>
              <a:t>point of </a:t>
            </a:r>
            <a:r>
              <a:rPr sz="1765" spc="-9" dirty="0">
                <a:latin typeface="Arial"/>
                <a:cs typeface="Arial"/>
              </a:rPr>
              <a:t>minimum  radius </a:t>
            </a:r>
            <a:r>
              <a:rPr sz="1765" spc="-4" dirty="0">
                <a:latin typeface="Arial"/>
                <a:cs typeface="Arial"/>
              </a:rPr>
              <a:t>of </a:t>
            </a:r>
            <a:r>
              <a:rPr sz="1765" spc="-9" dirty="0">
                <a:latin typeface="Arial"/>
                <a:cs typeface="Arial"/>
              </a:rPr>
              <a:t>curvature </a:t>
            </a:r>
            <a:r>
              <a:rPr sz="1765" spc="-4" dirty="0">
                <a:latin typeface="Arial"/>
                <a:cs typeface="Arial"/>
              </a:rPr>
              <a:t>on </a:t>
            </a:r>
            <a:r>
              <a:rPr sz="1765" i="1" spc="-4" dirty="0">
                <a:latin typeface="Arial"/>
                <a:cs typeface="Arial"/>
              </a:rPr>
              <a:t>e</a:t>
            </a:r>
            <a:r>
              <a:rPr sz="1765" spc="-4" dirty="0">
                <a:latin typeface="Arial"/>
                <a:cs typeface="Arial"/>
              </a:rPr>
              <a:t>-log </a:t>
            </a:r>
            <a:r>
              <a:rPr sz="1765" spc="-4" dirty="0">
                <a:latin typeface="Symbol"/>
                <a:cs typeface="Symbol"/>
              </a:rPr>
              <a:t></a:t>
            </a:r>
            <a:r>
              <a:rPr sz="1765" spc="-4" dirty="0">
                <a:latin typeface="Arial"/>
                <a:cs typeface="Arial"/>
              </a:rPr>
              <a:t>´  curve (i.e. Point</a:t>
            </a:r>
            <a:r>
              <a:rPr sz="1765" spc="-22" dirty="0">
                <a:latin typeface="Arial"/>
                <a:cs typeface="Arial"/>
              </a:rPr>
              <a:t> </a:t>
            </a:r>
            <a:r>
              <a:rPr sz="1765" i="1" spc="-4" dirty="0">
                <a:latin typeface="Arial"/>
                <a:cs typeface="Arial"/>
              </a:rPr>
              <a:t>a</a:t>
            </a:r>
            <a:r>
              <a:rPr sz="1765" spc="-4" dirty="0">
                <a:latin typeface="Arial"/>
                <a:cs typeface="Arial"/>
              </a:rPr>
              <a:t>).</a:t>
            </a:r>
            <a:endParaRPr sz="1765" dirty="0">
              <a:latin typeface="Arial"/>
              <a:cs typeface="Arial"/>
            </a:endParaRPr>
          </a:p>
          <a:p>
            <a:pPr marL="1274177" indent="-364211">
              <a:buAutoNum type="arabicPeriod"/>
              <a:tabLst>
                <a:tab pos="1274177" algn="l"/>
                <a:tab pos="1274737" algn="l"/>
              </a:tabLst>
            </a:pPr>
            <a:r>
              <a:rPr sz="1765" spc="-4" dirty="0">
                <a:latin typeface="Arial"/>
                <a:cs typeface="Arial"/>
              </a:rPr>
              <a:t>Draw </a:t>
            </a:r>
            <a:r>
              <a:rPr sz="1765" spc="-9" dirty="0">
                <a:latin typeface="Arial"/>
                <a:cs typeface="Arial"/>
              </a:rPr>
              <a:t>horizontal </a:t>
            </a:r>
            <a:r>
              <a:rPr sz="1765" spc="-4" dirty="0">
                <a:latin typeface="Arial"/>
                <a:cs typeface="Arial"/>
              </a:rPr>
              <a:t>line from Point</a:t>
            </a:r>
            <a:r>
              <a:rPr sz="1765" spc="9" dirty="0">
                <a:latin typeface="Arial"/>
                <a:cs typeface="Arial"/>
              </a:rPr>
              <a:t> </a:t>
            </a:r>
            <a:r>
              <a:rPr sz="1765" i="1" spc="-4" dirty="0">
                <a:latin typeface="Arial"/>
                <a:cs typeface="Arial"/>
              </a:rPr>
              <a:t>a</a:t>
            </a:r>
            <a:endParaRPr sz="1765" dirty="0">
              <a:latin typeface="Arial"/>
              <a:cs typeface="Arial"/>
            </a:endParaRPr>
          </a:p>
          <a:p>
            <a:pPr marL="1212541"/>
            <a:r>
              <a:rPr sz="1765" spc="-4" dirty="0">
                <a:latin typeface="Arial"/>
                <a:cs typeface="Arial"/>
              </a:rPr>
              <a:t>(i.e. Line</a:t>
            </a:r>
            <a:r>
              <a:rPr sz="1765" spc="-9" dirty="0">
                <a:latin typeface="Arial"/>
                <a:cs typeface="Arial"/>
              </a:rPr>
              <a:t> </a:t>
            </a:r>
            <a:r>
              <a:rPr sz="1765" i="1" spc="-4" dirty="0">
                <a:latin typeface="Arial"/>
                <a:cs typeface="Arial"/>
              </a:rPr>
              <a:t>ab</a:t>
            </a:r>
            <a:r>
              <a:rPr sz="1765" spc="-4" dirty="0">
                <a:latin typeface="Arial"/>
                <a:cs typeface="Arial"/>
              </a:rPr>
              <a:t>).</a:t>
            </a:r>
            <a:endParaRPr sz="1765" dirty="0">
              <a:latin typeface="Arial"/>
              <a:cs typeface="Arial"/>
            </a:endParaRPr>
          </a:p>
          <a:p>
            <a:pPr marL="1212541" indent="-302575">
              <a:buAutoNum type="arabicPeriod" startAt="3"/>
              <a:tabLst>
                <a:tab pos="1212541" algn="l"/>
                <a:tab pos="1213101" algn="l"/>
              </a:tabLst>
            </a:pPr>
            <a:r>
              <a:rPr sz="1765" spc="-4" dirty="0">
                <a:latin typeface="Arial"/>
                <a:cs typeface="Arial"/>
              </a:rPr>
              <a:t>Draw Line </a:t>
            </a:r>
            <a:r>
              <a:rPr sz="1765" i="1" spc="-4" dirty="0">
                <a:latin typeface="Arial"/>
                <a:cs typeface="Arial"/>
              </a:rPr>
              <a:t>ac </a:t>
            </a:r>
            <a:r>
              <a:rPr sz="1765" spc="-4" dirty="0">
                <a:latin typeface="Arial"/>
                <a:cs typeface="Arial"/>
              </a:rPr>
              <a:t>tangent to Point</a:t>
            </a:r>
            <a:r>
              <a:rPr sz="1765" spc="-22" dirty="0">
                <a:latin typeface="Arial"/>
                <a:cs typeface="Arial"/>
              </a:rPr>
              <a:t> </a:t>
            </a:r>
            <a:r>
              <a:rPr sz="1765" i="1" spc="-4" dirty="0">
                <a:latin typeface="Arial"/>
                <a:cs typeface="Arial"/>
              </a:rPr>
              <a:t>a</a:t>
            </a:r>
            <a:r>
              <a:rPr sz="1765" spc="-4" dirty="0">
                <a:latin typeface="Arial"/>
                <a:cs typeface="Arial"/>
              </a:rPr>
              <a:t>.</a:t>
            </a:r>
            <a:endParaRPr sz="1765" dirty="0">
              <a:latin typeface="Arial"/>
              <a:cs typeface="Arial"/>
            </a:endParaRPr>
          </a:p>
          <a:p>
            <a:pPr marL="1212541" indent="-302575">
              <a:buAutoNum type="arabicPeriod" startAt="3"/>
              <a:tabLst>
                <a:tab pos="1212541" algn="l"/>
                <a:tab pos="1213101" algn="l"/>
              </a:tabLst>
            </a:pPr>
            <a:r>
              <a:rPr sz="1765" spc="-4" dirty="0">
                <a:latin typeface="Arial"/>
                <a:cs typeface="Arial"/>
              </a:rPr>
              <a:t>Draw Line ad </a:t>
            </a:r>
            <a:r>
              <a:rPr sz="1765" spc="-9" dirty="0">
                <a:latin typeface="Arial"/>
                <a:cs typeface="Arial"/>
              </a:rPr>
              <a:t>bisecting </a:t>
            </a:r>
            <a:r>
              <a:rPr sz="1765" spc="-4" dirty="0">
                <a:latin typeface="Arial"/>
                <a:cs typeface="Arial"/>
              </a:rPr>
              <a:t>Angle</a:t>
            </a:r>
            <a:r>
              <a:rPr sz="1765" spc="-79" dirty="0">
                <a:latin typeface="Arial"/>
                <a:cs typeface="Arial"/>
              </a:rPr>
              <a:t> </a:t>
            </a:r>
            <a:r>
              <a:rPr sz="1765" i="1" spc="-4" dirty="0">
                <a:latin typeface="Arial"/>
                <a:cs typeface="Arial"/>
              </a:rPr>
              <a:t>bac</a:t>
            </a:r>
            <a:r>
              <a:rPr sz="1765" spc="-4" dirty="0">
                <a:latin typeface="Arial"/>
                <a:cs typeface="Arial"/>
              </a:rPr>
              <a:t>.</a:t>
            </a:r>
            <a:endParaRPr sz="1765" dirty="0">
              <a:latin typeface="Arial"/>
              <a:cs typeface="Arial"/>
            </a:endParaRPr>
          </a:p>
          <a:p>
            <a:pPr marL="1212541" marR="4483" indent="-302575">
              <a:buAutoNum type="arabicPeriod" startAt="3"/>
              <a:tabLst>
                <a:tab pos="1212541" algn="l"/>
                <a:tab pos="1213101" algn="l"/>
                <a:tab pos="2129792" algn="l"/>
              </a:tabLst>
            </a:pPr>
            <a:r>
              <a:rPr sz="1765" spc="-9" dirty="0">
                <a:latin typeface="Arial"/>
                <a:cs typeface="Arial"/>
              </a:rPr>
              <a:t>Project </a:t>
            </a:r>
            <a:r>
              <a:rPr sz="1765" spc="-4" dirty="0">
                <a:latin typeface="Arial"/>
                <a:cs typeface="Arial"/>
              </a:rPr>
              <a:t>the </a:t>
            </a:r>
            <a:r>
              <a:rPr sz="1765" spc="-9" dirty="0">
                <a:latin typeface="Arial"/>
                <a:cs typeface="Arial"/>
              </a:rPr>
              <a:t>straight </a:t>
            </a:r>
            <a:r>
              <a:rPr sz="1765" spc="-4" dirty="0">
                <a:latin typeface="Arial"/>
                <a:cs typeface="Arial"/>
              </a:rPr>
              <a:t>line </a:t>
            </a:r>
            <a:r>
              <a:rPr sz="1765" spc="-9" dirty="0">
                <a:latin typeface="Arial"/>
                <a:cs typeface="Arial"/>
              </a:rPr>
              <a:t>portion of  </a:t>
            </a:r>
            <a:r>
              <a:rPr sz="1765" i="1" spc="-4" dirty="0">
                <a:latin typeface="Arial"/>
                <a:cs typeface="Arial"/>
              </a:rPr>
              <a:t>gh </a:t>
            </a:r>
            <a:r>
              <a:rPr sz="1765" spc="-4" dirty="0">
                <a:latin typeface="Arial"/>
                <a:cs typeface="Arial"/>
              </a:rPr>
              <a:t>on </a:t>
            </a:r>
            <a:r>
              <a:rPr sz="1765" i="1" spc="-4" dirty="0">
                <a:latin typeface="Arial"/>
                <a:cs typeface="Arial"/>
              </a:rPr>
              <a:t>e</a:t>
            </a:r>
            <a:r>
              <a:rPr sz="1765" spc="-4" dirty="0">
                <a:latin typeface="Arial"/>
                <a:cs typeface="Arial"/>
              </a:rPr>
              <a:t>-log </a:t>
            </a:r>
            <a:r>
              <a:rPr sz="1765" spc="-4" dirty="0">
                <a:latin typeface="Symbol"/>
                <a:cs typeface="Symbol"/>
              </a:rPr>
              <a:t></a:t>
            </a:r>
            <a:r>
              <a:rPr sz="1765" spc="-4" dirty="0">
                <a:latin typeface="Arial"/>
                <a:cs typeface="Arial"/>
              </a:rPr>
              <a:t>´ curve to </a:t>
            </a:r>
            <a:r>
              <a:rPr sz="1765" spc="-9" dirty="0">
                <a:latin typeface="Arial"/>
                <a:cs typeface="Arial"/>
              </a:rPr>
              <a:t>intersect  </a:t>
            </a:r>
            <a:r>
              <a:rPr sz="1765" spc="-4" dirty="0">
                <a:latin typeface="Arial"/>
                <a:cs typeface="Arial"/>
              </a:rPr>
              <a:t>Line</a:t>
            </a:r>
            <a:r>
              <a:rPr sz="1765" spc="4" dirty="0">
                <a:latin typeface="Arial"/>
                <a:cs typeface="Arial"/>
              </a:rPr>
              <a:t> </a:t>
            </a:r>
            <a:r>
              <a:rPr sz="1765" i="1" spc="-4" dirty="0">
                <a:latin typeface="Arial"/>
                <a:cs typeface="Arial"/>
              </a:rPr>
              <a:t>ad</a:t>
            </a:r>
            <a:r>
              <a:rPr sz="1765" spc="-4" dirty="0">
                <a:latin typeface="Arial"/>
                <a:cs typeface="Arial"/>
              </a:rPr>
              <a:t>.	This </a:t>
            </a:r>
            <a:r>
              <a:rPr sz="1765" spc="-9" dirty="0">
                <a:latin typeface="Arial"/>
                <a:cs typeface="Arial"/>
              </a:rPr>
              <a:t>intersection </a:t>
            </a:r>
            <a:r>
              <a:rPr sz="1765" spc="-4" dirty="0">
                <a:latin typeface="Arial"/>
                <a:cs typeface="Arial"/>
              </a:rPr>
              <a:t>(Point </a:t>
            </a:r>
            <a:r>
              <a:rPr sz="1765" i="1" spc="-4" dirty="0">
                <a:latin typeface="Arial"/>
                <a:cs typeface="Arial"/>
              </a:rPr>
              <a:t>f</a:t>
            </a:r>
            <a:r>
              <a:rPr sz="1765" spc="-4" dirty="0">
                <a:latin typeface="Arial"/>
                <a:cs typeface="Arial"/>
              </a:rPr>
              <a:t>)  is the maximum past </a:t>
            </a:r>
            <a:r>
              <a:rPr sz="1765" spc="-9" dirty="0">
                <a:latin typeface="Arial"/>
                <a:cs typeface="Arial"/>
              </a:rPr>
              <a:t>pressure  </a:t>
            </a:r>
            <a:r>
              <a:rPr sz="1765" spc="-4" dirty="0">
                <a:latin typeface="Arial"/>
                <a:cs typeface="Arial"/>
              </a:rPr>
              <a:t>(a.k.a. </a:t>
            </a:r>
            <a:r>
              <a:rPr sz="1765" spc="-9" dirty="0">
                <a:latin typeface="Arial"/>
                <a:cs typeface="Arial"/>
              </a:rPr>
              <a:t>preconsolidation</a:t>
            </a:r>
            <a:r>
              <a:rPr sz="1765" spc="18" dirty="0">
                <a:latin typeface="Arial"/>
                <a:cs typeface="Arial"/>
              </a:rPr>
              <a:t> </a:t>
            </a:r>
            <a:r>
              <a:rPr sz="1765" spc="-4" dirty="0">
                <a:latin typeface="Arial"/>
                <a:cs typeface="Arial"/>
              </a:rPr>
              <a:t>pressure).</a:t>
            </a:r>
            <a:endParaRPr sz="1765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11970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6225" y="713866"/>
            <a:ext cx="7836379" cy="590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Oval 4"/>
          <p:cNvSpPr/>
          <p:nvPr/>
        </p:nvSpPr>
        <p:spPr bwMode="auto">
          <a:xfrm>
            <a:off x="4165480" y="2954907"/>
            <a:ext cx="1504950" cy="62865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241680" y="2929506"/>
            <a:ext cx="1352549" cy="679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t"/>
          <a:lstStyle/>
          <a:p>
            <a:pPr algn="ctr">
              <a:lnSpc>
                <a:spcPct val="120000"/>
              </a:lnSpc>
              <a:defRPr/>
            </a:pPr>
            <a:r>
              <a:rPr lang="en-US" sz="1400" i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Higher compressibility</a:t>
            </a:r>
          </a:p>
        </p:txBody>
      </p:sp>
    </p:spTree>
    <p:extLst>
      <p:ext uri="{BB962C8B-B14F-4D97-AF65-F5344CB8AC3E}">
        <p14:creationId xmlns:p14="http://schemas.microsoft.com/office/powerpoint/2010/main" val="11697482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76225" y="155575"/>
            <a:ext cx="8610600" cy="546100"/>
          </a:xfrm>
        </p:spPr>
        <p:txBody>
          <a:bodyPr anchor="b"/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Calculating Consolidation Settlement</a:t>
            </a:r>
            <a:endParaRPr lang="en-US" sz="3200" b="1" i="1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6" name="Rectangle 4"/>
          <p:cNvSpPr txBox="1">
            <a:spLocks noChangeArrowheads="1"/>
          </p:cNvSpPr>
          <p:nvPr/>
        </p:nvSpPr>
        <p:spPr bwMode="auto">
          <a:xfrm>
            <a:off x="66674" y="670912"/>
            <a:ext cx="5238751" cy="534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AutoNum type="arabicParenR"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Site characterization to quantify thickness of compressible layer.</a:t>
            </a:r>
          </a:p>
          <a:p>
            <a:pPr marL="342900" marR="0" lvl="0" indent="-34290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AutoNum type="arabicParenR"/>
              <a:tabLst/>
              <a:defRPr/>
            </a:pPr>
            <a:endParaRPr lang="en-US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342900" lvl="0" indent="-342900">
              <a:buAutoNum type="arabicParenR"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1-D laboratory consolidation testing to determine stress history and compression indices (</a:t>
            </a:r>
            <a:r>
              <a:rPr lang="en-US" b="1" i="1" kern="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Symbol" pitchFamily="18" charset="2"/>
                <a:ea typeface="+mj-ea"/>
                <a:cs typeface="+mj-cs"/>
              </a:rPr>
              <a:t>s</a:t>
            </a:r>
            <a:r>
              <a:rPr lang="en-US" b="1" i="1" kern="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’</a:t>
            </a:r>
            <a:r>
              <a:rPr lang="en-US" b="1" i="1" kern="0" baseline="-250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</a:t>
            </a: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, C</a:t>
            </a:r>
            <a:r>
              <a:rPr lang="en-US" b="1" i="1" kern="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</a:t>
            </a: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, C</a:t>
            </a:r>
            <a:r>
              <a:rPr lang="en-US" b="1" i="1" kern="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r</a:t>
            </a: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, C</a:t>
            </a:r>
            <a:r>
              <a:rPr lang="en-US" b="1" i="1" kern="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s</a:t>
            </a: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). Will also need </a:t>
            </a:r>
            <a:r>
              <a:rPr lang="en-US" b="1" i="1" kern="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</a:t>
            </a:r>
            <a:r>
              <a:rPr lang="en-US" b="1" i="1" kern="0" baseline="-250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v</a:t>
            </a: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for rate prediction.</a:t>
            </a:r>
          </a:p>
          <a:p>
            <a:pPr marL="342900" lvl="0" indent="-342900">
              <a:buAutoNum type="arabicParenR"/>
              <a:defRPr/>
            </a:pPr>
            <a:endParaRPr lang="en-US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342900" lvl="0" indent="-342900">
              <a:buAutoNum type="arabicParenR"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Divide compressible layer into </a:t>
            </a:r>
            <a:r>
              <a:rPr lang="en-US" b="1" i="1" kern="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sublayers</a:t>
            </a: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.</a:t>
            </a:r>
          </a:p>
          <a:p>
            <a:pPr marL="342900" lvl="0" indent="-342900">
              <a:buAutoNum type="arabicParenR"/>
              <a:defRPr/>
            </a:pPr>
            <a:endParaRPr lang="en-US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342900" lvl="0" indent="-342900">
              <a:buAutoNum type="arabicParenR"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Calculate initial (preconstruction) effective vertical stress at midpoint of each </a:t>
            </a:r>
            <a:r>
              <a:rPr lang="en-US" b="1" i="1" kern="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sublayer</a:t>
            </a: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(</a:t>
            </a:r>
            <a:r>
              <a:rPr lang="en-US" b="1" i="1" kern="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Symbol" pitchFamily="18" charset="2"/>
                <a:ea typeface="+mj-ea"/>
                <a:cs typeface="+mj-cs"/>
              </a:rPr>
              <a:t>s</a:t>
            </a:r>
            <a:r>
              <a:rPr lang="en-US" b="1" i="1" kern="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’</a:t>
            </a:r>
            <a:r>
              <a:rPr lang="en-US" b="1" i="1" kern="0" baseline="-250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i</a:t>
            </a: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).</a:t>
            </a:r>
          </a:p>
          <a:p>
            <a:pPr marL="342900" lvl="0" indent="-342900">
              <a:buAutoNum type="arabicParenR"/>
              <a:defRPr/>
            </a:pPr>
            <a:endParaRPr lang="en-US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342900" lvl="0" indent="-342900">
              <a:buAutoNum type="arabicParenR"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Calculate final post-construction effective</a:t>
            </a: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vertical stress at midpoint of each sublayer (</a:t>
            </a:r>
            <a:r>
              <a:rPr lang="en-US" b="1" i="1" kern="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Symbol" pitchFamily="18" charset="2"/>
              </a:rPr>
              <a:t>s</a:t>
            </a:r>
            <a:r>
              <a:rPr lang="en-US" b="1" i="1" kern="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’</a:t>
            </a:r>
            <a:r>
              <a:rPr lang="en-US" b="1" i="1" kern="0" baseline="-25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f</a:t>
            </a: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=</a:t>
            </a:r>
            <a:r>
              <a:rPr lang="en-US" b="1" i="1" kern="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Symbol" pitchFamily="18" charset="2"/>
              </a:rPr>
              <a:t>s</a:t>
            </a:r>
            <a:r>
              <a:rPr lang="en-US" b="1" i="1" kern="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’</a:t>
            </a:r>
            <a:r>
              <a:rPr lang="en-US" b="1" i="1" kern="0" baseline="-25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i</a:t>
            </a: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+</a:t>
            </a: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Symbol" pitchFamily="18" charset="2"/>
              </a:rPr>
              <a:t> </a:t>
            </a:r>
            <a:r>
              <a:rPr lang="el-GR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Symbol" pitchFamily="18" charset="2"/>
              </a:rPr>
              <a:t>s</a:t>
            </a: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’)</a:t>
            </a:r>
          </a:p>
          <a:p>
            <a:pPr marL="342900" lvl="0" indent="-342900">
              <a:buAutoNum type="arabicParenR"/>
              <a:defRPr/>
            </a:pPr>
            <a:endParaRPr lang="en-US" b="1" i="1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lvl="0" indent="-342900">
              <a:buAutoNum type="arabicParenR"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Calculate consolidation settlement for each </a:t>
            </a:r>
            <a:r>
              <a:rPr lang="en-US" b="1" i="1" kern="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sublayer</a:t>
            </a: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(</a:t>
            </a: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Symbol" pitchFamily="18" charset="2"/>
                <a:ea typeface="+mj-ea"/>
                <a:cs typeface="+mj-cs"/>
              </a:rPr>
              <a:t>D</a:t>
            </a: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H) and sum for total settlement.</a:t>
            </a:r>
          </a:p>
          <a:p>
            <a:pPr marL="342900" lvl="0" indent="-342900">
              <a:buAutoNum type="arabicParenR"/>
              <a:defRPr/>
            </a:pPr>
            <a:endParaRPr lang="en-US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b="1" i="1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b="1" i="1" u="none" strike="noStrike" kern="0" cap="none" spc="0" normalizeH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b="1" i="1" kern="0" baseline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b="1" i="1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257800" y="1784350"/>
            <a:ext cx="3648075" cy="2660650"/>
            <a:chOff x="5257800" y="1784350"/>
            <a:chExt cx="3648075" cy="2660650"/>
          </a:xfrm>
        </p:grpSpPr>
        <p:sp>
          <p:nvSpPr>
            <p:cNvPr id="9" name="Rectangle 8"/>
            <p:cNvSpPr/>
            <p:nvPr/>
          </p:nvSpPr>
          <p:spPr bwMode="auto">
            <a:xfrm>
              <a:off x="6172200" y="2000250"/>
              <a:ext cx="1943100" cy="400049"/>
            </a:xfrm>
            <a:prstGeom prst="rect">
              <a:avLst/>
            </a:prstGeom>
            <a:blipFill>
              <a:blip r:embed="rId2" cstate="print"/>
              <a:tile tx="0" ty="0" sx="100000" sy="100000" flip="none" algn="tl"/>
            </a:blip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" name="Rectangle 4"/>
            <p:cNvSpPr/>
            <p:nvPr/>
          </p:nvSpPr>
          <p:spPr bwMode="auto">
            <a:xfrm>
              <a:off x="6172200" y="2400300"/>
              <a:ext cx="1943100" cy="1676400"/>
            </a:xfrm>
            <a:prstGeom prst="rect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Rectangle 4"/>
            <p:cNvSpPr txBox="1">
              <a:spLocks noChangeArrowheads="1"/>
            </p:cNvSpPr>
            <p:nvPr/>
          </p:nvSpPr>
          <p:spPr bwMode="auto">
            <a:xfrm>
              <a:off x="6172200" y="1784350"/>
              <a:ext cx="657225" cy="546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1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Symbol" pitchFamily="18" charset="2"/>
                  <a:ea typeface="+mj-ea"/>
                  <a:cs typeface="+mj-cs"/>
                </a:rPr>
                <a:t>g</a:t>
              </a:r>
              <a:r>
                <a:rPr kumimoji="0" lang="en-US" sz="1600" b="1" i="1" u="none" strike="noStrike" kern="0" cap="none" spc="0" normalizeH="0" baseline="-25000" noProof="0" dirty="0" err="1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+mj-lt"/>
                  <a:ea typeface="+mj-ea"/>
                  <a:cs typeface="+mj-cs"/>
                </a:rPr>
                <a:t>fill</a:t>
              </a:r>
              <a:endPara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0" name="Rectangle 4"/>
            <p:cNvSpPr txBox="1">
              <a:spLocks noChangeArrowheads="1"/>
            </p:cNvSpPr>
            <p:nvPr/>
          </p:nvSpPr>
          <p:spPr bwMode="auto">
            <a:xfrm>
              <a:off x="5448300" y="1860550"/>
              <a:ext cx="657225" cy="546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+mj-lt"/>
                  <a:ea typeface="+mj-ea"/>
                  <a:cs typeface="+mj-cs"/>
                </a:rPr>
                <a:t>Fill</a:t>
              </a:r>
              <a:endPara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1" name="Rectangle 4"/>
            <p:cNvSpPr txBox="1">
              <a:spLocks noChangeArrowheads="1"/>
            </p:cNvSpPr>
            <p:nvPr/>
          </p:nvSpPr>
          <p:spPr bwMode="auto">
            <a:xfrm>
              <a:off x="5257800" y="2984500"/>
              <a:ext cx="657225" cy="546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b="1" i="1" kern="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+mj-lt"/>
                  <a:ea typeface="+mj-ea"/>
                  <a:cs typeface="+mj-cs"/>
                </a:rPr>
                <a:t>Soft </a:t>
              </a:r>
            </a:p>
            <a:p>
              <a:pPr marL="0" marR="0" lvl="0" indent="0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1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+mj-lt"/>
                  <a:ea typeface="+mj-ea"/>
                  <a:cs typeface="+mj-cs"/>
                </a:rPr>
                <a:t>Clay</a:t>
              </a:r>
            </a:p>
          </p:txBody>
        </p:sp>
        <p:sp>
          <p:nvSpPr>
            <p:cNvPr id="12" name="Left Brace 11"/>
            <p:cNvSpPr/>
            <p:nvPr/>
          </p:nvSpPr>
          <p:spPr bwMode="auto">
            <a:xfrm>
              <a:off x="5943600" y="1990725"/>
              <a:ext cx="104775" cy="409575"/>
            </a:xfrm>
            <a:prstGeom prst="lef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3" name="Left Brace 12"/>
            <p:cNvSpPr/>
            <p:nvPr/>
          </p:nvSpPr>
          <p:spPr bwMode="auto">
            <a:xfrm>
              <a:off x="5924550" y="2428875"/>
              <a:ext cx="104775" cy="1638300"/>
            </a:xfrm>
            <a:prstGeom prst="lef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 bwMode="auto">
            <a:xfrm>
              <a:off x="6172200" y="4067175"/>
              <a:ext cx="1943100" cy="276225"/>
            </a:xfrm>
            <a:prstGeom prst="rect">
              <a:avLst/>
            </a:prstGeom>
            <a:blipFill>
              <a:blip r:embed="rId3" cstate="print"/>
              <a:tile tx="0" ty="0" sx="100000" sy="100000" flip="none" algn="tl"/>
            </a:blip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Rectangle 4"/>
            <p:cNvSpPr txBox="1">
              <a:spLocks noChangeArrowheads="1"/>
            </p:cNvSpPr>
            <p:nvPr/>
          </p:nvSpPr>
          <p:spPr bwMode="auto">
            <a:xfrm>
              <a:off x="5419725" y="3898900"/>
              <a:ext cx="800100" cy="546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b="1" i="1" kern="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+mj-lt"/>
                  <a:ea typeface="+mj-ea"/>
                  <a:cs typeface="+mj-cs"/>
                </a:rPr>
                <a:t>Rock</a:t>
              </a:r>
              <a:endPara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cxnSp>
          <p:nvCxnSpPr>
            <p:cNvPr id="20" name="Straight Connector 19"/>
            <p:cNvCxnSpPr/>
            <p:nvPr/>
          </p:nvCxnSpPr>
          <p:spPr bwMode="auto">
            <a:xfrm>
              <a:off x="6162675" y="2790825"/>
              <a:ext cx="1962150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" name="Straight Connector 20"/>
            <p:cNvCxnSpPr/>
            <p:nvPr/>
          </p:nvCxnSpPr>
          <p:spPr bwMode="auto">
            <a:xfrm>
              <a:off x="6162675" y="3209925"/>
              <a:ext cx="1962150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2" name="Straight Connector 21"/>
            <p:cNvCxnSpPr/>
            <p:nvPr/>
          </p:nvCxnSpPr>
          <p:spPr bwMode="auto">
            <a:xfrm>
              <a:off x="6172200" y="3648075"/>
              <a:ext cx="1962150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3" name="Rectangle 4"/>
            <p:cNvSpPr txBox="1">
              <a:spLocks noChangeArrowheads="1"/>
            </p:cNvSpPr>
            <p:nvPr/>
          </p:nvSpPr>
          <p:spPr bwMode="auto">
            <a:xfrm>
              <a:off x="6181725" y="2447924"/>
              <a:ext cx="657225" cy="339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b="1" i="1" kern="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+mj-lt"/>
                  <a:ea typeface="+mj-ea"/>
                  <a:cs typeface="+mj-cs"/>
                </a:rPr>
                <a:t>1</a:t>
              </a:r>
              <a:endPara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24" name="Rectangle 4"/>
            <p:cNvSpPr txBox="1">
              <a:spLocks noChangeArrowheads="1"/>
            </p:cNvSpPr>
            <p:nvPr/>
          </p:nvSpPr>
          <p:spPr bwMode="auto">
            <a:xfrm>
              <a:off x="6153150" y="2828924"/>
              <a:ext cx="657225" cy="339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b="1" i="1" kern="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+mj-lt"/>
                  <a:ea typeface="+mj-ea"/>
                  <a:cs typeface="+mj-cs"/>
                </a:rPr>
                <a:t>2</a:t>
              </a:r>
              <a:endPara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25" name="Rectangle 4"/>
            <p:cNvSpPr txBox="1">
              <a:spLocks noChangeArrowheads="1"/>
            </p:cNvSpPr>
            <p:nvPr/>
          </p:nvSpPr>
          <p:spPr bwMode="auto">
            <a:xfrm>
              <a:off x="6162675" y="3267074"/>
              <a:ext cx="657225" cy="339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b="1" i="1" kern="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+mj-lt"/>
                  <a:ea typeface="+mj-ea"/>
                  <a:cs typeface="+mj-cs"/>
                </a:rPr>
                <a:t>3</a:t>
              </a:r>
              <a:endPara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26" name="Rectangle 4"/>
            <p:cNvSpPr txBox="1">
              <a:spLocks noChangeArrowheads="1"/>
            </p:cNvSpPr>
            <p:nvPr/>
          </p:nvSpPr>
          <p:spPr bwMode="auto">
            <a:xfrm>
              <a:off x="6181725" y="3676649"/>
              <a:ext cx="657225" cy="339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b="1" i="1" kern="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+mj-lt"/>
                  <a:ea typeface="+mj-ea"/>
                  <a:cs typeface="+mj-cs"/>
                </a:rPr>
                <a:t>4</a:t>
              </a:r>
              <a:endPara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27" name="Oval 26"/>
            <p:cNvSpPr/>
            <p:nvPr/>
          </p:nvSpPr>
          <p:spPr bwMode="auto">
            <a:xfrm>
              <a:off x="7058025" y="3829050"/>
              <a:ext cx="85725" cy="85725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9" name="Oval 28"/>
            <p:cNvSpPr/>
            <p:nvPr/>
          </p:nvSpPr>
          <p:spPr bwMode="auto">
            <a:xfrm>
              <a:off x="7058025" y="3419475"/>
              <a:ext cx="85725" cy="85725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0" name="Oval 29"/>
            <p:cNvSpPr/>
            <p:nvPr/>
          </p:nvSpPr>
          <p:spPr bwMode="auto">
            <a:xfrm>
              <a:off x="7058025" y="2971800"/>
              <a:ext cx="85725" cy="85725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1" name="Oval 30"/>
            <p:cNvSpPr/>
            <p:nvPr/>
          </p:nvSpPr>
          <p:spPr bwMode="auto">
            <a:xfrm>
              <a:off x="7058025" y="2552700"/>
              <a:ext cx="85725" cy="85725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33" name="Straight Arrow Connector 32"/>
            <p:cNvCxnSpPr/>
            <p:nvPr/>
          </p:nvCxnSpPr>
          <p:spPr bwMode="auto">
            <a:xfrm rot="5400000">
              <a:off x="8039101" y="2605087"/>
              <a:ext cx="390525" cy="158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arrow"/>
              <a:tailEnd type="arrow"/>
            </a:ln>
            <a:effectLst/>
          </p:spPr>
        </p:cxnSp>
        <p:cxnSp>
          <p:nvCxnSpPr>
            <p:cNvPr id="34" name="Straight Arrow Connector 33"/>
            <p:cNvCxnSpPr/>
            <p:nvPr/>
          </p:nvCxnSpPr>
          <p:spPr bwMode="auto">
            <a:xfrm rot="5400000">
              <a:off x="8039101" y="3024188"/>
              <a:ext cx="390525" cy="158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arrow"/>
              <a:tailEnd type="arrow"/>
            </a:ln>
            <a:effectLst/>
          </p:spPr>
        </p:cxnSp>
        <p:cxnSp>
          <p:nvCxnSpPr>
            <p:cNvPr id="35" name="Straight Arrow Connector 34"/>
            <p:cNvCxnSpPr/>
            <p:nvPr/>
          </p:nvCxnSpPr>
          <p:spPr bwMode="auto">
            <a:xfrm rot="5400000">
              <a:off x="8039101" y="3443289"/>
              <a:ext cx="390525" cy="158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arrow"/>
              <a:tailEnd type="arrow"/>
            </a:ln>
            <a:effectLst/>
          </p:spPr>
        </p:cxnSp>
        <p:cxnSp>
          <p:nvCxnSpPr>
            <p:cNvPr id="36" name="Straight Arrow Connector 35"/>
            <p:cNvCxnSpPr/>
            <p:nvPr/>
          </p:nvCxnSpPr>
          <p:spPr bwMode="auto">
            <a:xfrm rot="5400000">
              <a:off x="8039101" y="3871915"/>
              <a:ext cx="390525" cy="158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arrow"/>
              <a:tailEnd type="arrow"/>
            </a:ln>
            <a:effectLst/>
          </p:spPr>
        </p:cxnSp>
        <p:sp>
          <p:nvSpPr>
            <p:cNvPr id="37" name="Rectangle 4"/>
            <p:cNvSpPr txBox="1">
              <a:spLocks noChangeArrowheads="1"/>
            </p:cNvSpPr>
            <p:nvPr/>
          </p:nvSpPr>
          <p:spPr bwMode="auto">
            <a:xfrm>
              <a:off x="8201025" y="2232025"/>
              <a:ext cx="657225" cy="546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+mj-lt"/>
                  <a:ea typeface="+mj-ea"/>
                  <a:cs typeface="+mj-cs"/>
                </a:rPr>
                <a:t>H</a:t>
              </a:r>
              <a:r>
                <a:rPr kumimoji="0" lang="en-US" sz="1600" b="1" i="1" u="none" strike="noStrike" kern="0" cap="none" spc="0" normalizeH="0" baseline="-25000" noProof="0" dirty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+mj-lt"/>
                  <a:ea typeface="+mj-ea"/>
                  <a:cs typeface="+mj-cs"/>
                </a:rPr>
                <a:t>1</a:t>
              </a:r>
              <a:endParaRPr kumimoji="0" lang="en-US" sz="1600" b="1" i="1" u="none" strike="noStrike" kern="0" cap="none" spc="0" normalizeH="0" baseline="-2500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38" name="Rectangle 4"/>
            <p:cNvSpPr txBox="1">
              <a:spLocks noChangeArrowheads="1"/>
            </p:cNvSpPr>
            <p:nvPr/>
          </p:nvSpPr>
          <p:spPr bwMode="auto">
            <a:xfrm>
              <a:off x="8201025" y="2670175"/>
              <a:ext cx="657225" cy="546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+mj-lt"/>
                  <a:ea typeface="+mj-ea"/>
                  <a:cs typeface="+mj-cs"/>
                </a:rPr>
                <a:t>H</a:t>
              </a:r>
              <a:r>
                <a:rPr kumimoji="0" lang="en-US" sz="1600" b="1" i="1" u="none" strike="noStrike" kern="0" cap="none" spc="0" normalizeH="0" baseline="-25000" noProof="0" dirty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+mj-lt"/>
                  <a:ea typeface="+mj-ea"/>
                  <a:cs typeface="+mj-cs"/>
                </a:rPr>
                <a:t>2</a:t>
              </a:r>
              <a:endParaRPr kumimoji="0" lang="en-US" sz="1600" b="1" i="1" u="none" strike="noStrike" kern="0" cap="none" spc="0" normalizeH="0" baseline="-2500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41" name="Rectangle 4"/>
            <p:cNvSpPr txBox="1">
              <a:spLocks noChangeArrowheads="1"/>
            </p:cNvSpPr>
            <p:nvPr/>
          </p:nvSpPr>
          <p:spPr bwMode="auto">
            <a:xfrm>
              <a:off x="8220075" y="3070225"/>
              <a:ext cx="657225" cy="546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+mj-lt"/>
                  <a:ea typeface="+mj-ea"/>
                  <a:cs typeface="+mj-cs"/>
                </a:rPr>
                <a:t>H</a:t>
              </a:r>
              <a:r>
                <a:rPr kumimoji="0" lang="en-US" sz="1600" b="1" i="1" u="none" strike="noStrike" kern="0" cap="none" spc="0" normalizeH="0" baseline="-25000" noProof="0" dirty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+mj-lt"/>
                  <a:ea typeface="+mj-ea"/>
                  <a:cs typeface="+mj-cs"/>
                </a:rPr>
                <a:t>3</a:t>
              </a:r>
              <a:endParaRPr kumimoji="0" lang="en-US" sz="1600" b="1" i="1" u="none" strike="noStrike" kern="0" cap="none" spc="0" normalizeH="0" baseline="-2500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42" name="Rectangle 4"/>
            <p:cNvSpPr txBox="1">
              <a:spLocks noChangeArrowheads="1"/>
            </p:cNvSpPr>
            <p:nvPr/>
          </p:nvSpPr>
          <p:spPr bwMode="auto">
            <a:xfrm>
              <a:off x="8248650" y="3527425"/>
              <a:ext cx="657225" cy="546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+mj-lt"/>
                  <a:ea typeface="+mj-ea"/>
                  <a:cs typeface="+mj-cs"/>
                </a:rPr>
                <a:t>H</a:t>
              </a:r>
              <a:r>
                <a:rPr kumimoji="0" lang="en-US" sz="1600" b="1" i="1" u="none" strike="noStrike" kern="0" cap="none" spc="0" normalizeH="0" baseline="-25000" noProof="0" dirty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+mj-lt"/>
                  <a:ea typeface="+mj-ea"/>
                  <a:cs typeface="+mj-cs"/>
                </a:rPr>
                <a:t>4</a:t>
              </a:r>
              <a:endParaRPr kumimoji="0" lang="en-US" sz="1600" b="1" i="1" u="none" strike="noStrike" kern="0" cap="none" spc="0" normalizeH="0" baseline="-2500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43" name="Isosceles Triangle 42"/>
            <p:cNvSpPr/>
            <p:nvPr/>
          </p:nvSpPr>
          <p:spPr bwMode="auto">
            <a:xfrm flipV="1">
              <a:off x="7429500" y="2190750"/>
              <a:ext cx="247650" cy="200025"/>
            </a:xfrm>
            <a:prstGeom prst="triangl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8878052"/>
              </p:ext>
            </p:extLst>
          </p:nvPr>
        </p:nvGraphicFramePr>
        <p:xfrm>
          <a:off x="-14288" y="2243138"/>
          <a:ext cx="9309101" cy="316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711680" imgH="1549080" progId="Equation.3">
                  <p:embed/>
                </p:oleObj>
              </mc:Choice>
              <mc:Fallback>
                <p:oleObj name="Equation" r:id="rId2" imgW="4711680" imgH="1549080" progId="Equation.3">
                  <p:embed/>
                  <p:pic>
                    <p:nvPicPr>
                      <p:cNvPr id="16896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4288" y="2243138"/>
                        <a:ext cx="9309101" cy="31686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/>
          <p:cNvSpPr/>
          <p:nvPr/>
        </p:nvSpPr>
        <p:spPr bwMode="auto">
          <a:xfrm>
            <a:off x="57509" y="1857555"/>
            <a:ext cx="9028981" cy="3991154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276225" y="155575"/>
            <a:ext cx="8610600" cy="546100"/>
          </a:xfrm>
          <a:prstGeom prst="rect">
            <a:avLst/>
          </a:prstGeom>
        </p:spPr>
        <p:txBody>
          <a:bodyPr anchor="b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sz="3200" b="1" i="1" ker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Calculating Consolidation Settlement</a:t>
            </a:r>
            <a:endParaRPr lang="en-US" sz="3200" b="1" i="1" kern="0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284247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4"/>
          <p:cNvSpPr txBox="1">
            <a:spLocks noChangeArrowheads="1"/>
          </p:cNvSpPr>
          <p:nvPr/>
        </p:nvSpPr>
        <p:spPr bwMode="auto">
          <a:xfrm>
            <a:off x="257175" y="234949"/>
            <a:ext cx="4543426" cy="669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>
              <a:defRPr/>
            </a:pPr>
            <a:r>
              <a:rPr lang="en-US" b="1" i="1" u="sng" kern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Where did those equations come from?</a:t>
            </a: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baseline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65" name="Group 64"/>
          <p:cNvGrpSpPr/>
          <p:nvPr/>
        </p:nvGrpSpPr>
        <p:grpSpPr>
          <a:xfrm>
            <a:off x="3982516" y="1692635"/>
            <a:ext cx="4898198" cy="4546600"/>
            <a:chOff x="3370695" y="539750"/>
            <a:chExt cx="5773305" cy="5358893"/>
          </a:xfrm>
        </p:grpSpPr>
        <p:pic>
          <p:nvPicPr>
            <p:cNvPr id="40" name="Picture 39" descr="5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21540000">
              <a:off x="4009262" y="799913"/>
              <a:ext cx="5134738" cy="5098730"/>
            </a:xfrm>
            <a:prstGeom prst="rect">
              <a:avLst/>
            </a:prstGeom>
          </p:spPr>
        </p:pic>
        <p:sp>
          <p:nvSpPr>
            <p:cNvPr id="44" name="Rectangle 4"/>
            <p:cNvSpPr txBox="1">
              <a:spLocks noChangeArrowheads="1"/>
            </p:cNvSpPr>
            <p:nvPr/>
          </p:nvSpPr>
          <p:spPr bwMode="auto">
            <a:xfrm>
              <a:off x="7248524" y="2168525"/>
              <a:ext cx="1333501" cy="546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1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+mj-lt"/>
                  <a:ea typeface="+mj-ea"/>
                  <a:cs typeface="+mj-cs"/>
                </a:rPr>
                <a:t>NC</a:t>
              </a:r>
            </a:p>
          </p:txBody>
        </p:sp>
        <p:cxnSp>
          <p:nvCxnSpPr>
            <p:cNvPr id="45" name="Straight Connector 44"/>
            <p:cNvCxnSpPr/>
            <p:nvPr/>
          </p:nvCxnSpPr>
          <p:spPr bwMode="auto">
            <a:xfrm>
              <a:off x="5000625" y="1219200"/>
              <a:ext cx="1162050" cy="219075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 bwMode="auto">
            <a:xfrm rot="16200000" flipH="1">
              <a:off x="5915025" y="1704975"/>
              <a:ext cx="2952750" cy="243840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 bwMode="auto">
            <a:xfrm>
              <a:off x="6419850" y="4057650"/>
              <a:ext cx="2200275" cy="333375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48" name="Rectangle 4"/>
            <p:cNvSpPr txBox="1">
              <a:spLocks noChangeArrowheads="1"/>
            </p:cNvSpPr>
            <p:nvPr/>
          </p:nvSpPr>
          <p:spPr bwMode="auto">
            <a:xfrm>
              <a:off x="6415087" y="2363787"/>
              <a:ext cx="1104901" cy="546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i="1" kern="0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j-lt"/>
                  <a:ea typeface="+mj-ea"/>
                  <a:cs typeface="+mj-cs"/>
                </a:rPr>
                <a:t>C</a:t>
              </a:r>
              <a:r>
                <a:rPr lang="en-US" b="1" i="1" kern="0" baseline="-25000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j-lt"/>
                  <a:ea typeface="+mj-ea"/>
                  <a:cs typeface="+mj-cs"/>
                </a:rPr>
                <a:t>c</a:t>
              </a:r>
              <a:endParaRPr kumimoji="0" lang="en-US" b="1" i="1" u="none" strike="noStrike" kern="0" cap="none" spc="0" normalizeH="0" baseline="-2500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49" name="Rectangle 4"/>
            <p:cNvSpPr txBox="1">
              <a:spLocks noChangeArrowheads="1"/>
            </p:cNvSpPr>
            <p:nvPr/>
          </p:nvSpPr>
          <p:spPr bwMode="auto">
            <a:xfrm>
              <a:off x="6915150" y="4044950"/>
              <a:ext cx="1104901" cy="546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i="1" kern="0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j-lt"/>
                  <a:ea typeface="+mj-ea"/>
                  <a:cs typeface="+mj-cs"/>
                </a:rPr>
                <a:t>C</a:t>
              </a:r>
              <a:r>
                <a:rPr lang="en-US" b="1" i="1" kern="0" baseline="-25000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j-lt"/>
                  <a:ea typeface="+mj-ea"/>
                  <a:cs typeface="+mj-cs"/>
                </a:rPr>
                <a:t>s</a:t>
              </a:r>
              <a:endParaRPr kumimoji="0" lang="en-US" b="1" i="1" u="none" strike="noStrike" kern="0" cap="none" spc="0" normalizeH="0" baseline="-2500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cxnSp>
          <p:nvCxnSpPr>
            <p:cNvPr id="50" name="Straight Connector 49"/>
            <p:cNvCxnSpPr/>
            <p:nvPr/>
          </p:nvCxnSpPr>
          <p:spPr bwMode="auto">
            <a:xfrm rot="5400000">
              <a:off x="5381625" y="1371600"/>
              <a:ext cx="114300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1" name="Rectangle 4"/>
            <p:cNvSpPr txBox="1">
              <a:spLocks noChangeArrowheads="1"/>
            </p:cNvSpPr>
            <p:nvPr/>
          </p:nvSpPr>
          <p:spPr bwMode="auto">
            <a:xfrm>
              <a:off x="5414962" y="1263650"/>
              <a:ext cx="1104901" cy="546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i="1" kern="0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j-lt"/>
                  <a:ea typeface="+mj-ea"/>
                  <a:cs typeface="+mj-cs"/>
                </a:rPr>
                <a:t>C</a:t>
              </a:r>
              <a:r>
                <a:rPr lang="en-US" b="1" i="1" kern="0" baseline="-25000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j-lt"/>
                  <a:ea typeface="+mj-ea"/>
                  <a:cs typeface="+mj-cs"/>
                </a:rPr>
                <a:t>r</a:t>
              </a:r>
              <a:endParaRPr kumimoji="0" lang="en-US" b="1" i="1" u="none" strike="noStrike" kern="0" cap="none" spc="0" normalizeH="0" baseline="-2500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cxnSp>
          <p:nvCxnSpPr>
            <p:cNvPr id="52" name="Straight Connector 51"/>
            <p:cNvCxnSpPr/>
            <p:nvPr/>
          </p:nvCxnSpPr>
          <p:spPr bwMode="auto">
            <a:xfrm>
              <a:off x="5443538" y="1433513"/>
              <a:ext cx="576262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3" name="Straight Connector 52"/>
            <p:cNvCxnSpPr/>
            <p:nvPr/>
          </p:nvCxnSpPr>
          <p:spPr bwMode="auto">
            <a:xfrm>
              <a:off x="6819900" y="2962275"/>
              <a:ext cx="576262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4" name="Straight Connector 53"/>
            <p:cNvCxnSpPr/>
            <p:nvPr/>
          </p:nvCxnSpPr>
          <p:spPr bwMode="auto">
            <a:xfrm rot="5400000">
              <a:off x="6483350" y="2621756"/>
              <a:ext cx="691356" cy="794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5" name="Straight Connector 54"/>
            <p:cNvCxnSpPr/>
            <p:nvPr/>
          </p:nvCxnSpPr>
          <p:spPr bwMode="auto">
            <a:xfrm>
              <a:off x="7062788" y="4257676"/>
              <a:ext cx="576262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6" name="Straight Connector 55"/>
            <p:cNvCxnSpPr/>
            <p:nvPr/>
          </p:nvCxnSpPr>
          <p:spPr bwMode="auto">
            <a:xfrm rot="5400000">
              <a:off x="7015163" y="4205288"/>
              <a:ext cx="114300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7" name="Straight Connector 56"/>
            <p:cNvCxnSpPr/>
            <p:nvPr/>
          </p:nvCxnSpPr>
          <p:spPr bwMode="auto">
            <a:xfrm rot="16200000" flipH="1">
              <a:off x="4452938" y="3157537"/>
              <a:ext cx="3438525" cy="190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8" name="Rectangle 4"/>
            <p:cNvSpPr txBox="1">
              <a:spLocks noChangeArrowheads="1"/>
            </p:cNvSpPr>
            <p:nvPr/>
          </p:nvSpPr>
          <p:spPr bwMode="auto">
            <a:xfrm>
              <a:off x="5919786" y="4783480"/>
              <a:ext cx="1104901" cy="546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i="1" kern="0" dirty="0" err="1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ymbol" pitchFamily="18" charset="2"/>
                  <a:ea typeface="+mj-ea"/>
                  <a:cs typeface="+mj-cs"/>
                </a:rPr>
                <a:t>s</a:t>
              </a:r>
              <a:r>
                <a:rPr lang="en-US" b="1" i="1" kern="0" dirty="0" err="1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j-lt"/>
                  <a:ea typeface="+mj-ea"/>
                  <a:cs typeface="+mj-cs"/>
                </a:rPr>
                <a:t>’</a:t>
              </a:r>
              <a:r>
                <a:rPr lang="en-US" b="1" i="1" kern="0" baseline="-25000" dirty="0" err="1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j-lt"/>
                  <a:ea typeface="+mj-ea"/>
                  <a:cs typeface="+mj-cs"/>
                </a:rPr>
                <a:t>c</a:t>
              </a:r>
              <a:endParaRPr kumimoji="0" lang="en-US" b="1" i="1" u="none" strike="noStrike" kern="0" cap="none" spc="0" normalizeH="0" baseline="-2500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59" name="Oval 58"/>
            <p:cNvSpPr/>
            <p:nvPr/>
          </p:nvSpPr>
          <p:spPr bwMode="auto">
            <a:xfrm>
              <a:off x="6124575" y="4848225"/>
              <a:ext cx="100012" cy="100012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0" name="Rectangle 4"/>
            <p:cNvSpPr txBox="1">
              <a:spLocks noChangeArrowheads="1"/>
            </p:cNvSpPr>
            <p:nvPr/>
          </p:nvSpPr>
          <p:spPr bwMode="auto">
            <a:xfrm>
              <a:off x="5200650" y="539750"/>
              <a:ext cx="1447800" cy="546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 b="1" i="1" kern="0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j-lt"/>
                  <a:ea typeface="+mj-ea"/>
                  <a:cs typeface="+mj-cs"/>
                </a:rPr>
                <a:t>OC</a:t>
              </a:r>
              <a:endPara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67" name="Rectangle 4"/>
            <p:cNvSpPr txBox="1">
              <a:spLocks noChangeArrowheads="1"/>
            </p:cNvSpPr>
            <p:nvPr/>
          </p:nvSpPr>
          <p:spPr bwMode="auto">
            <a:xfrm>
              <a:off x="5234956" y="4794707"/>
              <a:ext cx="1104901" cy="546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i="1" kern="0" dirty="0" err="1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ymbol" pitchFamily="18" charset="2"/>
                  <a:ea typeface="+mj-ea"/>
                  <a:cs typeface="+mj-cs"/>
                </a:rPr>
                <a:t>s</a:t>
              </a:r>
              <a:r>
                <a:rPr lang="en-US" b="1" i="1" kern="0" dirty="0" err="1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j-lt"/>
                  <a:ea typeface="+mj-ea"/>
                  <a:cs typeface="+mj-cs"/>
                </a:rPr>
                <a:t>’</a:t>
              </a:r>
              <a:r>
                <a:rPr lang="en-US" b="1" i="1" kern="0" baseline="-25000" dirty="0" err="1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j-lt"/>
                  <a:ea typeface="+mj-ea"/>
                  <a:cs typeface="+mj-cs"/>
                </a:rPr>
                <a:t>i</a:t>
              </a:r>
              <a:endParaRPr kumimoji="0" lang="en-US" b="1" i="1" u="none" strike="noStrike" kern="0" cap="none" spc="0" normalizeH="0" baseline="-2500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68" name="Rectangle 4"/>
            <p:cNvSpPr txBox="1">
              <a:spLocks noChangeArrowheads="1"/>
            </p:cNvSpPr>
            <p:nvPr/>
          </p:nvSpPr>
          <p:spPr bwMode="auto">
            <a:xfrm>
              <a:off x="7266994" y="4794707"/>
              <a:ext cx="1104901" cy="546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i="1" kern="0" dirty="0" err="1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ymbol" pitchFamily="18" charset="2"/>
                  <a:ea typeface="+mj-ea"/>
                  <a:cs typeface="+mj-cs"/>
                </a:rPr>
                <a:t>s</a:t>
              </a:r>
              <a:r>
                <a:rPr lang="en-US" b="1" i="1" kern="0" dirty="0" err="1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j-lt"/>
                  <a:ea typeface="+mj-ea"/>
                  <a:cs typeface="+mj-cs"/>
                </a:rPr>
                <a:t>’</a:t>
              </a:r>
              <a:r>
                <a:rPr lang="en-US" b="1" i="1" kern="0" baseline="-25000" dirty="0" err="1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j-lt"/>
                  <a:ea typeface="+mj-ea"/>
                  <a:cs typeface="+mj-cs"/>
                </a:rPr>
                <a:t>f</a:t>
              </a:r>
              <a:endParaRPr kumimoji="0" lang="en-US" b="1" i="1" u="none" strike="noStrike" kern="0" cap="none" spc="0" normalizeH="0" baseline="-2500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cxnSp>
          <p:nvCxnSpPr>
            <p:cNvPr id="94" name="Straight Connector 93"/>
            <p:cNvCxnSpPr/>
            <p:nvPr/>
          </p:nvCxnSpPr>
          <p:spPr bwMode="auto">
            <a:xfrm rot="16200000" flipH="1">
              <a:off x="3768146" y="3101441"/>
              <a:ext cx="3590640" cy="24034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6" name="Straight Connector 95"/>
            <p:cNvCxnSpPr/>
            <p:nvPr/>
          </p:nvCxnSpPr>
          <p:spPr bwMode="auto">
            <a:xfrm rot="16200000" flipH="1">
              <a:off x="6529922" y="3999580"/>
              <a:ext cx="1861723" cy="1581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8" name="Straight Connector 97"/>
            <p:cNvCxnSpPr/>
            <p:nvPr/>
          </p:nvCxnSpPr>
          <p:spPr bwMode="auto">
            <a:xfrm rot="10800000" flipV="1">
              <a:off x="4967657" y="1338804"/>
              <a:ext cx="599875" cy="178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0" name="Straight Connector 99"/>
            <p:cNvCxnSpPr/>
            <p:nvPr/>
          </p:nvCxnSpPr>
          <p:spPr bwMode="auto">
            <a:xfrm rot="10800000" flipV="1">
              <a:off x="4990111" y="3045268"/>
              <a:ext cx="2463515" cy="1784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02" name="Rectangle 4"/>
            <p:cNvSpPr txBox="1">
              <a:spLocks noChangeArrowheads="1"/>
            </p:cNvSpPr>
            <p:nvPr/>
          </p:nvSpPr>
          <p:spPr bwMode="auto">
            <a:xfrm>
              <a:off x="4605633" y="1000046"/>
              <a:ext cx="1447800" cy="546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i="1" kern="0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j-lt"/>
                  <a:ea typeface="+mj-ea"/>
                  <a:cs typeface="+mj-cs"/>
                </a:rPr>
                <a:t>e</a:t>
              </a:r>
              <a:r>
                <a:rPr lang="en-US" b="1" i="1" kern="0" baseline="-25000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j-lt"/>
                  <a:ea typeface="+mj-ea"/>
                  <a:cs typeface="+mj-cs"/>
                </a:rPr>
                <a:t>0</a:t>
              </a:r>
              <a:endParaRPr kumimoji="0" lang="en-US" b="1" i="1" u="none" strike="noStrike" kern="0" cap="none" spc="0" normalizeH="0" baseline="-2500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03" name="Rectangle 4"/>
            <p:cNvSpPr txBox="1">
              <a:spLocks noChangeArrowheads="1"/>
            </p:cNvSpPr>
            <p:nvPr/>
          </p:nvSpPr>
          <p:spPr bwMode="auto">
            <a:xfrm>
              <a:off x="4976115" y="2504428"/>
              <a:ext cx="1447800" cy="546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i="1" kern="0" dirty="0" err="1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j-lt"/>
                  <a:ea typeface="+mj-ea"/>
                  <a:cs typeface="+mj-cs"/>
                </a:rPr>
                <a:t>e</a:t>
              </a:r>
              <a:r>
                <a:rPr lang="en-US" b="1" i="1" kern="0" baseline="-25000" dirty="0" err="1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j-lt"/>
                  <a:ea typeface="+mj-ea"/>
                  <a:cs typeface="+mj-cs"/>
                </a:rPr>
                <a:t>f</a:t>
              </a:r>
              <a:endParaRPr kumimoji="0" lang="en-US" b="1" i="1" u="none" strike="noStrike" kern="0" cap="none" spc="0" normalizeH="0" baseline="-2500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07" name="Rectangle 4"/>
            <p:cNvSpPr txBox="1">
              <a:spLocks noChangeArrowheads="1"/>
            </p:cNvSpPr>
            <p:nvPr/>
          </p:nvSpPr>
          <p:spPr bwMode="auto">
            <a:xfrm>
              <a:off x="3370695" y="1830824"/>
              <a:ext cx="1447800" cy="546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i="1" kern="0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ymbol" pitchFamily="18" charset="2"/>
                  <a:ea typeface="+mj-ea"/>
                  <a:cs typeface="+mj-cs"/>
                </a:rPr>
                <a:t>D</a:t>
              </a:r>
              <a:r>
                <a:rPr lang="en-US" b="1" i="1" kern="0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j-lt"/>
                  <a:ea typeface="+mj-ea"/>
                  <a:cs typeface="+mj-cs"/>
                </a:rPr>
                <a:t>e</a:t>
              </a:r>
              <a:endParaRPr kumimoji="0" lang="en-US" b="1" i="1" u="none" strike="noStrike" kern="0" cap="none" spc="0" normalizeH="0" baseline="-2500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</p:grpSp>
      <p:graphicFrame>
        <p:nvGraphicFramePr>
          <p:cNvPr id="105" name="Object 2"/>
          <p:cNvGraphicFramePr>
            <a:graphicFrameLocks noChangeAspect="1"/>
          </p:cNvGraphicFramePr>
          <p:nvPr/>
        </p:nvGraphicFramePr>
        <p:xfrm>
          <a:off x="465138" y="725488"/>
          <a:ext cx="1410354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9160" imgH="241200" progId="Equation.3">
                  <p:embed/>
                </p:oleObj>
              </mc:Choice>
              <mc:Fallback>
                <p:oleObj name="Equation" r:id="rId3" imgW="749160" imgH="2412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5138" y="725488"/>
                        <a:ext cx="1410354" cy="4175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6" name="Left Brace 105"/>
          <p:cNvSpPr/>
          <p:nvPr/>
        </p:nvSpPr>
        <p:spPr bwMode="auto">
          <a:xfrm>
            <a:off x="4481416" y="2275984"/>
            <a:ext cx="266700" cy="1533525"/>
          </a:xfrm>
          <a:prstGeom prst="leftBrace">
            <a:avLst>
              <a:gd name="adj1" fmla="val 8333"/>
              <a:gd name="adj2" fmla="val 50621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110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757075"/>
              </p:ext>
            </p:extLst>
          </p:nvPr>
        </p:nvGraphicFramePr>
        <p:xfrm>
          <a:off x="446124" y="1027160"/>
          <a:ext cx="4684713" cy="2568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501640" imgH="1371600" progId="Equation.3">
                  <p:embed/>
                </p:oleObj>
              </mc:Choice>
              <mc:Fallback>
                <p:oleObj name="Equation" r:id="rId5" imgW="2501640" imgH="13716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6124" y="1027160"/>
                        <a:ext cx="4684713" cy="25685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-257175" y="-120650"/>
            <a:ext cx="4219575" cy="546100"/>
          </a:xfrm>
        </p:spPr>
        <p:txBody>
          <a:bodyPr anchor="b"/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sz="18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Example – Fill Placement</a:t>
            </a:r>
            <a:endParaRPr lang="en-US" sz="1800" b="1" i="1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9" name="Picture 38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399" y="663472"/>
            <a:ext cx="4581526" cy="5993506"/>
          </a:xfrm>
          <a:prstGeom prst="rect">
            <a:avLst/>
          </a:prstGeom>
        </p:spPr>
      </p:pic>
      <p:graphicFrame>
        <p:nvGraphicFramePr>
          <p:cNvPr id="40" name="Table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6946586"/>
              </p:ext>
            </p:extLst>
          </p:nvPr>
        </p:nvGraphicFramePr>
        <p:xfrm>
          <a:off x="5029200" y="257175"/>
          <a:ext cx="3514725" cy="16764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171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1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15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210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Prop.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C</a:t>
                      </a:r>
                      <a:r>
                        <a:rPr lang="en-US" sz="1600" baseline="-250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0.25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0.20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C</a:t>
                      </a:r>
                      <a:r>
                        <a:rPr lang="en-US" sz="1600" baseline="-25000" dirty="0"/>
                        <a:t>r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0.08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0.06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e</a:t>
                      </a:r>
                      <a:r>
                        <a:rPr lang="en-US" sz="1600" baseline="-25000" dirty="0"/>
                        <a:t>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0.66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0.45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>
                          <a:latin typeface="Symbol" pitchFamily="18" charset="2"/>
                        </a:rPr>
                        <a:t>s</a:t>
                      </a:r>
                      <a:r>
                        <a:rPr lang="en-US" sz="1600" dirty="0" err="1"/>
                        <a:t>’</a:t>
                      </a:r>
                      <a:r>
                        <a:rPr lang="en-US" sz="1600" baseline="-25000" dirty="0" err="1"/>
                        <a:t>c</a:t>
                      </a:r>
                      <a:endParaRPr lang="en-US" sz="16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101 </a:t>
                      </a:r>
                      <a:r>
                        <a:rPr lang="en-US" sz="1600" dirty="0" err="1"/>
                        <a:t>kPa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510 </a:t>
                      </a:r>
                      <a:r>
                        <a:rPr lang="en-US" sz="1600" dirty="0" err="1"/>
                        <a:t>kPa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3" name="Rectangle 4"/>
          <p:cNvSpPr txBox="1">
            <a:spLocks noChangeArrowheads="1"/>
          </p:cNvSpPr>
          <p:nvPr/>
        </p:nvSpPr>
        <p:spPr bwMode="auto">
          <a:xfrm>
            <a:off x="4667250" y="2327275"/>
            <a:ext cx="447675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See </a:t>
            </a:r>
            <a:r>
              <a:rPr kumimoji="0" lang="en-US" sz="1800" b="1" i="1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Coduto</a:t>
            </a:r>
            <a:r>
              <a:rPr kumimoji="0" lang="en-US" sz="18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for solution</a:t>
            </a:r>
            <a:r>
              <a:rPr kumimoji="0" lang="en-US" sz="1800" b="1" i="1" u="none" strike="noStrike" kern="0" cap="none" spc="0" normalizeH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using 7 layers</a:t>
            </a: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Let’s try using two layers (A and B)</a:t>
            </a:r>
            <a:endParaRPr kumimoji="0" lang="en-US" sz="1800" b="1" i="1" u="none" strike="noStrike" kern="0" cap="none" spc="0" normalizeH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4" name="Oval 73"/>
          <p:cNvSpPr/>
          <p:nvPr/>
        </p:nvSpPr>
        <p:spPr bwMode="auto">
          <a:xfrm>
            <a:off x="3400425" y="2514600"/>
            <a:ext cx="161925" cy="161925"/>
          </a:xfrm>
          <a:prstGeom prst="ellipse">
            <a:avLst/>
          </a:prstGeom>
          <a:solidFill>
            <a:srgbClr val="00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5" name="Oval 74"/>
          <p:cNvSpPr/>
          <p:nvPr/>
        </p:nvSpPr>
        <p:spPr bwMode="auto">
          <a:xfrm>
            <a:off x="3333750" y="4552950"/>
            <a:ext cx="161925" cy="161925"/>
          </a:xfrm>
          <a:prstGeom prst="ellipse">
            <a:avLst/>
          </a:prstGeom>
          <a:solidFill>
            <a:srgbClr val="00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6" name="Rectangle 4"/>
          <p:cNvSpPr txBox="1">
            <a:spLocks noChangeArrowheads="1"/>
          </p:cNvSpPr>
          <p:nvPr/>
        </p:nvSpPr>
        <p:spPr bwMode="auto">
          <a:xfrm>
            <a:off x="3419475" y="4203699"/>
            <a:ext cx="42862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B</a:t>
            </a:r>
            <a:endParaRPr kumimoji="0" lang="en-US" sz="1800" b="1" i="1" u="none" strike="noStrike" kern="0" cap="none" spc="0" normalizeH="0" baseline="-2500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7" name="Rectangle 4"/>
          <p:cNvSpPr txBox="1">
            <a:spLocks noChangeArrowheads="1"/>
          </p:cNvSpPr>
          <p:nvPr/>
        </p:nvSpPr>
        <p:spPr bwMode="auto">
          <a:xfrm>
            <a:off x="3514725" y="2174874"/>
            <a:ext cx="42862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</a:t>
            </a:r>
            <a:endParaRPr kumimoji="0" lang="en-US" sz="1800" b="1" i="1" u="none" strike="noStrike" kern="0" cap="none" spc="0" normalizeH="0" baseline="-2500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8" name="Rectangle 4"/>
          <p:cNvSpPr txBox="1">
            <a:spLocks noChangeArrowheads="1"/>
          </p:cNvSpPr>
          <p:nvPr/>
        </p:nvSpPr>
        <p:spPr bwMode="auto">
          <a:xfrm>
            <a:off x="3419474" y="1831974"/>
            <a:ext cx="90487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4.5 m</a:t>
            </a:r>
            <a:endParaRPr kumimoji="0" lang="en-US" sz="1800" b="1" i="1" u="none" strike="noStrike" kern="0" cap="none" spc="0" normalizeH="0" baseline="-2500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9" name="Rectangle 4"/>
          <p:cNvSpPr txBox="1">
            <a:spLocks noChangeArrowheads="1"/>
          </p:cNvSpPr>
          <p:nvPr/>
        </p:nvSpPr>
        <p:spPr bwMode="auto">
          <a:xfrm>
            <a:off x="3390899" y="3517899"/>
            <a:ext cx="75247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9 m</a:t>
            </a:r>
            <a:endParaRPr kumimoji="0" lang="en-US" sz="1800" b="1" i="1" u="none" strike="noStrike" kern="0" cap="none" spc="0" normalizeH="0" baseline="-2500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81" name="Straight Arrow Connector 80"/>
          <p:cNvCxnSpPr/>
          <p:nvPr/>
        </p:nvCxnSpPr>
        <p:spPr bwMode="auto">
          <a:xfrm rot="16200000" flipV="1">
            <a:off x="3209926" y="2247900"/>
            <a:ext cx="557113" cy="4663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>
            <a:stCxn id="76" idx="1"/>
          </p:cNvCxnSpPr>
          <p:nvPr/>
        </p:nvCxnSpPr>
        <p:spPr bwMode="auto">
          <a:xfrm rot="10800000">
            <a:off x="3409951" y="3286125"/>
            <a:ext cx="9525" cy="123031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aphicFrame>
        <p:nvGraphicFramePr>
          <p:cNvPr id="173059" name="Object 3"/>
          <p:cNvGraphicFramePr>
            <a:graphicFrameLocks noChangeAspect="1"/>
          </p:cNvGraphicFramePr>
          <p:nvPr/>
        </p:nvGraphicFramePr>
        <p:xfrm>
          <a:off x="4821238" y="3024188"/>
          <a:ext cx="3475037" cy="140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323800" imgH="939600" progId="Equation.3">
                  <p:embed/>
                </p:oleObj>
              </mc:Choice>
              <mc:Fallback>
                <p:oleObj name="Equation" r:id="rId3" imgW="2323800" imgH="9396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1238" y="3024188"/>
                        <a:ext cx="3475037" cy="1403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6" name="Rectangle 4"/>
          <p:cNvSpPr txBox="1">
            <a:spLocks noChangeArrowheads="1"/>
          </p:cNvSpPr>
          <p:nvPr/>
        </p:nvSpPr>
        <p:spPr bwMode="auto">
          <a:xfrm>
            <a:off x="4667250" y="4352925"/>
            <a:ext cx="447675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1800" b="1" i="1" u="none" strike="noStrike" kern="0" cap="none" spc="0" normalizeH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Compare to max past stress:</a:t>
            </a:r>
          </a:p>
        </p:txBody>
      </p:sp>
      <p:cxnSp>
        <p:nvCxnSpPr>
          <p:cNvPr id="88" name="Straight Arrow Connector 87"/>
          <p:cNvCxnSpPr/>
          <p:nvPr/>
        </p:nvCxnSpPr>
        <p:spPr bwMode="auto">
          <a:xfrm>
            <a:off x="5372100" y="5095875"/>
            <a:ext cx="1933575" cy="1588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/>
          <p:nvPr/>
        </p:nvCxnSpPr>
        <p:spPr bwMode="auto">
          <a:xfrm rot="16200000" flipH="1">
            <a:off x="4572001" y="5867401"/>
            <a:ext cx="1590672" cy="9525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2" name="Rectangle 4"/>
          <p:cNvSpPr txBox="1">
            <a:spLocks noChangeArrowheads="1"/>
          </p:cNvSpPr>
          <p:nvPr/>
        </p:nvSpPr>
        <p:spPr bwMode="auto">
          <a:xfrm>
            <a:off x="4933950" y="5400675"/>
            <a:ext cx="3905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1800" b="1" i="1" u="none" strike="noStrike" kern="0" cap="none" spc="0" normalizeH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</a:t>
            </a:r>
          </a:p>
        </p:txBody>
      </p:sp>
      <p:sp>
        <p:nvSpPr>
          <p:cNvPr id="93" name="Rectangle 4"/>
          <p:cNvSpPr txBox="1">
            <a:spLocks noChangeArrowheads="1"/>
          </p:cNvSpPr>
          <p:nvPr/>
        </p:nvSpPr>
        <p:spPr bwMode="auto">
          <a:xfrm>
            <a:off x="7277100" y="4829175"/>
            <a:ext cx="117157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1800" b="1" i="1" u="none" strike="noStrike" kern="0" cap="none" spc="0" normalizeH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Log </a:t>
            </a:r>
            <a:r>
              <a:rPr kumimoji="0" lang="en-US" sz="1800" b="1" i="1" u="none" strike="noStrike" kern="0" cap="none" spc="0" normalizeH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Symbol" pitchFamily="18" charset="2"/>
                <a:ea typeface="+mj-ea"/>
                <a:cs typeface="+mj-cs"/>
              </a:rPr>
              <a:t>s</a:t>
            </a:r>
            <a:r>
              <a:rPr kumimoji="0" lang="en-US" sz="1800" b="1" i="1" u="none" strike="noStrike" kern="0" cap="none" spc="0" normalizeH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’</a:t>
            </a:r>
          </a:p>
        </p:txBody>
      </p:sp>
      <p:sp>
        <p:nvSpPr>
          <p:cNvPr id="94" name="Freeform 93"/>
          <p:cNvSpPr/>
          <p:nvPr/>
        </p:nvSpPr>
        <p:spPr bwMode="auto">
          <a:xfrm>
            <a:off x="5686425" y="5295900"/>
            <a:ext cx="1066800" cy="1095375"/>
          </a:xfrm>
          <a:custGeom>
            <a:avLst/>
            <a:gdLst>
              <a:gd name="connsiteX0" fmla="*/ 0 w 1066800"/>
              <a:gd name="connsiteY0" fmla="*/ 0 h 1095375"/>
              <a:gd name="connsiteX1" fmla="*/ 523875 w 1066800"/>
              <a:gd name="connsiteY1" fmla="*/ 123825 h 1095375"/>
              <a:gd name="connsiteX2" fmla="*/ 781050 w 1066800"/>
              <a:gd name="connsiteY2" fmla="*/ 476250 h 1095375"/>
              <a:gd name="connsiteX3" fmla="*/ 1066800 w 1066800"/>
              <a:gd name="connsiteY3" fmla="*/ 1095375 h 109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6800" h="1095375">
                <a:moveTo>
                  <a:pt x="0" y="0"/>
                </a:moveTo>
                <a:cubicBezTo>
                  <a:pt x="196850" y="22225"/>
                  <a:pt x="393700" y="44450"/>
                  <a:pt x="523875" y="123825"/>
                </a:cubicBezTo>
                <a:cubicBezTo>
                  <a:pt x="654050" y="203200"/>
                  <a:pt x="690563" y="314325"/>
                  <a:pt x="781050" y="476250"/>
                </a:cubicBezTo>
                <a:cubicBezTo>
                  <a:pt x="871537" y="638175"/>
                  <a:pt x="969168" y="866775"/>
                  <a:pt x="1066800" y="1095375"/>
                </a:cubicBezTo>
              </a:path>
            </a:pathLst>
          </a:cu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5" name="Rectangle 4"/>
          <p:cNvSpPr txBox="1">
            <a:spLocks noChangeArrowheads="1"/>
          </p:cNvSpPr>
          <p:nvPr/>
        </p:nvSpPr>
        <p:spPr bwMode="auto">
          <a:xfrm>
            <a:off x="6591300" y="4724400"/>
            <a:ext cx="117157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1800" b="1" i="1" u="none" strike="noStrike" kern="0" cap="none" spc="0" normalizeH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233</a:t>
            </a:r>
          </a:p>
        </p:txBody>
      </p:sp>
      <p:sp>
        <p:nvSpPr>
          <p:cNvPr id="96" name="Rectangle 4"/>
          <p:cNvSpPr txBox="1">
            <a:spLocks noChangeArrowheads="1"/>
          </p:cNvSpPr>
          <p:nvPr/>
        </p:nvSpPr>
        <p:spPr bwMode="auto">
          <a:xfrm>
            <a:off x="6019800" y="4714875"/>
            <a:ext cx="117157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1800" b="1" i="1" u="none" strike="noStrike" kern="0" cap="none" spc="0" normalizeH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101</a:t>
            </a:r>
          </a:p>
        </p:txBody>
      </p:sp>
      <p:sp>
        <p:nvSpPr>
          <p:cNvPr id="97" name="Rectangle 4"/>
          <p:cNvSpPr txBox="1">
            <a:spLocks noChangeArrowheads="1"/>
          </p:cNvSpPr>
          <p:nvPr/>
        </p:nvSpPr>
        <p:spPr bwMode="auto">
          <a:xfrm>
            <a:off x="5562600" y="4705350"/>
            <a:ext cx="117157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1800" b="1" i="1" u="none" strike="noStrike" kern="0" cap="none" spc="0" normalizeH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60</a:t>
            </a:r>
          </a:p>
        </p:txBody>
      </p:sp>
      <p:cxnSp>
        <p:nvCxnSpPr>
          <p:cNvPr id="99" name="Straight Connector 98"/>
          <p:cNvCxnSpPr/>
          <p:nvPr/>
        </p:nvCxnSpPr>
        <p:spPr bwMode="auto">
          <a:xfrm rot="5400000" flipH="1" flipV="1">
            <a:off x="5667375" y="5210175"/>
            <a:ext cx="228600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0" name="Straight Connector 99"/>
          <p:cNvCxnSpPr/>
          <p:nvPr/>
        </p:nvCxnSpPr>
        <p:spPr bwMode="auto">
          <a:xfrm rot="5400000" flipH="1" flipV="1">
            <a:off x="5958682" y="5453063"/>
            <a:ext cx="675481" cy="79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2" name="Straight Connector 101"/>
          <p:cNvCxnSpPr/>
          <p:nvPr/>
        </p:nvCxnSpPr>
        <p:spPr bwMode="auto">
          <a:xfrm rot="16200000" flipV="1">
            <a:off x="6001547" y="5849144"/>
            <a:ext cx="1551780" cy="873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4" name="Rectangle 4"/>
          <p:cNvSpPr txBox="1">
            <a:spLocks noChangeArrowheads="1"/>
          </p:cNvSpPr>
          <p:nvPr/>
        </p:nvSpPr>
        <p:spPr bwMode="auto">
          <a:xfrm>
            <a:off x="6924674" y="6229351"/>
            <a:ext cx="2105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1800" b="1" i="1" u="none" strike="noStrike" kern="0" cap="none" spc="0" normalizeH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Need both terms</a:t>
            </a:r>
          </a:p>
        </p:txBody>
      </p:sp>
      <p:graphicFrame>
        <p:nvGraphicFramePr>
          <p:cNvPr id="105" name="Object 3"/>
          <p:cNvGraphicFramePr>
            <a:graphicFrameLocks noChangeAspect="1"/>
          </p:cNvGraphicFramePr>
          <p:nvPr/>
        </p:nvGraphicFramePr>
        <p:xfrm>
          <a:off x="7018338" y="5786601"/>
          <a:ext cx="1916112" cy="433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066680" imgH="241200" progId="Equation.3">
                  <p:embed/>
                </p:oleObj>
              </mc:Choice>
              <mc:Fallback>
                <p:oleObj name="Equation" r:id="rId5" imgW="1066680" imgH="2412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8338" y="5786601"/>
                        <a:ext cx="1916112" cy="433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Table 39"/>
          <p:cNvGraphicFramePr>
            <a:graphicFrameLocks noGrp="1"/>
          </p:cNvGraphicFramePr>
          <p:nvPr/>
        </p:nvGraphicFramePr>
        <p:xfrm>
          <a:off x="5381625" y="238125"/>
          <a:ext cx="3514725" cy="16764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171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1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15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210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Prop.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C</a:t>
                      </a:r>
                      <a:r>
                        <a:rPr lang="en-US" sz="1600" baseline="-250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0.25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0.20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C</a:t>
                      </a:r>
                      <a:r>
                        <a:rPr lang="en-US" sz="1600" baseline="-25000" dirty="0"/>
                        <a:t>r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0.08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0.06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e</a:t>
                      </a:r>
                      <a:r>
                        <a:rPr lang="en-US" sz="1600" baseline="-25000" dirty="0"/>
                        <a:t>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0.66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0.45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>
                          <a:latin typeface="Symbol" pitchFamily="18" charset="2"/>
                        </a:rPr>
                        <a:t>s</a:t>
                      </a:r>
                      <a:r>
                        <a:rPr lang="en-US" sz="1600" dirty="0" err="1"/>
                        <a:t>’</a:t>
                      </a:r>
                      <a:r>
                        <a:rPr lang="en-US" sz="1600" baseline="-25000" dirty="0" err="1"/>
                        <a:t>p</a:t>
                      </a:r>
                      <a:endParaRPr lang="en-US" sz="16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101 </a:t>
                      </a:r>
                      <a:r>
                        <a:rPr lang="en-US" sz="1600" dirty="0" err="1"/>
                        <a:t>kPa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510 </a:t>
                      </a:r>
                      <a:r>
                        <a:rPr lang="en-US" sz="1600" dirty="0" err="1"/>
                        <a:t>kPa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73059" name="Object 3"/>
          <p:cNvGraphicFramePr>
            <a:graphicFrameLocks noChangeAspect="1"/>
          </p:cNvGraphicFramePr>
          <p:nvPr/>
        </p:nvGraphicFramePr>
        <p:xfrm>
          <a:off x="180975" y="233363"/>
          <a:ext cx="5073650" cy="185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390840" imgH="1244520" progId="Equation.3">
                  <p:embed/>
                </p:oleObj>
              </mc:Choice>
              <mc:Fallback>
                <p:oleObj name="Equation" r:id="rId2" imgW="3390840" imgH="124452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975" y="233363"/>
                        <a:ext cx="5073650" cy="1858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6" name="Rectangle 4"/>
          <p:cNvSpPr txBox="1">
            <a:spLocks noChangeArrowheads="1"/>
          </p:cNvSpPr>
          <p:nvPr/>
        </p:nvSpPr>
        <p:spPr bwMode="auto">
          <a:xfrm>
            <a:off x="228600" y="4210050"/>
            <a:ext cx="447675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1800" b="1" i="1" u="none" strike="noStrike" kern="0" cap="none" spc="0" normalizeH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Compare to max past stress:</a:t>
            </a:r>
          </a:p>
        </p:txBody>
      </p:sp>
      <p:cxnSp>
        <p:nvCxnSpPr>
          <p:cNvPr id="88" name="Straight Arrow Connector 87"/>
          <p:cNvCxnSpPr/>
          <p:nvPr/>
        </p:nvCxnSpPr>
        <p:spPr bwMode="auto">
          <a:xfrm>
            <a:off x="933450" y="4953000"/>
            <a:ext cx="1933575" cy="1588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/>
          <p:nvPr/>
        </p:nvCxnSpPr>
        <p:spPr bwMode="auto">
          <a:xfrm rot="16200000" flipH="1">
            <a:off x="133351" y="5724526"/>
            <a:ext cx="1590672" cy="9525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2" name="Rectangle 4"/>
          <p:cNvSpPr txBox="1">
            <a:spLocks noChangeArrowheads="1"/>
          </p:cNvSpPr>
          <p:nvPr/>
        </p:nvSpPr>
        <p:spPr bwMode="auto">
          <a:xfrm>
            <a:off x="495300" y="5257800"/>
            <a:ext cx="3905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1800" b="1" i="1" u="none" strike="noStrike" kern="0" cap="none" spc="0" normalizeH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</a:t>
            </a:r>
          </a:p>
        </p:txBody>
      </p:sp>
      <p:sp>
        <p:nvSpPr>
          <p:cNvPr id="93" name="Rectangle 4"/>
          <p:cNvSpPr txBox="1">
            <a:spLocks noChangeArrowheads="1"/>
          </p:cNvSpPr>
          <p:nvPr/>
        </p:nvSpPr>
        <p:spPr bwMode="auto">
          <a:xfrm>
            <a:off x="2838450" y="4686300"/>
            <a:ext cx="117157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1800" b="1" i="1" u="none" strike="noStrike" kern="0" cap="none" spc="0" normalizeH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Log </a:t>
            </a:r>
            <a:r>
              <a:rPr kumimoji="0" lang="en-US" sz="1800" b="1" i="1" u="none" strike="noStrike" kern="0" cap="none" spc="0" normalizeH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Symbol" pitchFamily="18" charset="2"/>
                <a:ea typeface="+mj-ea"/>
                <a:cs typeface="+mj-cs"/>
              </a:rPr>
              <a:t>s</a:t>
            </a:r>
            <a:r>
              <a:rPr kumimoji="0" lang="en-US" sz="1800" b="1" i="1" u="none" strike="noStrike" kern="0" cap="none" spc="0" normalizeH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’</a:t>
            </a:r>
          </a:p>
        </p:txBody>
      </p:sp>
      <p:sp>
        <p:nvSpPr>
          <p:cNvPr id="94" name="Freeform 93"/>
          <p:cNvSpPr/>
          <p:nvPr/>
        </p:nvSpPr>
        <p:spPr bwMode="auto">
          <a:xfrm>
            <a:off x="1247775" y="5153025"/>
            <a:ext cx="1066800" cy="1095375"/>
          </a:xfrm>
          <a:custGeom>
            <a:avLst/>
            <a:gdLst>
              <a:gd name="connsiteX0" fmla="*/ 0 w 1066800"/>
              <a:gd name="connsiteY0" fmla="*/ 0 h 1095375"/>
              <a:gd name="connsiteX1" fmla="*/ 523875 w 1066800"/>
              <a:gd name="connsiteY1" fmla="*/ 123825 h 1095375"/>
              <a:gd name="connsiteX2" fmla="*/ 781050 w 1066800"/>
              <a:gd name="connsiteY2" fmla="*/ 476250 h 1095375"/>
              <a:gd name="connsiteX3" fmla="*/ 1066800 w 1066800"/>
              <a:gd name="connsiteY3" fmla="*/ 1095375 h 109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6800" h="1095375">
                <a:moveTo>
                  <a:pt x="0" y="0"/>
                </a:moveTo>
                <a:cubicBezTo>
                  <a:pt x="196850" y="22225"/>
                  <a:pt x="393700" y="44450"/>
                  <a:pt x="523875" y="123825"/>
                </a:cubicBezTo>
                <a:cubicBezTo>
                  <a:pt x="654050" y="203200"/>
                  <a:pt x="690563" y="314325"/>
                  <a:pt x="781050" y="476250"/>
                </a:cubicBezTo>
                <a:cubicBezTo>
                  <a:pt x="871537" y="638175"/>
                  <a:pt x="969168" y="866775"/>
                  <a:pt x="1066800" y="1095375"/>
                </a:cubicBezTo>
              </a:path>
            </a:pathLst>
          </a:cu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5" name="Rectangle 4"/>
          <p:cNvSpPr txBox="1">
            <a:spLocks noChangeArrowheads="1"/>
          </p:cNvSpPr>
          <p:nvPr/>
        </p:nvSpPr>
        <p:spPr bwMode="auto">
          <a:xfrm>
            <a:off x="1238250" y="5172075"/>
            <a:ext cx="117157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1800" b="1" i="1" u="none" strike="noStrike" kern="0" cap="none" spc="0" normalizeH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361</a:t>
            </a:r>
          </a:p>
        </p:txBody>
      </p:sp>
      <p:sp>
        <p:nvSpPr>
          <p:cNvPr id="96" name="Rectangle 4"/>
          <p:cNvSpPr txBox="1">
            <a:spLocks noChangeArrowheads="1"/>
          </p:cNvSpPr>
          <p:nvPr/>
        </p:nvSpPr>
        <p:spPr bwMode="auto">
          <a:xfrm>
            <a:off x="1581150" y="4572000"/>
            <a:ext cx="117157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1800" b="1" i="1" u="none" strike="noStrike" kern="0" cap="none" spc="0" normalizeH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510</a:t>
            </a:r>
          </a:p>
        </p:txBody>
      </p:sp>
      <p:sp>
        <p:nvSpPr>
          <p:cNvPr id="97" name="Rectangle 4"/>
          <p:cNvSpPr txBox="1">
            <a:spLocks noChangeArrowheads="1"/>
          </p:cNvSpPr>
          <p:nvPr/>
        </p:nvSpPr>
        <p:spPr bwMode="auto">
          <a:xfrm>
            <a:off x="952500" y="4562475"/>
            <a:ext cx="117157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1800" b="1" i="1" u="none" strike="noStrike" kern="0" cap="none" spc="0" normalizeH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188</a:t>
            </a:r>
          </a:p>
        </p:txBody>
      </p:sp>
      <p:cxnSp>
        <p:nvCxnSpPr>
          <p:cNvPr id="99" name="Straight Connector 98"/>
          <p:cNvCxnSpPr/>
          <p:nvPr/>
        </p:nvCxnSpPr>
        <p:spPr bwMode="auto">
          <a:xfrm rot="5400000" flipH="1" flipV="1">
            <a:off x="1228725" y="5067300"/>
            <a:ext cx="228600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0" name="Straight Connector 99"/>
          <p:cNvCxnSpPr/>
          <p:nvPr/>
        </p:nvCxnSpPr>
        <p:spPr bwMode="auto">
          <a:xfrm rot="5400000" flipH="1" flipV="1">
            <a:off x="1520032" y="5310188"/>
            <a:ext cx="675481" cy="79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2" name="Straight Connector 101"/>
          <p:cNvCxnSpPr/>
          <p:nvPr/>
        </p:nvCxnSpPr>
        <p:spPr bwMode="auto">
          <a:xfrm rot="5400000" flipH="1" flipV="1">
            <a:off x="1453358" y="5091113"/>
            <a:ext cx="284955" cy="1032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4" name="Rectangle 4"/>
          <p:cNvSpPr txBox="1">
            <a:spLocks noChangeArrowheads="1"/>
          </p:cNvSpPr>
          <p:nvPr/>
        </p:nvSpPr>
        <p:spPr bwMode="auto">
          <a:xfrm>
            <a:off x="2419349" y="5800726"/>
            <a:ext cx="2105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1800" b="1" i="1" u="none" strike="noStrike" kern="0" cap="none" spc="0" normalizeH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Only need</a:t>
            </a: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i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</a:t>
            </a:r>
            <a:r>
              <a:rPr lang="en-US" b="1" i="1" kern="0" baseline="-250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r</a:t>
            </a:r>
            <a:r>
              <a:rPr lang="en-US" b="1" i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term</a:t>
            </a:r>
            <a:endParaRPr kumimoji="0" lang="en-US" sz="1800" b="1" i="1" u="none" strike="noStrike" kern="0" cap="none" spc="0" normalizeH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5" name="Object 3"/>
          <p:cNvGraphicFramePr>
            <a:graphicFrameLocks noChangeAspect="1"/>
          </p:cNvGraphicFramePr>
          <p:nvPr/>
        </p:nvGraphicFramePr>
        <p:xfrm>
          <a:off x="2541588" y="5319713"/>
          <a:ext cx="1209675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72840" imgH="241200" progId="Equation.3">
                  <p:embed/>
                </p:oleObj>
              </mc:Choice>
              <mc:Fallback>
                <p:oleObj name="Equation" r:id="rId4" imgW="672840" imgH="2412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1588" y="5319713"/>
                        <a:ext cx="1209675" cy="4333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4"/>
          <p:cNvSpPr txBox="1">
            <a:spLocks noChangeArrowheads="1"/>
          </p:cNvSpPr>
          <p:nvPr/>
        </p:nvSpPr>
        <p:spPr bwMode="auto">
          <a:xfrm>
            <a:off x="161925" y="2181225"/>
            <a:ext cx="447675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1800" b="1" i="1" u="none" strike="noStrike" kern="0" cap="none" spc="0" normalizeH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Now for layer B:</a:t>
            </a:r>
          </a:p>
        </p:txBody>
      </p:sp>
      <p:graphicFrame>
        <p:nvGraphicFramePr>
          <p:cNvPr id="174084" name="Object 4"/>
          <p:cNvGraphicFramePr>
            <a:graphicFrameLocks noChangeAspect="1"/>
          </p:cNvGraphicFramePr>
          <p:nvPr/>
        </p:nvGraphicFramePr>
        <p:xfrm>
          <a:off x="193675" y="2671763"/>
          <a:ext cx="4178300" cy="140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93960" imgH="939600" progId="Equation.3">
                  <p:embed/>
                </p:oleObj>
              </mc:Choice>
              <mc:Fallback>
                <p:oleObj name="Equation" r:id="rId6" imgW="2793960" imgH="9396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675" y="2671763"/>
                        <a:ext cx="4178300" cy="1403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"/>
          <p:cNvGraphicFramePr>
            <a:graphicFrameLocks noChangeAspect="1"/>
          </p:cNvGraphicFramePr>
          <p:nvPr/>
        </p:nvGraphicFramePr>
        <p:xfrm>
          <a:off x="5483225" y="2082800"/>
          <a:ext cx="2908300" cy="2503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42920" imgH="1676160" progId="Equation.3">
                  <p:embed/>
                </p:oleObj>
              </mc:Choice>
              <mc:Fallback>
                <p:oleObj name="Equation" r:id="rId8" imgW="1942920" imgH="167616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3225" y="2082800"/>
                        <a:ext cx="2908300" cy="2503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6" name="Straight Arrow Connector 35"/>
          <p:cNvCxnSpPr/>
          <p:nvPr/>
        </p:nvCxnSpPr>
        <p:spPr bwMode="auto">
          <a:xfrm rot="5400000" flipH="1" flipV="1">
            <a:off x="3033712" y="3729038"/>
            <a:ext cx="3124200" cy="1495425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 bwMode="auto">
          <a:xfrm>
            <a:off x="5362575" y="4219575"/>
            <a:ext cx="3028950" cy="419100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Rectangle 4"/>
          <p:cNvSpPr txBox="1">
            <a:spLocks noChangeArrowheads="1"/>
          </p:cNvSpPr>
          <p:nvPr/>
        </p:nvSpPr>
        <p:spPr bwMode="auto">
          <a:xfrm>
            <a:off x="5334000" y="4829175"/>
            <a:ext cx="33242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1800" b="1" i="1" u="none" strike="noStrike" kern="0" cap="none" spc="0" normalizeH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Compare to solution for 7 layers….   </a:t>
            </a:r>
            <a:r>
              <a:rPr kumimoji="0" lang="en-US" sz="1800" b="1" i="1" u="none" strike="noStrike" kern="0" cap="none" spc="0" normalizeH="0" noProof="0" dirty="0" err="1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Symbol" pitchFamily="18" charset="2"/>
                <a:ea typeface="+mj-ea"/>
                <a:cs typeface="+mj-cs"/>
              </a:rPr>
              <a:t>D</a:t>
            </a:r>
            <a:r>
              <a:rPr kumimoji="0" lang="en-US" sz="1800" b="1" i="1" u="none" strike="noStrike" kern="0" cap="none" spc="0" normalizeH="0" noProof="0" dirty="0" err="1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H</a:t>
            </a:r>
            <a:r>
              <a:rPr kumimoji="0" lang="en-US" sz="1800" b="1" i="1" u="none" strike="noStrike" kern="0" cap="none" spc="0" normalizeH="0" baseline="-25000" noProof="0" dirty="0" err="1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tot</a:t>
            </a:r>
            <a:r>
              <a:rPr kumimoji="0" lang="en-US" sz="1800" b="1" i="1" u="none" strike="noStrike" kern="0" cap="none" spc="0" normalizeH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= 0.83 m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76225" y="155575"/>
            <a:ext cx="8610600" cy="546100"/>
          </a:xfrm>
        </p:spPr>
        <p:txBody>
          <a:bodyPr anchor="b"/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Rate of Consolidation Settlement</a:t>
            </a:r>
            <a:endParaRPr lang="en-US" sz="3200" b="1" i="1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6" name="Rectangle 4"/>
          <p:cNvSpPr txBox="1">
            <a:spLocks noChangeArrowheads="1"/>
          </p:cNvSpPr>
          <p:nvPr/>
        </p:nvSpPr>
        <p:spPr bwMode="auto">
          <a:xfrm>
            <a:off x="171449" y="882649"/>
            <a:ext cx="8715376" cy="2089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Recall that consolidation is volume change due to pore water being squeezed out</a:t>
            </a:r>
          </a:p>
          <a:p>
            <a:pPr marL="342900" marR="0" lvl="0" indent="-34290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Dissipation of excess pore pressure</a:t>
            </a:r>
          </a:p>
          <a:p>
            <a:pPr marL="342900" marR="0" lvl="0" indent="-34290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So consolidation takes time!!! – depends on:</a:t>
            </a:r>
          </a:p>
          <a:p>
            <a:pPr marL="800100" lvl="1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Hydraulic conductivity (k)</a:t>
            </a:r>
          </a:p>
          <a:p>
            <a:pPr marL="800100" lvl="1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Drainage boundaries (max length of drainage path, </a:t>
            </a:r>
            <a:r>
              <a:rPr lang="en-US" sz="1600" b="1" i="1" kern="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H</a:t>
            </a:r>
            <a:r>
              <a:rPr lang="en-US" sz="1600" b="1" i="1" kern="0" baseline="-250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dr</a:t>
            </a: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)</a:t>
            </a:r>
          </a:p>
          <a:p>
            <a:pPr marL="342900" lvl="0" indent="-342900">
              <a:buAutoNum type="arabicParenR"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baseline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419100" y="3689350"/>
            <a:ext cx="2857500" cy="2660650"/>
            <a:chOff x="5257800" y="1784350"/>
            <a:chExt cx="2857500" cy="2660650"/>
          </a:xfrm>
        </p:grpSpPr>
        <p:sp>
          <p:nvSpPr>
            <p:cNvPr id="9" name="Rectangle 8"/>
            <p:cNvSpPr/>
            <p:nvPr/>
          </p:nvSpPr>
          <p:spPr bwMode="auto">
            <a:xfrm>
              <a:off x="6172200" y="2000250"/>
              <a:ext cx="1943100" cy="400049"/>
            </a:xfrm>
            <a:prstGeom prst="rect">
              <a:avLst/>
            </a:prstGeom>
            <a:blipFill>
              <a:blip r:embed="rId2" cstate="print"/>
              <a:tile tx="0" ty="0" sx="100000" sy="100000" flip="none" algn="tl"/>
            </a:blip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" name="Rectangle 4"/>
            <p:cNvSpPr/>
            <p:nvPr/>
          </p:nvSpPr>
          <p:spPr bwMode="auto">
            <a:xfrm>
              <a:off x="6172200" y="2400300"/>
              <a:ext cx="1943100" cy="1676400"/>
            </a:xfrm>
            <a:prstGeom prst="rect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Rectangle 4"/>
            <p:cNvSpPr txBox="1">
              <a:spLocks noChangeArrowheads="1"/>
            </p:cNvSpPr>
            <p:nvPr/>
          </p:nvSpPr>
          <p:spPr bwMode="auto">
            <a:xfrm>
              <a:off x="6172200" y="1784350"/>
              <a:ext cx="657225" cy="546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1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Symbol" pitchFamily="18" charset="2"/>
                  <a:ea typeface="+mj-ea"/>
                  <a:cs typeface="+mj-cs"/>
                </a:rPr>
                <a:t>g</a:t>
              </a:r>
              <a:r>
                <a:rPr kumimoji="0" lang="en-US" sz="1600" b="1" i="1" u="none" strike="noStrike" kern="0" cap="none" spc="0" normalizeH="0" baseline="-25000" noProof="0" dirty="0" err="1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+mj-lt"/>
                  <a:ea typeface="+mj-ea"/>
                  <a:cs typeface="+mj-cs"/>
                </a:rPr>
                <a:t>fill</a:t>
              </a:r>
              <a:endPara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0" name="Rectangle 4"/>
            <p:cNvSpPr txBox="1">
              <a:spLocks noChangeArrowheads="1"/>
            </p:cNvSpPr>
            <p:nvPr/>
          </p:nvSpPr>
          <p:spPr bwMode="auto">
            <a:xfrm>
              <a:off x="5448300" y="1860550"/>
              <a:ext cx="657225" cy="546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+mj-lt"/>
                  <a:ea typeface="+mj-ea"/>
                  <a:cs typeface="+mj-cs"/>
                </a:rPr>
                <a:t>Fill</a:t>
              </a:r>
              <a:endPara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1" name="Rectangle 4"/>
            <p:cNvSpPr txBox="1">
              <a:spLocks noChangeArrowheads="1"/>
            </p:cNvSpPr>
            <p:nvPr/>
          </p:nvSpPr>
          <p:spPr bwMode="auto">
            <a:xfrm>
              <a:off x="5257800" y="2984500"/>
              <a:ext cx="657225" cy="546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b="1" i="1" kern="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+mj-lt"/>
                  <a:ea typeface="+mj-ea"/>
                  <a:cs typeface="+mj-cs"/>
                </a:rPr>
                <a:t>Soft </a:t>
              </a:r>
            </a:p>
            <a:p>
              <a:pPr marL="0" marR="0" lvl="0" indent="0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1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+mj-lt"/>
                  <a:ea typeface="+mj-ea"/>
                  <a:cs typeface="+mj-cs"/>
                </a:rPr>
                <a:t>Clay</a:t>
              </a:r>
            </a:p>
          </p:txBody>
        </p:sp>
        <p:sp>
          <p:nvSpPr>
            <p:cNvPr id="12" name="Left Brace 11"/>
            <p:cNvSpPr/>
            <p:nvPr/>
          </p:nvSpPr>
          <p:spPr bwMode="auto">
            <a:xfrm>
              <a:off x="5943600" y="1990725"/>
              <a:ext cx="104775" cy="409575"/>
            </a:xfrm>
            <a:prstGeom prst="lef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3" name="Left Brace 12"/>
            <p:cNvSpPr/>
            <p:nvPr/>
          </p:nvSpPr>
          <p:spPr bwMode="auto">
            <a:xfrm>
              <a:off x="5924550" y="2428875"/>
              <a:ext cx="104775" cy="1638300"/>
            </a:xfrm>
            <a:prstGeom prst="lef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 bwMode="auto">
            <a:xfrm>
              <a:off x="6172200" y="4067175"/>
              <a:ext cx="1943100" cy="276225"/>
            </a:xfrm>
            <a:prstGeom prst="rect">
              <a:avLst/>
            </a:prstGeom>
            <a:blipFill>
              <a:blip r:embed="rId3" cstate="print"/>
              <a:tile tx="0" ty="0" sx="100000" sy="100000" flip="none" algn="tl"/>
            </a:blip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Rectangle 4"/>
            <p:cNvSpPr txBox="1">
              <a:spLocks noChangeArrowheads="1"/>
            </p:cNvSpPr>
            <p:nvPr/>
          </p:nvSpPr>
          <p:spPr bwMode="auto">
            <a:xfrm>
              <a:off x="5419725" y="3898900"/>
              <a:ext cx="800100" cy="546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b="1" i="1" kern="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+mj-lt"/>
                  <a:ea typeface="+mj-ea"/>
                  <a:cs typeface="+mj-cs"/>
                </a:rPr>
                <a:t>Rock</a:t>
              </a:r>
              <a:endPara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43" name="Isosceles Triangle 42"/>
            <p:cNvSpPr/>
            <p:nvPr/>
          </p:nvSpPr>
          <p:spPr bwMode="auto">
            <a:xfrm flipV="1">
              <a:off x="7429500" y="2190750"/>
              <a:ext cx="247650" cy="200025"/>
            </a:xfrm>
            <a:prstGeom prst="triangl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0" name="Rectangle 4"/>
            <p:cNvSpPr txBox="1">
              <a:spLocks noChangeArrowheads="1"/>
            </p:cNvSpPr>
            <p:nvPr/>
          </p:nvSpPr>
          <p:spPr bwMode="auto">
            <a:xfrm>
              <a:off x="7334250" y="2593975"/>
              <a:ext cx="657225" cy="546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1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+mj-lt"/>
                  <a:ea typeface="+mj-ea"/>
                  <a:cs typeface="+mj-cs"/>
                </a:rPr>
                <a:t>k</a:t>
              </a:r>
              <a:endPara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93" name="Rectangle 4"/>
            <p:cNvSpPr txBox="1">
              <a:spLocks noChangeArrowheads="1"/>
            </p:cNvSpPr>
            <p:nvPr/>
          </p:nvSpPr>
          <p:spPr bwMode="auto">
            <a:xfrm>
              <a:off x="6858000" y="2984500"/>
              <a:ext cx="657225" cy="546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1" u="none" strike="noStrike" kern="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+mj-lt"/>
                  <a:ea typeface="+mj-ea"/>
                  <a:cs typeface="+mj-cs"/>
                </a:rPr>
                <a:t>H</a:t>
              </a:r>
              <a:r>
                <a:rPr kumimoji="0" lang="en-US" sz="1600" b="1" i="1" u="none" strike="noStrike" kern="0" cap="none" spc="0" normalizeH="0" baseline="-25000" noProof="0" dirty="0" err="1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+mj-lt"/>
                  <a:ea typeface="+mj-ea"/>
                  <a:cs typeface="+mj-cs"/>
                </a:rPr>
                <a:t>dr</a:t>
              </a:r>
              <a:endParaRPr kumimoji="0" lang="en-US" sz="1600" b="1" i="1" u="none" strike="noStrike" kern="0" cap="none" spc="0" normalizeH="0" baseline="-2500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3286125" y="3190875"/>
            <a:ext cx="3705225" cy="3667125"/>
            <a:chOff x="3286125" y="3190875"/>
            <a:chExt cx="3705225" cy="3667125"/>
          </a:xfrm>
        </p:grpSpPr>
        <p:cxnSp>
          <p:nvCxnSpPr>
            <p:cNvPr id="40" name="Straight Arrow Connector 39"/>
            <p:cNvCxnSpPr/>
            <p:nvPr/>
          </p:nvCxnSpPr>
          <p:spPr bwMode="auto">
            <a:xfrm>
              <a:off x="3609975" y="4314825"/>
              <a:ext cx="1257300" cy="1588"/>
            </a:xfrm>
            <a:prstGeom prst="straightConnector1">
              <a:avLst/>
            </a:prstGeom>
            <a:ln>
              <a:headEnd type="none" w="med" len="med"/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 bwMode="auto">
            <a:xfrm rot="16200000" flipH="1">
              <a:off x="2547938" y="5348288"/>
              <a:ext cx="2114550" cy="9529"/>
            </a:xfrm>
            <a:prstGeom prst="straightConnector1">
              <a:avLst/>
            </a:prstGeom>
            <a:ln>
              <a:headEnd type="none" w="med" len="med"/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45" name="Rectangle 4"/>
            <p:cNvSpPr txBox="1">
              <a:spLocks noChangeArrowheads="1"/>
            </p:cNvSpPr>
            <p:nvPr/>
          </p:nvSpPr>
          <p:spPr bwMode="auto">
            <a:xfrm>
              <a:off x="3286125" y="6238875"/>
              <a:ext cx="390525" cy="619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tabLst/>
                <a:defRPr/>
              </a:pPr>
              <a:r>
                <a:rPr kumimoji="0" lang="en-US" sz="1800" b="1" i="1" u="none" strike="noStrike" kern="0" cap="none" spc="0" normalizeH="0" noProof="0" dirty="0">
                  <a:ln>
                    <a:noFill/>
                  </a:ln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+mj-lt"/>
                  <a:ea typeface="+mj-ea"/>
                  <a:cs typeface="+mj-cs"/>
                </a:rPr>
                <a:t>z</a:t>
              </a:r>
            </a:p>
          </p:txBody>
        </p:sp>
        <p:sp>
          <p:nvSpPr>
            <p:cNvPr id="46" name="Rectangle 4"/>
            <p:cNvSpPr txBox="1">
              <a:spLocks noChangeArrowheads="1"/>
            </p:cNvSpPr>
            <p:nvPr/>
          </p:nvSpPr>
          <p:spPr bwMode="auto">
            <a:xfrm>
              <a:off x="3600451" y="3190875"/>
              <a:ext cx="1323974" cy="619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tabLst/>
                <a:defRPr/>
              </a:pPr>
              <a:r>
                <a:rPr kumimoji="0" lang="en-US" sz="1800" b="1" i="1" u="none" strike="noStrike" kern="0" cap="none" spc="0" normalizeH="0" noProof="0" dirty="0">
                  <a:ln>
                    <a:noFill/>
                  </a:ln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+mj-lt"/>
                  <a:ea typeface="+mj-ea"/>
                  <a:cs typeface="+mj-cs"/>
                </a:rPr>
                <a:t>Static Pressure</a:t>
              </a:r>
            </a:p>
          </p:txBody>
        </p:sp>
        <p:sp>
          <p:nvSpPr>
            <p:cNvPr id="49" name="Rectangle 4"/>
            <p:cNvSpPr txBox="1">
              <a:spLocks noChangeArrowheads="1"/>
            </p:cNvSpPr>
            <p:nvPr/>
          </p:nvSpPr>
          <p:spPr bwMode="auto">
            <a:xfrm>
              <a:off x="4562475" y="3857625"/>
              <a:ext cx="533400" cy="619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tabLst/>
                <a:defRPr/>
              </a:pPr>
              <a:r>
                <a:rPr kumimoji="0" lang="en-US" sz="1800" b="1" i="1" u="none" strike="noStrike" kern="0" cap="none" spc="0" normalizeH="0" noProof="0" dirty="0">
                  <a:ln>
                    <a:noFill/>
                  </a:ln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+mj-lt"/>
                  <a:ea typeface="+mj-ea"/>
                  <a:cs typeface="+mj-cs"/>
                </a:rPr>
                <a:t>u</a:t>
              </a:r>
              <a:r>
                <a:rPr kumimoji="0" lang="en-US" sz="1800" b="1" i="1" u="none" strike="noStrike" kern="0" cap="none" spc="0" normalizeH="0" baseline="-25000" noProof="0" dirty="0">
                  <a:ln>
                    <a:noFill/>
                  </a:ln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+mj-lt"/>
                  <a:ea typeface="+mj-ea"/>
                  <a:cs typeface="+mj-cs"/>
                </a:rPr>
                <a:t>s</a:t>
              </a:r>
            </a:p>
          </p:txBody>
        </p:sp>
        <p:cxnSp>
          <p:nvCxnSpPr>
            <p:cNvPr id="51" name="Straight Connector 50"/>
            <p:cNvCxnSpPr/>
            <p:nvPr/>
          </p:nvCxnSpPr>
          <p:spPr bwMode="auto">
            <a:xfrm rot="16200000" flipH="1">
              <a:off x="3119437" y="4814886"/>
              <a:ext cx="1638301" cy="676275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sp>
          <p:nvSpPr>
            <p:cNvPr id="72" name="Rectangle 4"/>
            <p:cNvSpPr txBox="1">
              <a:spLocks noChangeArrowheads="1"/>
            </p:cNvSpPr>
            <p:nvPr/>
          </p:nvSpPr>
          <p:spPr bwMode="auto">
            <a:xfrm>
              <a:off x="4752975" y="4886325"/>
              <a:ext cx="533400" cy="619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tabLst/>
                <a:defRPr/>
              </a:pPr>
              <a:r>
                <a:rPr kumimoji="0" lang="en-US" sz="1800" b="1" i="1" u="none" strike="noStrike" kern="0" cap="none" spc="0" normalizeH="0" noProof="0" dirty="0">
                  <a:ln>
                    <a:noFill/>
                  </a:ln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+mj-lt"/>
                  <a:ea typeface="+mj-ea"/>
                  <a:cs typeface="+mj-cs"/>
                </a:rPr>
                <a:t>+</a:t>
              </a:r>
              <a:endParaRPr kumimoji="0" lang="en-US" sz="1800" b="1" i="1" u="none" strike="noStrike" kern="0" cap="none" spc="0" normalizeH="0" baseline="-2500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73" name="Rectangle 4"/>
            <p:cNvSpPr txBox="1">
              <a:spLocks noChangeArrowheads="1"/>
            </p:cNvSpPr>
            <p:nvPr/>
          </p:nvSpPr>
          <p:spPr bwMode="auto">
            <a:xfrm>
              <a:off x="4781550" y="3257550"/>
              <a:ext cx="533400" cy="619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tabLst/>
                <a:defRPr/>
              </a:pPr>
              <a:r>
                <a:rPr kumimoji="0" lang="en-US" sz="1800" b="1" i="1" u="none" strike="noStrike" kern="0" cap="none" spc="0" normalizeH="0" noProof="0" dirty="0">
                  <a:ln>
                    <a:noFill/>
                  </a:ln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+mj-lt"/>
                  <a:ea typeface="+mj-ea"/>
                  <a:cs typeface="+mj-cs"/>
                </a:rPr>
                <a:t>+</a:t>
              </a:r>
              <a:endParaRPr kumimoji="0" lang="en-US" sz="1800" b="1" i="1" u="none" strike="noStrike" kern="0" cap="none" spc="0" normalizeH="0" baseline="-2500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74" name="Rectangle 4"/>
            <p:cNvSpPr txBox="1">
              <a:spLocks noChangeArrowheads="1"/>
            </p:cNvSpPr>
            <p:nvPr/>
          </p:nvSpPr>
          <p:spPr bwMode="auto">
            <a:xfrm>
              <a:off x="6457950" y="3228975"/>
              <a:ext cx="533400" cy="619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tabLst/>
                <a:defRPr/>
              </a:pPr>
              <a:r>
                <a:rPr lang="en-US" b="1" i="1" kern="0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j-lt"/>
                  <a:ea typeface="+mj-ea"/>
                  <a:cs typeface="+mj-cs"/>
                </a:rPr>
                <a:t>=</a:t>
              </a:r>
              <a:endParaRPr kumimoji="0" lang="en-US" sz="1800" b="1" i="1" u="none" strike="noStrike" kern="0" cap="none" spc="0" normalizeH="0" baseline="-2500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</p:grpSp>
      <p:cxnSp>
        <p:nvCxnSpPr>
          <p:cNvPr id="55" name="Straight Arrow Connector 54"/>
          <p:cNvCxnSpPr/>
          <p:nvPr/>
        </p:nvCxnSpPr>
        <p:spPr bwMode="auto">
          <a:xfrm>
            <a:off x="5286375" y="4314825"/>
            <a:ext cx="1257300" cy="1588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 bwMode="auto">
          <a:xfrm rot="16200000" flipH="1">
            <a:off x="4224338" y="5348288"/>
            <a:ext cx="2114550" cy="9529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7" name="Rectangle 4"/>
          <p:cNvSpPr txBox="1">
            <a:spLocks noChangeArrowheads="1"/>
          </p:cNvSpPr>
          <p:nvPr/>
        </p:nvSpPr>
        <p:spPr bwMode="auto">
          <a:xfrm>
            <a:off x="4962525" y="6238875"/>
            <a:ext cx="3905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1800" b="1" i="1" u="none" strike="noStrike" kern="0" cap="none" spc="0" normalizeH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z</a:t>
            </a:r>
          </a:p>
        </p:txBody>
      </p:sp>
      <p:sp>
        <p:nvSpPr>
          <p:cNvPr id="58" name="Rectangle 4"/>
          <p:cNvSpPr txBox="1">
            <a:spLocks noChangeArrowheads="1"/>
          </p:cNvSpPr>
          <p:nvPr/>
        </p:nvSpPr>
        <p:spPr bwMode="auto">
          <a:xfrm>
            <a:off x="5276851" y="3152775"/>
            <a:ext cx="1323974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1800" b="1" i="1" u="none" strike="noStrike" kern="0" cap="none" spc="0" normalizeH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Excess Pressure</a:t>
            </a:r>
          </a:p>
        </p:txBody>
      </p:sp>
      <p:sp>
        <p:nvSpPr>
          <p:cNvPr id="59" name="Rectangle 4"/>
          <p:cNvSpPr txBox="1">
            <a:spLocks noChangeArrowheads="1"/>
          </p:cNvSpPr>
          <p:nvPr/>
        </p:nvSpPr>
        <p:spPr bwMode="auto">
          <a:xfrm>
            <a:off x="6238875" y="3857625"/>
            <a:ext cx="3905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1800" b="1" i="1" u="none" strike="noStrike" kern="0" cap="none" spc="0" normalizeH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u</a:t>
            </a:r>
          </a:p>
        </p:txBody>
      </p:sp>
      <p:cxnSp>
        <p:nvCxnSpPr>
          <p:cNvPr id="60" name="Straight Connector 59"/>
          <p:cNvCxnSpPr/>
          <p:nvPr/>
        </p:nvCxnSpPr>
        <p:spPr bwMode="auto">
          <a:xfrm rot="5400000">
            <a:off x="5129214" y="5138737"/>
            <a:ext cx="1657349" cy="952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 bwMode="auto">
          <a:xfrm>
            <a:off x="6848475" y="4314825"/>
            <a:ext cx="1257300" cy="1588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 bwMode="auto">
          <a:xfrm rot="16200000" flipH="1">
            <a:off x="5786438" y="5348288"/>
            <a:ext cx="2114550" cy="9529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4" name="Rectangle 4"/>
          <p:cNvSpPr txBox="1">
            <a:spLocks noChangeArrowheads="1"/>
          </p:cNvSpPr>
          <p:nvPr/>
        </p:nvSpPr>
        <p:spPr bwMode="auto">
          <a:xfrm>
            <a:off x="6524625" y="6238875"/>
            <a:ext cx="3905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1800" b="1" i="1" u="none" strike="noStrike" kern="0" cap="none" spc="0" normalizeH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z</a:t>
            </a:r>
          </a:p>
        </p:txBody>
      </p:sp>
      <p:sp>
        <p:nvSpPr>
          <p:cNvPr id="66" name="Rectangle 4"/>
          <p:cNvSpPr txBox="1">
            <a:spLocks noChangeArrowheads="1"/>
          </p:cNvSpPr>
          <p:nvPr/>
        </p:nvSpPr>
        <p:spPr bwMode="auto">
          <a:xfrm>
            <a:off x="7800975" y="3857625"/>
            <a:ext cx="3905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1800" b="1" i="1" u="none" strike="noStrike" kern="0" cap="none" spc="0" normalizeH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u</a:t>
            </a:r>
          </a:p>
        </p:txBody>
      </p:sp>
      <p:cxnSp>
        <p:nvCxnSpPr>
          <p:cNvPr id="67" name="Straight Connector 66"/>
          <p:cNvCxnSpPr/>
          <p:nvPr/>
        </p:nvCxnSpPr>
        <p:spPr bwMode="auto">
          <a:xfrm rot="16200000" flipH="1">
            <a:off x="6357937" y="4814886"/>
            <a:ext cx="1638301" cy="67627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 bwMode="auto">
          <a:xfrm>
            <a:off x="6353175" y="3962400"/>
            <a:ext cx="142875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 bwMode="auto">
          <a:xfrm rot="16200000" flipH="1">
            <a:off x="7015162" y="4805361"/>
            <a:ext cx="1638301" cy="67627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/>
          <p:nvPr/>
        </p:nvCxnSpPr>
        <p:spPr bwMode="auto">
          <a:xfrm rot="10800000">
            <a:off x="7048501" y="4572000"/>
            <a:ext cx="447675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4" name="Straight Arrow Connector 83"/>
          <p:cNvCxnSpPr/>
          <p:nvPr/>
        </p:nvCxnSpPr>
        <p:spPr bwMode="auto">
          <a:xfrm rot="10800000">
            <a:off x="7229476" y="4981575"/>
            <a:ext cx="447675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5" name="Straight Arrow Connector 84"/>
          <p:cNvCxnSpPr/>
          <p:nvPr/>
        </p:nvCxnSpPr>
        <p:spPr bwMode="auto">
          <a:xfrm rot="10800000">
            <a:off x="7362826" y="5362575"/>
            <a:ext cx="447675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6" name="Straight Arrow Connector 85"/>
          <p:cNvCxnSpPr/>
          <p:nvPr/>
        </p:nvCxnSpPr>
        <p:spPr bwMode="auto">
          <a:xfrm rot="10800000">
            <a:off x="7553326" y="5772150"/>
            <a:ext cx="447675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7" name="Rectangle 4"/>
          <p:cNvSpPr txBox="1">
            <a:spLocks noChangeArrowheads="1"/>
          </p:cNvSpPr>
          <p:nvPr/>
        </p:nvSpPr>
        <p:spPr bwMode="auto">
          <a:xfrm>
            <a:off x="6772276" y="3190875"/>
            <a:ext cx="1323974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1800" b="1" i="1" u="none" strike="noStrike" kern="0" cap="none" spc="0" normalizeH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Transient</a:t>
            </a: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i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Profile</a:t>
            </a:r>
            <a:endParaRPr kumimoji="0" lang="en-US" sz="1800" b="1" i="1" u="none" strike="noStrike" kern="0" cap="none" spc="0" normalizeH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8" name="Rectangle 4"/>
          <p:cNvSpPr txBox="1">
            <a:spLocks noChangeArrowheads="1"/>
          </p:cNvSpPr>
          <p:nvPr/>
        </p:nvSpPr>
        <p:spPr bwMode="auto">
          <a:xfrm>
            <a:off x="7820026" y="5943600"/>
            <a:ext cx="1323974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1800" b="1" i="1" u="none" strike="noStrike" kern="0" cap="none" spc="0" normalizeH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Immediate</a:t>
            </a:r>
          </a:p>
        </p:txBody>
      </p:sp>
      <p:sp>
        <p:nvSpPr>
          <p:cNvPr id="89" name="Rectangle 4"/>
          <p:cNvSpPr txBox="1">
            <a:spLocks noChangeArrowheads="1"/>
          </p:cNvSpPr>
          <p:nvPr/>
        </p:nvSpPr>
        <p:spPr bwMode="auto">
          <a:xfrm>
            <a:off x="7038976" y="6019800"/>
            <a:ext cx="1323974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1800" b="1" i="1" u="none" strike="noStrike" kern="0" cap="none" spc="0" normalizeH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Long </a:t>
            </a: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i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Term</a:t>
            </a:r>
            <a:endParaRPr kumimoji="0" lang="en-US" sz="1800" b="1" i="1" u="none" strike="noStrike" kern="0" cap="none" spc="0" normalizeH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92" name="Straight Arrow Connector 91"/>
          <p:cNvCxnSpPr/>
          <p:nvPr/>
        </p:nvCxnSpPr>
        <p:spPr bwMode="auto">
          <a:xfrm rot="5400000" flipH="1" flipV="1">
            <a:off x="1252538" y="5138738"/>
            <a:ext cx="1514475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4"/>
          <p:cNvSpPr txBox="1">
            <a:spLocks noChangeArrowheads="1"/>
          </p:cNvSpPr>
          <p:nvPr/>
        </p:nvSpPr>
        <p:spPr bwMode="auto">
          <a:xfrm>
            <a:off x="190499" y="149225"/>
            <a:ext cx="8715376" cy="517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Consider a case of double-drainage (like an </a:t>
            </a:r>
            <a:r>
              <a:rPr lang="en-US" b="1" i="1" kern="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oedometer</a:t>
            </a: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test)</a:t>
            </a:r>
          </a:p>
          <a:p>
            <a:pPr marL="342900" lvl="0" indent="-342900">
              <a:buAutoNum type="arabicParenR"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baseline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3686175" y="1400175"/>
            <a:ext cx="1943100" cy="247649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3686175" y="1647825"/>
            <a:ext cx="1943100" cy="1676400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ectangle 4"/>
          <p:cNvSpPr txBox="1">
            <a:spLocks noChangeArrowheads="1"/>
          </p:cNvSpPr>
          <p:nvPr/>
        </p:nvSpPr>
        <p:spPr bwMode="auto">
          <a:xfrm>
            <a:off x="3648075" y="1165225"/>
            <a:ext cx="190500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Top porous</a:t>
            </a:r>
            <a:r>
              <a:rPr kumimoji="0" lang="en-US" sz="1600" b="1" i="1" u="none" strike="noStrike" kern="0" cap="none" spc="0" normalizeH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disk</a:t>
            </a:r>
            <a:endParaRPr kumimoji="0" lang="en-US" sz="1600" b="1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Rectangle 4"/>
          <p:cNvSpPr txBox="1">
            <a:spLocks noChangeArrowheads="1"/>
          </p:cNvSpPr>
          <p:nvPr/>
        </p:nvSpPr>
        <p:spPr bwMode="auto">
          <a:xfrm>
            <a:off x="3400425" y="2193925"/>
            <a:ext cx="189547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Saturated</a:t>
            </a: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Clay</a:t>
            </a:r>
          </a:p>
        </p:txBody>
      </p:sp>
      <p:grpSp>
        <p:nvGrpSpPr>
          <p:cNvPr id="50" name="Group 49"/>
          <p:cNvGrpSpPr/>
          <p:nvPr/>
        </p:nvGrpSpPr>
        <p:grpSpPr>
          <a:xfrm>
            <a:off x="400051" y="905162"/>
            <a:ext cx="2876549" cy="2609562"/>
            <a:chOff x="308610" y="1003697"/>
            <a:chExt cx="3691890" cy="3349228"/>
          </a:xfrm>
        </p:grpSpPr>
        <p:pic>
          <p:nvPicPr>
            <p:cNvPr id="52" name="Picture 51" descr="4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-60000">
              <a:off x="308610" y="1003697"/>
              <a:ext cx="3691890" cy="3307318"/>
            </a:xfrm>
            <a:prstGeom prst="rect">
              <a:avLst/>
            </a:prstGeom>
          </p:spPr>
        </p:pic>
        <p:sp>
          <p:nvSpPr>
            <p:cNvPr id="53" name="Rectangle 52"/>
            <p:cNvSpPr/>
            <p:nvPr/>
          </p:nvSpPr>
          <p:spPr bwMode="auto">
            <a:xfrm>
              <a:off x="1905000" y="4210050"/>
              <a:ext cx="466725" cy="142875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54" name="Rectangle 53"/>
          <p:cNvSpPr/>
          <p:nvPr/>
        </p:nvSpPr>
        <p:spPr bwMode="auto">
          <a:xfrm>
            <a:off x="3686175" y="3314700"/>
            <a:ext cx="1943100" cy="247649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Rectangle 4"/>
          <p:cNvSpPr txBox="1">
            <a:spLocks noChangeArrowheads="1"/>
          </p:cNvSpPr>
          <p:nvPr/>
        </p:nvSpPr>
        <p:spPr bwMode="auto">
          <a:xfrm>
            <a:off x="3600449" y="3079750"/>
            <a:ext cx="2133601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Bottom p</a:t>
            </a:r>
            <a:r>
              <a:rPr kumimoji="0" lang="en-US" sz="1600" b="1" i="1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orous</a:t>
            </a:r>
            <a:r>
              <a:rPr kumimoji="0" lang="en-US" sz="1600" b="1" i="1" u="none" strike="noStrike" kern="0" cap="none" spc="0" normalizeH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disk</a:t>
            </a:r>
            <a:endParaRPr kumimoji="0" lang="en-US" sz="1600" b="1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8" name="Straight Arrow Connector 67"/>
          <p:cNvCxnSpPr/>
          <p:nvPr/>
        </p:nvCxnSpPr>
        <p:spPr bwMode="auto">
          <a:xfrm rot="5400000" flipH="1" flipV="1">
            <a:off x="4271963" y="2481263"/>
            <a:ext cx="1647825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69" name="Rectangle 4"/>
          <p:cNvSpPr txBox="1">
            <a:spLocks noChangeArrowheads="1"/>
          </p:cNvSpPr>
          <p:nvPr/>
        </p:nvSpPr>
        <p:spPr bwMode="auto">
          <a:xfrm>
            <a:off x="5010151" y="2089150"/>
            <a:ext cx="47625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H</a:t>
            </a:r>
            <a:r>
              <a:rPr lang="en-US" sz="1600" b="1" i="1" kern="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0</a:t>
            </a:r>
            <a:endParaRPr kumimoji="0" lang="en-US" sz="1600" b="1" i="1" u="none" strike="noStrike" kern="0" cap="none" spc="0" normalizeH="0" baseline="-2500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82" name="Group 81"/>
          <p:cNvGrpSpPr/>
          <p:nvPr/>
        </p:nvGrpSpPr>
        <p:grpSpPr>
          <a:xfrm>
            <a:off x="3713956" y="1000919"/>
            <a:ext cx="1792288" cy="342900"/>
            <a:chOff x="3713956" y="1000919"/>
            <a:chExt cx="1792288" cy="342900"/>
          </a:xfrm>
        </p:grpSpPr>
        <p:cxnSp>
          <p:nvCxnSpPr>
            <p:cNvPr id="75" name="Straight Arrow Connector 74"/>
            <p:cNvCxnSpPr/>
            <p:nvPr/>
          </p:nvCxnSpPr>
          <p:spPr bwMode="auto">
            <a:xfrm rot="5400000">
              <a:off x="3543300" y="1171575"/>
              <a:ext cx="342900" cy="158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6" name="Straight Arrow Connector 75"/>
            <p:cNvCxnSpPr/>
            <p:nvPr/>
          </p:nvCxnSpPr>
          <p:spPr bwMode="auto">
            <a:xfrm rot="5400000">
              <a:off x="3901440" y="1171575"/>
              <a:ext cx="342900" cy="158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7" name="Straight Arrow Connector 76"/>
            <p:cNvCxnSpPr/>
            <p:nvPr/>
          </p:nvCxnSpPr>
          <p:spPr bwMode="auto">
            <a:xfrm rot="5400000">
              <a:off x="4259580" y="1171575"/>
              <a:ext cx="342900" cy="158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8" name="Straight Arrow Connector 77"/>
            <p:cNvCxnSpPr/>
            <p:nvPr/>
          </p:nvCxnSpPr>
          <p:spPr bwMode="auto">
            <a:xfrm rot="5400000">
              <a:off x="4617720" y="1171575"/>
              <a:ext cx="342900" cy="158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9" name="Straight Arrow Connector 78"/>
            <p:cNvCxnSpPr/>
            <p:nvPr/>
          </p:nvCxnSpPr>
          <p:spPr bwMode="auto">
            <a:xfrm rot="5400000">
              <a:off x="4975860" y="1171575"/>
              <a:ext cx="342900" cy="158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80" name="Straight Arrow Connector 79"/>
            <p:cNvCxnSpPr/>
            <p:nvPr/>
          </p:nvCxnSpPr>
          <p:spPr bwMode="auto">
            <a:xfrm rot="5400000">
              <a:off x="5334000" y="1171575"/>
              <a:ext cx="342900" cy="158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sp>
        <p:nvSpPr>
          <p:cNvPr id="91" name="Rectangle 4"/>
          <p:cNvSpPr txBox="1">
            <a:spLocks noChangeArrowheads="1"/>
          </p:cNvSpPr>
          <p:nvPr/>
        </p:nvSpPr>
        <p:spPr bwMode="auto">
          <a:xfrm>
            <a:off x="4371976" y="517525"/>
            <a:ext cx="47625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Symbol" pitchFamily="18" charset="2"/>
                <a:ea typeface="+mj-ea"/>
                <a:cs typeface="+mj-cs"/>
              </a:rPr>
              <a:t>Ds</a:t>
            </a:r>
            <a:endParaRPr kumimoji="0" lang="en-US" sz="1600" b="1" i="1" u="none" strike="noStrike" kern="0" cap="none" spc="0" normalizeH="0" baseline="-2500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Symbol" pitchFamily="18" charset="2"/>
              <a:ea typeface="+mj-ea"/>
              <a:cs typeface="+mj-cs"/>
            </a:endParaRPr>
          </a:p>
        </p:txBody>
      </p:sp>
      <p:graphicFrame>
        <p:nvGraphicFramePr>
          <p:cNvPr id="179202" name="Object 2"/>
          <p:cNvGraphicFramePr>
            <a:graphicFrameLocks noChangeAspect="1"/>
          </p:cNvGraphicFramePr>
          <p:nvPr/>
        </p:nvGraphicFramePr>
        <p:xfrm>
          <a:off x="5673725" y="1325563"/>
          <a:ext cx="531813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55320" imgH="215640" progId="Equation.3">
                  <p:embed/>
                </p:oleObj>
              </mc:Choice>
              <mc:Fallback>
                <p:oleObj name="Equation" r:id="rId4" imgW="355320" imgH="2156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73725" y="1325563"/>
                        <a:ext cx="531813" cy="3222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" name="Object 2"/>
          <p:cNvGraphicFramePr>
            <a:graphicFrameLocks noChangeAspect="1"/>
          </p:cNvGraphicFramePr>
          <p:nvPr/>
        </p:nvGraphicFramePr>
        <p:xfrm>
          <a:off x="5664200" y="3306763"/>
          <a:ext cx="531813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55320" imgH="215640" progId="Equation.3">
                  <p:embed/>
                </p:oleObj>
              </mc:Choice>
              <mc:Fallback>
                <p:oleObj name="Equation" r:id="rId6" imgW="355320" imgH="2156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64200" y="3306763"/>
                        <a:ext cx="531813" cy="3222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" name="Object 2"/>
          <p:cNvGraphicFramePr>
            <a:graphicFrameLocks noChangeAspect="1"/>
          </p:cNvGraphicFramePr>
          <p:nvPr/>
        </p:nvGraphicFramePr>
        <p:xfrm>
          <a:off x="5705475" y="2182813"/>
          <a:ext cx="1004888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72840" imgH="241200" progId="Equation.3">
                  <p:embed/>
                </p:oleObj>
              </mc:Choice>
              <mc:Fallback>
                <p:oleObj name="Equation" r:id="rId8" imgW="672840" imgH="2412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05475" y="2182813"/>
                        <a:ext cx="1004888" cy="360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7" name="Straight Arrow Connector 96"/>
          <p:cNvCxnSpPr/>
          <p:nvPr/>
        </p:nvCxnSpPr>
        <p:spPr bwMode="auto">
          <a:xfrm rot="5400000">
            <a:off x="3381375" y="1847850"/>
            <a:ext cx="342900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3" name="Rectangle 4"/>
          <p:cNvSpPr txBox="1">
            <a:spLocks noChangeArrowheads="1"/>
          </p:cNvSpPr>
          <p:nvPr/>
        </p:nvSpPr>
        <p:spPr bwMode="auto">
          <a:xfrm>
            <a:off x="3295651" y="1765300"/>
            <a:ext cx="47625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z</a:t>
            </a:r>
            <a:endParaRPr kumimoji="0" lang="en-US" sz="1600" b="1" i="1" u="none" strike="noStrike" kern="0" cap="none" spc="0" normalizeH="0" baseline="-2500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105" name="Straight Connector 104"/>
          <p:cNvCxnSpPr/>
          <p:nvPr/>
        </p:nvCxnSpPr>
        <p:spPr bwMode="auto">
          <a:xfrm rot="10800000">
            <a:off x="3486151" y="1657350"/>
            <a:ext cx="142875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7" name="Straight Connector 106"/>
          <p:cNvCxnSpPr/>
          <p:nvPr/>
        </p:nvCxnSpPr>
        <p:spPr bwMode="auto">
          <a:xfrm>
            <a:off x="5657850" y="1647825"/>
            <a:ext cx="3238500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08" name="Straight Connector 107"/>
          <p:cNvCxnSpPr/>
          <p:nvPr/>
        </p:nvCxnSpPr>
        <p:spPr bwMode="auto">
          <a:xfrm>
            <a:off x="5648325" y="3314700"/>
            <a:ext cx="3238500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10" name="Straight Connector 109"/>
          <p:cNvCxnSpPr/>
          <p:nvPr/>
        </p:nvCxnSpPr>
        <p:spPr bwMode="auto">
          <a:xfrm rot="5400000">
            <a:off x="5905500" y="2476500"/>
            <a:ext cx="1657350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2" name="Straight Arrow Connector 111"/>
          <p:cNvCxnSpPr/>
          <p:nvPr/>
        </p:nvCxnSpPr>
        <p:spPr bwMode="auto">
          <a:xfrm>
            <a:off x="6734175" y="3314700"/>
            <a:ext cx="2085975" cy="1588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/>
          <p:nvPr/>
        </p:nvCxnSpPr>
        <p:spPr bwMode="auto">
          <a:xfrm rot="5400000" flipH="1" flipV="1">
            <a:off x="7334250" y="2476500"/>
            <a:ext cx="1638300" cy="158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115" name="Object 2"/>
          <p:cNvGraphicFramePr>
            <a:graphicFrameLocks noChangeAspect="1"/>
          </p:cNvGraphicFramePr>
          <p:nvPr/>
        </p:nvGraphicFramePr>
        <p:xfrm>
          <a:off x="8653463" y="3447414"/>
          <a:ext cx="290512" cy="491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26720" imgH="215640" progId="Equation.3">
                  <p:embed/>
                </p:oleObj>
              </mc:Choice>
              <mc:Fallback>
                <p:oleObj name="Equation" r:id="rId10" imgW="126720" imgH="2156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53463" y="3447414"/>
                        <a:ext cx="290512" cy="4914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" name="Object 2"/>
          <p:cNvGraphicFramePr>
            <a:graphicFrameLocks noChangeAspect="1"/>
          </p:cNvGraphicFramePr>
          <p:nvPr/>
        </p:nvGraphicFramePr>
        <p:xfrm>
          <a:off x="8199438" y="2780096"/>
          <a:ext cx="277812" cy="452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39680" imgH="228600" progId="Equation.3">
                  <p:embed/>
                </p:oleObj>
              </mc:Choice>
              <mc:Fallback>
                <p:oleObj name="Equation" r:id="rId12" imgW="139680" imgH="2286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99438" y="2780096"/>
                        <a:ext cx="277812" cy="45205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7" name="Rectangle 4"/>
          <p:cNvSpPr txBox="1">
            <a:spLocks noChangeArrowheads="1"/>
          </p:cNvSpPr>
          <p:nvPr/>
        </p:nvSpPr>
        <p:spPr bwMode="auto">
          <a:xfrm>
            <a:off x="7915276" y="3117850"/>
            <a:ext cx="47625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Symbol" pitchFamily="18" charset="2"/>
                <a:ea typeface="+mj-ea"/>
                <a:cs typeface="+mj-cs"/>
              </a:rPr>
              <a:t>Ds</a:t>
            </a:r>
            <a:endParaRPr kumimoji="0" lang="en-US" sz="1600" b="1" i="1" u="none" strike="noStrike" kern="0" cap="none" spc="0" normalizeH="0" baseline="-2500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Symbol" pitchFamily="18" charset="2"/>
              <a:ea typeface="+mj-ea"/>
              <a:cs typeface="+mj-cs"/>
            </a:endParaRPr>
          </a:p>
        </p:txBody>
      </p:sp>
      <p:sp>
        <p:nvSpPr>
          <p:cNvPr id="118" name="Oval 117"/>
          <p:cNvSpPr/>
          <p:nvPr/>
        </p:nvSpPr>
        <p:spPr bwMode="auto">
          <a:xfrm>
            <a:off x="8096250" y="3267075"/>
            <a:ext cx="104775" cy="104775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0" name="Arc 119"/>
          <p:cNvSpPr/>
          <p:nvPr/>
        </p:nvSpPr>
        <p:spPr bwMode="auto">
          <a:xfrm>
            <a:off x="5381624" y="1657350"/>
            <a:ext cx="2771776" cy="1676400"/>
          </a:xfrm>
          <a:prstGeom prst="arc">
            <a:avLst>
              <a:gd name="adj1" fmla="val 16200000"/>
              <a:gd name="adj2" fmla="val 23306"/>
            </a:avLst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1" name="Arc 120"/>
          <p:cNvSpPr/>
          <p:nvPr/>
        </p:nvSpPr>
        <p:spPr bwMode="auto">
          <a:xfrm flipV="1">
            <a:off x="5381624" y="1619250"/>
            <a:ext cx="2771776" cy="1676400"/>
          </a:xfrm>
          <a:prstGeom prst="arc">
            <a:avLst>
              <a:gd name="adj1" fmla="val 16200000"/>
              <a:gd name="adj2" fmla="val 23306"/>
            </a:avLst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122" name="Object 2"/>
          <p:cNvGraphicFramePr>
            <a:graphicFrameLocks noChangeAspect="1"/>
          </p:cNvGraphicFramePr>
          <p:nvPr/>
        </p:nvGraphicFramePr>
        <p:xfrm>
          <a:off x="7764463" y="2878138"/>
          <a:ext cx="252412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26720" imgH="215640" progId="Equation.3">
                  <p:embed/>
                </p:oleObj>
              </mc:Choice>
              <mc:Fallback>
                <p:oleObj name="Equation" r:id="rId14" imgW="126720" imgH="2156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64463" y="2878138"/>
                        <a:ext cx="252412" cy="4270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" name="Arc 122"/>
          <p:cNvSpPr/>
          <p:nvPr/>
        </p:nvSpPr>
        <p:spPr bwMode="auto">
          <a:xfrm flipV="1">
            <a:off x="5772149" y="1676400"/>
            <a:ext cx="1771651" cy="1647824"/>
          </a:xfrm>
          <a:prstGeom prst="arc">
            <a:avLst>
              <a:gd name="adj1" fmla="val 16200000"/>
              <a:gd name="adj2" fmla="val 23306"/>
            </a:avLst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4" name="Arc 123"/>
          <p:cNvSpPr/>
          <p:nvPr/>
        </p:nvSpPr>
        <p:spPr bwMode="auto">
          <a:xfrm>
            <a:off x="5772149" y="1657350"/>
            <a:ext cx="1771651" cy="1647824"/>
          </a:xfrm>
          <a:prstGeom prst="arc">
            <a:avLst>
              <a:gd name="adj1" fmla="val 16200000"/>
              <a:gd name="adj2" fmla="val 23306"/>
            </a:avLst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125" name="Object 2"/>
          <p:cNvGraphicFramePr>
            <a:graphicFrameLocks noChangeAspect="1"/>
          </p:cNvGraphicFramePr>
          <p:nvPr/>
        </p:nvGraphicFramePr>
        <p:xfrm>
          <a:off x="7494588" y="2544763"/>
          <a:ext cx="277812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39680" imgH="215640" progId="Equation.3">
                  <p:embed/>
                </p:oleObj>
              </mc:Choice>
              <mc:Fallback>
                <p:oleObj name="Equation" r:id="rId16" imgW="139680" imgH="2156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94588" y="2544763"/>
                        <a:ext cx="277812" cy="4270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6" name="Straight Arrow Connector 125"/>
          <p:cNvCxnSpPr/>
          <p:nvPr/>
        </p:nvCxnSpPr>
        <p:spPr bwMode="auto">
          <a:xfrm flipV="1">
            <a:off x="1895475" y="2505075"/>
            <a:ext cx="1638300" cy="17145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aphicFrame>
        <p:nvGraphicFramePr>
          <p:cNvPr id="128" name="Object 2"/>
          <p:cNvGraphicFramePr>
            <a:graphicFrameLocks noChangeAspect="1"/>
          </p:cNvGraphicFramePr>
          <p:nvPr/>
        </p:nvGraphicFramePr>
        <p:xfrm>
          <a:off x="6757988" y="2462213"/>
          <a:ext cx="303212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52280" imgH="241200" progId="Equation.3">
                  <p:embed/>
                </p:oleObj>
              </mc:Choice>
              <mc:Fallback>
                <p:oleObj name="Equation" r:id="rId18" imgW="152280" imgH="2412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57988" y="2462213"/>
                        <a:ext cx="303212" cy="477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5" name="Rectangle 4"/>
          <p:cNvSpPr txBox="1">
            <a:spLocks noChangeArrowheads="1"/>
          </p:cNvSpPr>
          <p:nvPr/>
        </p:nvSpPr>
        <p:spPr bwMode="auto">
          <a:xfrm>
            <a:off x="171449" y="3806824"/>
            <a:ext cx="8715376" cy="247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So there is a hydraulic gradient from middle of sample to boundaries</a:t>
            </a:r>
          </a:p>
          <a:p>
            <a:pPr marL="342900" marR="0" lvl="0" indent="-34290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The magnitude of the gradient decreases with time</a:t>
            </a:r>
          </a:p>
          <a:p>
            <a:pPr marL="342900" marR="0" lvl="0" indent="-34290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So flow rate decreases with time</a:t>
            </a:r>
          </a:p>
          <a:p>
            <a:pPr marL="342900" marR="0" lvl="0" indent="-34290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So rate of volume change decreases with time</a:t>
            </a:r>
          </a:p>
          <a:p>
            <a:pPr marL="342900" marR="0" lvl="0" indent="-34290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342900" lvl="0" indent="-342900">
              <a:buAutoNum type="arabicParenR"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baseline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36" name="Object 2"/>
          <p:cNvGraphicFramePr>
            <a:graphicFrameLocks noChangeAspect="1"/>
          </p:cNvGraphicFramePr>
          <p:nvPr/>
        </p:nvGraphicFramePr>
        <p:xfrm>
          <a:off x="4276725" y="4592638"/>
          <a:ext cx="1119188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749160" imgH="393480" progId="Equation.3">
                  <p:embed/>
                </p:oleObj>
              </mc:Choice>
              <mc:Fallback>
                <p:oleObj name="Equation" r:id="rId20" imgW="749160" imgH="3934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6725" y="4592638"/>
                        <a:ext cx="1119188" cy="588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7" name="Straight Arrow Connector 136"/>
          <p:cNvCxnSpPr/>
          <p:nvPr/>
        </p:nvCxnSpPr>
        <p:spPr bwMode="auto">
          <a:xfrm>
            <a:off x="5972175" y="6438900"/>
            <a:ext cx="2790825" cy="1588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9" name="Straight Arrow Connector 138"/>
          <p:cNvCxnSpPr/>
          <p:nvPr/>
        </p:nvCxnSpPr>
        <p:spPr bwMode="auto">
          <a:xfrm rot="5400000" flipH="1" flipV="1">
            <a:off x="5152233" y="5595937"/>
            <a:ext cx="1672432" cy="5558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1" name="Freeform 140"/>
          <p:cNvSpPr/>
          <p:nvPr/>
        </p:nvSpPr>
        <p:spPr bwMode="auto">
          <a:xfrm>
            <a:off x="6076950" y="5124450"/>
            <a:ext cx="2314575" cy="1143000"/>
          </a:xfrm>
          <a:custGeom>
            <a:avLst/>
            <a:gdLst>
              <a:gd name="connsiteX0" fmla="*/ 0 w 2314575"/>
              <a:gd name="connsiteY0" fmla="*/ 0 h 1143000"/>
              <a:gd name="connsiteX1" fmla="*/ 504825 w 2314575"/>
              <a:gd name="connsiteY1" fmla="*/ 685800 h 1143000"/>
              <a:gd name="connsiteX2" fmla="*/ 1295400 w 2314575"/>
              <a:gd name="connsiteY2" fmla="*/ 1047750 h 1143000"/>
              <a:gd name="connsiteX3" fmla="*/ 2314575 w 2314575"/>
              <a:gd name="connsiteY3" fmla="*/ 114300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4575" h="1143000">
                <a:moveTo>
                  <a:pt x="0" y="0"/>
                </a:moveTo>
                <a:cubicBezTo>
                  <a:pt x="144462" y="255587"/>
                  <a:pt x="288925" y="511175"/>
                  <a:pt x="504825" y="685800"/>
                </a:cubicBezTo>
                <a:cubicBezTo>
                  <a:pt x="720725" y="860425"/>
                  <a:pt x="993775" y="971550"/>
                  <a:pt x="1295400" y="1047750"/>
                </a:cubicBezTo>
                <a:cubicBezTo>
                  <a:pt x="1597025" y="1123950"/>
                  <a:pt x="1955800" y="1133475"/>
                  <a:pt x="2314575" y="1143000"/>
                </a:cubicBezTo>
              </a:path>
            </a:pathLst>
          </a:cu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2" name="Rectangle 4"/>
          <p:cNvSpPr txBox="1">
            <a:spLocks noChangeArrowheads="1"/>
          </p:cNvSpPr>
          <p:nvPr/>
        </p:nvSpPr>
        <p:spPr bwMode="auto">
          <a:xfrm>
            <a:off x="6010275" y="4556125"/>
            <a:ext cx="190500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Volume</a:t>
            </a:r>
            <a:endParaRPr kumimoji="0" lang="en-US" sz="1600" b="1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3" name="Rectangle 4"/>
          <p:cNvSpPr txBox="1">
            <a:spLocks noChangeArrowheads="1"/>
          </p:cNvSpPr>
          <p:nvPr/>
        </p:nvSpPr>
        <p:spPr bwMode="auto">
          <a:xfrm>
            <a:off x="7810500" y="6283325"/>
            <a:ext cx="70485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Time</a:t>
            </a:r>
            <a:endParaRPr kumimoji="0" lang="en-US" sz="1600" b="1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4" name="Rectangle 4"/>
          <p:cNvSpPr txBox="1">
            <a:spLocks noChangeArrowheads="1"/>
          </p:cNvSpPr>
          <p:nvPr/>
        </p:nvSpPr>
        <p:spPr bwMode="auto">
          <a:xfrm>
            <a:off x="1085849" y="5661025"/>
            <a:ext cx="404812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We want</a:t>
            </a:r>
            <a:r>
              <a:rPr kumimoji="0" lang="en-US" b="1" i="1" u="none" strike="noStrike" kern="0" cap="none" spc="0" normalizeH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to be able to plan for this!</a:t>
            </a:r>
            <a:endParaRPr kumimoji="0" lang="en-US" b="1" i="1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5" name="Rectangle 144"/>
          <p:cNvSpPr/>
          <p:nvPr/>
        </p:nvSpPr>
        <p:spPr bwMode="auto">
          <a:xfrm>
            <a:off x="1000125" y="5762625"/>
            <a:ext cx="4019550" cy="419100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Rectangle 4"/>
          <p:cNvSpPr txBox="1">
            <a:spLocks noChangeArrowheads="1"/>
          </p:cNvSpPr>
          <p:nvPr/>
        </p:nvSpPr>
        <p:spPr bwMode="auto">
          <a:xfrm>
            <a:off x="133349" y="9525"/>
            <a:ext cx="8715376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sz="32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Drainage Path Length, </a:t>
            </a:r>
            <a:r>
              <a:rPr lang="en-US" sz="3200" b="1" i="1" kern="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H</a:t>
            </a:r>
            <a:r>
              <a:rPr lang="en-US" sz="3200" b="1" i="1" kern="0" baseline="-250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dr</a:t>
            </a:r>
            <a:endParaRPr lang="en-US" sz="3200" b="1" i="1" kern="0" baseline="-2500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342900" lvl="0" indent="-342900">
              <a:buAutoNum type="arabicParenR"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baseline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36" name="Object 2"/>
          <p:cNvGraphicFramePr>
            <a:graphicFrameLocks noChangeAspect="1"/>
          </p:cNvGraphicFramePr>
          <p:nvPr/>
        </p:nvGraphicFramePr>
        <p:xfrm>
          <a:off x="304800" y="763587"/>
          <a:ext cx="1263990" cy="665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49160" imgH="393480" progId="Equation.3">
                  <p:embed/>
                </p:oleObj>
              </mc:Choice>
              <mc:Fallback>
                <p:oleObj name="Equation" r:id="rId2" imgW="749160" imgH="3934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763587"/>
                        <a:ext cx="1263990" cy="665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Rectangle 54"/>
          <p:cNvSpPr/>
          <p:nvPr/>
        </p:nvSpPr>
        <p:spPr bwMode="auto">
          <a:xfrm>
            <a:off x="1600200" y="3762375"/>
            <a:ext cx="1724025" cy="1676400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8" name="Rectangle 4"/>
          <p:cNvSpPr txBox="1">
            <a:spLocks noChangeArrowheads="1"/>
          </p:cNvSpPr>
          <p:nvPr/>
        </p:nvSpPr>
        <p:spPr bwMode="auto">
          <a:xfrm>
            <a:off x="1476375" y="4337050"/>
            <a:ext cx="189547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Saturated</a:t>
            </a: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Clay</a:t>
            </a:r>
          </a:p>
        </p:txBody>
      </p:sp>
      <p:sp>
        <p:nvSpPr>
          <p:cNvPr id="59" name="Rectangle 4"/>
          <p:cNvSpPr txBox="1">
            <a:spLocks noChangeArrowheads="1"/>
          </p:cNvSpPr>
          <p:nvPr/>
        </p:nvSpPr>
        <p:spPr bwMode="auto">
          <a:xfrm>
            <a:off x="2209800" y="787400"/>
            <a:ext cx="6686550" cy="517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Flow rate (rate of consolidation) depends on k and </a:t>
            </a:r>
            <a:r>
              <a:rPr lang="en-US" b="1" i="1" kern="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dh</a:t>
            </a:r>
            <a:r>
              <a:rPr lang="en-US" b="1" i="1" kern="0" baseline="-250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t</a:t>
            </a: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/</a:t>
            </a:r>
            <a:r>
              <a:rPr lang="en-US" b="1" i="1" kern="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dL</a:t>
            </a:r>
            <a:endParaRPr lang="en-US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342900" lvl="0" indent="-342900">
              <a:buAutoNum type="arabicParenR"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baseline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0" name="Straight Arrow Connector 59"/>
          <p:cNvCxnSpPr/>
          <p:nvPr/>
        </p:nvCxnSpPr>
        <p:spPr bwMode="auto">
          <a:xfrm>
            <a:off x="1666875" y="1076325"/>
            <a:ext cx="533400" cy="1588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 bwMode="auto">
          <a:xfrm rot="5400000" flipH="1" flipV="1">
            <a:off x="2624138" y="4605339"/>
            <a:ext cx="1647825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64" name="Rectangle 4"/>
          <p:cNvSpPr txBox="1">
            <a:spLocks noChangeArrowheads="1"/>
          </p:cNvSpPr>
          <p:nvPr/>
        </p:nvSpPr>
        <p:spPr bwMode="auto">
          <a:xfrm>
            <a:off x="3381374" y="4232275"/>
            <a:ext cx="990601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i="1" kern="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H</a:t>
            </a:r>
            <a:r>
              <a:rPr lang="en-US" sz="1600" b="1" i="1" kern="0" baseline="-250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dr</a:t>
            </a:r>
            <a:r>
              <a:rPr lang="en-US" sz="1600" b="1" i="1" kern="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= H</a:t>
            </a:r>
            <a:r>
              <a:rPr lang="en-US" sz="1600" b="1" i="1" kern="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0</a:t>
            </a:r>
            <a:endParaRPr kumimoji="0" lang="en-US" sz="1600" b="1" i="1" u="none" strike="noStrike" kern="0" cap="none" spc="0" normalizeH="0" baseline="-2500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5" name="Rectangle 64"/>
          <p:cNvSpPr/>
          <p:nvPr/>
        </p:nvSpPr>
        <p:spPr bwMode="auto">
          <a:xfrm>
            <a:off x="1600200" y="5438775"/>
            <a:ext cx="1724025" cy="22860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6" name="Rectangle 4"/>
          <p:cNvSpPr txBox="1">
            <a:spLocks noChangeArrowheads="1"/>
          </p:cNvSpPr>
          <p:nvPr/>
        </p:nvSpPr>
        <p:spPr bwMode="auto">
          <a:xfrm>
            <a:off x="1495425" y="5727700"/>
            <a:ext cx="189547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Impervious Rock,</a:t>
            </a: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1" u="none" strike="noStrike" kern="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Aquitard</a:t>
            </a:r>
            <a:r>
              <a: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,</a:t>
            </a:r>
            <a:r>
              <a:rPr kumimoji="0" lang="en-US" sz="1600" b="1" i="1" u="none" strike="noStrike" kern="0" cap="none" spc="0" normalizeH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etc.</a:t>
            </a:r>
            <a:endParaRPr kumimoji="0" lang="en-US" sz="1600" b="1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7" name="Rectangle 4"/>
          <p:cNvSpPr txBox="1">
            <a:spLocks noChangeArrowheads="1"/>
          </p:cNvSpPr>
          <p:nvPr/>
        </p:nvSpPr>
        <p:spPr bwMode="auto">
          <a:xfrm>
            <a:off x="1495425" y="3022600"/>
            <a:ext cx="189547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Ground surface, sand layer, etc.</a:t>
            </a:r>
            <a:endParaRPr kumimoji="0" lang="en-US" sz="1600" b="1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0" name="Rectangle 69"/>
          <p:cNvSpPr/>
          <p:nvPr/>
        </p:nvSpPr>
        <p:spPr bwMode="auto">
          <a:xfrm>
            <a:off x="1600200" y="3524250"/>
            <a:ext cx="1724025" cy="228600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2" name="Rectangle 4"/>
          <p:cNvSpPr txBox="1">
            <a:spLocks noChangeArrowheads="1"/>
          </p:cNvSpPr>
          <p:nvPr/>
        </p:nvSpPr>
        <p:spPr bwMode="auto">
          <a:xfrm>
            <a:off x="838200" y="2155825"/>
            <a:ext cx="307657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i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Single Drainage</a:t>
            </a:r>
            <a:endParaRPr kumimoji="0" lang="en-US" sz="3200" b="1" i="1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6" name="Rectangle 95"/>
          <p:cNvSpPr/>
          <p:nvPr/>
        </p:nvSpPr>
        <p:spPr bwMode="auto">
          <a:xfrm>
            <a:off x="5495925" y="3810000"/>
            <a:ext cx="1724025" cy="1676400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8" name="Rectangle 4"/>
          <p:cNvSpPr txBox="1">
            <a:spLocks noChangeArrowheads="1"/>
          </p:cNvSpPr>
          <p:nvPr/>
        </p:nvSpPr>
        <p:spPr bwMode="auto">
          <a:xfrm>
            <a:off x="5372100" y="4384675"/>
            <a:ext cx="189547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Saturated</a:t>
            </a: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Clay</a:t>
            </a:r>
          </a:p>
        </p:txBody>
      </p:sp>
      <p:sp>
        <p:nvSpPr>
          <p:cNvPr id="100" name="Rectangle 4"/>
          <p:cNvSpPr txBox="1">
            <a:spLocks noChangeArrowheads="1"/>
          </p:cNvSpPr>
          <p:nvPr/>
        </p:nvSpPr>
        <p:spPr bwMode="auto">
          <a:xfrm>
            <a:off x="7305674" y="3898900"/>
            <a:ext cx="1162051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i="1" kern="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H</a:t>
            </a:r>
            <a:r>
              <a:rPr lang="en-US" sz="1600" b="1" i="1" kern="0" baseline="-250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dr</a:t>
            </a:r>
            <a:r>
              <a:rPr lang="en-US" sz="1600" b="1" i="1" kern="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= ½ H</a:t>
            </a:r>
            <a:r>
              <a:rPr lang="en-US" sz="1600" b="1" i="1" kern="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0</a:t>
            </a:r>
            <a:endParaRPr kumimoji="0" lang="en-US" sz="1600" b="1" i="1" u="none" strike="noStrike" kern="0" cap="none" spc="0" normalizeH="0" baseline="-2500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1" name="Rectangle 100"/>
          <p:cNvSpPr/>
          <p:nvPr/>
        </p:nvSpPr>
        <p:spPr bwMode="auto">
          <a:xfrm>
            <a:off x="5495925" y="5486400"/>
            <a:ext cx="1724025" cy="228600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2" name="Rectangle 4"/>
          <p:cNvSpPr txBox="1">
            <a:spLocks noChangeArrowheads="1"/>
          </p:cNvSpPr>
          <p:nvPr/>
        </p:nvSpPr>
        <p:spPr bwMode="auto">
          <a:xfrm>
            <a:off x="5391150" y="5775325"/>
            <a:ext cx="189547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Pervious layer, sand, etc.</a:t>
            </a:r>
            <a:endParaRPr kumimoji="0" lang="en-US" sz="1600" b="1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4" name="Rectangle 4"/>
          <p:cNvSpPr txBox="1">
            <a:spLocks noChangeArrowheads="1"/>
          </p:cNvSpPr>
          <p:nvPr/>
        </p:nvSpPr>
        <p:spPr bwMode="auto">
          <a:xfrm>
            <a:off x="5391150" y="3070225"/>
            <a:ext cx="189547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Ground surface, sand layer, etc.</a:t>
            </a:r>
            <a:endParaRPr kumimoji="0" lang="en-US" sz="1600" b="1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6" name="Rectangle 105"/>
          <p:cNvSpPr/>
          <p:nvPr/>
        </p:nvSpPr>
        <p:spPr bwMode="auto">
          <a:xfrm>
            <a:off x="5495925" y="3571875"/>
            <a:ext cx="1724025" cy="228600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9" name="Rectangle 4"/>
          <p:cNvSpPr txBox="1">
            <a:spLocks noChangeArrowheads="1"/>
          </p:cNvSpPr>
          <p:nvPr/>
        </p:nvSpPr>
        <p:spPr bwMode="auto">
          <a:xfrm>
            <a:off x="4733925" y="2203450"/>
            <a:ext cx="307657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i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Double Drainage</a:t>
            </a:r>
            <a:endParaRPr kumimoji="0" lang="en-US" sz="3200" b="1" i="1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113" name="Straight Arrow Connector 112"/>
          <p:cNvCxnSpPr/>
          <p:nvPr/>
        </p:nvCxnSpPr>
        <p:spPr bwMode="auto">
          <a:xfrm rot="16200000" flipV="1">
            <a:off x="6928643" y="4206082"/>
            <a:ext cx="819946" cy="873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27" name="Rectangle 4"/>
          <p:cNvSpPr txBox="1">
            <a:spLocks noChangeArrowheads="1"/>
          </p:cNvSpPr>
          <p:nvPr/>
        </p:nvSpPr>
        <p:spPr bwMode="auto">
          <a:xfrm>
            <a:off x="7172325" y="4664075"/>
            <a:ext cx="1895475" cy="517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>
              <a:defRPr/>
            </a:pPr>
            <a:r>
              <a:rPr lang="en-US" sz="14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Significantly decreases    time for consolidation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7883" y="552898"/>
            <a:ext cx="8068235" cy="553976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3196088" marR="2490640" indent="-699284">
              <a:spcBef>
                <a:spcPts val="84"/>
              </a:spcBef>
            </a:pPr>
            <a:r>
              <a:rPr sz="1765" spc="-9" dirty="0">
                <a:solidFill>
                  <a:srgbClr val="FFFFFF"/>
                </a:solidFill>
                <a:latin typeface="Arial Black"/>
                <a:cs typeface="Arial Black"/>
              </a:rPr>
              <a:t>14.330 SOIL MECHANICS  Consolidation</a:t>
            </a:r>
            <a:endParaRPr sz="1765">
              <a:latin typeface="Arial Black"/>
              <a:cs typeface="Arial Black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346946" y="1165620"/>
            <a:ext cx="6451226" cy="608286"/>
          </a:xfrm>
          <a:prstGeom prst="rect">
            <a:avLst/>
          </a:prstGeom>
        </p:spPr>
        <p:txBody>
          <a:bodyPr vert="horz" wrap="square" lIns="0" tIns="10646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11206">
              <a:spcBef>
                <a:spcPts val="84"/>
              </a:spcBef>
            </a:pPr>
            <a:r>
              <a:rPr sz="3883" b="1" spc="4" dirty="0">
                <a:solidFill>
                  <a:srgbClr val="9A0000"/>
                </a:solidFill>
                <a:latin typeface="Arial"/>
                <a:cs typeface="Arial"/>
              </a:rPr>
              <a:t>T</a:t>
            </a:r>
            <a:r>
              <a:rPr sz="3088" b="1" spc="4" dirty="0">
                <a:solidFill>
                  <a:srgbClr val="9A0000"/>
                </a:solidFill>
                <a:latin typeface="Arial"/>
                <a:cs typeface="Arial"/>
              </a:rPr>
              <a:t>IME </a:t>
            </a:r>
            <a:r>
              <a:rPr sz="3883" b="1" spc="-53" dirty="0">
                <a:solidFill>
                  <a:srgbClr val="9A0000"/>
                </a:solidFill>
                <a:latin typeface="Arial"/>
                <a:cs typeface="Arial"/>
              </a:rPr>
              <a:t>R</a:t>
            </a:r>
            <a:r>
              <a:rPr sz="3088" b="1" spc="-53" dirty="0">
                <a:solidFill>
                  <a:srgbClr val="9A0000"/>
                </a:solidFill>
                <a:latin typeface="Arial"/>
                <a:cs typeface="Arial"/>
              </a:rPr>
              <a:t>ATE </a:t>
            </a:r>
            <a:r>
              <a:rPr sz="3088" b="1" spc="13" dirty="0">
                <a:solidFill>
                  <a:srgbClr val="9A0000"/>
                </a:solidFill>
                <a:latin typeface="Arial"/>
                <a:cs typeface="Arial"/>
              </a:rPr>
              <a:t>OF</a:t>
            </a:r>
            <a:r>
              <a:rPr sz="3088" b="1" spc="-560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3883" b="1" spc="-13" dirty="0">
                <a:solidFill>
                  <a:srgbClr val="9A0000"/>
                </a:solidFill>
                <a:latin typeface="Arial"/>
                <a:cs typeface="Arial"/>
              </a:rPr>
              <a:t>C</a:t>
            </a:r>
            <a:r>
              <a:rPr sz="3088" b="1" spc="-13" dirty="0">
                <a:solidFill>
                  <a:srgbClr val="9A0000"/>
                </a:solidFill>
                <a:latin typeface="Arial"/>
                <a:cs typeface="Arial"/>
              </a:rPr>
              <a:t>ONSOLIDATION</a:t>
            </a:r>
            <a:endParaRPr sz="3088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94359" y="1978044"/>
            <a:ext cx="2913952" cy="341109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171463" y="5469815"/>
            <a:ext cx="2227729" cy="69009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442656" marR="4483" indent="-432009">
              <a:spcBef>
                <a:spcPts val="88"/>
              </a:spcBef>
            </a:pPr>
            <a:r>
              <a:rPr sz="1588" b="1" spc="-4" dirty="0">
                <a:solidFill>
                  <a:srgbClr val="9A0000"/>
                </a:solidFill>
                <a:latin typeface="Arial"/>
                <a:cs typeface="Arial"/>
              </a:rPr>
              <a:t>Clay </a:t>
            </a:r>
            <a:r>
              <a:rPr sz="1588" b="1" dirty="0">
                <a:solidFill>
                  <a:srgbClr val="9A0000"/>
                </a:solidFill>
                <a:latin typeface="Arial"/>
                <a:cs typeface="Arial"/>
              </a:rPr>
              <a:t>Layer</a:t>
            </a:r>
            <a:r>
              <a:rPr sz="1588" b="1" spc="-88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1588" b="1" spc="-4" dirty="0">
                <a:solidFill>
                  <a:srgbClr val="9A0000"/>
                </a:solidFill>
                <a:latin typeface="Arial"/>
                <a:cs typeface="Arial"/>
              </a:rPr>
              <a:t>Undergoing  Consolidation</a:t>
            </a:r>
            <a:endParaRPr sz="1588">
              <a:latin typeface="Arial"/>
              <a:cs typeface="Arial"/>
            </a:endParaRPr>
          </a:p>
          <a:p>
            <a:pPr marL="22413">
              <a:spcBef>
                <a:spcPts val="9"/>
              </a:spcBef>
            </a:pPr>
            <a:r>
              <a:rPr sz="1235" b="1" spc="-4" dirty="0">
                <a:solidFill>
                  <a:srgbClr val="2D2D8A"/>
                </a:solidFill>
                <a:latin typeface="Arial"/>
                <a:cs typeface="Arial"/>
              </a:rPr>
              <a:t>Figure 7.17a. </a:t>
            </a:r>
            <a:r>
              <a:rPr sz="1235" spc="-4" dirty="0">
                <a:solidFill>
                  <a:srgbClr val="2D2D8A"/>
                </a:solidFill>
                <a:latin typeface="Arial"/>
                <a:cs typeface="Arial"/>
              </a:rPr>
              <a:t>Das FGE</a:t>
            </a:r>
            <a:r>
              <a:rPr sz="1235" spc="-31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235" spc="-9" dirty="0">
                <a:solidFill>
                  <a:srgbClr val="2D2D8A"/>
                </a:solidFill>
                <a:latin typeface="Arial"/>
                <a:cs typeface="Arial"/>
              </a:rPr>
              <a:t>(2005).</a:t>
            </a:r>
            <a:endParaRPr sz="1235">
              <a:latin typeface="Arial"/>
              <a:cs typeface="Arial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4294967295"/>
          </p:nvPr>
        </p:nvSpPr>
        <p:spPr>
          <a:xfrm>
            <a:off x="607362" y="6275849"/>
            <a:ext cx="859491" cy="554563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spc="-4" dirty="0"/>
              <a:t>Revised</a:t>
            </a:r>
            <a:r>
              <a:rPr spc="-62" dirty="0"/>
              <a:t> </a:t>
            </a:r>
            <a:r>
              <a:rPr spc="-4" dirty="0"/>
              <a:t>03/2013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4294967295"/>
          </p:nvPr>
        </p:nvSpPr>
        <p:spPr>
          <a:xfrm>
            <a:off x="7819689" y="6273828"/>
            <a:ext cx="703729" cy="831562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dirty="0"/>
              <a:t>Slide </a:t>
            </a:r>
            <a:fld id="{81D60167-4931-47E6-BA6A-407CBD079E47}" type="slidenum">
              <a:rPr dirty="0"/>
              <a:pPr marL="11206">
                <a:spcBef>
                  <a:spcPts val="4"/>
                </a:spcBef>
              </a:pPr>
              <a:t>28</a:t>
            </a:fld>
            <a:r>
              <a:rPr dirty="0"/>
              <a:t> </a:t>
            </a:r>
            <a:r>
              <a:rPr spc="-4" dirty="0"/>
              <a:t>of</a:t>
            </a:r>
            <a:r>
              <a:rPr spc="-110" dirty="0"/>
              <a:t> </a:t>
            </a:r>
            <a:r>
              <a:rPr spc="-4" dirty="0"/>
              <a:t>74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224618" y="2104688"/>
            <a:ext cx="4122644" cy="771780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884752" marR="4483" indent="-874105">
              <a:spcBef>
                <a:spcPts val="88"/>
              </a:spcBef>
            </a:pPr>
            <a:r>
              <a:rPr sz="2471" b="1" dirty="0">
                <a:solidFill>
                  <a:srgbClr val="2D2D8A"/>
                </a:solidFill>
                <a:latin typeface="Arial"/>
                <a:cs typeface="Arial"/>
              </a:rPr>
              <a:t>Theory of </a:t>
            </a:r>
            <a:r>
              <a:rPr sz="2471" b="1" spc="-4" dirty="0">
                <a:solidFill>
                  <a:srgbClr val="2D2D8A"/>
                </a:solidFill>
                <a:latin typeface="Arial"/>
                <a:cs typeface="Arial"/>
              </a:rPr>
              <a:t>1D Consolidation  </a:t>
            </a:r>
            <a:r>
              <a:rPr sz="2471" b="1" spc="-22" dirty="0">
                <a:solidFill>
                  <a:srgbClr val="2D2D8A"/>
                </a:solidFill>
                <a:latin typeface="Arial"/>
                <a:cs typeface="Arial"/>
              </a:rPr>
              <a:t>(Terzaghi,</a:t>
            </a:r>
            <a:r>
              <a:rPr sz="2471" b="1" spc="-9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2471" b="1" dirty="0">
                <a:solidFill>
                  <a:srgbClr val="2D2D8A"/>
                </a:solidFill>
                <a:latin typeface="Arial"/>
                <a:cs typeface="Arial"/>
              </a:rPr>
              <a:t>1925)</a:t>
            </a:r>
            <a:endParaRPr sz="2471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103594" y="3181799"/>
            <a:ext cx="4205568" cy="243088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2118" b="1" spc="-4" dirty="0">
                <a:latin typeface="Arial"/>
                <a:cs typeface="Arial"/>
              </a:rPr>
              <a:t>Assumptions:</a:t>
            </a:r>
            <a:endParaRPr sz="2118">
              <a:latin typeface="Arial"/>
              <a:cs typeface="Arial"/>
            </a:endParaRPr>
          </a:p>
          <a:p>
            <a:pPr marL="313781" indent="-302575">
              <a:spcBef>
                <a:spcPts val="1490"/>
              </a:spcBef>
              <a:buAutoNum type="arabicPeriod"/>
              <a:tabLst>
                <a:tab pos="313781" algn="l"/>
                <a:tab pos="314342" algn="l"/>
              </a:tabLst>
            </a:pPr>
            <a:r>
              <a:rPr sz="1765" spc="-4" dirty="0">
                <a:latin typeface="Arial"/>
                <a:cs typeface="Arial"/>
              </a:rPr>
              <a:t>The </a:t>
            </a:r>
            <a:r>
              <a:rPr sz="1765" spc="-9" dirty="0">
                <a:latin typeface="Arial"/>
                <a:cs typeface="Arial"/>
              </a:rPr>
              <a:t>clay-water system </a:t>
            </a:r>
            <a:r>
              <a:rPr sz="1765" spc="-4" dirty="0">
                <a:latin typeface="Arial"/>
                <a:cs typeface="Arial"/>
              </a:rPr>
              <a:t>is</a:t>
            </a:r>
            <a:r>
              <a:rPr sz="1765" spc="26" dirty="0">
                <a:latin typeface="Arial"/>
                <a:cs typeface="Arial"/>
              </a:rPr>
              <a:t> </a:t>
            </a:r>
            <a:r>
              <a:rPr sz="1765" spc="-9" dirty="0">
                <a:latin typeface="Arial"/>
                <a:cs typeface="Arial"/>
              </a:rPr>
              <a:t>homogenous.</a:t>
            </a:r>
            <a:endParaRPr sz="1765">
              <a:latin typeface="Arial"/>
              <a:cs typeface="Arial"/>
            </a:endParaRPr>
          </a:p>
          <a:p>
            <a:pPr marL="313781" indent="-302575">
              <a:buAutoNum type="arabicPeriod"/>
              <a:tabLst>
                <a:tab pos="313781" algn="l"/>
                <a:tab pos="314342" algn="l"/>
              </a:tabLst>
            </a:pPr>
            <a:r>
              <a:rPr sz="1765" spc="-9" dirty="0">
                <a:latin typeface="Arial"/>
                <a:cs typeface="Arial"/>
              </a:rPr>
              <a:t>Saturation </a:t>
            </a:r>
            <a:r>
              <a:rPr sz="1765" spc="-4" dirty="0">
                <a:latin typeface="Arial"/>
                <a:cs typeface="Arial"/>
              </a:rPr>
              <a:t>is </a:t>
            </a:r>
            <a:r>
              <a:rPr sz="1765" spc="-9" dirty="0">
                <a:latin typeface="Arial"/>
                <a:cs typeface="Arial"/>
              </a:rPr>
              <a:t>complete </a:t>
            </a:r>
            <a:r>
              <a:rPr sz="1765" spc="-4" dirty="0">
                <a:latin typeface="Arial"/>
                <a:cs typeface="Arial"/>
              </a:rPr>
              <a:t>(S =</a:t>
            </a:r>
            <a:r>
              <a:rPr sz="1765" spc="4" dirty="0">
                <a:latin typeface="Arial"/>
                <a:cs typeface="Arial"/>
              </a:rPr>
              <a:t> </a:t>
            </a:r>
            <a:r>
              <a:rPr sz="1765" spc="-9" dirty="0">
                <a:latin typeface="Arial"/>
                <a:cs typeface="Arial"/>
              </a:rPr>
              <a:t>100%).</a:t>
            </a:r>
            <a:endParaRPr sz="1765">
              <a:latin typeface="Arial"/>
              <a:cs typeface="Arial"/>
            </a:endParaRPr>
          </a:p>
          <a:p>
            <a:pPr marL="313781" indent="-302575">
              <a:buAutoNum type="arabicPeriod"/>
              <a:tabLst>
                <a:tab pos="313781" algn="l"/>
                <a:tab pos="314342" algn="l"/>
              </a:tabLst>
            </a:pPr>
            <a:r>
              <a:rPr sz="1765" spc="-9" dirty="0">
                <a:latin typeface="Arial"/>
                <a:cs typeface="Arial"/>
              </a:rPr>
              <a:t>Compressibility </a:t>
            </a:r>
            <a:r>
              <a:rPr sz="1765" spc="-4" dirty="0">
                <a:latin typeface="Arial"/>
                <a:cs typeface="Arial"/>
              </a:rPr>
              <a:t>of water is</a:t>
            </a:r>
            <a:r>
              <a:rPr sz="1765" spc="18" dirty="0">
                <a:latin typeface="Arial"/>
                <a:cs typeface="Arial"/>
              </a:rPr>
              <a:t> </a:t>
            </a:r>
            <a:r>
              <a:rPr sz="1765" spc="-9" dirty="0">
                <a:latin typeface="Arial"/>
                <a:cs typeface="Arial"/>
              </a:rPr>
              <a:t>negligible.</a:t>
            </a:r>
            <a:endParaRPr sz="1765">
              <a:latin typeface="Arial"/>
              <a:cs typeface="Arial"/>
            </a:endParaRPr>
          </a:p>
          <a:p>
            <a:pPr marL="313781" marR="25774" indent="-302575">
              <a:buAutoNum type="arabicPeriod"/>
              <a:tabLst>
                <a:tab pos="313781" algn="l"/>
                <a:tab pos="314342" algn="l"/>
              </a:tabLst>
            </a:pPr>
            <a:r>
              <a:rPr sz="1765" spc="-9" dirty="0">
                <a:latin typeface="Arial"/>
                <a:cs typeface="Arial"/>
              </a:rPr>
              <a:t>Compressibility </a:t>
            </a:r>
            <a:r>
              <a:rPr sz="1765" spc="-4" dirty="0">
                <a:latin typeface="Arial"/>
                <a:cs typeface="Arial"/>
              </a:rPr>
              <a:t>of soil </a:t>
            </a:r>
            <a:r>
              <a:rPr sz="1765" spc="-9" dirty="0">
                <a:latin typeface="Arial"/>
                <a:cs typeface="Arial"/>
              </a:rPr>
              <a:t>grains is  negligible </a:t>
            </a:r>
            <a:r>
              <a:rPr sz="1765" spc="-4" dirty="0">
                <a:latin typeface="Arial"/>
                <a:cs typeface="Arial"/>
              </a:rPr>
              <a:t>(but soil </a:t>
            </a:r>
            <a:r>
              <a:rPr sz="1765" spc="-9" dirty="0">
                <a:latin typeface="Arial"/>
                <a:cs typeface="Arial"/>
              </a:rPr>
              <a:t>particles</a:t>
            </a:r>
            <a:r>
              <a:rPr sz="1765" spc="84" dirty="0">
                <a:latin typeface="Arial"/>
                <a:cs typeface="Arial"/>
              </a:rPr>
              <a:t> </a:t>
            </a:r>
            <a:r>
              <a:rPr sz="1765" spc="-4" dirty="0">
                <a:latin typeface="Arial"/>
                <a:cs typeface="Arial"/>
              </a:rPr>
              <a:t>rearrange).</a:t>
            </a:r>
            <a:endParaRPr sz="1765">
              <a:latin typeface="Arial"/>
              <a:cs typeface="Arial"/>
            </a:endParaRPr>
          </a:p>
          <a:p>
            <a:pPr marL="313781" indent="-302575">
              <a:buAutoNum type="arabicPeriod"/>
              <a:tabLst>
                <a:tab pos="313221" algn="l"/>
                <a:tab pos="314342" algn="l"/>
              </a:tabLst>
            </a:pPr>
            <a:r>
              <a:rPr sz="1765" spc="-4" dirty="0">
                <a:latin typeface="Arial"/>
                <a:cs typeface="Arial"/>
              </a:rPr>
              <a:t>Flow of water is in one </a:t>
            </a:r>
            <a:r>
              <a:rPr sz="1765" spc="-9" dirty="0">
                <a:latin typeface="Arial"/>
                <a:cs typeface="Arial"/>
              </a:rPr>
              <a:t>direction</a:t>
            </a:r>
            <a:r>
              <a:rPr sz="1765" dirty="0">
                <a:latin typeface="Arial"/>
                <a:cs typeface="Arial"/>
              </a:rPr>
              <a:t> </a:t>
            </a:r>
            <a:r>
              <a:rPr sz="1765" spc="-31" dirty="0">
                <a:latin typeface="Arial"/>
                <a:cs typeface="Arial"/>
              </a:rPr>
              <a:t>only.</a:t>
            </a:r>
            <a:endParaRPr sz="1765">
              <a:latin typeface="Arial"/>
              <a:cs typeface="Arial"/>
            </a:endParaRPr>
          </a:p>
          <a:p>
            <a:pPr marL="313781" indent="-302575">
              <a:buAutoNum type="arabicPeriod"/>
              <a:tabLst>
                <a:tab pos="313781" algn="l"/>
                <a:tab pos="314342" algn="l"/>
              </a:tabLst>
            </a:pPr>
            <a:r>
              <a:rPr sz="1765" spc="-9" dirty="0">
                <a:latin typeface="Arial"/>
                <a:cs typeface="Arial"/>
              </a:rPr>
              <a:t>Darcy’s </a:t>
            </a:r>
            <a:r>
              <a:rPr sz="1765" spc="-4" dirty="0">
                <a:latin typeface="Arial"/>
                <a:cs typeface="Arial"/>
              </a:rPr>
              <a:t>Law is</a:t>
            </a:r>
            <a:r>
              <a:rPr sz="1765" spc="18" dirty="0">
                <a:latin typeface="Arial"/>
                <a:cs typeface="Arial"/>
              </a:rPr>
              <a:t> </a:t>
            </a:r>
            <a:r>
              <a:rPr sz="1765" spc="-26" dirty="0">
                <a:latin typeface="Arial"/>
                <a:cs typeface="Arial"/>
              </a:rPr>
              <a:t>Valid.</a:t>
            </a:r>
            <a:endParaRPr sz="1765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04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4271959" y="2128950"/>
            <a:ext cx="3974757" cy="324987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27123" y="1843574"/>
            <a:ext cx="2913952" cy="341109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013288" y="5537050"/>
            <a:ext cx="2345391" cy="445730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algn="ctr">
              <a:spcBef>
                <a:spcPts val="88"/>
              </a:spcBef>
            </a:pPr>
            <a:r>
              <a:rPr sz="1588" b="1" dirty="0">
                <a:solidFill>
                  <a:srgbClr val="2D2D8A"/>
                </a:solidFill>
                <a:latin typeface="Arial"/>
                <a:cs typeface="Arial"/>
              </a:rPr>
              <a:t>Flow of </a:t>
            </a:r>
            <a:r>
              <a:rPr sz="1588" b="1" spc="-18" dirty="0">
                <a:solidFill>
                  <a:srgbClr val="2D2D8A"/>
                </a:solidFill>
                <a:latin typeface="Arial"/>
                <a:cs typeface="Arial"/>
              </a:rPr>
              <a:t>Water </a:t>
            </a:r>
            <a:r>
              <a:rPr sz="1588" b="1" dirty="0">
                <a:solidFill>
                  <a:srgbClr val="2D2D8A"/>
                </a:solidFill>
                <a:latin typeface="Arial"/>
                <a:cs typeface="Arial"/>
              </a:rPr>
              <a:t>@ </a:t>
            </a:r>
            <a:r>
              <a:rPr sz="1588" b="1" spc="-4" dirty="0">
                <a:solidFill>
                  <a:srgbClr val="2D2D8A"/>
                </a:solidFill>
                <a:latin typeface="Arial"/>
                <a:cs typeface="Arial"/>
              </a:rPr>
              <a:t>Point</a:t>
            </a:r>
            <a:r>
              <a:rPr sz="1588" b="1" spc="-110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588" b="1" dirty="0">
                <a:solidFill>
                  <a:srgbClr val="2D2D8A"/>
                </a:solidFill>
                <a:latin typeface="Arial"/>
                <a:cs typeface="Arial"/>
              </a:rPr>
              <a:t>A</a:t>
            </a:r>
            <a:endParaRPr sz="1588">
              <a:latin typeface="Arial"/>
              <a:cs typeface="Arial"/>
            </a:endParaRPr>
          </a:p>
          <a:p>
            <a:pPr algn="ctr">
              <a:spcBef>
                <a:spcPts val="9"/>
              </a:spcBef>
            </a:pPr>
            <a:r>
              <a:rPr sz="1235" b="1" spc="-4" dirty="0">
                <a:solidFill>
                  <a:srgbClr val="9A0000"/>
                </a:solidFill>
                <a:latin typeface="Arial"/>
                <a:cs typeface="Arial"/>
              </a:rPr>
              <a:t>Figure 7.17b. </a:t>
            </a:r>
            <a:r>
              <a:rPr sz="1235" spc="-4" dirty="0">
                <a:solidFill>
                  <a:srgbClr val="9A0000"/>
                </a:solidFill>
                <a:latin typeface="Arial"/>
                <a:cs typeface="Arial"/>
              </a:rPr>
              <a:t>Das FGE</a:t>
            </a:r>
            <a:r>
              <a:rPr sz="1235" spc="-35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1235" spc="-4" dirty="0">
                <a:solidFill>
                  <a:srgbClr val="9A0000"/>
                </a:solidFill>
                <a:latin typeface="Arial"/>
                <a:cs typeface="Arial"/>
              </a:rPr>
              <a:t>(2005).</a:t>
            </a:r>
            <a:endParaRPr sz="1235">
              <a:latin typeface="Arial"/>
              <a:cs typeface="Arial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4294967295"/>
          </p:nvPr>
        </p:nvSpPr>
        <p:spPr>
          <a:xfrm>
            <a:off x="607362" y="6275849"/>
            <a:ext cx="859491" cy="554563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spc="-4" dirty="0"/>
              <a:t>Revised</a:t>
            </a:r>
            <a:r>
              <a:rPr spc="-62" dirty="0"/>
              <a:t> </a:t>
            </a:r>
            <a:r>
              <a:rPr spc="-4" dirty="0"/>
              <a:t>03/2013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4294967295"/>
          </p:nvPr>
        </p:nvSpPr>
        <p:spPr>
          <a:xfrm>
            <a:off x="7819689" y="6273828"/>
            <a:ext cx="703729" cy="831562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dirty="0"/>
              <a:t>Slide </a:t>
            </a:r>
            <a:fld id="{81D60167-4931-47E6-BA6A-407CBD079E47}" type="slidenum">
              <a:rPr dirty="0"/>
              <a:pPr marL="11206">
                <a:spcBef>
                  <a:spcPts val="4"/>
                </a:spcBef>
              </a:pPr>
              <a:t>29</a:t>
            </a:fld>
            <a:r>
              <a:rPr dirty="0"/>
              <a:t> </a:t>
            </a:r>
            <a:r>
              <a:rPr spc="-4" dirty="0"/>
              <a:t>of</a:t>
            </a:r>
            <a:r>
              <a:rPr spc="-110" dirty="0"/>
              <a:t> </a:t>
            </a:r>
            <a:r>
              <a:rPr spc="-4" dirty="0"/>
              <a:t>74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104228" y="5335344"/>
            <a:ext cx="2227729" cy="69009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442656" marR="4483" indent="-432009">
              <a:spcBef>
                <a:spcPts val="88"/>
              </a:spcBef>
            </a:pPr>
            <a:r>
              <a:rPr sz="1588" b="1" spc="-4" dirty="0">
                <a:solidFill>
                  <a:srgbClr val="2D2D8A"/>
                </a:solidFill>
                <a:latin typeface="Arial"/>
                <a:cs typeface="Arial"/>
              </a:rPr>
              <a:t>Clay </a:t>
            </a:r>
            <a:r>
              <a:rPr sz="1588" b="1" dirty="0">
                <a:solidFill>
                  <a:srgbClr val="2D2D8A"/>
                </a:solidFill>
                <a:latin typeface="Arial"/>
                <a:cs typeface="Arial"/>
              </a:rPr>
              <a:t>Layer</a:t>
            </a:r>
            <a:r>
              <a:rPr sz="1588" b="1" spc="-88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588" b="1" spc="-4" dirty="0">
                <a:solidFill>
                  <a:srgbClr val="2D2D8A"/>
                </a:solidFill>
                <a:latin typeface="Arial"/>
                <a:cs typeface="Arial"/>
              </a:rPr>
              <a:t>Undergoing  Consolidation</a:t>
            </a:r>
            <a:endParaRPr sz="1588">
              <a:latin typeface="Arial"/>
              <a:cs typeface="Arial"/>
            </a:endParaRPr>
          </a:p>
          <a:p>
            <a:pPr marL="22413">
              <a:spcBef>
                <a:spcPts val="9"/>
              </a:spcBef>
            </a:pPr>
            <a:r>
              <a:rPr sz="1235" b="1" spc="-4" dirty="0">
                <a:solidFill>
                  <a:srgbClr val="9A0000"/>
                </a:solidFill>
                <a:latin typeface="Arial"/>
                <a:cs typeface="Arial"/>
              </a:rPr>
              <a:t>Figure 7.17a. </a:t>
            </a:r>
            <a:r>
              <a:rPr sz="1235" spc="-4" dirty="0">
                <a:solidFill>
                  <a:srgbClr val="9A0000"/>
                </a:solidFill>
                <a:latin typeface="Arial"/>
                <a:cs typeface="Arial"/>
              </a:rPr>
              <a:t>Das FGE</a:t>
            </a:r>
            <a:r>
              <a:rPr sz="1235" spc="-31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1235" spc="-9" dirty="0">
                <a:solidFill>
                  <a:srgbClr val="9A0000"/>
                </a:solidFill>
                <a:latin typeface="Arial"/>
                <a:cs typeface="Arial"/>
              </a:rPr>
              <a:t>(2005).</a:t>
            </a:r>
            <a:endParaRPr sz="1235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346946" y="1162722"/>
            <a:ext cx="6451226" cy="608286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>
              <a:spcBef>
                <a:spcPts val="84"/>
              </a:spcBef>
            </a:pPr>
            <a:r>
              <a:rPr sz="3883" b="1" spc="4" dirty="0">
                <a:solidFill>
                  <a:srgbClr val="9A0000"/>
                </a:solidFill>
                <a:latin typeface="Arial"/>
                <a:cs typeface="Arial"/>
              </a:rPr>
              <a:t>T</a:t>
            </a:r>
            <a:r>
              <a:rPr sz="3088" b="1" spc="4" dirty="0">
                <a:solidFill>
                  <a:srgbClr val="9A0000"/>
                </a:solidFill>
                <a:latin typeface="Arial"/>
                <a:cs typeface="Arial"/>
              </a:rPr>
              <a:t>IME </a:t>
            </a:r>
            <a:r>
              <a:rPr sz="3883" b="1" spc="-53" dirty="0">
                <a:solidFill>
                  <a:srgbClr val="9A0000"/>
                </a:solidFill>
                <a:latin typeface="Arial"/>
                <a:cs typeface="Arial"/>
              </a:rPr>
              <a:t>R</a:t>
            </a:r>
            <a:r>
              <a:rPr sz="3088" b="1" spc="-53" dirty="0">
                <a:solidFill>
                  <a:srgbClr val="9A0000"/>
                </a:solidFill>
                <a:latin typeface="Arial"/>
                <a:cs typeface="Arial"/>
              </a:rPr>
              <a:t>ATE </a:t>
            </a:r>
            <a:r>
              <a:rPr sz="3088" b="1" spc="13" dirty="0">
                <a:solidFill>
                  <a:srgbClr val="9A0000"/>
                </a:solidFill>
                <a:latin typeface="Arial"/>
                <a:cs typeface="Arial"/>
              </a:rPr>
              <a:t>OF</a:t>
            </a:r>
            <a:r>
              <a:rPr sz="3088" b="1" spc="-560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3883" b="1" spc="-13" dirty="0">
                <a:solidFill>
                  <a:srgbClr val="9A0000"/>
                </a:solidFill>
                <a:latin typeface="Arial"/>
                <a:cs typeface="Arial"/>
              </a:rPr>
              <a:t>C</a:t>
            </a:r>
            <a:r>
              <a:rPr sz="3088" b="1" spc="-13" dirty="0">
                <a:solidFill>
                  <a:srgbClr val="9A0000"/>
                </a:solidFill>
                <a:latin typeface="Arial"/>
                <a:cs typeface="Arial"/>
              </a:rPr>
              <a:t>ONSOLIDATION</a:t>
            </a:r>
            <a:endParaRPr sz="3088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475261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76225" y="260350"/>
            <a:ext cx="8610600" cy="546100"/>
          </a:xfrm>
        </p:spPr>
        <p:txBody>
          <a:bodyPr anchor="b"/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Soil Settlement and Compression</a:t>
            </a:r>
            <a:endParaRPr lang="en-US" sz="3200" b="1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3" name="Rectangle 4"/>
          <p:cNvSpPr txBox="1">
            <a:spLocks noChangeArrowheads="1"/>
          </p:cNvSpPr>
          <p:nvPr/>
        </p:nvSpPr>
        <p:spPr bwMode="auto">
          <a:xfrm>
            <a:off x="217487" y="923925"/>
            <a:ext cx="8593138" cy="125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t"/>
          <a:lstStyle/>
          <a:p>
            <a:pPr>
              <a:lnSpc>
                <a:spcPct val="120000"/>
              </a:lnSpc>
              <a:defRPr/>
            </a:pPr>
            <a:endParaRPr lang="en-US" b="1" i="1" kern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342900" indent="-342900">
              <a:lnSpc>
                <a:spcPct val="120000"/>
              </a:lnSpc>
              <a:buAutoNum type="arabicParenR"/>
              <a:defRPr/>
            </a:pPr>
            <a:r>
              <a:rPr lang="en-US" b="1" i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Immediate Settlement</a:t>
            </a:r>
          </a:p>
          <a:p>
            <a:pPr marL="800100" lvl="1" indent="-342900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en-US" b="1" i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Elastic deformation, </a:t>
            </a:r>
            <a:r>
              <a:rPr lang="en-US" b="1" i="1" kern="0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undrained</a:t>
            </a:r>
            <a:r>
              <a:rPr lang="en-US" b="1" i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compression (sands, gravels)</a:t>
            </a:r>
          </a:p>
          <a:p>
            <a:pPr marL="800100" lvl="1" indent="-342900">
              <a:lnSpc>
                <a:spcPct val="120000"/>
              </a:lnSpc>
              <a:buFont typeface="Arial" pitchFamily="34" charset="0"/>
              <a:buChar char="•"/>
              <a:defRPr/>
            </a:pPr>
            <a:endParaRPr lang="en-US" b="1" i="1" kern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342900" indent="-342900">
              <a:lnSpc>
                <a:spcPct val="120000"/>
              </a:lnSpc>
              <a:buAutoNum type="arabicParenR"/>
              <a:defRPr/>
            </a:pPr>
            <a:r>
              <a:rPr lang="en-US" b="1" i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Primary Consolidation</a:t>
            </a:r>
          </a:p>
          <a:p>
            <a:pPr marL="800100" lvl="1" indent="-342900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en-US" b="1" i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Time dependent settlement in saturated soil as water is squeezed from voids due to increase in vertical effective stress (clays)</a:t>
            </a:r>
          </a:p>
          <a:p>
            <a:pPr marL="800100" lvl="1" indent="-342900">
              <a:lnSpc>
                <a:spcPct val="120000"/>
              </a:lnSpc>
              <a:defRPr/>
            </a:pPr>
            <a:endParaRPr lang="en-US" b="1" i="1" kern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342900" indent="-342900">
              <a:lnSpc>
                <a:spcPct val="120000"/>
              </a:lnSpc>
              <a:buFont typeface="+mj-lt"/>
              <a:buAutoNum type="arabicParenR"/>
              <a:defRPr/>
            </a:pPr>
            <a:r>
              <a:rPr lang="en-US" b="1" i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Secondary Consolidation</a:t>
            </a:r>
          </a:p>
          <a:p>
            <a:pPr marL="800100" lvl="1" indent="-342900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en-US" b="1" i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Particle reorientation, creep, organic decay; does not involve expulsion of water (highly plastic clays, organics)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arenR"/>
              <a:defRPr/>
            </a:pPr>
            <a:endParaRPr lang="en-US" b="1" i="1" kern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342900" indent="-342900">
              <a:lnSpc>
                <a:spcPct val="120000"/>
              </a:lnSpc>
              <a:buFont typeface="+mj-lt"/>
              <a:buAutoNum type="arabicParenR"/>
              <a:defRPr/>
            </a:pPr>
            <a:r>
              <a:rPr lang="en-US" b="1" i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Distortion Settlement</a:t>
            </a:r>
          </a:p>
          <a:p>
            <a:pPr marL="800100" lvl="1" indent="-342900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en-US" b="1" i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Lateral movements near edges of loaded area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arenR"/>
              <a:defRPr/>
            </a:pPr>
            <a:endParaRPr lang="en-US" b="1" i="1" kern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342900" indent="-342900">
              <a:lnSpc>
                <a:spcPct val="120000"/>
              </a:lnSpc>
              <a:buFont typeface="Arial" pitchFamily="34" charset="0"/>
              <a:buChar char="•"/>
              <a:defRPr/>
            </a:pPr>
            <a:endParaRPr lang="en-US" b="1" i="1" kern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800100" lvl="1" indent="-342900">
              <a:lnSpc>
                <a:spcPct val="120000"/>
              </a:lnSpc>
              <a:buFont typeface="Arial" pitchFamily="34" charset="0"/>
              <a:buChar char="•"/>
              <a:defRPr/>
            </a:pPr>
            <a:endParaRPr lang="en-US" b="1" i="1" kern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7883" y="552898"/>
            <a:ext cx="8068235" cy="553976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3196088" marR="2490640" indent="-699284">
              <a:spcBef>
                <a:spcPts val="84"/>
              </a:spcBef>
            </a:pPr>
            <a:r>
              <a:rPr sz="1765" spc="-9" dirty="0">
                <a:solidFill>
                  <a:srgbClr val="FFFFFF"/>
                </a:solidFill>
                <a:latin typeface="Arial Black"/>
                <a:cs typeface="Arial Black"/>
              </a:rPr>
              <a:t>14.330 SOIL MECHANICS  Consolidation</a:t>
            </a:r>
            <a:endParaRPr sz="1765">
              <a:latin typeface="Arial Black"/>
              <a:cs typeface="Arial Black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382581" y="5301054"/>
            <a:ext cx="2345391" cy="445730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algn="ctr">
              <a:spcBef>
                <a:spcPts val="88"/>
              </a:spcBef>
            </a:pPr>
            <a:r>
              <a:rPr sz="1588" b="1" dirty="0">
                <a:latin typeface="Arial"/>
                <a:cs typeface="Arial"/>
              </a:rPr>
              <a:t>Flow of </a:t>
            </a:r>
            <a:r>
              <a:rPr sz="1588" b="1" spc="-18" dirty="0">
                <a:latin typeface="Arial"/>
                <a:cs typeface="Arial"/>
              </a:rPr>
              <a:t>Water </a:t>
            </a:r>
            <a:r>
              <a:rPr sz="1588" b="1" dirty="0">
                <a:latin typeface="Arial"/>
                <a:cs typeface="Arial"/>
              </a:rPr>
              <a:t>@ </a:t>
            </a:r>
            <a:r>
              <a:rPr sz="1588" b="1" spc="-4" dirty="0">
                <a:latin typeface="Arial"/>
                <a:cs typeface="Arial"/>
              </a:rPr>
              <a:t>Point</a:t>
            </a:r>
            <a:r>
              <a:rPr sz="1588" b="1" spc="-110" dirty="0">
                <a:latin typeface="Arial"/>
                <a:cs typeface="Arial"/>
              </a:rPr>
              <a:t> </a:t>
            </a:r>
            <a:r>
              <a:rPr sz="1588" b="1" dirty="0">
                <a:latin typeface="Arial"/>
                <a:cs typeface="Arial"/>
              </a:rPr>
              <a:t>A</a:t>
            </a:r>
            <a:endParaRPr sz="1588">
              <a:latin typeface="Arial"/>
              <a:cs typeface="Arial"/>
            </a:endParaRPr>
          </a:p>
          <a:p>
            <a:pPr algn="ctr">
              <a:spcBef>
                <a:spcPts val="9"/>
              </a:spcBef>
            </a:pPr>
            <a:r>
              <a:rPr sz="1235" b="1" spc="-4" dirty="0">
                <a:latin typeface="Arial"/>
                <a:cs typeface="Arial"/>
              </a:rPr>
              <a:t>Figure 7.17b. </a:t>
            </a:r>
            <a:r>
              <a:rPr sz="1235" spc="-4" dirty="0">
                <a:latin typeface="Arial"/>
                <a:cs typeface="Arial"/>
              </a:rPr>
              <a:t>Das FGE</a:t>
            </a:r>
            <a:r>
              <a:rPr sz="1235" spc="-35" dirty="0">
                <a:latin typeface="Arial"/>
                <a:cs typeface="Arial"/>
              </a:rPr>
              <a:t> </a:t>
            </a:r>
            <a:r>
              <a:rPr sz="1235" spc="-4" dirty="0">
                <a:latin typeface="Arial"/>
                <a:cs typeface="Arial"/>
              </a:rPr>
              <a:t>(2005).</a:t>
            </a:r>
            <a:endParaRPr sz="1235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584562" y="4058322"/>
            <a:ext cx="330574" cy="0"/>
          </a:xfrm>
          <a:custGeom>
            <a:avLst/>
            <a:gdLst/>
            <a:ahLst/>
            <a:cxnLst/>
            <a:rect l="l" t="t" r="r" b="b"/>
            <a:pathLst>
              <a:path w="374650">
                <a:moveTo>
                  <a:pt x="0" y="0"/>
                </a:moveTo>
                <a:lnTo>
                  <a:pt x="374142" y="0"/>
                </a:lnTo>
              </a:path>
            </a:pathLst>
          </a:custGeom>
          <a:ln w="1238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712561" y="4058322"/>
            <a:ext cx="301999" cy="0"/>
          </a:xfrm>
          <a:custGeom>
            <a:avLst/>
            <a:gdLst/>
            <a:ahLst/>
            <a:cxnLst/>
            <a:rect l="l" t="t" r="r" b="b"/>
            <a:pathLst>
              <a:path w="342265">
                <a:moveTo>
                  <a:pt x="0" y="0"/>
                </a:moveTo>
                <a:lnTo>
                  <a:pt x="342138" y="0"/>
                </a:lnTo>
              </a:path>
            </a:pathLst>
          </a:custGeom>
          <a:ln w="1238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792992" y="5020459"/>
            <a:ext cx="330574" cy="0"/>
          </a:xfrm>
          <a:custGeom>
            <a:avLst/>
            <a:gdLst/>
            <a:ahLst/>
            <a:cxnLst/>
            <a:rect l="l" t="t" r="r" b="b"/>
            <a:pathLst>
              <a:path w="374650">
                <a:moveTo>
                  <a:pt x="0" y="0"/>
                </a:moveTo>
                <a:lnTo>
                  <a:pt x="374142" y="0"/>
                </a:lnTo>
              </a:path>
            </a:pathLst>
          </a:custGeom>
          <a:ln w="1238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005918" y="5020459"/>
            <a:ext cx="301438" cy="0"/>
          </a:xfrm>
          <a:custGeom>
            <a:avLst/>
            <a:gdLst/>
            <a:ahLst/>
            <a:cxnLst/>
            <a:rect l="l" t="t" r="r" b="b"/>
            <a:pathLst>
              <a:path w="341629">
                <a:moveTo>
                  <a:pt x="0" y="0"/>
                </a:moveTo>
                <a:lnTo>
                  <a:pt x="341376" y="0"/>
                </a:lnTo>
              </a:path>
            </a:pathLst>
          </a:custGeom>
          <a:ln w="1238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436005" y="4377157"/>
            <a:ext cx="217393" cy="276697"/>
          </a:xfrm>
          <a:prstGeom prst="rect">
            <a:avLst/>
          </a:prstGeom>
        </p:spPr>
        <p:txBody>
          <a:bodyPr vert="horz" wrap="square" lIns="0" tIns="11766" rIns="0" bIns="0" rtlCol="0">
            <a:spAutoFit/>
          </a:bodyPr>
          <a:lstStyle/>
          <a:p>
            <a:pPr marL="11206">
              <a:spcBef>
                <a:spcPts val="93"/>
              </a:spcBef>
            </a:pPr>
            <a:r>
              <a:rPr sz="1721" i="1" dirty="0">
                <a:latin typeface="Times New Roman"/>
                <a:cs typeface="Times New Roman"/>
              </a:rPr>
              <a:t>or</a:t>
            </a:r>
            <a:endParaRPr sz="1721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763229" y="4053748"/>
            <a:ext cx="193301" cy="276697"/>
          </a:xfrm>
          <a:prstGeom prst="rect">
            <a:avLst/>
          </a:prstGeom>
        </p:spPr>
        <p:txBody>
          <a:bodyPr vert="horz" wrap="square" lIns="0" tIns="11766" rIns="0" bIns="0" rtlCol="0">
            <a:spAutoFit/>
          </a:bodyPr>
          <a:lstStyle/>
          <a:p>
            <a:pPr marL="11206">
              <a:spcBef>
                <a:spcPts val="93"/>
              </a:spcBef>
            </a:pPr>
            <a:r>
              <a:rPr sz="1721" i="1" dirty="0">
                <a:latin typeface="Times New Roman"/>
                <a:cs typeface="Times New Roman"/>
              </a:rPr>
              <a:t>dt</a:t>
            </a:r>
            <a:endParaRPr sz="1721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975209" y="4003227"/>
            <a:ext cx="82363" cy="196834"/>
          </a:xfrm>
          <a:prstGeom prst="rect">
            <a:avLst/>
          </a:prstGeom>
        </p:spPr>
        <p:txBody>
          <a:bodyPr vert="horz" wrap="square" lIns="0" tIns="13447" rIns="0" bIns="0" rtlCol="0">
            <a:spAutoFit/>
          </a:bodyPr>
          <a:lstStyle/>
          <a:p>
            <a:pPr marL="11206">
              <a:spcBef>
                <a:spcPts val="106"/>
              </a:spcBef>
            </a:pPr>
            <a:r>
              <a:rPr sz="1191" i="1" spc="4" dirty="0">
                <a:latin typeface="Times New Roman"/>
                <a:cs typeface="Times New Roman"/>
              </a:rPr>
              <a:t>z</a:t>
            </a:r>
            <a:endParaRPr sz="1191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282896" y="4003227"/>
            <a:ext cx="82363" cy="196834"/>
          </a:xfrm>
          <a:prstGeom prst="rect">
            <a:avLst/>
          </a:prstGeom>
        </p:spPr>
        <p:txBody>
          <a:bodyPr vert="horz" wrap="square" lIns="0" tIns="13447" rIns="0" bIns="0" rtlCol="0">
            <a:spAutoFit/>
          </a:bodyPr>
          <a:lstStyle/>
          <a:p>
            <a:pPr marL="11206">
              <a:spcBef>
                <a:spcPts val="106"/>
              </a:spcBef>
            </a:pPr>
            <a:r>
              <a:rPr sz="1191" i="1" spc="4" dirty="0">
                <a:latin typeface="Times New Roman"/>
                <a:cs typeface="Times New Roman"/>
              </a:rPr>
              <a:t>z</a:t>
            </a:r>
            <a:endParaRPr sz="1191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847002" y="5015910"/>
            <a:ext cx="1401856" cy="276697"/>
          </a:xfrm>
          <a:prstGeom prst="rect">
            <a:avLst/>
          </a:prstGeom>
        </p:spPr>
        <p:txBody>
          <a:bodyPr vert="horz" wrap="square" lIns="0" tIns="11766" rIns="0" bIns="0" rtlCol="0">
            <a:spAutoFit/>
          </a:bodyPr>
          <a:lstStyle/>
          <a:p>
            <a:pPr marL="11206">
              <a:spcBef>
                <a:spcPts val="93"/>
              </a:spcBef>
              <a:tabLst>
                <a:tab pos="1219825" algn="l"/>
              </a:tabLst>
            </a:pPr>
            <a:r>
              <a:rPr sz="1721" spc="-13" dirty="0">
                <a:latin typeface="Symbol"/>
                <a:cs typeface="Symbol"/>
              </a:rPr>
              <a:t></a:t>
            </a:r>
            <a:r>
              <a:rPr sz="1721" i="1" dirty="0">
                <a:latin typeface="Times New Roman"/>
                <a:cs typeface="Times New Roman"/>
              </a:rPr>
              <a:t>z	dt</a:t>
            </a:r>
            <a:endParaRPr sz="1721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795235" y="4845122"/>
            <a:ext cx="1476375" cy="276697"/>
          </a:xfrm>
          <a:prstGeom prst="rect">
            <a:avLst/>
          </a:prstGeom>
        </p:spPr>
        <p:txBody>
          <a:bodyPr vert="horz" wrap="square" lIns="0" tIns="11766" rIns="0" bIns="0" rtlCol="0">
            <a:spAutoFit/>
          </a:bodyPr>
          <a:lstStyle/>
          <a:p>
            <a:pPr marL="11206">
              <a:spcBef>
                <a:spcPts val="93"/>
              </a:spcBef>
            </a:pPr>
            <a:r>
              <a:rPr sz="2581" spc="39" baseline="35612" dirty="0">
                <a:latin typeface="Symbol"/>
                <a:cs typeface="Symbol"/>
              </a:rPr>
              <a:t></a:t>
            </a:r>
            <a:r>
              <a:rPr sz="2581" i="1" spc="39" baseline="35612" dirty="0">
                <a:latin typeface="Times New Roman"/>
                <a:cs typeface="Times New Roman"/>
              </a:rPr>
              <a:t>v</a:t>
            </a:r>
            <a:r>
              <a:rPr sz="1787" i="1" spc="39" baseline="30864" dirty="0">
                <a:latin typeface="Times New Roman"/>
                <a:cs typeface="Times New Roman"/>
              </a:rPr>
              <a:t>z </a:t>
            </a:r>
            <a:r>
              <a:rPr sz="1721" i="1" dirty="0">
                <a:latin typeface="Times New Roman"/>
                <a:cs typeface="Times New Roman"/>
              </a:rPr>
              <a:t>dxdydz </a:t>
            </a:r>
            <a:r>
              <a:rPr sz="1721" dirty="0">
                <a:latin typeface="Symbol"/>
                <a:cs typeface="Symbol"/>
              </a:rPr>
              <a:t></a:t>
            </a:r>
            <a:r>
              <a:rPr sz="1721" spc="216" dirty="0">
                <a:latin typeface="Times New Roman"/>
                <a:cs typeface="Times New Roman"/>
              </a:rPr>
              <a:t> </a:t>
            </a:r>
            <a:r>
              <a:rPr sz="2581" spc="-6" baseline="35612" dirty="0">
                <a:latin typeface="Symbol"/>
                <a:cs typeface="Symbol"/>
              </a:rPr>
              <a:t></a:t>
            </a:r>
            <a:r>
              <a:rPr sz="2581" i="1" spc="-6" baseline="35612" dirty="0">
                <a:latin typeface="Times New Roman"/>
                <a:cs typeface="Times New Roman"/>
              </a:rPr>
              <a:t>V</a:t>
            </a:r>
            <a:endParaRPr sz="2581" baseline="35612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049186" y="3882967"/>
            <a:ext cx="618565" cy="276697"/>
          </a:xfrm>
          <a:prstGeom prst="rect">
            <a:avLst/>
          </a:prstGeom>
        </p:spPr>
        <p:txBody>
          <a:bodyPr vert="horz" wrap="square" lIns="0" tIns="11766" rIns="0" bIns="0" rtlCol="0">
            <a:spAutoFit/>
          </a:bodyPr>
          <a:lstStyle/>
          <a:p>
            <a:pPr marL="11206">
              <a:spcBef>
                <a:spcPts val="93"/>
              </a:spcBef>
            </a:pPr>
            <a:r>
              <a:rPr sz="1721" i="1" dirty="0">
                <a:latin typeface="Times New Roman"/>
                <a:cs typeface="Times New Roman"/>
              </a:rPr>
              <a:t>dxdy</a:t>
            </a:r>
            <a:r>
              <a:rPr sz="1721" i="1" spc="-13" dirty="0">
                <a:latin typeface="Times New Roman"/>
                <a:cs typeface="Times New Roman"/>
              </a:rPr>
              <a:t> </a:t>
            </a:r>
            <a:r>
              <a:rPr sz="1721" dirty="0">
                <a:latin typeface="Symbol"/>
                <a:cs typeface="Symbol"/>
              </a:rPr>
              <a:t></a:t>
            </a:r>
            <a:endParaRPr sz="1721">
              <a:latin typeface="Symbol"/>
              <a:cs typeface="Symbo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939139" y="3882967"/>
            <a:ext cx="1047750" cy="276697"/>
          </a:xfrm>
          <a:prstGeom prst="rect">
            <a:avLst/>
          </a:prstGeom>
        </p:spPr>
        <p:txBody>
          <a:bodyPr vert="horz" wrap="square" lIns="0" tIns="11766" rIns="0" bIns="0" rtlCol="0">
            <a:spAutoFit/>
          </a:bodyPr>
          <a:lstStyle/>
          <a:p>
            <a:pPr marL="11206">
              <a:spcBef>
                <a:spcPts val="93"/>
              </a:spcBef>
              <a:tabLst>
                <a:tab pos="319385" algn="l"/>
              </a:tabLst>
            </a:pPr>
            <a:r>
              <a:rPr sz="1721" i="1" dirty="0">
                <a:latin typeface="Times New Roman"/>
                <a:cs typeface="Times New Roman"/>
              </a:rPr>
              <a:t>dz	dxdy </a:t>
            </a:r>
            <a:r>
              <a:rPr sz="1721" dirty="0">
                <a:latin typeface="Symbol"/>
                <a:cs typeface="Symbol"/>
              </a:rPr>
              <a:t></a:t>
            </a:r>
            <a:r>
              <a:rPr sz="1721" spc="-260" dirty="0">
                <a:latin typeface="Times New Roman"/>
                <a:cs typeface="Times New Roman"/>
              </a:rPr>
              <a:t> </a:t>
            </a:r>
            <a:r>
              <a:rPr sz="1721" i="1" dirty="0">
                <a:latin typeface="Times New Roman"/>
                <a:cs typeface="Times New Roman"/>
              </a:rPr>
              <a:t>v</a:t>
            </a:r>
            <a:endParaRPr sz="1721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158987" y="3903166"/>
            <a:ext cx="107016" cy="276697"/>
          </a:xfrm>
          <a:prstGeom prst="rect">
            <a:avLst/>
          </a:prstGeom>
        </p:spPr>
        <p:txBody>
          <a:bodyPr vert="horz" wrap="square" lIns="0" tIns="11766" rIns="0" bIns="0" rtlCol="0">
            <a:spAutoFit/>
          </a:bodyPr>
          <a:lstStyle/>
          <a:p>
            <a:pPr marL="11206">
              <a:spcBef>
                <a:spcPts val="93"/>
              </a:spcBef>
            </a:pPr>
            <a:r>
              <a:rPr sz="1721" dirty="0">
                <a:latin typeface="Symbol"/>
                <a:cs typeface="Symbol"/>
              </a:rPr>
              <a:t></a:t>
            </a:r>
            <a:endParaRPr sz="1721">
              <a:latin typeface="Symbol"/>
              <a:cs typeface="Symbo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158987" y="4084033"/>
            <a:ext cx="107016" cy="276697"/>
          </a:xfrm>
          <a:prstGeom prst="rect">
            <a:avLst/>
          </a:prstGeom>
        </p:spPr>
        <p:txBody>
          <a:bodyPr vert="horz" wrap="square" lIns="0" tIns="11766" rIns="0" bIns="0" rtlCol="0">
            <a:spAutoFit/>
          </a:bodyPr>
          <a:lstStyle/>
          <a:p>
            <a:pPr marL="11206">
              <a:spcBef>
                <a:spcPts val="93"/>
              </a:spcBef>
            </a:pPr>
            <a:r>
              <a:rPr sz="1721" dirty="0">
                <a:latin typeface="Symbol"/>
                <a:cs typeface="Symbol"/>
              </a:rPr>
              <a:t></a:t>
            </a:r>
            <a:endParaRPr sz="1721">
              <a:latin typeface="Symbol"/>
              <a:cs typeface="Symbo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158987" y="3760625"/>
            <a:ext cx="107016" cy="276697"/>
          </a:xfrm>
          <a:prstGeom prst="rect">
            <a:avLst/>
          </a:prstGeom>
        </p:spPr>
        <p:txBody>
          <a:bodyPr vert="horz" wrap="square" lIns="0" tIns="11766" rIns="0" bIns="0" rtlCol="0">
            <a:spAutoFit/>
          </a:bodyPr>
          <a:lstStyle/>
          <a:p>
            <a:pPr marL="11206">
              <a:spcBef>
                <a:spcPts val="93"/>
              </a:spcBef>
            </a:pPr>
            <a:r>
              <a:rPr sz="1721" dirty="0">
                <a:latin typeface="Symbol"/>
                <a:cs typeface="Symbol"/>
              </a:rPr>
              <a:t></a:t>
            </a:r>
            <a:endParaRPr sz="1721">
              <a:latin typeface="Symbol"/>
              <a:cs typeface="Symbo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067095" y="3903166"/>
            <a:ext cx="107016" cy="276697"/>
          </a:xfrm>
          <a:prstGeom prst="rect">
            <a:avLst/>
          </a:prstGeom>
        </p:spPr>
        <p:txBody>
          <a:bodyPr vert="horz" wrap="square" lIns="0" tIns="11766" rIns="0" bIns="0" rtlCol="0">
            <a:spAutoFit/>
          </a:bodyPr>
          <a:lstStyle/>
          <a:p>
            <a:pPr marL="11206">
              <a:spcBef>
                <a:spcPts val="93"/>
              </a:spcBef>
            </a:pPr>
            <a:r>
              <a:rPr sz="1721" dirty="0">
                <a:latin typeface="Symbol"/>
                <a:cs typeface="Symbol"/>
              </a:rPr>
              <a:t></a:t>
            </a:r>
            <a:endParaRPr sz="1721">
              <a:latin typeface="Symbol"/>
              <a:cs typeface="Symbo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067095" y="4084033"/>
            <a:ext cx="107016" cy="276697"/>
          </a:xfrm>
          <a:prstGeom prst="rect">
            <a:avLst/>
          </a:prstGeom>
        </p:spPr>
        <p:txBody>
          <a:bodyPr vert="horz" wrap="square" lIns="0" tIns="11766" rIns="0" bIns="0" rtlCol="0">
            <a:spAutoFit/>
          </a:bodyPr>
          <a:lstStyle/>
          <a:p>
            <a:pPr marL="11206">
              <a:spcBef>
                <a:spcPts val="93"/>
              </a:spcBef>
            </a:pPr>
            <a:r>
              <a:rPr sz="1721" dirty="0">
                <a:latin typeface="Symbol"/>
                <a:cs typeface="Symbol"/>
              </a:rPr>
              <a:t></a:t>
            </a:r>
            <a:endParaRPr sz="1721">
              <a:latin typeface="Symbol"/>
              <a:cs typeface="Symbo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067095" y="3760625"/>
            <a:ext cx="227479" cy="276697"/>
          </a:xfrm>
          <a:prstGeom prst="rect">
            <a:avLst/>
          </a:prstGeom>
        </p:spPr>
        <p:txBody>
          <a:bodyPr vert="horz" wrap="square" lIns="0" tIns="11766" rIns="0" bIns="0" rtlCol="0">
            <a:spAutoFit/>
          </a:bodyPr>
          <a:lstStyle/>
          <a:p>
            <a:pPr marL="11206">
              <a:spcBef>
                <a:spcPts val="93"/>
              </a:spcBef>
            </a:pPr>
            <a:r>
              <a:rPr sz="1721" dirty="0">
                <a:latin typeface="Symbol"/>
                <a:cs typeface="Symbol"/>
              </a:rPr>
              <a:t></a:t>
            </a:r>
            <a:r>
              <a:rPr sz="1721" spc="-304" dirty="0">
                <a:latin typeface="Times New Roman"/>
                <a:cs typeface="Times New Roman"/>
              </a:rPr>
              <a:t> </a:t>
            </a:r>
            <a:r>
              <a:rPr sz="2581" i="1" baseline="-31339" dirty="0">
                <a:latin typeface="Times New Roman"/>
                <a:cs typeface="Times New Roman"/>
              </a:rPr>
              <a:t>v</a:t>
            </a:r>
            <a:endParaRPr sz="2581" baseline="-31339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638595" y="4053775"/>
            <a:ext cx="215153" cy="276697"/>
          </a:xfrm>
          <a:prstGeom prst="rect">
            <a:avLst/>
          </a:prstGeom>
        </p:spPr>
        <p:txBody>
          <a:bodyPr vert="horz" wrap="square" lIns="0" tIns="11766" rIns="0" bIns="0" rtlCol="0">
            <a:spAutoFit/>
          </a:bodyPr>
          <a:lstStyle/>
          <a:p>
            <a:pPr marL="11206">
              <a:spcBef>
                <a:spcPts val="93"/>
              </a:spcBef>
            </a:pPr>
            <a:r>
              <a:rPr sz="1721" spc="-13" dirty="0">
                <a:latin typeface="Symbol"/>
                <a:cs typeface="Symbol"/>
              </a:rPr>
              <a:t></a:t>
            </a:r>
            <a:r>
              <a:rPr sz="1721" i="1" dirty="0">
                <a:latin typeface="Times New Roman"/>
                <a:cs typeface="Times New Roman"/>
              </a:rPr>
              <a:t>z</a:t>
            </a:r>
            <a:endParaRPr sz="1721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5407320" y="3744488"/>
            <a:ext cx="2571750" cy="276697"/>
          </a:xfrm>
          <a:prstGeom prst="rect">
            <a:avLst/>
          </a:prstGeom>
        </p:spPr>
        <p:txBody>
          <a:bodyPr vert="horz" wrap="square" lIns="0" tIns="11766" rIns="0" bIns="0" rtlCol="0">
            <a:spAutoFit/>
          </a:bodyPr>
          <a:lstStyle/>
          <a:p>
            <a:pPr marL="190510" indent="-179304">
              <a:spcBef>
                <a:spcPts val="93"/>
              </a:spcBef>
              <a:buChar char=""/>
              <a:tabLst>
                <a:tab pos="191070" algn="l"/>
                <a:tab pos="2319181" algn="l"/>
              </a:tabLst>
            </a:pPr>
            <a:r>
              <a:rPr sz="1721" spc="-13" dirty="0">
                <a:latin typeface="Symbol"/>
                <a:cs typeface="Symbol"/>
              </a:rPr>
              <a:t></a:t>
            </a:r>
            <a:r>
              <a:rPr sz="1721" i="1" spc="84" dirty="0">
                <a:latin typeface="Times New Roman"/>
                <a:cs typeface="Times New Roman"/>
              </a:rPr>
              <a:t>v</a:t>
            </a:r>
            <a:r>
              <a:rPr sz="1787" i="1" spc="6" baseline="-20576" dirty="0">
                <a:latin typeface="Times New Roman"/>
                <a:cs typeface="Times New Roman"/>
              </a:rPr>
              <a:t>z</a:t>
            </a:r>
            <a:r>
              <a:rPr sz="1787" i="1" baseline="-20576" dirty="0">
                <a:latin typeface="Times New Roman"/>
                <a:cs typeface="Times New Roman"/>
              </a:rPr>
              <a:t>	</a:t>
            </a:r>
            <a:r>
              <a:rPr sz="1721" spc="-13" dirty="0">
                <a:latin typeface="Symbol"/>
                <a:cs typeface="Symbol"/>
              </a:rPr>
              <a:t></a:t>
            </a:r>
            <a:r>
              <a:rPr sz="1721" i="1" dirty="0">
                <a:latin typeface="Times New Roman"/>
                <a:cs typeface="Times New Roman"/>
              </a:rPr>
              <a:t>V</a:t>
            </a:r>
            <a:endParaRPr sz="1721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775724" y="1892954"/>
            <a:ext cx="3974757" cy="324987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4641476" y="2415983"/>
            <a:ext cx="3560109" cy="1273905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482999" algn="ctr">
              <a:spcBef>
                <a:spcPts val="88"/>
              </a:spcBef>
            </a:pPr>
            <a:r>
              <a:rPr sz="1941" b="1" spc="-4" dirty="0">
                <a:latin typeface="Arial"/>
                <a:cs typeface="Arial"/>
              </a:rPr>
              <a:t>(Rate </a:t>
            </a:r>
            <a:r>
              <a:rPr sz="1941" b="1" dirty="0">
                <a:latin typeface="Arial"/>
                <a:cs typeface="Arial"/>
              </a:rPr>
              <a:t>of </a:t>
            </a:r>
            <a:r>
              <a:rPr sz="1941" b="1" spc="-18" dirty="0">
                <a:latin typeface="Arial"/>
                <a:cs typeface="Arial"/>
              </a:rPr>
              <a:t>Water </a:t>
            </a:r>
            <a:r>
              <a:rPr sz="1941" b="1" dirty="0">
                <a:latin typeface="Arial"/>
                <a:cs typeface="Arial"/>
              </a:rPr>
              <a:t>Inflow)</a:t>
            </a:r>
            <a:r>
              <a:rPr sz="1941" b="1" spc="22" dirty="0">
                <a:latin typeface="Arial"/>
                <a:cs typeface="Arial"/>
              </a:rPr>
              <a:t> </a:t>
            </a:r>
            <a:r>
              <a:rPr sz="1941" b="1" dirty="0">
                <a:latin typeface="Arial"/>
                <a:cs typeface="Arial"/>
              </a:rPr>
              <a:t>=</a:t>
            </a:r>
            <a:endParaRPr sz="1941">
              <a:latin typeface="Arial"/>
              <a:cs typeface="Arial"/>
            </a:endParaRPr>
          </a:p>
          <a:p>
            <a:pPr>
              <a:spcBef>
                <a:spcPts val="44"/>
              </a:spcBef>
            </a:pPr>
            <a:endParaRPr sz="1985">
              <a:latin typeface="Times New Roman"/>
              <a:cs typeface="Times New Roman"/>
            </a:endParaRPr>
          </a:p>
          <a:p>
            <a:pPr marL="482439" algn="ctr">
              <a:spcBef>
                <a:spcPts val="4"/>
              </a:spcBef>
            </a:pPr>
            <a:r>
              <a:rPr sz="1941" b="1" spc="-4" dirty="0">
                <a:latin typeface="Arial"/>
                <a:cs typeface="Arial"/>
              </a:rPr>
              <a:t>(Rate </a:t>
            </a:r>
            <a:r>
              <a:rPr sz="1941" b="1" dirty="0">
                <a:latin typeface="Arial"/>
                <a:cs typeface="Arial"/>
              </a:rPr>
              <a:t>of </a:t>
            </a:r>
            <a:r>
              <a:rPr sz="1941" b="1" spc="-26" dirty="0">
                <a:latin typeface="Arial"/>
                <a:cs typeface="Arial"/>
              </a:rPr>
              <a:t>Volume</a:t>
            </a:r>
            <a:r>
              <a:rPr sz="1941" b="1" spc="-31" dirty="0">
                <a:latin typeface="Arial"/>
                <a:cs typeface="Arial"/>
              </a:rPr>
              <a:t> </a:t>
            </a:r>
            <a:r>
              <a:rPr sz="1941" b="1" spc="-4" dirty="0">
                <a:latin typeface="Arial"/>
                <a:cs typeface="Arial"/>
              </a:rPr>
              <a:t>Changes)</a:t>
            </a:r>
            <a:endParaRPr sz="1941">
              <a:latin typeface="Arial"/>
              <a:cs typeface="Arial"/>
            </a:endParaRPr>
          </a:p>
          <a:p>
            <a:pPr marL="11206">
              <a:spcBef>
                <a:spcPts val="899"/>
              </a:spcBef>
            </a:pPr>
            <a:r>
              <a:rPr sz="1588" b="1" spc="-4" dirty="0">
                <a:latin typeface="Arial"/>
                <a:cs typeface="Arial"/>
              </a:rPr>
              <a:t>Mathematical</a:t>
            </a:r>
            <a:r>
              <a:rPr sz="1588" b="1" spc="-13" dirty="0">
                <a:latin typeface="Arial"/>
                <a:cs typeface="Arial"/>
              </a:rPr>
              <a:t> </a:t>
            </a:r>
            <a:r>
              <a:rPr sz="1588" b="1" spc="-4" dirty="0">
                <a:latin typeface="Arial"/>
                <a:cs typeface="Arial"/>
              </a:rPr>
              <a:t>Equation:</a:t>
            </a:r>
            <a:endParaRPr sz="1588">
              <a:latin typeface="Arial"/>
              <a:cs typeface="Arial"/>
            </a:endParaRPr>
          </a:p>
        </p:txBody>
      </p:sp>
      <p:sp>
        <p:nvSpPr>
          <p:cNvPr id="29" name="object 29"/>
          <p:cNvSpPr txBox="1">
            <a:spLocks noGrp="1"/>
          </p:cNvSpPr>
          <p:nvPr>
            <p:ph type="ftr" sz="quarter" idx="4294967295"/>
          </p:nvPr>
        </p:nvSpPr>
        <p:spPr>
          <a:xfrm>
            <a:off x="607362" y="6275849"/>
            <a:ext cx="859491" cy="554563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spc="-4" dirty="0"/>
              <a:t>Revised</a:t>
            </a:r>
            <a:r>
              <a:rPr spc="-62" dirty="0"/>
              <a:t> </a:t>
            </a:r>
            <a:r>
              <a:rPr spc="-4" dirty="0"/>
              <a:t>03/2013</a:t>
            </a:r>
          </a:p>
        </p:txBody>
      </p:sp>
      <p:sp>
        <p:nvSpPr>
          <p:cNvPr id="30" name="object 30"/>
          <p:cNvSpPr txBox="1">
            <a:spLocks noGrp="1"/>
          </p:cNvSpPr>
          <p:nvPr>
            <p:ph type="sldNum" sz="quarter" idx="4294967295"/>
          </p:nvPr>
        </p:nvSpPr>
        <p:spPr>
          <a:xfrm>
            <a:off x="7819689" y="6273828"/>
            <a:ext cx="703729" cy="831562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dirty="0"/>
              <a:t>Slide </a:t>
            </a:r>
            <a:fld id="{81D60167-4931-47E6-BA6A-407CBD079E47}" type="slidenum">
              <a:rPr dirty="0"/>
              <a:pPr marL="11206">
                <a:spcBef>
                  <a:spcPts val="4"/>
                </a:spcBef>
              </a:pPr>
              <a:t>30</a:t>
            </a:fld>
            <a:r>
              <a:rPr dirty="0"/>
              <a:t> </a:t>
            </a:r>
            <a:r>
              <a:rPr spc="-4" dirty="0"/>
              <a:t>of</a:t>
            </a:r>
            <a:r>
              <a:rPr spc="-110" dirty="0"/>
              <a:t> </a:t>
            </a:r>
            <a:r>
              <a:rPr spc="-4" dirty="0"/>
              <a:t>74</a:t>
            </a:r>
          </a:p>
        </p:txBody>
      </p:sp>
      <p:sp>
        <p:nvSpPr>
          <p:cNvPr id="27" name="object 27"/>
          <p:cNvSpPr txBox="1"/>
          <p:nvPr/>
        </p:nvSpPr>
        <p:spPr>
          <a:xfrm>
            <a:off x="4977660" y="5233818"/>
            <a:ext cx="3108511" cy="1021249"/>
          </a:xfrm>
          <a:prstGeom prst="rect">
            <a:avLst/>
          </a:prstGeom>
        </p:spPr>
        <p:txBody>
          <a:bodyPr vert="horz" wrap="square" lIns="0" tIns="145676" rIns="0" bIns="0" rtlCol="0">
            <a:spAutoFit/>
          </a:bodyPr>
          <a:lstStyle/>
          <a:p>
            <a:pPr marL="11206">
              <a:spcBef>
                <a:spcPts val="1147"/>
              </a:spcBef>
            </a:pPr>
            <a:r>
              <a:rPr sz="1588" b="1" dirty="0">
                <a:latin typeface="Arial"/>
                <a:cs typeface="Arial"/>
              </a:rPr>
              <a:t>Where:</a:t>
            </a:r>
            <a:endParaRPr sz="1588">
              <a:latin typeface="Arial"/>
              <a:cs typeface="Arial"/>
            </a:endParaRPr>
          </a:p>
          <a:p>
            <a:pPr marL="178743">
              <a:spcBef>
                <a:spcPts val="1059"/>
              </a:spcBef>
            </a:pPr>
            <a:r>
              <a:rPr sz="1588" i="1" dirty="0">
                <a:latin typeface="Arial"/>
                <a:cs typeface="Arial"/>
              </a:rPr>
              <a:t>V </a:t>
            </a:r>
            <a:r>
              <a:rPr sz="1588" dirty="0">
                <a:latin typeface="Arial"/>
                <a:cs typeface="Arial"/>
              </a:rPr>
              <a:t>= </a:t>
            </a:r>
            <a:r>
              <a:rPr sz="1588" spc="-18" dirty="0">
                <a:latin typeface="Arial"/>
                <a:cs typeface="Arial"/>
              </a:rPr>
              <a:t>Volume </a:t>
            </a:r>
            <a:r>
              <a:rPr sz="1588" spc="-4" dirty="0">
                <a:latin typeface="Arial"/>
                <a:cs typeface="Arial"/>
              </a:rPr>
              <a:t>of </a:t>
            </a:r>
            <a:r>
              <a:rPr sz="1588" dirty="0">
                <a:latin typeface="Arial"/>
                <a:cs typeface="Arial"/>
              </a:rPr>
              <a:t>Soil</a:t>
            </a:r>
            <a:r>
              <a:rPr sz="1588" spc="-31" dirty="0">
                <a:latin typeface="Arial"/>
                <a:cs typeface="Arial"/>
              </a:rPr>
              <a:t> </a:t>
            </a:r>
            <a:r>
              <a:rPr sz="1588" dirty="0">
                <a:latin typeface="Arial"/>
                <a:cs typeface="Arial"/>
              </a:rPr>
              <a:t>Element</a:t>
            </a:r>
            <a:endParaRPr sz="1588">
              <a:latin typeface="Arial"/>
              <a:cs typeface="Arial"/>
            </a:endParaRPr>
          </a:p>
          <a:p>
            <a:pPr marL="178743"/>
            <a:r>
              <a:rPr sz="1588" i="1" dirty="0">
                <a:latin typeface="Arial"/>
                <a:cs typeface="Arial"/>
              </a:rPr>
              <a:t>v</a:t>
            </a:r>
            <a:r>
              <a:rPr sz="1588" i="1" baseline="-20833" dirty="0">
                <a:latin typeface="Arial"/>
                <a:cs typeface="Arial"/>
              </a:rPr>
              <a:t>z </a:t>
            </a:r>
            <a:r>
              <a:rPr sz="1588" dirty="0">
                <a:latin typeface="Arial"/>
                <a:cs typeface="Arial"/>
              </a:rPr>
              <a:t>= </a:t>
            </a:r>
            <a:r>
              <a:rPr sz="1588" spc="-18" dirty="0">
                <a:latin typeface="Arial"/>
                <a:cs typeface="Arial"/>
              </a:rPr>
              <a:t>Velocity </a:t>
            </a:r>
            <a:r>
              <a:rPr sz="1588" spc="-4" dirty="0">
                <a:latin typeface="Arial"/>
                <a:cs typeface="Arial"/>
              </a:rPr>
              <a:t>of </a:t>
            </a:r>
            <a:r>
              <a:rPr sz="1588" dirty="0">
                <a:latin typeface="Arial"/>
                <a:cs typeface="Arial"/>
              </a:rPr>
              <a:t>flow </a:t>
            </a:r>
            <a:r>
              <a:rPr sz="1588" spc="-4" dirty="0">
                <a:latin typeface="Arial"/>
                <a:cs typeface="Arial"/>
              </a:rPr>
              <a:t>in </a:t>
            </a:r>
            <a:r>
              <a:rPr sz="1588" dirty="0">
                <a:latin typeface="Arial"/>
                <a:cs typeface="Arial"/>
              </a:rPr>
              <a:t>z</a:t>
            </a:r>
            <a:r>
              <a:rPr sz="1588" spc="-44" dirty="0">
                <a:latin typeface="Arial"/>
                <a:cs typeface="Arial"/>
              </a:rPr>
              <a:t> </a:t>
            </a:r>
            <a:r>
              <a:rPr sz="1588" spc="-4" dirty="0">
                <a:latin typeface="Arial"/>
                <a:cs typeface="Arial"/>
              </a:rPr>
              <a:t>direction</a:t>
            </a:r>
            <a:endParaRPr sz="1588">
              <a:latin typeface="Arial"/>
              <a:cs typeface="Arial"/>
            </a:endParaRPr>
          </a:p>
        </p:txBody>
      </p:sp>
      <p:sp>
        <p:nvSpPr>
          <p:cNvPr id="28" name="object 28"/>
          <p:cNvSpPr txBox="1">
            <a:spLocks noGrp="1"/>
          </p:cNvSpPr>
          <p:nvPr>
            <p:ph type="title"/>
          </p:nvPr>
        </p:nvSpPr>
        <p:spPr>
          <a:xfrm>
            <a:off x="1346947" y="1019865"/>
            <a:ext cx="6799169" cy="1125908"/>
          </a:xfrm>
          <a:prstGeom prst="rect">
            <a:avLst/>
          </a:prstGeom>
        </p:spPr>
        <p:txBody>
          <a:bodyPr vert="horz" wrap="square" lIns="0" tIns="151279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11206">
              <a:spcBef>
                <a:spcPts val="1191"/>
              </a:spcBef>
            </a:pPr>
            <a:r>
              <a:rPr sz="3883" b="1" spc="4" dirty="0">
                <a:solidFill>
                  <a:srgbClr val="9A0000"/>
                </a:solidFill>
                <a:latin typeface="Arial"/>
                <a:cs typeface="Arial"/>
              </a:rPr>
              <a:t>T</a:t>
            </a:r>
            <a:r>
              <a:rPr sz="3088" b="1" spc="4" dirty="0">
                <a:solidFill>
                  <a:srgbClr val="9A0000"/>
                </a:solidFill>
                <a:latin typeface="Arial"/>
                <a:cs typeface="Arial"/>
              </a:rPr>
              <a:t>IME </a:t>
            </a:r>
            <a:r>
              <a:rPr sz="3883" b="1" spc="-53" dirty="0">
                <a:solidFill>
                  <a:srgbClr val="9A0000"/>
                </a:solidFill>
                <a:latin typeface="Arial"/>
                <a:cs typeface="Arial"/>
              </a:rPr>
              <a:t>R</a:t>
            </a:r>
            <a:r>
              <a:rPr sz="3088" b="1" spc="-53" dirty="0">
                <a:solidFill>
                  <a:srgbClr val="9A0000"/>
                </a:solidFill>
                <a:latin typeface="Arial"/>
                <a:cs typeface="Arial"/>
              </a:rPr>
              <a:t>ATE </a:t>
            </a:r>
            <a:r>
              <a:rPr sz="3088" b="1" spc="13" dirty="0">
                <a:solidFill>
                  <a:srgbClr val="9A0000"/>
                </a:solidFill>
                <a:latin typeface="Arial"/>
                <a:cs typeface="Arial"/>
              </a:rPr>
              <a:t>OF</a:t>
            </a:r>
            <a:r>
              <a:rPr sz="3088" b="1" spc="-552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3883" b="1" spc="-13" dirty="0">
                <a:solidFill>
                  <a:srgbClr val="9A0000"/>
                </a:solidFill>
                <a:latin typeface="Arial"/>
                <a:cs typeface="Arial"/>
              </a:rPr>
              <a:t>C</a:t>
            </a:r>
            <a:r>
              <a:rPr sz="3088" b="1" spc="-13" dirty="0">
                <a:solidFill>
                  <a:srgbClr val="9A0000"/>
                </a:solidFill>
                <a:latin typeface="Arial"/>
                <a:cs typeface="Arial"/>
              </a:rPr>
              <a:t>ONSOLIDATION</a:t>
            </a:r>
            <a:endParaRPr sz="3088">
              <a:latin typeface="Arial"/>
              <a:cs typeface="Arial"/>
            </a:endParaRPr>
          </a:p>
          <a:p>
            <a:pPr marL="3844383">
              <a:spcBef>
                <a:spcPts val="552"/>
              </a:spcBef>
            </a:pPr>
            <a:r>
              <a:rPr sz="1941" b="1" spc="-4" dirty="0">
                <a:solidFill>
                  <a:srgbClr val="000000"/>
                </a:solidFill>
                <a:latin typeface="Arial"/>
                <a:cs typeface="Arial"/>
              </a:rPr>
              <a:t>(Rate </a:t>
            </a:r>
            <a:r>
              <a:rPr sz="1941" b="1" dirty="0">
                <a:solidFill>
                  <a:srgbClr val="000000"/>
                </a:solidFill>
                <a:latin typeface="Arial"/>
                <a:cs typeface="Arial"/>
              </a:rPr>
              <a:t>of </a:t>
            </a:r>
            <a:r>
              <a:rPr sz="1941" b="1" spc="-18" dirty="0">
                <a:solidFill>
                  <a:srgbClr val="000000"/>
                </a:solidFill>
                <a:latin typeface="Arial"/>
                <a:cs typeface="Arial"/>
              </a:rPr>
              <a:t>Water </a:t>
            </a:r>
            <a:r>
              <a:rPr sz="1941" b="1" dirty="0">
                <a:solidFill>
                  <a:srgbClr val="000000"/>
                </a:solidFill>
                <a:latin typeface="Arial"/>
                <a:cs typeface="Arial"/>
              </a:rPr>
              <a:t>Outflow) –</a:t>
            </a:r>
            <a:endParaRPr sz="1941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280140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819689" y="6263191"/>
            <a:ext cx="703729" cy="14705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882" dirty="0">
                <a:latin typeface="Arial"/>
                <a:cs typeface="Arial"/>
              </a:rPr>
              <a:t>Slide </a:t>
            </a:r>
            <a:r>
              <a:rPr sz="882" spc="-4" dirty="0">
                <a:latin typeface="Arial"/>
                <a:cs typeface="Arial"/>
              </a:rPr>
              <a:t>41 of</a:t>
            </a:r>
            <a:r>
              <a:rPr sz="882" spc="-101" dirty="0">
                <a:latin typeface="Arial"/>
                <a:cs typeface="Arial"/>
              </a:rPr>
              <a:t> </a:t>
            </a:r>
            <a:r>
              <a:rPr sz="882" spc="-4" dirty="0">
                <a:latin typeface="Arial"/>
                <a:cs typeface="Arial"/>
              </a:rPr>
              <a:t>74</a:t>
            </a:r>
            <a:endParaRPr sz="882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07362" y="6265213"/>
            <a:ext cx="859491" cy="14705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882" spc="-4" dirty="0">
                <a:latin typeface="Arial"/>
                <a:cs typeface="Arial"/>
              </a:rPr>
              <a:t>Revised</a:t>
            </a:r>
            <a:r>
              <a:rPr sz="882" spc="-62" dirty="0">
                <a:latin typeface="Arial"/>
                <a:cs typeface="Arial"/>
              </a:rPr>
              <a:t> </a:t>
            </a:r>
            <a:r>
              <a:rPr sz="882" spc="-4" dirty="0">
                <a:latin typeface="Arial"/>
                <a:cs typeface="Arial"/>
              </a:rPr>
              <a:t>03/2013</a:t>
            </a:r>
            <a:endParaRPr sz="882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382581" y="5414682"/>
            <a:ext cx="2345391" cy="445730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algn="ctr">
              <a:spcBef>
                <a:spcPts val="88"/>
              </a:spcBef>
            </a:pPr>
            <a:r>
              <a:rPr sz="1588" b="1" dirty="0">
                <a:latin typeface="Arial"/>
                <a:cs typeface="Arial"/>
              </a:rPr>
              <a:t>Flow of </a:t>
            </a:r>
            <a:r>
              <a:rPr sz="1588" b="1" spc="-18" dirty="0">
                <a:latin typeface="Arial"/>
                <a:cs typeface="Arial"/>
              </a:rPr>
              <a:t>Water </a:t>
            </a:r>
            <a:r>
              <a:rPr sz="1588" b="1" dirty="0">
                <a:latin typeface="Arial"/>
                <a:cs typeface="Arial"/>
              </a:rPr>
              <a:t>@ </a:t>
            </a:r>
            <a:r>
              <a:rPr sz="1588" b="1" spc="-4" dirty="0">
                <a:latin typeface="Arial"/>
                <a:cs typeface="Arial"/>
              </a:rPr>
              <a:t>Point</a:t>
            </a:r>
            <a:r>
              <a:rPr sz="1588" b="1" spc="-110" dirty="0">
                <a:latin typeface="Arial"/>
                <a:cs typeface="Arial"/>
              </a:rPr>
              <a:t> </a:t>
            </a:r>
            <a:r>
              <a:rPr sz="1588" b="1" dirty="0">
                <a:latin typeface="Arial"/>
                <a:cs typeface="Arial"/>
              </a:rPr>
              <a:t>A</a:t>
            </a:r>
            <a:endParaRPr sz="1588">
              <a:latin typeface="Arial"/>
              <a:cs typeface="Arial"/>
            </a:endParaRPr>
          </a:p>
          <a:p>
            <a:pPr algn="ctr">
              <a:spcBef>
                <a:spcPts val="9"/>
              </a:spcBef>
            </a:pPr>
            <a:r>
              <a:rPr sz="1235" b="1" spc="-4" dirty="0">
                <a:latin typeface="Arial"/>
                <a:cs typeface="Arial"/>
              </a:rPr>
              <a:t>Figure 7.17b. </a:t>
            </a:r>
            <a:r>
              <a:rPr sz="1235" spc="-4" dirty="0">
                <a:latin typeface="Arial"/>
                <a:cs typeface="Arial"/>
              </a:rPr>
              <a:t>Das FGE</a:t>
            </a:r>
            <a:r>
              <a:rPr sz="1235" spc="-35" dirty="0">
                <a:latin typeface="Arial"/>
                <a:cs typeface="Arial"/>
              </a:rPr>
              <a:t> </a:t>
            </a:r>
            <a:r>
              <a:rPr sz="1235" spc="-4" dirty="0">
                <a:latin typeface="Arial"/>
                <a:cs typeface="Arial"/>
              </a:rPr>
              <a:t>(2005).</a:t>
            </a:r>
            <a:endParaRPr sz="1235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775724" y="2007254"/>
            <a:ext cx="3974757" cy="324987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5313830" y="5347440"/>
            <a:ext cx="2124075" cy="1021249"/>
          </a:xfrm>
          <a:prstGeom prst="rect">
            <a:avLst/>
          </a:prstGeom>
        </p:spPr>
        <p:txBody>
          <a:bodyPr vert="horz" wrap="square" lIns="0" tIns="145676" rIns="0" bIns="0" rtlCol="0">
            <a:spAutoFit/>
          </a:bodyPr>
          <a:lstStyle/>
          <a:p>
            <a:pPr marL="11206">
              <a:spcBef>
                <a:spcPts val="1147"/>
              </a:spcBef>
            </a:pPr>
            <a:r>
              <a:rPr sz="1588" b="1" dirty="0">
                <a:latin typeface="Arial"/>
                <a:cs typeface="Arial"/>
              </a:rPr>
              <a:t>Where:</a:t>
            </a:r>
            <a:endParaRPr sz="1588">
              <a:latin typeface="Arial"/>
              <a:cs typeface="Arial"/>
            </a:endParaRPr>
          </a:p>
          <a:p>
            <a:pPr marL="178743">
              <a:spcBef>
                <a:spcPts val="1059"/>
              </a:spcBef>
            </a:pPr>
            <a:r>
              <a:rPr sz="1588" i="1" spc="-4" dirty="0">
                <a:latin typeface="Arial"/>
                <a:cs typeface="Arial"/>
              </a:rPr>
              <a:t>V</a:t>
            </a:r>
            <a:r>
              <a:rPr sz="1588" i="1" spc="-6" baseline="-20833" dirty="0">
                <a:latin typeface="Arial"/>
                <a:cs typeface="Arial"/>
              </a:rPr>
              <a:t>s </a:t>
            </a:r>
            <a:r>
              <a:rPr sz="1588" dirty="0">
                <a:latin typeface="Arial"/>
                <a:cs typeface="Arial"/>
              </a:rPr>
              <a:t>= </a:t>
            </a:r>
            <a:r>
              <a:rPr sz="1588" spc="-18" dirty="0">
                <a:latin typeface="Arial"/>
                <a:cs typeface="Arial"/>
              </a:rPr>
              <a:t>Volume </a:t>
            </a:r>
            <a:r>
              <a:rPr sz="1588" spc="-4" dirty="0">
                <a:latin typeface="Arial"/>
                <a:cs typeface="Arial"/>
              </a:rPr>
              <a:t>of</a:t>
            </a:r>
            <a:r>
              <a:rPr sz="1588" spc="-62" dirty="0">
                <a:latin typeface="Arial"/>
                <a:cs typeface="Arial"/>
              </a:rPr>
              <a:t> </a:t>
            </a:r>
            <a:r>
              <a:rPr sz="1588" dirty="0">
                <a:latin typeface="Arial"/>
                <a:cs typeface="Arial"/>
              </a:rPr>
              <a:t>Solids</a:t>
            </a:r>
            <a:endParaRPr sz="1588">
              <a:latin typeface="Arial"/>
              <a:cs typeface="Arial"/>
            </a:endParaRPr>
          </a:p>
          <a:p>
            <a:pPr marL="178743"/>
            <a:r>
              <a:rPr sz="1588" i="1" dirty="0">
                <a:latin typeface="Arial"/>
                <a:cs typeface="Arial"/>
              </a:rPr>
              <a:t>v</a:t>
            </a:r>
            <a:r>
              <a:rPr sz="1588" i="1" baseline="-20833" dirty="0">
                <a:latin typeface="Arial"/>
                <a:cs typeface="Arial"/>
              </a:rPr>
              <a:t>v </a:t>
            </a:r>
            <a:r>
              <a:rPr sz="1588" dirty="0">
                <a:latin typeface="Arial"/>
                <a:cs typeface="Arial"/>
              </a:rPr>
              <a:t>= </a:t>
            </a:r>
            <a:r>
              <a:rPr sz="1588" spc="-18" dirty="0">
                <a:latin typeface="Arial"/>
                <a:cs typeface="Arial"/>
              </a:rPr>
              <a:t>Volume </a:t>
            </a:r>
            <a:r>
              <a:rPr sz="1588" dirty="0">
                <a:latin typeface="Arial"/>
                <a:cs typeface="Arial"/>
              </a:rPr>
              <a:t>of</a:t>
            </a:r>
            <a:r>
              <a:rPr sz="1588" spc="-40" dirty="0">
                <a:latin typeface="Arial"/>
                <a:cs typeface="Arial"/>
              </a:rPr>
              <a:t> </a:t>
            </a:r>
            <a:r>
              <a:rPr sz="1588" spc="-22" dirty="0">
                <a:latin typeface="Arial"/>
                <a:cs typeface="Arial"/>
              </a:rPr>
              <a:t>Voids</a:t>
            </a:r>
            <a:endParaRPr sz="1588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5467574" y="2179768"/>
            <a:ext cx="352985" cy="0"/>
          </a:xfrm>
          <a:custGeom>
            <a:avLst/>
            <a:gdLst/>
            <a:ahLst/>
            <a:cxnLst/>
            <a:rect l="l" t="t" r="r" b="b"/>
            <a:pathLst>
              <a:path w="400050">
                <a:moveTo>
                  <a:pt x="0" y="0"/>
                </a:moveTo>
                <a:lnTo>
                  <a:pt x="400050" y="0"/>
                </a:lnTo>
              </a:path>
            </a:pathLst>
          </a:custGeom>
          <a:ln w="117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746388" y="2179768"/>
            <a:ext cx="275665" cy="0"/>
          </a:xfrm>
          <a:custGeom>
            <a:avLst/>
            <a:gdLst/>
            <a:ahLst/>
            <a:cxnLst/>
            <a:rect l="l" t="t" r="r" b="b"/>
            <a:pathLst>
              <a:path w="312420">
                <a:moveTo>
                  <a:pt x="0" y="0"/>
                </a:moveTo>
                <a:lnTo>
                  <a:pt x="312420" y="0"/>
                </a:lnTo>
              </a:path>
            </a:pathLst>
          </a:custGeom>
          <a:ln w="117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191698" y="3057189"/>
            <a:ext cx="240366" cy="0"/>
          </a:xfrm>
          <a:custGeom>
            <a:avLst/>
            <a:gdLst/>
            <a:ahLst/>
            <a:cxnLst/>
            <a:rect l="l" t="t" r="r" b="b"/>
            <a:pathLst>
              <a:path w="272415">
                <a:moveTo>
                  <a:pt x="0" y="0"/>
                </a:moveTo>
                <a:lnTo>
                  <a:pt x="272034" y="0"/>
                </a:lnTo>
              </a:path>
            </a:pathLst>
          </a:custGeom>
          <a:ln w="117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819004" y="3057189"/>
            <a:ext cx="279026" cy="0"/>
          </a:xfrm>
          <a:custGeom>
            <a:avLst/>
            <a:gdLst/>
            <a:ahLst/>
            <a:cxnLst/>
            <a:rect l="l" t="t" r="r" b="b"/>
            <a:pathLst>
              <a:path w="316229">
                <a:moveTo>
                  <a:pt x="0" y="0"/>
                </a:moveTo>
                <a:lnTo>
                  <a:pt x="316230" y="0"/>
                </a:lnTo>
              </a:path>
            </a:pathLst>
          </a:custGeom>
          <a:ln w="117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137027" y="3057189"/>
            <a:ext cx="240366" cy="0"/>
          </a:xfrm>
          <a:custGeom>
            <a:avLst/>
            <a:gdLst/>
            <a:ahLst/>
            <a:cxnLst/>
            <a:rect l="l" t="t" r="r" b="b"/>
            <a:pathLst>
              <a:path w="272415">
                <a:moveTo>
                  <a:pt x="0" y="0"/>
                </a:moveTo>
                <a:lnTo>
                  <a:pt x="272034" y="0"/>
                </a:lnTo>
              </a:path>
            </a:pathLst>
          </a:custGeom>
          <a:ln w="117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368738" y="4028066"/>
            <a:ext cx="280147" cy="0"/>
          </a:xfrm>
          <a:custGeom>
            <a:avLst/>
            <a:gdLst/>
            <a:ahLst/>
            <a:cxnLst/>
            <a:rect l="l" t="t" r="r" b="b"/>
            <a:pathLst>
              <a:path w="317500">
                <a:moveTo>
                  <a:pt x="0" y="0"/>
                </a:moveTo>
                <a:lnTo>
                  <a:pt x="316992" y="0"/>
                </a:lnTo>
              </a:path>
            </a:pathLst>
          </a:custGeom>
          <a:ln w="117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686761" y="4028066"/>
            <a:ext cx="348503" cy="0"/>
          </a:xfrm>
          <a:custGeom>
            <a:avLst/>
            <a:gdLst/>
            <a:ahLst/>
            <a:cxnLst/>
            <a:rect l="l" t="t" r="r" b="b"/>
            <a:pathLst>
              <a:path w="394970">
                <a:moveTo>
                  <a:pt x="0" y="0"/>
                </a:moveTo>
                <a:lnTo>
                  <a:pt x="394716" y="0"/>
                </a:lnTo>
              </a:path>
            </a:pathLst>
          </a:custGeom>
          <a:ln w="117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279777" y="4028066"/>
            <a:ext cx="684679" cy="0"/>
          </a:xfrm>
          <a:custGeom>
            <a:avLst/>
            <a:gdLst/>
            <a:ahLst/>
            <a:cxnLst/>
            <a:rect l="l" t="t" r="r" b="b"/>
            <a:pathLst>
              <a:path w="775970">
                <a:moveTo>
                  <a:pt x="0" y="0"/>
                </a:moveTo>
                <a:lnTo>
                  <a:pt x="775716" y="0"/>
                </a:lnTo>
              </a:path>
            </a:pathLst>
          </a:custGeom>
          <a:ln w="117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7003228" y="4028066"/>
            <a:ext cx="275665" cy="0"/>
          </a:xfrm>
          <a:custGeom>
            <a:avLst/>
            <a:gdLst/>
            <a:ahLst/>
            <a:cxnLst/>
            <a:rect l="l" t="t" r="r" b="b"/>
            <a:pathLst>
              <a:path w="312420">
                <a:moveTo>
                  <a:pt x="0" y="0"/>
                </a:moveTo>
                <a:lnTo>
                  <a:pt x="312420" y="0"/>
                </a:lnTo>
              </a:path>
            </a:pathLst>
          </a:custGeom>
          <a:ln w="117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662768" y="4958603"/>
            <a:ext cx="367552" cy="0"/>
          </a:xfrm>
          <a:custGeom>
            <a:avLst/>
            <a:gdLst/>
            <a:ahLst/>
            <a:cxnLst/>
            <a:rect l="l" t="t" r="r" b="b"/>
            <a:pathLst>
              <a:path w="416560">
                <a:moveTo>
                  <a:pt x="0" y="0"/>
                </a:moveTo>
                <a:lnTo>
                  <a:pt x="416052" y="0"/>
                </a:lnTo>
              </a:path>
            </a:pathLst>
          </a:custGeom>
          <a:ln w="117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273937" y="4958603"/>
            <a:ext cx="1038225" cy="0"/>
          </a:xfrm>
          <a:custGeom>
            <a:avLst/>
            <a:gdLst/>
            <a:ahLst/>
            <a:cxnLst/>
            <a:rect l="l" t="t" r="r" b="b"/>
            <a:pathLst>
              <a:path w="1176654">
                <a:moveTo>
                  <a:pt x="0" y="0"/>
                </a:moveTo>
                <a:lnTo>
                  <a:pt x="1176528" y="0"/>
                </a:lnTo>
              </a:path>
            </a:pathLst>
          </a:custGeom>
          <a:ln w="117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556113" y="4958603"/>
            <a:ext cx="358028" cy="0"/>
          </a:xfrm>
          <a:custGeom>
            <a:avLst/>
            <a:gdLst/>
            <a:ahLst/>
            <a:cxnLst/>
            <a:rect l="l" t="t" r="r" b="b"/>
            <a:pathLst>
              <a:path w="405765">
                <a:moveTo>
                  <a:pt x="0" y="0"/>
                </a:moveTo>
                <a:lnTo>
                  <a:pt x="405384" y="0"/>
                </a:lnTo>
              </a:path>
            </a:pathLst>
          </a:custGeom>
          <a:ln w="117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7989569" y="4958603"/>
            <a:ext cx="357468" cy="0"/>
          </a:xfrm>
          <a:custGeom>
            <a:avLst/>
            <a:gdLst/>
            <a:ahLst/>
            <a:cxnLst/>
            <a:rect l="l" t="t" r="r" b="b"/>
            <a:pathLst>
              <a:path w="405129">
                <a:moveTo>
                  <a:pt x="0" y="0"/>
                </a:moveTo>
                <a:lnTo>
                  <a:pt x="404622" y="0"/>
                </a:lnTo>
              </a:path>
            </a:pathLst>
          </a:custGeom>
          <a:ln w="1176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7250880" y="4906115"/>
            <a:ext cx="95250" cy="187273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>
              <a:spcBef>
                <a:spcPts val="84"/>
              </a:spcBef>
            </a:pPr>
            <a:r>
              <a:rPr sz="1147" spc="-4" dirty="0">
                <a:latin typeface="Arial"/>
                <a:cs typeface="Arial"/>
              </a:rPr>
              <a:t>s</a:t>
            </a:r>
            <a:endParaRPr sz="1147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936225" y="3168088"/>
            <a:ext cx="127747" cy="187273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>
              <a:spcBef>
                <a:spcPts val="84"/>
              </a:spcBef>
            </a:pPr>
            <a:r>
              <a:rPr sz="1147" spc="-4" dirty="0">
                <a:latin typeface="Arial"/>
                <a:cs typeface="Arial"/>
              </a:rPr>
              <a:t>w</a:t>
            </a:r>
            <a:endParaRPr sz="1147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223731" y="3004031"/>
            <a:ext cx="95250" cy="187273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>
              <a:spcBef>
                <a:spcPts val="84"/>
              </a:spcBef>
            </a:pPr>
            <a:r>
              <a:rPr sz="1147" spc="-4" dirty="0">
                <a:latin typeface="Arial"/>
                <a:cs typeface="Arial"/>
              </a:rPr>
              <a:t>z</a:t>
            </a:r>
            <a:endParaRPr sz="1147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393422" y="4613103"/>
            <a:ext cx="927847" cy="612518"/>
          </a:xfrm>
          <a:prstGeom prst="rect">
            <a:avLst/>
          </a:prstGeom>
        </p:spPr>
        <p:txBody>
          <a:bodyPr vert="horz" wrap="square" lIns="0" tIns="58271" rIns="0" bIns="0" rtlCol="0">
            <a:spAutoFit/>
          </a:bodyPr>
          <a:lstStyle/>
          <a:p>
            <a:pPr marL="11206">
              <a:spcBef>
                <a:spcPts val="459"/>
              </a:spcBef>
            </a:pPr>
            <a:r>
              <a:rPr sz="1632" u="sng" spc="-9" dirty="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sz="1632" u="sng" spc="-9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e</a:t>
            </a:r>
            <a:r>
              <a:rPr sz="1632" spc="-9" dirty="0">
                <a:latin typeface="Arial"/>
                <a:cs typeface="Arial"/>
              </a:rPr>
              <a:t> </a:t>
            </a:r>
            <a:r>
              <a:rPr sz="2449" baseline="-36036" dirty="0">
                <a:latin typeface="Symbol"/>
                <a:cs typeface="Symbol"/>
              </a:rPr>
              <a:t></a:t>
            </a:r>
            <a:r>
              <a:rPr sz="2449" baseline="-36036" dirty="0">
                <a:latin typeface="Times New Roman"/>
                <a:cs typeface="Times New Roman"/>
              </a:rPr>
              <a:t> </a:t>
            </a:r>
            <a:r>
              <a:rPr sz="2449" baseline="-36036" dirty="0">
                <a:latin typeface="Arial"/>
                <a:cs typeface="Arial"/>
              </a:rPr>
              <a:t>e</a:t>
            </a:r>
            <a:r>
              <a:rPr sz="2449" spc="-265" baseline="-36036" dirty="0">
                <a:latin typeface="Arial"/>
                <a:cs typeface="Arial"/>
              </a:rPr>
              <a:t> </a:t>
            </a:r>
            <a:r>
              <a:rPr sz="2449" spc="-39" baseline="1501" dirty="0">
                <a:latin typeface="Symbol"/>
                <a:cs typeface="Symbol"/>
              </a:rPr>
              <a:t></a:t>
            </a:r>
            <a:r>
              <a:rPr sz="2449" spc="-39" baseline="1501" dirty="0">
                <a:latin typeface="Arial"/>
                <a:cs typeface="Arial"/>
              </a:rPr>
              <a:t>V</a:t>
            </a:r>
            <a:r>
              <a:rPr sz="1721" spc="-39" baseline="-17094" dirty="0">
                <a:latin typeface="Arial"/>
                <a:cs typeface="Arial"/>
              </a:rPr>
              <a:t>s</a:t>
            </a:r>
            <a:endParaRPr sz="1721" baseline="-17094">
              <a:latin typeface="Arial"/>
              <a:cs typeface="Arial"/>
            </a:endParaRPr>
          </a:p>
          <a:p>
            <a:pPr marL="36981">
              <a:spcBef>
                <a:spcPts val="371"/>
              </a:spcBef>
              <a:tabLst>
                <a:tab pos="693121" algn="l"/>
              </a:tabLst>
            </a:pPr>
            <a:r>
              <a:rPr sz="1632" spc="-13" dirty="0">
                <a:latin typeface="Symbol"/>
                <a:cs typeface="Symbol"/>
              </a:rPr>
              <a:t></a:t>
            </a:r>
            <a:r>
              <a:rPr sz="1632" spc="-13" dirty="0">
                <a:latin typeface="Arial"/>
                <a:cs typeface="Arial"/>
              </a:rPr>
              <a:t>t	</a:t>
            </a:r>
            <a:r>
              <a:rPr sz="1632" spc="-13" dirty="0">
                <a:latin typeface="Symbol"/>
                <a:cs typeface="Symbol"/>
              </a:rPr>
              <a:t></a:t>
            </a:r>
            <a:r>
              <a:rPr sz="1632" spc="-13" dirty="0">
                <a:latin typeface="Arial"/>
                <a:cs typeface="Arial"/>
              </a:rPr>
              <a:t>t</a:t>
            </a:r>
            <a:endParaRPr sz="1632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953709" y="4791993"/>
            <a:ext cx="326091" cy="263040"/>
          </a:xfrm>
          <a:prstGeom prst="rect">
            <a:avLst/>
          </a:prstGeom>
        </p:spPr>
        <p:txBody>
          <a:bodyPr vert="horz" wrap="square" lIns="0" tIns="11766" rIns="0" bIns="0" rtlCol="0">
            <a:spAutoFit/>
          </a:bodyPr>
          <a:lstStyle/>
          <a:p>
            <a:pPr marL="175381" indent="-164175">
              <a:spcBef>
                <a:spcPts val="93"/>
              </a:spcBef>
              <a:buFont typeface="Symbol"/>
              <a:buChar char=""/>
              <a:tabLst>
                <a:tab pos="175942" algn="l"/>
              </a:tabLst>
            </a:pPr>
            <a:r>
              <a:rPr sz="1632" dirty="0">
                <a:latin typeface="Arial"/>
                <a:cs typeface="Arial"/>
              </a:rPr>
              <a:t>V</a:t>
            </a:r>
            <a:endParaRPr sz="1632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188354" y="4955378"/>
            <a:ext cx="2635063" cy="263040"/>
          </a:xfrm>
          <a:prstGeom prst="rect">
            <a:avLst/>
          </a:prstGeom>
        </p:spPr>
        <p:txBody>
          <a:bodyPr vert="horz" wrap="square" lIns="0" tIns="11766" rIns="0" bIns="0" rtlCol="0">
            <a:spAutoFit/>
          </a:bodyPr>
          <a:lstStyle/>
          <a:p>
            <a:pPr marL="11206">
              <a:spcBef>
                <a:spcPts val="93"/>
              </a:spcBef>
              <a:tabLst>
                <a:tab pos="576573" algn="l"/>
                <a:tab pos="1522961" algn="l"/>
                <a:tab pos="2464865" algn="l"/>
              </a:tabLst>
            </a:pPr>
            <a:r>
              <a:rPr sz="1632" spc="-18" dirty="0">
                <a:latin typeface="Symbol"/>
                <a:cs typeface="Symbol"/>
              </a:rPr>
              <a:t></a:t>
            </a:r>
            <a:r>
              <a:rPr sz="1632" dirty="0">
                <a:latin typeface="Arial"/>
                <a:cs typeface="Arial"/>
              </a:rPr>
              <a:t>t	</a:t>
            </a:r>
            <a:r>
              <a:rPr sz="1632" spc="-22" dirty="0">
                <a:latin typeface="Symbol"/>
                <a:cs typeface="Symbol"/>
              </a:rPr>
              <a:t></a:t>
            </a:r>
            <a:r>
              <a:rPr sz="1632" dirty="0">
                <a:latin typeface="Arial"/>
                <a:cs typeface="Arial"/>
              </a:rPr>
              <a:t>t	</a:t>
            </a:r>
            <a:r>
              <a:rPr sz="1632" spc="-18" dirty="0">
                <a:latin typeface="Symbol"/>
                <a:cs typeface="Symbol"/>
              </a:rPr>
              <a:t></a:t>
            </a:r>
            <a:r>
              <a:rPr sz="1632" dirty="0">
                <a:latin typeface="Arial"/>
                <a:cs typeface="Arial"/>
              </a:rPr>
              <a:t>t	</a:t>
            </a:r>
            <a:r>
              <a:rPr sz="1632" spc="-18" dirty="0">
                <a:latin typeface="Symbol"/>
                <a:cs typeface="Symbol"/>
              </a:rPr>
              <a:t></a:t>
            </a:r>
            <a:r>
              <a:rPr sz="1632" dirty="0">
                <a:latin typeface="Arial"/>
                <a:cs typeface="Arial"/>
              </a:rPr>
              <a:t>t</a:t>
            </a:r>
            <a:endParaRPr sz="1632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145995" y="4578345"/>
            <a:ext cx="2741519" cy="360959"/>
          </a:xfrm>
          <a:prstGeom prst="rect">
            <a:avLst/>
          </a:prstGeom>
        </p:spPr>
        <p:txBody>
          <a:bodyPr vert="horz" wrap="square" lIns="0" tIns="14568" rIns="0" bIns="0" rtlCol="0">
            <a:spAutoFit/>
          </a:bodyPr>
          <a:lstStyle/>
          <a:p>
            <a:pPr marL="11206">
              <a:spcBef>
                <a:spcPts val="115"/>
              </a:spcBef>
            </a:pPr>
            <a:r>
              <a:rPr sz="1632" u="sng" spc="-9" dirty="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sz="1632" u="sng" spc="-9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V</a:t>
            </a:r>
            <a:r>
              <a:rPr sz="1632" spc="-9" dirty="0">
                <a:latin typeface="Arial"/>
                <a:cs typeface="Arial"/>
              </a:rPr>
              <a:t> </a:t>
            </a:r>
            <a:r>
              <a:rPr sz="2449" baseline="-36036" dirty="0">
                <a:latin typeface="Symbol"/>
                <a:cs typeface="Symbol"/>
              </a:rPr>
              <a:t></a:t>
            </a:r>
            <a:r>
              <a:rPr sz="2449" baseline="-36036" dirty="0">
                <a:latin typeface="Times New Roman"/>
                <a:cs typeface="Times New Roman"/>
              </a:rPr>
              <a:t> </a:t>
            </a:r>
            <a:r>
              <a:rPr sz="1632" spc="-18" dirty="0">
                <a:latin typeface="Symbol"/>
                <a:cs typeface="Symbol"/>
              </a:rPr>
              <a:t></a:t>
            </a:r>
            <a:r>
              <a:rPr sz="1632" spc="-18" dirty="0">
                <a:latin typeface="Arial"/>
                <a:cs typeface="Arial"/>
              </a:rPr>
              <a:t>V</a:t>
            </a:r>
            <a:r>
              <a:rPr sz="1721" spc="-26" baseline="-19230" dirty="0">
                <a:latin typeface="Arial"/>
                <a:cs typeface="Arial"/>
              </a:rPr>
              <a:t>v </a:t>
            </a:r>
            <a:r>
              <a:rPr sz="2449" baseline="-36036" dirty="0">
                <a:latin typeface="Symbol"/>
                <a:cs typeface="Symbol"/>
              </a:rPr>
              <a:t></a:t>
            </a:r>
            <a:r>
              <a:rPr sz="2449" baseline="-36036" dirty="0">
                <a:latin typeface="Times New Roman"/>
                <a:cs typeface="Times New Roman"/>
              </a:rPr>
              <a:t> </a:t>
            </a:r>
            <a:r>
              <a:rPr sz="2449" spc="-92" baseline="1501" dirty="0">
                <a:latin typeface="Symbol"/>
                <a:cs typeface="Symbol"/>
              </a:rPr>
              <a:t></a:t>
            </a:r>
            <a:r>
              <a:rPr sz="3375" spc="-92" baseline="1089" dirty="0">
                <a:latin typeface="Symbol"/>
                <a:cs typeface="Symbol"/>
              </a:rPr>
              <a:t></a:t>
            </a:r>
            <a:r>
              <a:rPr sz="2449" spc="-92" baseline="1501" dirty="0">
                <a:latin typeface="Arial"/>
                <a:cs typeface="Arial"/>
              </a:rPr>
              <a:t>V</a:t>
            </a:r>
            <a:r>
              <a:rPr sz="1721" spc="-92" baseline="-17094" dirty="0">
                <a:latin typeface="Arial"/>
                <a:cs typeface="Arial"/>
              </a:rPr>
              <a:t>s </a:t>
            </a:r>
            <a:r>
              <a:rPr sz="2449" baseline="1501" dirty="0">
                <a:latin typeface="Symbol"/>
                <a:cs typeface="Symbol"/>
              </a:rPr>
              <a:t></a:t>
            </a:r>
            <a:r>
              <a:rPr sz="2449" baseline="1501" dirty="0">
                <a:latin typeface="Times New Roman"/>
                <a:cs typeface="Times New Roman"/>
              </a:rPr>
              <a:t> </a:t>
            </a:r>
            <a:r>
              <a:rPr sz="2449" spc="-19" baseline="1501" dirty="0">
                <a:latin typeface="Arial"/>
                <a:cs typeface="Arial"/>
              </a:rPr>
              <a:t>eV</a:t>
            </a:r>
            <a:r>
              <a:rPr sz="1721" spc="-19" baseline="-17094" dirty="0">
                <a:latin typeface="Arial"/>
                <a:cs typeface="Arial"/>
              </a:rPr>
              <a:t>s </a:t>
            </a:r>
            <a:r>
              <a:rPr sz="3375" spc="-324" baseline="1089" dirty="0">
                <a:latin typeface="Symbol"/>
                <a:cs typeface="Symbol"/>
              </a:rPr>
              <a:t></a:t>
            </a:r>
            <a:r>
              <a:rPr sz="3375" spc="-324" baseline="1089" dirty="0">
                <a:latin typeface="Times New Roman"/>
                <a:cs typeface="Times New Roman"/>
              </a:rPr>
              <a:t> </a:t>
            </a:r>
            <a:r>
              <a:rPr sz="2449" baseline="-36036" dirty="0">
                <a:latin typeface="Symbol"/>
                <a:cs typeface="Symbol"/>
              </a:rPr>
              <a:t></a:t>
            </a:r>
            <a:r>
              <a:rPr sz="2449" spc="39" baseline="-36036" dirty="0">
                <a:latin typeface="Times New Roman"/>
                <a:cs typeface="Times New Roman"/>
              </a:rPr>
              <a:t> </a:t>
            </a:r>
            <a:r>
              <a:rPr sz="2449" spc="-39" baseline="1501" dirty="0">
                <a:latin typeface="Symbol"/>
                <a:cs typeface="Symbol"/>
              </a:rPr>
              <a:t></a:t>
            </a:r>
            <a:r>
              <a:rPr sz="2449" spc="-39" baseline="1501" dirty="0">
                <a:latin typeface="Arial"/>
                <a:cs typeface="Arial"/>
              </a:rPr>
              <a:t>V</a:t>
            </a:r>
            <a:r>
              <a:rPr sz="1721" spc="-39" baseline="-17094" dirty="0">
                <a:latin typeface="Arial"/>
                <a:cs typeface="Arial"/>
              </a:rPr>
              <a:t>s</a:t>
            </a:r>
            <a:endParaRPr sz="1721" baseline="-17094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282666" y="4024843"/>
            <a:ext cx="946897" cy="263040"/>
          </a:xfrm>
          <a:prstGeom prst="rect">
            <a:avLst/>
          </a:prstGeom>
        </p:spPr>
        <p:txBody>
          <a:bodyPr vert="horz" wrap="square" lIns="0" tIns="11766" rIns="0" bIns="0" rtlCol="0">
            <a:spAutoFit/>
          </a:bodyPr>
          <a:lstStyle/>
          <a:p>
            <a:pPr marL="11206">
              <a:spcBef>
                <a:spcPts val="93"/>
              </a:spcBef>
            </a:pPr>
            <a:r>
              <a:rPr sz="1632" spc="-4" dirty="0">
                <a:latin typeface="Arial"/>
                <a:cs typeface="Arial"/>
              </a:rPr>
              <a:t>dxdydz</a:t>
            </a:r>
            <a:r>
              <a:rPr sz="1632" spc="331" dirty="0">
                <a:latin typeface="Arial"/>
                <a:cs typeface="Arial"/>
              </a:rPr>
              <a:t> </a:t>
            </a:r>
            <a:r>
              <a:rPr sz="1632" spc="-9" dirty="0">
                <a:latin typeface="Symbol"/>
                <a:cs typeface="Symbol"/>
              </a:rPr>
              <a:t></a:t>
            </a:r>
            <a:r>
              <a:rPr sz="1632" spc="-9" dirty="0">
                <a:latin typeface="Arial"/>
                <a:cs typeface="Arial"/>
              </a:rPr>
              <a:t>t</a:t>
            </a:r>
            <a:endParaRPr sz="1632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690375" y="4047706"/>
            <a:ext cx="319928" cy="263040"/>
          </a:xfrm>
          <a:prstGeom prst="rect">
            <a:avLst/>
          </a:prstGeom>
        </p:spPr>
        <p:txBody>
          <a:bodyPr vert="horz" wrap="square" lIns="0" tIns="11766" rIns="0" bIns="0" rtlCol="0">
            <a:spAutoFit/>
          </a:bodyPr>
          <a:lstStyle/>
          <a:p>
            <a:pPr marL="11206">
              <a:spcBef>
                <a:spcPts val="93"/>
              </a:spcBef>
            </a:pPr>
            <a:r>
              <a:rPr sz="1632" spc="-18" dirty="0">
                <a:latin typeface="Symbol"/>
                <a:cs typeface="Symbol"/>
              </a:rPr>
              <a:t></a:t>
            </a:r>
            <a:r>
              <a:rPr sz="1632" spc="88" dirty="0">
                <a:latin typeface="Arial"/>
                <a:cs typeface="Arial"/>
              </a:rPr>
              <a:t>z</a:t>
            </a:r>
            <a:r>
              <a:rPr sz="1721" spc="-6" baseline="36324" dirty="0">
                <a:latin typeface="Arial"/>
                <a:cs typeface="Arial"/>
              </a:rPr>
              <a:t>2</a:t>
            </a:r>
            <a:endParaRPr sz="1721" baseline="36324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7139957" y="2757456"/>
            <a:ext cx="239246" cy="263040"/>
          </a:xfrm>
          <a:prstGeom prst="rect">
            <a:avLst/>
          </a:prstGeom>
        </p:spPr>
        <p:txBody>
          <a:bodyPr vert="horz" wrap="square" lIns="0" tIns="11766" rIns="0" bIns="0" rtlCol="0">
            <a:spAutoFit/>
          </a:bodyPr>
          <a:lstStyle/>
          <a:p>
            <a:pPr marL="11206">
              <a:spcBef>
                <a:spcPts val="93"/>
              </a:spcBef>
            </a:pPr>
            <a:r>
              <a:rPr sz="1632" spc="-18" dirty="0">
                <a:latin typeface="Symbol"/>
                <a:cs typeface="Symbol"/>
              </a:rPr>
              <a:t></a:t>
            </a:r>
            <a:r>
              <a:rPr sz="1632" dirty="0">
                <a:latin typeface="Arial"/>
                <a:cs typeface="Arial"/>
              </a:rPr>
              <a:t>u</a:t>
            </a:r>
            <a:endParaRPr sz="1632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5098645" y="2889914"/>
            <a:ext cx="1916206" cy="263104"/>
          </a:xfrm>
          <a:prstGeom prst="rect">
            <a:avLst/>
          </a:prstGeom>
        </p:spPr>
        <p:txBody>
          <a:bodyPr vert="horz" wrap="square" lIns="0" tIns="11766" rIns="0" bIns="0" rtlCol="0">
            <a:spAutoFit/>
          </a:bodyPr>
          <a:lstStyle/>
          <a:p>
            <a:pPr marL="11206">
              <a:spcBef>
                <a:spcPts val="93"/>
              </a:spcBef>
              <a:tabLst>
                <a:tab pos="294730" algn="l"/>
                <a:tab pos="1800880" algn="l"/>
              </a:tabLst>
            </a:pPr>
            <a:r>
              <a:rPr sz="1632" dirty="0">
                <a:latin typeface="Arial"/>
                <a:cs typeface="Arial"/>
              </a:rPr>
              <a:t>v	</a:t>
            </a:r>
            <a:r>
              <a:rPr sz="1632" dirty="0">
                <a:latin typeface="Symbol"/>
                <a:cs typeface="Symbol"/>
              </a:rPr>
              <a:t></a:t>
            </a:r>
            <a:r>
              <a:rPr sz="1632" spc="-18" dirty="0">
                <a:latin typeface="Times New Roman"/>
                <a:cs typeface="Times New Roman"/>
              </a:rPr>
              <a:t> </a:t>
            </a:r>
            <a:r>
              <a:rPr sz="1632" dirty="0">
                <a:latin typeface="Arial"/>
                <a:cs typeface="Arial"/>
              </a:rPr>
              <a:t>ki</a:t>
            </a:r>
            <a:r>
              <a:rPr sz="1632" spc="-13" dirty="0">
                <a:latin typeface="Arial"/>
                <a:cs typeface="Arial"/>
              </a:rPr>
              <a:t> </a:t>
            </a:r>
            <a:r>
              <a:rPr sz="1632" dirty="0">
                <a:latin typeface="Symbol"/>
                <a:cs typeface="Symbol"/>
              </a:rPr>
              <a:t></a:t>
            </a:r>
            <a:r>
              <a:rPr sz="1632" spc="62" dirty="0">
                <a:latin typeface="Times New Roman"/>
                <a:cs typeface="Times New Roman"/>
              </a:rPr>
              <a:t> </a:t>
            </a:r>
            <a:r>
              <a:rPr sz="1632" spc="-26" dirty="0">
                <a:latin typeface="Symbol"/>
                <a:cs typeface="Symbol"/>
              </a:rPr>
              <a:t></a:t>
            </a:r>
            <a:r>
              <a:rPr sz="1632" dirty="0">
                <a:latin typeface="Arial"/>
                <a:cs typeface="Arial"/>
              </a:rPr>
              <a:t>k</a:t>
            </a:r>
            <a:r>
              <a:rPr sz="1632" spc="-40" dirty="0">
                <a:latin typeface="Arial"/>
                <a:cs typeface="Arial"/>
              </a:rPr>
              <a:t> </a:t>
            </a:r>
            <a:r>
              <a:rPr sz="2449" spc="-26" baseline="36036" dirty="0">
                <a:latin typeface="Symbol"/>
                <a:cs typeface="Symbol"/>
              </a:rPr>
              <a:t></a:t>
            </a:r>
            <a:r>
              <a:rPr sz="2449" baseline="36036" dirty="0">
                <a:latin typeface="Arial"/>
                <a:cs typeface="Arial"/>
              </a:rPr>
              <a:t>h</a:t>
            </a:r>
            <a:r>
              <a:rPr sz="2449" spc="218" baseline="36036" dirty="0">
                <a:latin typeface="Arial"/>
                <a:cs typeface="Arial"/>
              </a:rPr>
              <a:t> </a:t>
            </a:r>
            <a:r>
              <a:rPr sz="1632" dirty="0">
                <a:latin typeface="Symbol"/>
                <a:cs typeface="Symbol"/>
              </a:rPr>
              <a:t></a:t>
            </a:r>
            <a:r>
              <a:rPr sz="1632" spc="62" dirty="0">
                <a:latin typeface="Times New Roman"/>
                <a:cs typeface="Times New Roman"/>
              </a:rPr>
              <a:t> </a:t>
            </a:r>
            <a:r>
              <a:rPr sz="1632" dirty="0">
                <a:latin typeface="Symbol"/>
                <a:cs typeface="Symbol"/>
              </a:rPr>
              <a:t></a:t>
            </a:r>
            <a:r>
              <a:rPr sz="1632" dirty="0">
                <a:latin typeface="Times New Roman"/>
                <a:cs typeface="Times New Roman"/>
              </a:rPr>
              <a:t>	</a:t>
            </a:r>
            <a:r>
              <a:rPr sz="2449" baseline="36036" dirty="0">
                <a:latin typeface="Arial"/>
                <a:cs typeface="Arial"/>
              </a:rPr>
              <a:t>k</a:t>
            </a:r>
            <a:endParaRPr sz="2449" baseline="36036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5530357" y="2175869"/>
            <a:ext cx="1442757" cy="263040"/>
          </a:xfrm>
          <a:prstGeom prst="rect">
            <a:avLst/>
          </a:prstGeom>
        </p:spPr>
        <p:txBody>
          <a:bodyPr vert="horz" wrap="square" lIns="0" tIns="11766" rIns="0" bIns="0" rtlCol="0">
            <a:spAutoFit/>
          </a:bodyPr>
          <a:lstStyle/>
          <a:p>
            <a:pPr marL="11206">
              <a:spcBef>
                <a:spcPts val="93"/>
              </a:spcBef>
              <a:tabLst>
                <a:tab pos="1272496" algn="l"/>
              </a:tabLst>
            </a:pPr>
            <a:r>
              <a:rPr sz="1632" spc="-18" dirty="0">
                <a:latin typeface="Symbol"/>
                <a:cs typeface="Symbol"/>
              </a:rPr>
              <a:t></a:t>
            </a:r>
            <a:r>
              <a:rPr sz="1632" dirty="0">
                <a:latin typeface="Arial"/>
                <a:cs typeface="Arial"/>
              </a:rPr>
              <a:t>z	</a:t>
            </a:r>
            <a:r>
              <a:rPr sz="1632" spc="-18" dirty="0">
                <a:latin typeface="Symbol"/>
                <a:cs typeface="Symbol"/>
              </a:rPr>
              <a:t></a:t>
            </a:r>
            <a:r>
              <a:rPr sz="1632" dirty="0">
                <a:latin typeface="Arial"/>
                <a:cs typeface="Arial"/>
              </a:rPr>
              <a:t>t</a:t>
            </a:r>
            <a:endParaRPr sz="1632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5470518" y="2012483"/>
            <a:ext cx="1540809" cy="263104"/>
          </a:xfrm>
          <a:prstGeom prst="rect">
            <a:avLst/>
          </a:prstGeom>
        </p:spPr>
        <p:txBody>
          <a:bodyPr vert="horz" wrap="square" lIns="0" tIns="11766" rIns="0" bIns="0" rtlCol="0">
            <a:spAutoFit/>
          </a:bodyPr>
          <a:lstStyle/>
          <a:p>
            <a:pPr marL="11206">
              <a:spcBef>
                <a:spcPts val="93"/>
              </a:spcBef>
            </a:pPr>
            <a:r>
              <a:rPr sz="2449" spc="72" baseline="36036" dirty="0">
                <a:latin typeface="Symbol"/>
                <a:cs typeface="Symbol"/>
              </a:rPr>
              <a:t></a:t>
            </a:r>
            <a:r>
              <a:rPr sz="2449" spc="72" baseline="36036" dirty="0">
                <a:latin typeface="Arial"/>
                <a:cs typeface="Arial"/>
              </a:rPr>
              <a:t>v</a:t>
            </a:r>
            <a:r>
              <a:rPr sz="1721" spc="72" baseline="32051" dirty="0">
                <a:latin typeface="Arial"/>
                <a:cs typeface="Arial"/>
              </a:rPr>
              <a:t>z </a:t>
            </a:r>
            <a:r>
              <a:rPr sz="1632" spc="-4" dirty="0">
                <a:latin typeface="Arial"/>
                <a:cs typeface="Arial"/>
              </a:rPr>
              <a:t>dxdydz </a:t>
            </a:r>
            <a:r>
              <a:rPr sz="1632" dirty="0">
                <a:latin typeface="Symbol"/>
                <a:cs typeface="Symbol"/>
              </a:rPr>
              <a:t></a:t>
            </a:r>
            <a:r>
              <a:rPr sz="1632" spc="180" dirty="0">
                <a:latin typeface="Times New Roman"/>
                <a:cs typeface="Times New Roman"/>
              </a:rPr>
              <a:t> </a:t>
            </a:r>
            <a:r>
              <a:rPr sz="2449" spc="-13" baseline="36036" dirty="0">
                <a:latin typeface="Symbol"/>
                <a:cs typeface="Symbol"/>
              </a:rPr>
              <a:t></a:t>
            </a:r>
            <a:r>
              <a:rPr sz="2449" spc="-13" baseline="36036" dirty="0">
                <a:latin typeface="Arial"/>
                <a:cs typeface="Arial"/>
              </a:rPr>
              <a:t>V</a:t>
            </a:r>
            <a:endParaRPr sz="2449" baseline="36036">
              <a:latin typeface="Arial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5365601" y="4013023"/>
            <a:ext cx="248210" cy="277262"/>
          </a:xfrm>
          <a:prstGeom prst="rect">
            <a:avLst/>
          </a:prstGeom>
        </p:spPr>
        <p:txBody>
          <a:bodyPr vert="horz" wrap="square" lIns="0" tIns="12326" rIns="0" bIns="0" rtlCol="0">
            <a:spAutoFit/>
          </a:bodyPr>
          <a:lstStyle/>
          <a:p>
            <a:pPr marL="11206">
              <a:spcBef>
                <a:spcPts val="97"/>
              </a:spcBef>
            </a:pPr>
            <a:r>
              <a:rPr sz="1721" i="1" spc="-35" dirty="0">
                <a:latin typeface="Symbol"/>
                <a:cs typeface="Symbol"/>
              </a:rPr>
              <a:t></a:t>
            </a:r>
            <a:r>
              <a:rPr sz="1721" i="1" spc="-224" dirty="0">
                <a:latin typeface="Times New Roman"/>
                <a:cs typeface="Times New Roman"/>
              </a:rPr>
              <a:t> </a:t>
            </a:r>
            <a:r>
              <a:rPr sz="1721" spc="-6" baseline="-19230" dirty="0">
                <a:latin typeface="Arial"/>
                <a:cs typeface="Arial"/>
              </a:rPr>
              <a:t>w</a:t>
            </a:r>
            <a:endParaRPr sz="1721" baseline="-19230"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6198012" y="3042146"/>
            <a:ext cx="1172696" cy="277262"/>
          </a:xfrm>
          <a:prstGeom prst="rect">
            <a:avLst/>
          </a:prstGeom>
        </p:spPr>
        <p:txBody>
          <a:bodyPr vert="horz" wrap="square" lIns="0" tIns="12326" rIns="0" bIns="0" rtlCol="0">
            <a:spAutoFit/>
          </a:bodyPr>
          <a:lstStyle/>
          <a:p>
            <a:pPr marL="11206">
              <a:spcBef>
                <a:spcPts val="97"/>
              </a:spcBef>
              <a:tabLst>
                <a:tab pos="628123" algn="l"/>
                <a:tab pos="956473" algn="l"/>
              </a:tabLst>
            </a:pPr>
            <a:r>
              <a:rPr sz="1632" spc="-18" dirty="0">
                <a:latin typeface="Symbol"/>
                <a:cs typeface="Symbol"/>
              </a:rPr>
              <a:t></a:t>
            </a:r>
            <a:r>
              <a:rPr sz="1632" dirty="0">
                <a:latin typeface="Arial"/>
                <a:cs typeface="Arial"/>
              </a:rPr>
              <a:t>z	</a:t>
            </a:r>
            <a:r>
              <a:rPr sz="1721" i="1" spc="-35" dirty="0">
                <a:latin typeface="Symbol"/>
                <a:cs typeface="Symbol"/>
              </a:rPr>
              <a:t></a:t>
            </a:r>
            <a:r>
              <a:rPr sz="1721" dirty="0">
                <a:latin typeface="Times New Roman"/>
                <a:cs typeface="Times New Roman"/>
              </a:rPr>
              <a:t>	</a:t>
            </a:r>
            <a:r>
              <a:rPr sz="1632" spc="-18" dirty="0">
                <a:latin typeface="Symbol"/>
                <a:cs typeface="Symbol"/>
              </a:rPr>
              <a:t></a:t>
            </a:r>
            <a:r>
              <a:rPr sz="1632" dirty="0">
                <a:latin typeface="Arial"/>
                <a:cs typeface="Arial"/>
              </a:rPr>
              <a:t>z</a:t>
            </a:r>
            <a:endParaRPr sz="1632">
              <a:latin typeface="Arial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5246594" y="2389093"/>
            <a:ext cx="2235574" cy="22861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1412" b="1" spc="-4" dirty="0">
                <a:latin typeface="Arial"/>
                <a:cs typeface="Arial"/>
              </a:rPr>
              <a:t>Using </a:t>
            </a:r>
            <a:r>
              <a:rPr sz="1412" b="1" spc="-13" dirty="0">
                <a:latin typeface="Arial"/>
                <a:cs typeface="Arial"/>
              </a:rPr>
              <a:t>Darcy’s </a:t>
            </a:r>
            <a:r>
              <a:rPr sz="1412" b="1" spc="-4" dirty="0">
                <a:latin typeface="Arial"/>
                <a:cs typeface="Arial"/>
              </a:rPr>
              <a:t>Law </a:t>
            </a:r>
            <a:r>
              <a:rPr sz="1412" b="1" dirty="0">
                <a:latin typeface="Arial"/>
                <a:cs typeface="Arial"/>
              </a:rPr>
              <a:t>(</a:t>
            </a:r>
            <a:r>
              <a:rPr sz="1412" b="1" i="1" dirty="0">
                <a:latin typeface="Arial"/>
                <a:cs typeface="Arial"/>
              </a:rPr>
              <a:t>v =</a:t>
            </a:r>
            <a:r>
              <a:rPr sz="1412" b="1" i="1" spc="-9" dirty="0">
                <a:latin typeface="Arial"/>
                <a:cs typeface="Arial"/>
              </a:rPr>
              <a:t> </a:t>
            </a:r>
            <a:r>
              <a:rPr sz="1412" b="1" i="1" spc="-4" dirty="0">
                <a:latin typeface="Arial"/>
                <a:cs typeface="Arial"/>
              </a:rPr>
              <a:t>ki</a:t>
            </a:r>
            <a:r>
              <a:rPr sz="1412" b="1" spc="-4" dirty="0">
                <a:latin typeface="Arial"/>
                <a:cs typeface="Arial"/>
              </a:rPr>
              <a:t>)</a:t>
            </a:r>
            <a:endParaRPr sz="1412">
              <a:latin typeface="Arial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410182" y="3298053"/>
            <a:ext cx="4126566" cy="695964"/>
          </a:xfrm>
          <a:prstGeom prst="rect">
            <a:avLst/>
          </a:prstGeom>
        </p:spPr>
        <p:txBody>
          <a:bodyPr vert="horz" wrap="square" lIns="0" tIns="110938" rIns="0" bIns="0" rtlCol="0">
            <a:spAutoFit/>
          </a:bodyPr>
          <a:lstStyle/>
          <a:p>
            <a:pPr marL="11206">
              <a:spcBef>
                <a:spcPts val="874"/>
              </a:spcBef>
            </a:pPr>
            <a:r>
              <a:rPr sz="1412" b="1" spc="-4" dirty="0">
                <a:latin typeface="Arial"/>
                <a:cs typeface="Arial"/>
              </a:rPr>
              <a:t>Where </a:t>
            </a:r>
            <a:r>
              <a:rPr sz="1412" b="1" i="1" dirty="0">
                <a:latin typeface="Arial"/>
                <a:cs typeface="Arial"/>
              </a:rPr>
              <a:t>u </a:t>
            </a:r>
            <a:r>
              <a:rPr sz="1412" b="1" dirty="0">
                <a:latin typeface="Arial"/>
                <a:cs typeface="Arial"/>
              </a:rPr>
              <a:t>= </a:t>
            </a:r>
            <a:r>
              <a:rPr sz="1412" b="1" spc="-4" dirty="0">
                <a:latin typeface="Arial"/>
                <a:cs typeface="Arial"/>
              </a:rPr>
              <a:t>excess pore pressure. From</a:t>
            </a:r>
            <a:r>
              <a:rPr sz="1412" b="1" spc="-9" dirty="0">
                <a:latin typeface="Arial"/>
                <a:cs typeface="Arial"/>
              </a:rPr>
              <a:t> </a:t>
            </a:r>
            <a:r>
              <a:rPr sz="1412" b="1" spc="-4" dirty="0">
                <a:latin typeface="Arial"/>
                <a:cs typeface="Arial"/>
              </a:rPr>
              <a:t>algebra:</a:t>
            </a:r>
            <a:endParaRPr sz="1412">
              <a:latin typeface="Arial"/>
              <a:cs typeface="Arial"/>
            </a:endParaRPr>
          </a:p>
          <a:p>
            <a:pPr marL="796220">
              <a:spcBef>
                <a:spcPts val="913"/>
              </a:spcBef>
              <a:tabLst>
                <a:tab pos="1039401" algn="l"/>
                <a:tab pos="1294348" algn="l"/>
                <a:tab pos="2161170" algn="l"/>
                <a:tab pos="2607188" algn="l"/>
              </a:tabLst>
            </a:pPr>
            <a:r>
              <a:rPr sz="2449" baseline="-36036" dirty="0">
                <a:latin typeface="Symbol"/>
                <a:cs typeface="Symbol"/>
              </a:rPr>
              <a:t></a:t>
            </a:r>
            <a:r>
              <a:rPr sz="2449" baseline="-36036" dirty="0">
                <a:latin typeface="Times New Roman"/>
                <a:cs typeface="Times New Roman"/>
              </a:rPr>
              <a:t>	</a:t>
            </a:r>
            <a:r>
              <a:rPr sz="1632" dirty="0">
                <a:latin typeface="Arial"/>
                <a:cs typeface="Arial"/>
              </a:rPr>
              <a:t>k	</a:t>
            </a:r>
            <a:r>
              <a:rPr sz="1632" spc="44" dirty="0">
                <a:latin typeface="Symbol"/>
                <a:cs typeface="Symbol"/>
              </a:rPr>
              <a:t></a:t>
            </a:r>
            <a:r>
              <a:rPr sz="1721" spc="66" baseline="36324" dirty="0">
                <a:latin typeface="Arial"/>
                <a:cs typeface="Arial"/>
              </a:rPr>
              <a:t>2</a:t>
            </a:r>
            <a:r>
              <a:rPr sz="1632" spc="44" dirty="0">
                <a:latin typeface="Arial"/>
                <a:cs typeface="Arial"/>
              </a:rPr>
              <a:t>u</a:t>
            </a:r>
            <a:r>
              <a:rPr sz="1632" spc="172" dirty="0">
                <a:latin typeface="Arial"/>
                <a:cs typeface="Arial"/>
              </a:rPr>
              <a:t> </a:t>
            </a:r>
            <a:r>
              <a:rPr sz="2449" baseline="-36036" dirty="0">
                <a:latin typeface="Symbol"/>
                <a:cs typeface="Symbol"/>
              </a:rPr>
              <a:t></a:t>
            </a:r>
            <a:r>
              <a:rPr sz="2449" baseline="-36036" dirty="0">
                <a:latin typeface="Times New Roman"/>
                <a:cs typeface="Times New Roman"/>
              </a:rPr>
              <a:t>	</a:t>
            </a:r>
            <a:r>
              <a:rPr sz="1632" dirty="0">
                <a:latin typeface="Arial"/>
                <a:cs typeface="Arial"/>
              </a:rPr>
              <a:t>1	</a:t>
            </a:r>
            <a:r>
              <a:rPr sz="1632" spc="-9" dirty="0">
                <a:latin typeface="Symbol"/>
                <a:cs typeface="Symbol"/>
              </a:rPr>
              <a:t></a:t>
            </a:r>
            <a:r>
              <a:rPr sz="1632" spc="-9" dirty="0">
                <a:latin typeface="Arial"/>
                <a:cs typeface="Arial"/>
              </a:rPr>
              <a:t>V</a:t>
            </a:r>
            <a:endParaRPr sz="1632">
              <a:latin typeface="Arial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4439749" y="4406161"/>
            <a:ext cx="3653118" cy="22861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1412" b="1" spc="-4" dirty="0">
                <a:latin typeface="Arial"/>
                <a:cs typeface="Arial"/>
              </a:rPr>
              <a:t>Rate of change in </a:t>
            </a:r>
            <a:r>
              <a:rPr sz="1412" b="1" i="1" dirty="0">
                <a:latin typeface="Arial"/>
                <a:cs typeface="Arial"/>
              </a:rPr>
              <a:t>V </a:t>
            </a:r>
            <a:r>
              <a:rPr sz="1412" b="1" dirty="0">
                <a:latin typeface="Arial"/>
                <a:cs typeface="Arial"/>
              </a:rPr>
              <a:t>= </a:t>
            </a:r>
            <a:r>
              <a:rPr sz="1412" b="1" spc="-4" dirty="0">
                <a:latin typeface="Arial"/>
                <a:cs typeface="Arial"/>
              </a:rPr>
              <a:t>Rate </a:t>
            </a:r>
            <a:r>
              <a:rPr sz="1412" b="1" dirty="0">
                <a:latin typeface="Arial"/>
                <a:cs typeface="Arial"/>
              </a:rPr>
              <a:t>of </a:t>
            </a:r>
            <a:r>
              <a:rPr sz="1412" b="1" spc="-4" dirty="0">
                <a:latin typeface="Arial"/>
                <a:cs typeface="Arial"/>
              </a:rPr>
              <a:t>Change </a:t>
            </a:r>
            <a:r>
              <a:rPr sz="1412" b="1" dirty="0">
                <a:latin typeface="Arial"/>
                <a:cs typeface="Arial"/>
              </a:rPr>
              <a:t>in</a:t>
            </a:r>
            <a:r>
              <a:rPr sz="1412" b="1" spc="-18" dirty="0">
                <a:latin typeface="Arial"/>
                <a:cs typeface="Arial"/>
              </a:rPr>
              <a:t> </a:t>
            </a:r>
            <a:r>
              <a:rPr sz="1412" b="1" i="1" dirty="0">
                <a:latin typeface="Arial"/>
                <a:cs typeface="Arial"/>
              </a:rPr>
              <a:t>V</a:t>
            </a:r>
            <a:r>
              <a:rPr sz="1390" b="1" i="1" baseline="-21164" dirty="0">
                <a:latin typeface="Arial"/>
                <a:cs typeface="Arial"/>
              </a:rPr>
              <a:t>v</a:t>
            </a:r>
            <a:endParaRPr sz="1390" baseline="-21164">
              <a:latin typeface="Arial"/>
              <a:cs typeface="Arial"/>
            </a:endParaRPr>
          </a:p>
        </p:txBody>
      </p:sp>
      <p:sp>
        <p:nvSpPr>
          <p:cNvPr id="41" name="object 41"/>
          <p:cNvSpPr txBox="1">
            <a:spLocks noGrp="1"/>
          </p:cNvSpPr>
          <p:nvPr>
            <p:ph type="title"/>
          </p:nvPr>
        </p:nvSpPr>
        <p:spPr>
          <a:xfrm>
            <a:off x="1346946" y="1165620"/>
            <a:ext cx="6451226" cy="608286"/>
          </a:xfrm>
          <a:prstGeom prst="rect">
            <a:avLst/>
          </a:prstGeom>
        </p:spPr>
        <p:txBody>
          <a:bodyPr vert="horz" wrap="square" lIns="0" tIns="10646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11206">
              <a:spcBef>
                <a:spcPts val="84"/>
              </a:spcBef>
            </a:pPr>
            <a:r>
              <a:rPr sz="3883" b="1" spc="4" dirty="0">
                <a:solidFill>
                  <a:srgbClr val="9A0000"/>
                </a:solidFill>
                <a:latin typeface="Arial"/>
                <a:cs typeface="Arial"/>
              </a:rPr>
              <a:t>T</a:t>
            </a:r>
            <a:r>
              <a:rPr sz="3088" b="1" spc="4" dirty="0">
                <a:solidFill>
                  <a:srgbClr val="9A0000"/>
                </a:solidFill>
                <a:latin typeface="Arial"/>
                <a:cs typeface="Arial"/>
              </a:rPr>
              <a:t>IME </a:t>
            </a:r>
            <a:r>
              <a:rPr sz="3883" b="1" spc="-53" dirty="0">
                <a:solidFill>
                  <a:srgbClr val="9A0000"/>
                </a:solidFill>
                <a:latin typeface="Arial"/>
                <a:cs typeface="Arial"/>
              </a:rPr>
              <a:t>R</a:t>
            </a:r>
            <a:r>
              <a:rPr sz="3088" b="1" spc="-53" dirty="0">
                <a:solidFill>
                  <a:srgbClr val="9A0000"/>
                </a:solidFill>
                <a:latin typeface="Arial"/>
                <a:cs typeface="Arial"/>
              </a:rPr>
              <a:t>ATE </a:t>
            </a:r>
            <a:r>
              <a:rPr sz="3088" b="1" spc="13" dirty="0">
                <a:solidFill>
                  <a:srgbClr val="9A0000"/>
                </a:solidFill>
                <a:latin typeface="Arial"/>
                <a:cs typeface="Arial"/>
              </a:rPr>
              <a:t>OF</a:t>
            </a:r>
            <a:r>
              <a:rPr sz="3088" b="1" spc="-560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3883" b="1" spc="-13" dirty="0">
                <a:solidFill>
                  <a:srgbClr val="9A0000"/>
                </a:solidFill>
                <a:latin typeface="Arial"/>
                <a:cs typeface="Arial"/>
              </a:rPr>
              <a:t>C</a:t>
            </a:r>
            <a:r>
              <a:rPr sz="3088" b="1" spc="-13" dirty="0">
                <a:solidFill>
                  <a:srgbClr val="9A0000"/>
                </a:solidFill>
                <a:latin typeface="Arial"/>
                <a:cs typeface="Arial"/>
              </a:rPr>
              <a:t>ONSOLIDATION</a:t>
            </a:r>
            <a:endParaRPr sz="3088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5043822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819689" y="6263191"/>
            <a:ext cx="703729" cy="14705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882" dirty="0">
                <a:latin typeface="Arial"/>
                <a:cs typeface="Arial"/>
              </a:rPr>
              <a:t>Slide </a:t>
            </a:r>
            <a:r>
              <a:rPr sz="882" spc="-4" dirty="0">
                <a:latin typeface="Arial"/>
                <a:cs typeface="Arial"/>
              </a:rPr>
              <a:t>42 of</a:t>
            </a:r>
            <a:r>
              <a:rPr sz="882" spc="-101" dirty="0">
                <a:latin typeface="Arial"/>
                <a:cs typeface="Arial"/>
              </a:rPr>
              <a:t> </a:t>
            </a:r>
            <a:r>
              <a:rPr sz="882" spc="-4" dirty="0">
                <a:latin typeface="Arial"/>
                <a:cs typeface="Arial"/>
              </a:rPr>
              <a:t>74</a:t>
            </a:r>
            <a:endParaRPr sz="882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07362" y="6265213"/>
            <a:ext cx="859491" cy="14705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882" spc="-4" dirty="0">
                <a:latin typeface="Arial"/>
                <a:cs typeface="Arial"/>
              </a:rPr>
              <a:t>Revised</a:t>
            </a:r>
            <a:r>
              <a:rPr sz="882" spc="-62" dirty="0">
                <a:latin typeface="Arial"/>
                <a:cs typeface="Arial"/>
              </a:rPr>
              <a:t> </a:t>
            </a:r>
            <a:r>
              <a:rPr sz="882" spc="-4" dirty="0">
                <a:latin typeface="Arial"/>
                <a:cs typeface="Arial"/>
              </a:rPr>
              <a:t>03/2013</a:t>
            </a:r>
            <a:endParaRPr sz="882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449816" y="5268108"/>
            <a:ext cx="2345391" cy="445730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algn="ctr">
              <a:spcBef>
                <a:spcPts val="88"/>
              </a:spcBef>
            </a:pPr>
            <a:r>
              <a:rPr sz="1588" b="1" dirty="0">
                <a:solidFill>
                  <a:srgbClr val="2D2D8A"/>
                </a:solidFill>
                <a:latin typeface="Arial"/>
                <a:cs typeface="Arial"/>
              </a:rPr>
              <a:t>Flow of </a:t>
            </a:r>
            <a:r>
              <a:rPr sz="1588" b="1" spc="-18" dirty="0">
                <a:solidFill>
                  <a:srgbClr val="2D2D8A"/>
                </a:solidFill>
                <a:latin typeface="Arial"/>
                <a:cs typeface="Arial"/>
              </a:rPr>
              <a:t>Water </a:t>
            </a:r>
            <a:r>
              <a:rPr sz="1588" b="1" dirty="0">
                <a:solidFill>
                  <a:srgbClr val="2D2D8A"/>
                </a:solidFill>
                <a:latin typeface="Arial"/>
                <a:cs typeface="Arial"/>
              </a:rPr>
              <a:t>@ </a:t>
            </a:r>
            <a:r>
              <a:rPr sz="1588" b="1" spc="-4" dirty="0">
                <a:solidFill>
                  <a:srgbClr val="2D2D8A"/>
                </a:solidFill>
                <a:latin typeface="Arial"/>
                <a:cs typeface="Arial"/>
              </a:rPr>
              <a:t>Point</a:t>
            </a:r>
            <a:r>
              <a:rPr sz="1588" b="1" spc="-110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588" b="1" dirty="0">
                <a:solidFill>
                  <a:srgbClr val="2D2D8A"/>
                </a:solidFill>
                <a:latin typeface="Arial"/>
                <a:cs typeface="Arial"/>
              </a:rPr>
              <a:t>A</a:t>
            </a:r>
            <a:endParaRPr sz="1588">
              <a:latin typeface="Arial"/>
              <a:cs typeface="Arial"/>
            </a:endParaRPr>
          </a:p>
          <a:p>
            <a:pPr algn="ctr">
              <a:spcBef>
                <a:spcPts val="9"/>
              </a:spcBef>
            </a:pPr>
            <a:r>
              <a:rPr sz="1235" b="1" spc="-4" dirty="0">
                <a:solidFill>
                  <a:srgbClr val="9A0000"/>
                </a:solidFill>
                <a:latin typeface="Arial"/>
                <a:cs typeface="Arial"/>
              </a:rPr>
              <a:t>Figure 7.17b. </a:t>
            </a:r>
            <a:r>
              <a:rPr sz="1235" spc="-4" dirty="0">
                <a:solidFill>
                  <a:srgbClr val="9A0000"/>
                </a:solidFill>
                <a:latin typeface="Arial"/>
                <a:cs typeface="Arial"/>
              </a:rPr>
              <a:t>Das FGE</a:t>
            </a:r>
            <a:r>
              <a:rPr sz="1235" spc="-35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1235" spc="-4" dirty="0">
                <a:solidFill>
                  <a:srgbClr val="9A0000"/>
                </a:solidFill>
                <a:latin typeface="Arial"/>
                <a:cs typeface="Arial"/>
              </a:rPr>
              <a:t>(2005).</a:t>
            </a:r>
            <a:endParaRPr sz="1235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760188" y="2049749"/>
            <a:ext cx="3748423" cy="30574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027855" y="2439296"/>
            <a:ext cx="341779" cy="0"/>
          </a:xfrm>
          <a:custGeom>
            <a:avLst/>
            <a:gdLst/>
            <a:ahLst/>
            <a:cxnLst/>
            <a:rect l="l" t="t" r="r" b="b"/>
            <a:pathLst>
              <a:path w="387350">
                <a:moveTo>
                  <a:pt x="0" y="0"/>
                </a:moveTo>
                <a:lnTo>
                  <a:pt x="387096" y="0"/>
                </a:lnTo>
              </a:path>
            </a:pathLst>
          </a:custGeom>
          <a:ln w="1094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597338" y="2439296"/>
            <a:ext cx="967068" cy="0"/>
          </a:xfrm>
          <a:custGeom>
            <a:avLst/>
            <a:gdLst/>
            <a:ahLst/>
            <a:cxnLst/>
            <a:rect l="l" t="t" r="r" b="b"/>
            <a:pathLst>
              <a:path w="1096009">
                <a:moveTo>
                  <a:pt x="0" y="0"/>
                </a:moveTo>
                <a:lnTo>
                  <a:pt x="1095756" y="0"/>
                </a:lnTo>
              </a:path>
            </a:pathLst>
          </a:custGeom>
          <a:ln w="1094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792108" y="2439296"/>
            <a:ext cx="332815" cy="0"/>
          </a:xfrm>
          <a:custGeom>
            <a:avLst/>
            <a:gdLst/>
            <a:ahLst/>
            <a:cxnLst/>
            <a:rect l="l" t="t" r="r" b="b"/>
            <a:pathLst>
              <a:path w="377190">
                <a:moveTo>
                  <a:pt x="0" y="0"/>
                </a:moveTo>
                <a:lnTo>
                  <a:pt x="377190" y="0"/>
                </a:lnTo>
              </a:path>
            </a:pathLst>
          </a:custGeom>
          <a:ln w="1094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127402" y="2439296"/>
            <a:ext cx="332815" cy="0"/>
          </a:xfrm>
          <a:custGeom>
            <a:avLst/>
            <a:gdLst/>
            <a:ahLst/>
            <a:cxnLst/>
            <a:rect l="l" t="t" r="r" b="b"/>
            <a:pathLst>
              <a:path w="377190">
                <a:moveTo>
                  <a:pt x="0" y="0"/>
                </a:moveTo>
                <a:lnTo>
                  <a:pt x="377190" y="0"/>
                </a:lnTo>
              </a:path>
            </a:pathLst>
          </a:custGeom>
          <a:ln w="1094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176233" y="3260912"/>
            <a:ext cx="332815" cy="0"/>
          </a:xfrm>
          <a:custGeom>
            <a:avLst/>
            <a:gdLst/>
            <a:ahLst/>
            <a:cxnLst/>
            <a:rect l="l" t="t" r="r" b="b"/>
            <a:pathLst>
              <a:path w="377190">
                <a:moveTo>
                  <a:pt x="0" y="0"/>
                </a:moveTo>
                <a:lnTo>
                  <a:pt x="377190" y="0"/>
                </a:lnTo>
              </a:path>
            </a:pathLst>
          </a:custGeom>
          <a:ln w="1094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057227" y="4078492"/>
            <a:ext cx="457199" cy="0"/>
          </a:xfrm>
          <a:custGeom>
            <a:avLst/>
            <a:gdLst/>
            <a:ahLst/>
            <a:cxnLst/>
            <a:rect l="l" t="t" r="r" b="b"/>
            <a:pathLst>
              <a:path w="518159">
                <a:moveTo>
                  <a:pt x="0" y="0"/>
                </a:moveTo>
                <a:lnTo>
                  <a:pt x="518159" y="0"/>
                </a:lnTo>
              </a:path>
            </a:pathLst>
          </a:custGeom>
          <a:ln w="1094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741683" y="4078492"/>
            <a:ext cx="638175" cy="0"/>
          </a:xfrm>
          <a:custGeom>
            <a:avLst/>
            <a:gdLst/>
            <a:ahLst/>
            <a:cxnLst/>
            <a:rect l="l" t="t" r="r" b="b"/>
            <a:pathLst>
              <a:path w="723265">
                <a:moveTo>
                  <a:pt x="0" y="0"/>
                </a:moveTo>
                <a:lnTo>
                  <a:pt x="723138" y="0"/>
                </a:lnTo>
              </a:path>
            </a:pathLst>
          </a:custGeom>
          <a:ln w="1094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809129" y="4943810"/>
            <a:ext cx="257175" cy="0"/>
          </a:xfrm>
          <a:custGeom>
            <a:avLst/>
            <a:gdLst/>
            <a:ahLst/>
            <a:cxnLst/>
            <a:rect l="l" t="t" r="r" b="b"/>
            <a:pathLst>
              <a:path w="291465">
                <a:moveTo>
                  <a:pt x="0" y="0"/>
                </a:moveTo>
                <a:lnTo>
                  <a:pt x="291084" y="0"/>
                </a:lnTo>
              </a:path>
            </a:pathLst>
          </a:custGeom>
          <a:ln w="1094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293223" y="4943810"/>
            <a:ext cx="638175" cy="0"/>
          </a:xfrm>
          <a:custGeom>
            <a:avLst/>
            <a:gdLst/>
            <a:ahLst/>
            <a:cxnLst/>
            <a:rect l="l" t="t" r="r" b="b"/>
            <a:pathLst>
              <a:path w="723265">
                <a:moveTo>
                  <a:pt x="0" y="0"/>
                </a:moveTo>
                <a:lnTo>
                  <a:pt x="723138" y="0"/>
                </a:lnTo>
              </a:path>
            </a:pathLst>
          </a:custGeom>
          <a:ln w="1094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967594" y="4943810"/>
            <a:ext cx="226919" cy="0"/>
          </a:xfrm>
          <a:custGeom>
            <a:avLst/>
            <a:gdLst/>
            <a:ahLst/>
            <a:cxnLst/>
            <a:rect l="l" t="t" r="r" b="b"/>
            <a:pathLst>
              <a:path w="257175">
                <a:moveTo>
                  <a:pt x="0" y="0"/>
                </a:moveTo>
                <a:lnTo>
                  <a:pt x="256794" y="0"/>
                </a:lnTo>
              </a:path>
            </a:pathLst>
          </a:custGeom>
          <a:ln w="1094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773495" y="5850142"/>
            <a:ext cx="260537" cy="0"/>
          </a:xfrm>
          <a:custGeom>
            <a:avLst/>
            <a:gdLst/>
            <a:ahLst/>
            <a:cxnLst/>
            <a:rect l="l" t="t" r="r" b="b"/>
            <a:pathLst>
              <a:path w="295275">
                <a:moveTo>
                  <a:pt x="0" y="0"/>
                </a:moveTo>
                <a:lnTo>
                  <a:pt x="294894" y="0"/>
                </a:lnTo>
              </a:path>
            </a:pathLst>
          </a:custGeom>
          <a:ln w="1094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070002" y="5850142"/>
            <a:ext cx="324410" cy="0"/>
          </a:xfrm>
          <a:custGeom>
            <a:avLst/>
            <a:gdLst/>
            <a:ahLst/>
            <a:cxnLst/>
            <a:rect l="l" t="t" r="r" b="b"/>
            <a:pathLst>
              <a:path w="367665">
                <a:moveTo>
                  <a:pt x="0" y="0"/>
                </a:moveTo>
                <a:lnTo>
                  <a:pt x="367284" y="0"/>
                </a:lnTo>
              </a:path>
            </a:pathLst>
          </a:custGeom>
          <a:ln w="1094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622004" y="5850142"/>
            <a:ext cx="493059" cy="0"/>
          </a:xfrm>
          <a:custGeom>
            <a:avLst/>
            <a:gdLst/>
            <a:ahLst/>
            <a:cxnLst/>
            <a:rect l="l" t="t" r="r" b="b"/>
            <a:pathLst>
              <a:path w="558800">
                <a:moveTo>
                  <a:pt x="0" y="0"/>
                </a:moveTo>
                <a:lnTo>
                  <a:pt x="558546" y="0"/>
                </a:lnTo>
              </a:path>
            </a:pathLst>
          </a:custGeom>
          <a:ln w="1094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7151145" y="5850142"/>
            <a:ext cx="226359" cy="0"/>
          </a:xfrm>
          <a:custGeom>
            <a:avLst/>
            <a:gdLst/>
            <a:ahLst/>
            <a:cxnLst/>
            <a:rect l="l" t="t" r="r" b="b"/>
            <a:pathLst>
              <a:path w="256540">
                <a:moveTo>
                  <a:pt x="0" y="0"/>
                </a:moveTo>
                <a:lnTo>
                  <a:pt x="256032" y="0"/>
                </a:lnTo>
              </a:path>
            </a:pathLst>
          </a:custGeom>
          <a:ln w="1094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5735405" y="4028516"/>
            <a:ext cx="90207" cy="175440"/>
          </a:xfrm>
          <a:prstGeom prst="rect">
            <a:avLst/>
          </a:prstGeom>
        </p:spPr>
        <p:txBody>
          <a:bodyPr vert="horz" wrap="square" lIns="0" tIns="12326" rIns="0" bIns="0" rtlCol="0">
            <a:spAutoFit/>
          </a:bodyPr>
          <a:lstStyle/>
          <a:p>
            <a:pPr marL="11206">
              <a:spcBef>
                <a:spcPts val="97"/>
              </a:spcBef>
            </a:pPr>
            <a:r>
              <a:rPr sz="1059" dirty="0">
                <a:latin typeface="Arial"/>
                <a:cs typeface="Arial"/>
              </a:rPr>
              <a:t>s</a:t>
            </a:r>
            <a:endParaRPr sz="1059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7438491" y="2389314"/>
            <a:ext cx="90207" cy="175440"/>
          </a:xfrm>
          <a:prstGeom prst="rect">
            <a:avLst/>
          </a:prstGeom>
        </p:spPr>
        <p:txBody>
          <a:bodyPr vert="horz" wrap="square" lIns="0" tIns="12326" rIns="0" bIns="0" rtlCol="0">
            <a:spAutoFit/>
          </a:bodyPr>
          <a:lstStyle/>
          <a:p>
            <a:pPr marL="11206">
              <a:spcBef>
                <a:spcPts val="97"/>
              </a:spcBef>
            </a:pPr>
            <a:r>
              <a:rPr sz="1059" dirty="0">
                <a:latin typeface="Arial"/>
                <a:cs typeface="Arial"/>
              </a:rPr>
              <a:t>s</a:t>
            </a:r>
            <a:endParaRPr sz="1059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608760" y="5846295"/>
            <a:ext cx="739028" cy="244976"/>
          </a:xfrm>
          <a:prstGeom prst="rect">
            <a:avLst/>
          </a:prstGeom>
        </p:spPr>
        <p:txBody>
          <a:bodyPr vert="horz" wrap="square" lIns="0" tIns="14007" rIns="0" bIns="0" rtlCol="0">
            <a:spAutoFit/>
          </a:bodyPr>
          <a:lstStyle/>
          <a:p>
            <a:pPr marL="11206">
              <a:spcBef>
                <a:spcPts val="110"/>
              </a:spcBef>
            </a:pPr>
            <a:r>
              <a:rPr sz="1500" spc="62" dirty="0">
                <a:latin typeface="Arial"/>
                <a:cs typeface="Arial"/>
              </a:rPr>
              <a:t>1</a:t>
            </a:r>
            <a:r>
              <a:rPr sz="1500" spc="62" dirty="0">
                <a:latin typeface="Symbol"/>
                <a:cs typeface="Symbol"/>
              </a:rPr>
              <a:t></a:t>
            </a:r>
            <a:r>
              <a:rPr sz="1500" spc="62" dirty="0">
                <a:latin typeface="Times New Roman"/>
                <a:cs typeface="Times New Roman"/>
              </a:rPr>
              <a:t> </a:t>
            </a:r>
            <a:r>
              <a:rPr sz="1500" spc="40" dirty="0">
                <a:latin typeface="Arial"/>
                <a:cs typeface="Arial"/>
              </a:rPr>
              <a:t>e</a:t>
            </a:r>
            <a:r>
              <a:rPr sz="1588" spc="59" baseline="-20833" dirty="0">
                <a:latin typeface="Arial"/>
                <a:cs typeface="Arial"/>
              </a:rPr>
              <a:t>o</a:t>
            </a:r>
            <a:r>
              <a:rPr sz="1588" spc="199" baseline="-20833" dirty="0">
                <a:latin typeface="Arial"/>
                <a:cs typeface="Arial"/>
              </a:rPr>
              <a:t> </a:t>
            </a:r>
            <a:r>
              <a:rPr sz="1500" dirty="0">
                <a:latin typeface="Symbol"/>
                <a:cs typeface="Symbol"/>
              </a:rPr>
              <a:t></a:t>
            </a:r>
            <a:r>
              <a:rPr sz="1500" dirty="0">
                <a:latin typeface="Arial"/>
                <a:cs typeface="Arial"/>
              </a:rPr>
              <a:t>t</a:t>
            </a:r>
            <a:endParaRPr sz="150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072233" y="5867155"/>
            <a:ext cx="299757" cy="244976"/>
          </a:xfrm>
          <a:prstGeom prst="rect">
            <a:avLst/>
          </a:prstGeom>
        </p:spPr>
        <p:txBody>
          <a:bodyPr vert="horz" wrap="square" lIns="0" tIns="14007" rIns="0" bIns="0" rtlCol="0">
            <a:spAutoFit/>
          </a:bodyPr>
          <a:lstStyle/>
          <a:p>
            <a:pPr marL="11206">
              <a:spcBef>
                <a:spcPts val="110"/>
              </a:spcBef>
            </a:pPr>
            <a:r>
              <a:rPr sz="1500" spc="-9" dirty="0">
                <a:latin typeface="Symbol"/>
                <a:cs typeface="Symbol"/>
              </a:rPr>
              <a:t></a:t>
            </a:r>
            <a:r>
              <a:rPr sz="1500" spc="97" dirty="0">
                <a:latin typeface="Arial"/>
                <a:cs typeface="Arial"/>
              </a:rPr>
              <a:t>z</a:t>
            </a:r>
            <a:r>
              <a:rPr sz="1588" spc="6" baseline="34722" dirty="0">
                <a:latin typeface="Arial"/>
                <a:cs typeface="Arial"/>
              </a:rPr>
              <a:t>2</a:t>
            </a:r>
            <a:endParaRPr sz="1588" baseline="34722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043926" y="4074657"/>
            <a:ext cx="1239371" cy="244976"/>
          </a:xfrm>
          <a:prstGeom prst="rect">
            <a:avLst/>
          </a:prstGeom>
        </p:spPr>
        <p:txBody>
          <a:bodyPr vert="horz" wrap="square" lIns="0" tIns="14007" rIns="0" bIns="0" rtlCol="0">
            <a:spAutoFit/>
          </a:bodyPr>
          <a:lstStyle/>
          <a:p>
            <a:pPr marL="11206">
              <a:spcBef>
                <a:spcPts val="110"/>
              </a:spcBef>
              <a:tabLst>
                <a:tab pos="768764" algn="l"/>
              </a:tabLst>
            </a:pPr>
            <a:r>
              <a:rPr sz="1500" spc="62" dirty="0">
                <a:latin typeface="Arial"/>
                <a:cs typeface="Arial"/>
              </a:rPr>
              <a:t>1</a:t>
            </a:r>
            <a:r>
              <a:rPr sz="1500" spc="62" dirty="0">
                <a:latin typeface="Symbol"/>
                <a:cs typeface="Symbol"/>
              </a:rPr>
              <a:t></a:t>
            </a:r>
            <a:r>
              <a:rPr sz="1500" spc="62" dirty="0">
                <a:latin typeface="Arial"/>
                <a:cs typeface="Arial"/>
              </a:rPr>
              <a:t>e</a:t>
            </a:r>
            <a:r>
              <a:rPr sz="1588" spc="92" baseline="-20833" dirty="0">
                <a:latin typeface="Arial"/>
                <a:cs typeface="Arial"/>
              </a:rPr>
              <a:t>o	</a:t>
            </a:r>
            <a:r>
              <a:rPr sz="1500" spc="62" dirty="0">
                <a:latin typeface="Arial"/>
                <a:cs typeface="Arial"/>
              </a:rPr>
              <a:t>1</a:t>
            </a:r>
            <a:r>
              <a:rPr sz="1500" spc="62" dirty="0">
                <a:latin typeface="Symbol"/>
                <a:cs typeface="Symbol"/>
              </a:rPr>
              <a:t></a:t>
            </a:r>
            <a:r>
              <a:rPr sz="1500" spc="-119" dirty="0">
                <a:latin typeface="Times New Roman"/>
                <a:cs typeface="Times New Roman"/>
              </a:rPr>
              <a:t> </a:t>
            </a:r>
            <a:r>
              <a:rPr sz="1500" spc="40" dirty="0">
                <a:latin typeface="Arial"/>
                <a:cs typeface="Arial"/>
              </a:rPr>
              <a:t>e</a:t>
            </a:r>
            <a:r>
              <a:rPr sz="1588" spc="59" baseline="-20833" dirty="0">
                <a:latin typeface="Arial"/>
                <a:cs typeface="Arial"/>
              </a:rPr>
              <a:t>o</a:t>
            </a:r>
            <a:endParaRPr sz="1588" baseline="-20833" dirty="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5612284" y="3922041"/>
            <a:ext cx="397249" cy="244976"/>
          </a:xfrm>
          <a:prstGeom prst="rect">
            <a:avLst/>
          </a:prstGeom>
        </p:spPr>
        <p:txBody>
          <a:bodyPr vert="horz" wrap="square" lIns="0" tIns="14007" rIns="0" bIns="0" rtlCol="0">
            <a:spAutoFit/>
          </a:bodyPr>
          <a:lstStyle/>
          <a:p>
            <a:pPr marL="11206">
              <a:spcBef>
                <a:spcPts val="110"/>
              </a:spcBef>
              <a:tabLst>
                <a:tab pos="279041" algn="l"/>
              </a:tabLst>
            </a:pPr>
            <a:r>
              <a:rPr sz="1500" spc="13" dirty="0">
                <a:latin typeface="Arial"/>
                <a:cs typeface="Arial"/>
              </a:rPr>
              <a:t>V	</a:t>
            </a:r>
            <a:r>
              <a:rPr sz="1500" spc="13" dirty="0">
                <a:latin typeface="Symbol"/>
                <a:cs typeface="Symbol"/>
              </a:rPr>
              <a:t></a:t>
            </a:r>
            <a:endParaRPr sz="1500" dirty="0">
              <a:latin typeface="Symbol"/>
              <a:cs typeface="Symbo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559672" y="3104483"/>
            <a:ext cx="286871" cy="244976"/>
          </a:xfrm>
          <a:prstGeom prst="rect">
            <a:avLst/>
          </a:prstGeom>
        </p:spPr>
        <p:txBody>
          <a:bodyPr vert="horz" wrap="square" lIns="0" tIns="14007" rIns="0" bIns="0" rtlCol="0">
            <a:spAutoFit/>
          </a:bodyPr>
          <a:lstStyle/>
          <a:p>
            <a:pPr marL="11206">
              <a:spcBef>
                <a:spcPts val="110"/>
              </a:spcBef>
            </a:pPr>
            <a:r>
              <a:rPr sz="1500" spc="13" dirty="0">
                <a:latin typeface="Symbol"/>
                <a:cs typeface="Symbol"/>
              </a:rPr>
              <a:t></a:t>
            </a:r>
            <a:r>
              <a:rPr sz="1500" spc="-53" dirty="0">
                <a:latin typeface="Times New Roman"/>
                <a:cs typeface="Times New Roman"/>
              </a:rPr>
              <a:t> </a:t>
            </a:r>
            <a:r>
              <a:rPr sz="1500" spc="13" dirty="0">
                <a:latin typeface="Arial"/>
                <a:cs typeface="Arial"/>
              </a:rPr>
              <a:t>0</a:t>
            </a:r>
            <a:endParaRPr sz="150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255778" y="3257098"/>
            <a:ext cx="169769" cy="244976"/>
          </a:xfrm>
          <a:prstGeom prst="rect">
            <a:avLst/>
          </a:prstGeom>
        </p:spPr>
        <p:txBody>
          <a:bodyPr vert="horz" wrap="square" lIns="0" tIns="14007" rIns="0" bIns="0" rtlCol="0">
            <a:spAutoFit/>
          </a:bodyPr>
          <a:lstStyle/>
          <a:p>
            <a:pPr marL="11206">
              <a:spcBef>
                <a:spcPts val="110"/>
              </a:spcBef>
            </a:pPr>
            <a:r>
              <a:rPr sz="1500" spc="-13" dirty="0">
                <a:latin typeface="Symbol"/>
                <a:cs typeface="Symbol"/>
              </a:rPr>
              <a:t></a:t>
            </a:r>
            <a:r>
              <a:rPr sz="1500" spc="4" dirty="0">
                <a:latin typeface="Arial"/>
                <a:cs typeface="Arial"/>
              </a:rPr>
              <a:t>t</a:t>
            </a:r>
            <a:endParaRPr sz="150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6177785" y="2976735"/>
            <a:ext cx="307601" cy="244976"/>
          </a:xfrm>
          <a:prstGeom prst="rect">
            <a:avLst/>
          </a:prstGeom>
        </p:spPr>
        <p:txBody>
          <a:bodyPr vert="horz" wrap="square" lIns="0" tIns="14007" rIns="0" bIns="0" rtlCol="0">
            <a:spAutoFit/>
          </a:bodyPr>
          <a:lstStyle/>
          <a:p>
            <a:pPr marL="11206">
              <a:spcBef>
                <a:spcPts val="110"/>
              </a:spcBef>
            </a:pPr>
            <a:r>
              <a:rPr sz="1500" spc="-4" dirty="0">
                <a:latin typeface="Symbol"/>
                <a:cs typeface="Symbol"/>
              </a:rPr>
              <a:t></a:t>
            </a:r>
            <a:r>
              <a:rPr sz="1500" spc="-35" dirty="0">
                <a:latin typeface="Arial"/>
                <a:cs typeface="Arial"/>
              </a:rPr>
              <a:t>V</a:t>
            </a:r>
            <a:r>
              <a:rPr sz="1588" baseline="-20833" dirty="0">
                <a:latin typeface="Arial"/>
                <a:cs typeface="Arial"/>
              </a:rPr>
              <a:t>s</a:t>
            </a:r>
            <a:endParaRPr sz="1588" baseline="-20833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7571584" y="2115909"/>
            <a:ext cx="865654" cy="571234"/>
          </a:xfrm>
          <a:prstGeom prst="rect">
            <a:avLst/>
          </a:prstGeom>
        </p:spPr>
        <p:txBody>
          <a:bodyPr vert="horz" wrap="square" lIns="0" tIns="57709" rIns="0" bIns="0" rtlCol="0">
            <a:spAutoFit/>
          </a:bodyPr>
          <a:lstStyle/>
          <a:p>
            <a:pPr marL="11206">
              <a:spcBef>
                <a:spcPts val="454"/>
              </a:spcBef>
            </a:pPr>
            <a:r>
              <a:rPr sz="1500" u="sng" dirty="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sz="1500" u="sng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e</a:t>
            </a:r>
            <a:r>
              <a:rPr sz="1500" dirty="0">
                <a:latin typeface="Arial"/>
                <a:cs typeface="Arial"/>
              </a:rPr>
              <a:t> </a:t>
            </a:r>
            <a:r>
              <a:rPr sz="2250" spc="19" baseline="-35947" dirty="0">
                <a:latin typeface="Symbol"/>
                <a:cs typeface="Symbol"/>
              </a:rPr>
              <a:t></a:t>
            </a:r>
            <a:r>
              <a:rPr sz="2250" spc="19" baseline="-35947" dirty="0">
                <a:latin typeface="Times New Roman"/>
                <a:cs typeface="Times New Roman"/>
              </a:rPr>
              <a:t> </a:t>
            </a:r>
            <a:r>
              <a:rPr sz="2250" spc="19" baseline="-35947" dirty="0">
                <a:latin typeface="Arial"/>
                <a:cs typeface="Arial"/>
              </a:rPr>
              <a:t>e</a:t>
            </a:r>
            <a:r>
              <a:rPr sz="2250" spc="-271" baseline="-35947" dirty="0">
                <a:latin typeface="Arial"/>
                <a:cs typeface="Arial"/>
              </a:rPr>
              <a:t> </a:t>
            </a:r>
            <a:r>
              <a:rPr sz="2250" spc="-19" baseline="1633" dirty="0">
                <a:latin typeface="Symbol"/>
                <a:cs typeface="Symbol"/>
              </a:rPr>
              <a:t></a:t>
            </a:r>
            <a:r>
              <a:rPr sz="2250" spc="-19" baseline="1633" dirty="0">
                <a:latin typeface="Arial"/>
                <a:cs typeface="Arial"/>
              </a:rPr>
              <a:t>V</a:t>
            </a:r>
            <a:r>
              <a:rPr sz="1588" spc="-19" baseline="-18518" dirty="0">
                <a:latin typeface="Arial"/>
                <a:cs typeface="Arial"/>
              </a:rPr>
              <a:t>s</a:t>
            </a:r>
            <a:endParaRPr sz="1588" baseline="-18518">
              <a:latin typeface="Arial"/>
              <a:cs typeface="Arial"/>
            </a:endParaRPr>
          </a:p>
          <a:p>
            <a:pPr marL="35300">
              <a:spcBef>
                <a:spcPts val="371"/>
              </a:spcBef>
              <a:tabLst>
                <a:tab pos="646054" algn="l"/>
              </a:tabLst>
            </a:pPr>
            <a:r>
              <a:rPr sz="1500" spc="-4" dirty="0">
                <a:latin typeface="Symbol"/>
                <a:cs typeface="Symbol"/>
              </a:rPr>
              <a:t></a:t>
            </a:r>
            <a:r>
              <a:rPr sz="1500" spc="-4" dirty="0">
                <a:latin typeface="Arial"/>
                <a:cs typeface="Arial"/>
              </a:rPr>
              <a:t>t	</a:t>
            </a:r>
            <a:r>
              <a:rPr sz="1500" spc="-4" dirty="0">
                <a:latin typeface="Symbol"/>
                <a:cs typeface="Symbol"/>
              </a:rPr>
              <a:t></a:t>
            </a:r>
            <a:r>
              <a:rPr sz="1500" spc="-4" dirty="0">
                <a:latin typeface="Arial"/>
                <a:cs typeface="Arial"/>
              </a:rPr>
              <a:t>t</a:t>
            </a:r>
            <a:endParaRPr sz="150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7161438" y="2282877"/>
            <a:ext cx="305921" cy="244976"/>
          </a:xfrm>
          <a:prstGeom prst="rect">
            <a:avLst/>
          </a:prstGeom>
        </p:spPr>
        <p:txBody>
          <a:bodyPr vert="horz" wrap="square" lIns="0" tIns="14007" rIns="0" bIns="0" rtlCol="0">
            <a:spAutoFit/>
          </a:bodyPr>
          <a:lstStyle/>
          <a:p>
            <a:pPr marL="164735" indent="-153529">
              <a:spcBef>
                <a:spcPts val="110"/>
              </a:spcBef>
              <a:buFont typeface="Symbol"/>
              <a:buChar char=""/>
              <a:tabLst>
                <a:tab pos="165296" algn="l"/>
              </a:tabLst>
            </a:pPr>
            <a:r>
              <a:rPr sz="1500" spc="13" dirty="0">
                <a:latin typeface="Arial"/>
                <a:cs typeface="Arial"/>
              </a:rPr>
              <a:t>V</a:t>
            </a:r>
            <a:endParaRPr sz="150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545360" y="2044440"/>
            <a:ext cx="2556622" cy="633322"/>
          </a:xfrm>
          <a:prstGeom prst="rect">
            <a:avLst/>
          </a:prstGeom>
        </p:spPr>
        <p:txBody>
          <a:bodyPr vert="horz" wrap="square" lIns="0" tIns="50426" rIns="0" bIns="0" rtlCol="0">
            <a:spAutoFit/>
          </a:bodyPr>
          <a:lstStyle/>
          <a:p>
            <a:pPr marL="11206">
              <a:spcBef>
                <a:spcPts val="397"/>
              </a:spcBef>
            </a:pPr>
            <a:r>
              <a:rPr sz="1500" u="sng" spc="4" dirty="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sz="1500" u="sng" spc="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V</a:t>
            </a:r>
            <a:r>
              <a:rPr sz="1500" spc="4" dirty="0">
                <a:latin typeface="Arial"/>
                <a:cs typeface="Arial"/>
              </a:rPr>
              <a:t>  </a:t>
            </a:r>
            <a:r>
              <a:rPr sz="2250" spc="19" baseline="-35947" dirty="0">
                <a:latin typeface="Symbol"/>
                <a:cs typeface="Symbol"/>
              </a:rPr>
              <a:t></a:t>
            </a:r>
            <a:r>
              <a:rPr sz="2250" spc="19" baseline="-35947" dirty="0">
                <a:latin typeface="Times New Roman"/>
                <a:cs typeface="Times New Roman"/>
              </a:rPr>
              <a:t> </a:t>
            </a:r>
            <a:r>
              <a:rPr sz="1500" spc="-9" dirty="0">
                <a:latin typeface="Symbol"/>
                <a:cs typeface="Symbol"/>
              </a:rPr>
              <a:t></a:t>
            </a:r>
            <a:r>
              <a:rPr sz="1500" spc="-9" dirty="0">
                <a:latin typeface="Arial"/>
                <a:cs typeface="Arial"/>
              </a:rPr>
              <a:t>V</a:t>
            </a:r>
            <a:r>
              <a:rPr sz="1588" spc="-13" baseline="-18518" dirty="0">
                <a:latin typeface="Arial"/>
                <a:cs typeface="Arial"/>
              </a:rPr>
              <a:t>v  </a:t>
            </a:r>
            <a:r>
              <a:rPr sz="2250" spc="19" baseline="-35947" dirty="0">
                <a:latin typeface="Symbol"/>
                <a:cs typeface="Symbol"/>
              </a:rPr>
              <a:t></a:t>
            </a:r>
            <a:r>
              <a:rPr sz="2250" spc="19" baseline="-35947" dirty="0">
                <a:latin typeface="Times New Roman"/>
                <a:cs typeface="Times New Roman"/>
              </a:rPr>
              <a:t> </a:t>
            </a:r>
            <a:r>
              <a:rPr sz="2250" spc="-72" baseline="1633" dirty="0">
                <a:latin typeface="Symbol"/>
                <a:cs typeface="Symbol"/>
              </a:rPr>
              <a:t></a:t>
            </a:r>
            <a:r>
              <a:rPr sz="3177" spc="-72" baseline="1157" dirty="0">
                <a:latin typeface="Symbol"/>
                <a:cs typeface="Symbol"/>
              </a:rPr>
              <a:t></a:t>
            </a:r>
            <a:r>
              <a:rPr sz="2250" spc="-72" baseline="1633" dirty="0">
                <a:latin typeface="Arial"/>
                <a:cs typeface="Arial"/>
              </a:rPr>
              <a:t>V</a:t>
            </a:r>
            <a:r>
              <a:rPr sz="1588" spc="-72" baseline="-18518" dirty="0">
                <a:latin typeface="Arial"/>
                <a:cs typeface="Arial"/>
              </a:rPr>
              <a:t>s </a:t>
            </a:r>
            <a:r>
              <a:rPr sz="2250" spc="19" baseline="1633" dirty="0">
                <a:latin typeface="Symbol"/>
                <a:cs typeface="Symbol"/>
              </a:rPr>
              <a:t></a:t>
            </a:r>
            <a:r>
              <a:rPr sz="2250" spc="19" baseline="1633" dirty="0">
                <a:latin typeface="Times New Roman"/>
                <a:cs typeface="Times New Roman"/>
              </a:rPr>
              <a:t> </a:t>
            </a:r>
            <a:r>
              <a:rPr sz="2250" spc="-6" baseline="1633" dirty="0">
                <a:latin typeface="Arial"/>
                <a:cs typeface="Arial"/>
              </a:rPr>
              <a:t>eV</a:t>
            </a:r>
            <a:r>
              <a:rPr sz="1588" spc="-6" baseline="-18518" dirty="0">
                <a:latin typeface="Arial"/>
                <a:cs typeface="Arial"/>
              </a:rPr>
              <a:t>s </a:t>
            </a:r>
            <a:r>
              <a:rPr sz="3177" spc="-311" baseline="1157" dirty="0">
                <a:latin typeface="Symbol"/>
                <a:cs typeface="Symbol"/>
              </a:rPr>
              <a:t></a:t>
            </a:r>
            <a:r>
              <a:rPr sz="3177" spc="-311" baseline="1157" dirty="0">
                <a:latin typeface="Times New Roman"/>
                <a:cs typeface="Times New Roman"/>
              </a:rPr>
              <a:t> </a:t>
            </a:r>
            <a:r>
              <a:rPr sz="2250" spc="19" baseline="-35947" dirty="0">
                <a:latin typeface="Symbol"/>
                <a:cs typeface="Symbol"/>
              </a:rPr>
              <a:t></a:t>
            </a:r>
            <a:r>
              <a:rPr sz="2250" spc="496" baseline="-35947" dirty="0">
                <a:latin typeface="Times New Roman"/>
                <a:cs typeface="Times New Roman"/>
              </a:rPr>
              <a:t> </a:t>
            </a:r>
            <a:r>
              <a:rPr sz="2250" spc="-19" baseline="1633" dirty="0">
                <a:latin typeface="Symbol"/>
                <a:cs typeface="Symbol"/>
              </a:rPr>
              <a:t></a:t>
            </a:r>
            <a:r>
              <a:rPr sz="2250" spc="-19" baseline="1633" dirty="0">
                <a:latin typeface="Arial"/>
                <a:cs typeface="Arial"/>
              </a:rPr>
              <a:t>V</a:t>
            </a:r>
            <a:r>
              <a:rPr sz="1588" spc="-19" baseline="-18518" dirty="0">
                <a:latin typeface="Arial"/>
                <a:cs typeface="Arial"/>
              </a:rPr>
              <a:t>s</a:t>
            </a:r>
            <a:endParaRPr sz="1588" baseline="-18518">
              <a:latin typeface="Arial"/>
              <a:cs typeface="Arial"/>
            </a:endParaRPr>
          </a:p>
          <a:p>
            <a:pPr marL="50429">
              <a:spcBef>
                <a:spcPts val="247"/>
              </a:spcBef>
              <a:tabLst>
                <a:tab pos="577134" algn="l"/>
                <a:tab pos="1459644" algn="l"/>
                <a:tab pos="2337111" algn="l"/>
              </a:tabLst>
            </a:pPr>
            <a:r>
              <a:rPr sz="1500" spc="-4" dirty="0">
                <a:latin typeface="Symbol"/>
                <a:cs typeface="Symbol"/>
              </a:rPr>
              <a:t></a:t>
            </a:r>
            <a:r>
              <a:rPr sz="1500" spc="-4" dirty="0">
                <a:latin typeface="Arial"/>
                <a:cs typeface="Arial"/>
              </a:rPr>
              <a:t>t	</a:t>
            </a:r>
            <a:r>
              <a:rPr sz="1500" dirty="0">
                <a:latin typeface="Symbol"/>
                <a:cs typeface="Symbol"/>
              </a:rPr>
              <a:t></a:t>
            </a:r>
            <a:r>
              <a:rPr sz="1500" dirty="0">
                <a:latin typeface="Arial"/>
                <a:cs typeface="Arial"/>
              </a:rPr>
              <a:t>t	</a:t>
            </a:r>
            <a:r>
              <a:rPr sz="1500" spc="-4" dirty="0">
                <a:latin typeface="Symbol"/>
                <a:cs typeface="Symbol"/>
              </a:rPr>
              <a:t></a:t>
            </a:r>
            <a:r>
              <a:rPr sz="1500" spc="-4" dirty="0">
                <a:latin typeface="Arial"/>
                <a:cs typeface="Arial"/>
              </a:rPr>
              <a:t>t	</a:t>
            </a:r>
            <a:r>
              <a:rPr sz="1500" spc="-4" dirty="0">
                <a:latin typeface="Symbol"/>
                <a:cs typeface="Symbol"/>
              </a:rPr>
              <a:t></a:t>
            </a:r>
            <a:r>
              <a:rPr sz="1500" spc="-4" dirty="0">
                <a:latin typeface="Arial"/>
                <a:cs typeface="Arial"/>
              </a:rPr>
              <a:t>t</a:t>
            </a:r>
            <a:endParaRPr sz="1500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5769685" y="5835280"/>
            <a:ext cx="233082" cy="258506"/>
          </a:xfrm>
          <a:prstGeom prst="rect">
            <a:avLst/>
          </a:prstGeom>
        </p:spPr>
        <p:txBody>
          <a:bodyPr vert="horz" wrap="square" lIns="0" tIns="14007" rIns="0" bIns="0" rtlCol="0">
            <a:spAutoFit/>
          </a:bodyPr>
          <a:lstStyle/>
          <a:p>
            <a:pPr marL="11206">
              <a:spcBef>
                <a:spcPts val="110"/>
              </a:spcBef>
            </a:pPr>
            <a:r>
              <a:rPr sz="1588" i="1" spc="-26" dirty="0">
                <a:latin typeface="Symbol"/>
                <a:cs typeface="Symbol"/>
              </a:rPr>
              <a:t></a:t>
            </a:r>
            <a:r>
              <a:rPr sz="1588" i="1" spc="-207" dirty="0">
                <a:latin typeface="Times New Roman"/>
                <a:cs typeface="Times New Roman"/>
              </a:rPr>
              <a:t> </a:t>
            </a:r>
            <a:r>
              <a:rPr sz="1588" spc="6" baseline="-20833" dirty="0">
                <a:latin typeface="Arial"/>
                <a:cs typeface="Arial"/>
              </a:rPr>
              <a:t>w</a:t>
            </a:r>
            <a:endParaRPr sz="1588" baseline="-20833">
              <a:latin typeface="Arial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5851712" y="1771874"/>
            <a:ext cx="1757643" cy="22861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1412" b="1" spc="-4" dirty="0">
                <a:latin typeface="Arial"/>
                <a:cs typeface="Arial"/>
              </a:rPr>
              <a:t>From Previous</a:t>
            </a:r>
            <a:r>
              <a:rPr sz="1412" b="1" spc="-53" dirty="0">
                <a:latin typeface="Arial"/>
                <a:cs typeface="Arial"/>
              </a:rPr>
              <a:t> </a:t>
            </a:r>
            <a:r>
              <a:rPr sz="1412" b="1" spc="-4" dirty="0">
                <a:latin typeface="Arial"/>
                <a:cs typeface="Arial"/>
              </a:rPr>
              <a:t>Slide</a:t>
            </a:r>
            <a:endParaRPr sz="1412"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4910426" y="2713159"/>
            <a:ext cx="3500717" cy="22861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1412" b="1" spc="-4" dirty="0">
                <a:latin typeface="Arial"/>
                <a:cs typeface="Arial"/>
              </a:rPr>
              <a:t>Assuming soil solids are</a:t>
            </a:r>
            <a:r>
              <a:rPr sz="1412" b="1" spc="-13" dirty="0">
                <a:latin typeface="Arial"/>
                <a:cs typeface="Arial"/>
              </a:rPr>
              <a:t> </a:t>
            </a:r>
            <a:r>
              <a:rPr sz="1412" b="1" spc="-4" dirty="0">
                <a:latin typeface="Arial"/>
                <a:cs typeface="Arial"/>
              </a:rPr>
              <a:t>incompressible</a:t>
            </a:r>
            <a:endParaRPr sz="1412">
              <a:latin typeface="Arial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6209325" y="3587216"/>
            <a:ext cx="1170454" cy="460156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23832">
              <a:lnSpc>
                <a:spcPts val="1694"/>
              </a:lnSpc>
              <a:spcBef>
                <a:spcPts val="88"/>
              </a:spcBef>
            </a:pPr>
            <a:r>
              <a:rPr sz="1412" b="1" spc="-4" dirty="0">
                <a:latin typeface="Arial"/>
                <a:cs typeface="Arial"/>
              </a:rPr>
              <a:t>and</a:t>
            </a:r>
            <a:endParaRPr sz="1412">
              <a:latin typeface="Arial"/>
              <a:cs typeface="Arial"/>
            </a:endParaRPr>
          </a:p>
          <a:p>
            <a:pPr marL="11206">
              <a:lnSpc>
                <a:spcPts val="1799"/>
              </a:lnSpc>
              <a:tabLst>
                <a:tab pos="366452" algn="l"/>
              </a:tabLst>
            </a:pPr>
            <a:r>
              <a:rPr sz="1500" spc="13" dirty="0">
                <a:latin typeface="Arial"/>
                <a:cs typeface="Arial"/>
              </a:rPr>
              <a:t>V	</a:t>
            </a:r>
            <a:r>
              <a:rPr sz="2250" spc="19" baseline="-35947" dirty="0">
                <a:latin typeface="Symbol"/>
                <a:cs typeface="Symbol"/>
              </a:rPr>
              <a:t></a:t>
            </a:r>
            <a:r>
              <a:rPr sz="2250" spc="178" baseline="-35947" dirty="0">
                <a:latin typeface="Times New Roman"/>
                <a:cs typeface="Times New Roman"/>
              </a:rPr>
              <a:t> </a:t>
            </a:r>
            <a:r>
              <a:rPr sz="1500" spc="9" dirty="0">
                <a:latin typeface="Arial"/>
                <a:cs typeface="Arial"/>
              </a:rPr>
              <a:t>dxdydz</a:t>
            </a:r>
            <a:endParaRPr sz="1500">
              <a:latin typeface="Arial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5044902" y="4394043"/>
            <a:ext cx="3053603" cy="22861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1412" b="1" dirty="0">
                <a:latin typeface="Arial"/>
                <a:cs typeface="Arial"/>
              </a:rPr>
              <a:t>e</a:t>
            </a:r>
            <a:r>
              <a:rPr sz="1390" b="1" baseline="-21164" dirty="0">
                <a:latin typeface="Arial"/>
                <a:cs typeface="Arial"/>
              </a:rPr>
              <a:t>o </a:t>
            </a:r>
            <a:r>
              <a:rPr sz="1412" b="1" dirty="0">
                <a:latin typeface="Arial"/>
                <a:cs typeface="Arial"/>
              </a:rPr>
              <a:t>= Initial </a:t>
            </a:r>
            <a:r>
              <a:rPr sz="1412" b="1" spc="-31" dirty="0">
                <a:latin typeface="Arial"/>
                <a:cs typeface="Arial"/>
              </a:rPr>
              <a:t>Void </a:t>
            </a:r>
            <a:r>
              <a:rPr sz="1412" b="1" spc="-4" dirty="0">
                <a:latin typeface="Arial"/>
                <a:cs typeface="Arial"/>
              </a:rPr>
              <a:t>Ratio.</a:t>
            </a:r>
            <a:r>
              <a:rPr sz="1412" b="1" spc="44" dirty="0">
                <a:latin typeface="Arial"/>
                <a:cs typeface="Arial"/>
              </a:rPr>
              <a:t> </a:t>
            </a:r>
            <a:r>
              <a:rPr sz="1412" b="1" spc="-4" dirty="0">
                <a:latin typeface="Arial"/>
                <a:cs typeface="Arial"/>
              </a:rPr>
              <a:t>Substituting:</a:t>
            </a:r>
            <a:endParaRPr sz="1412">
              <a:latin typeface="Arial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5611674" y="4620412"/>
            <a:ext cx="1952625" cy="1211730"/>
          </a:xfrm>
          <a:prstGeom prst="rect">
            <a:avLst/>
          </a:prstGeom>
        </p:spPr>
        <p:txBody>
          <a:bodyPr vert="horz" wrap="square" lIns="0" tIns="57709" rIns="0" bIns="0" rtlCol="0">
            <a:spAutoFit/>
          </a:bodyPr>
          <a:lstStyle/>
          <a:p>
            <a:pPr marR="164175" algn="ctr">
              <a:spcBef>
                <a:spcPts val="454"/>
              </a:spcBef>
            </a:pPr>
            <a:r>
              <a:rPr sz="1500" dirty="0">
                <a:latin typeface="Symbol"/>
                <a:cs typeface="Symbol"/>
              </a:rPr>
              <a:t></a:t>
            </a:r>
            <a:r>
              <a:rPr sz="1500" dirty="0">
                <a:latin typeface="Arial"/>
                <a:cs typeface="Arial"/>
              </a:rPr>
              <a:t>V </a:t>
            </a:r>
            <a:r>
              <a:rPr sz="2250" spc="19" baseline="-35947" dirty="0">
                <a:latin typeface="Symbol"/>
                <a:cs typeface="Symbol"/>
              </a:rPr>
              <a:t></a:t>
            </a:r>
            <a:r>
              <a:rPr sz="2250" spc="19" baseline="-35947" dirty="0">
                <a:latin typeface="Times New Roman"/>
                <a:cs typeface="Times New Roman"/>
              </a:rPr>
              <a:t> </a:t>
            </a:r>
            <a:r>
              <a:rPr sz="1500" spc="9" dirty="0">
                <a:latin typeface="Arial"/>
                <a:cs typeface="Arial"/>
              </a:rPr>
              <a:t>dxdydz</a:t>
            </a:r>
            <a:r>
              <a:rPr sz="1500" spc="18" dirty="0">
                <a:latin typeface="Arial"/>
                <a:cs typeface="Arial"/>
              </a:rPr>
              <a:t> </a:t>
            </a:r>
            <a:r>
              <a:rPr sz="1500" dirty="0">
                <a:latin typeface="Symbol"/>
                <a:cs typeface="Symbol"/>
              </a:rPr>
              <a:t></a:t>
            </a:r>
            <a:r>
              <a:rPr sz="1500" dirty="0">
                <a:latin typeface="Arial"/>
                <a:cs typeface="Arial"/>
              </a:rPr>
              <a:t>e</a:t>
            </a:r>
            <a:endParaRPr sz="1500">
              <a:latin typeface="Arial"/>
              <a:cs typeface="Arial"/>
            </a:endParaRPr>
          </a:p>
          <a:p>
            <a:pPr marR="154649" algn="ctr">
              <a:spcBef>
                <a:spcPts val="371"/>
              </a:spcBef>
              <a:tabLst>
                <a:tab pos="502050" algn="l"/>
                <a:tab pos="1143621" algn="l"/>
              </a:tabLst>
            </a:pPr>
            <a:r>
              <a:rPr sz="1500" dirty="0">
                <a:latin typeface="Symbol"/>
                <a:cs typeface="Symbol"/>
              </a:rPr>
              <a:t></a:t>
            </a:r>
            <a:r>
              <a:rPr sz="1500" dirty="0">
                <a:latin typeface="Arial"/>
                <a:cs typeface="Arial"/>
              </a:rPr>
              <a:t>t	</a:t>
            </a:r>
            <a:r>
              <a:rPr sz="1500" spc="62" dirty="0">
                <a:latin typeface="Arial"/>
                <a:cs typeface="Arial"/>
              </a:rPr>
              <a:t>1</a:t>
            </a:r>
            <a:r>
              <a:rPr sz="1500" spc="62" dirty="0">
                <a:latin typeface="Symbol"/>
                <a:cs typeface="Symbol"/>
              </a:rPr>
              <a:t></a:t>
            </a:r>
            <a:r>
              <a:rPr sz="1500" spc="-53" dirty="0">
                <a:latin typeface="Times New Roman"/>
                <a:cs typeface="Times New Roman"/>
              </a:rPr>
              <a:t> </a:t>
            </a:r>
            <a:r>
              <a:rPr sz="1500" spc="40" dirty="0">
                <a:latin typeface="Arial"/>
                <a:cs typeface="Arial"/>
              </a:rPr>
              <a:t>e</a:t>
            </a:r>
            <a:r>
              <a:rPr sz="1588" spc="59" baseline="-20833" dirty="0">
                <a:latin typeface="Arial"/>
                <a:cs typeface="Arial"/>
              </a:rPr>
              <a:t>o	</a:t>
            </a:r>
            <a:r>
              <a:rPr sz="1500" spc="-4" dirty="0">
                <a:latin typeface="Symbol"/>
                <a:cs typeface="Symbol"/>
              </a:rPr>
              <a:t></a:t>
            </a:r>
            <a:r>
              <a:rPr sz="1500" spc="-4" dirty="0">
                <a:latin typeface="Arial"/>
                <a:cs typeface="Arial"/>
              </a:rPr>
              <a:t>t</a:t>
            </a:r>
            <a:endParaRPr sz="1500">
              <a:latin typeface="Arial"/>
              <a:cs typeface="Arial"/>
            </a:endParaRPr>
          </a:p>
          <a:p>
            <a:pPr marL="49309">
              <a:spcBef>
                <a:spcPts val="763"/>
              </a:spcBef>
            </a:pPr>
            <a:r>
              <a:rPr sz="1412" b="1" spc="-4" dirty="0">
                <a:latin typeface="Arial"/>
                <a:cs typeface="Arial"/>
              </a:rPr>
              <a:t>Combining</a:t>
            </a:r>
            <a:r>
              <a:rPr sz="1412" b="1" spc="-53" dirty="0">
                <a:latin typeface="Arial"/>
                <a:cs typeface="Arial"/>
              </a:rPr>
              <a:t> </a:t>
            </a:r>
            <a:r>
              <a:rPr sz="1412" b="1" spc="-4" dirty="0">
                <a:latin typeface="Arial"/>
                <a:cs typeface="Arial"/>
              </a:rPr>
              <a:t>equations:</a:t>
            </a:r>
            <a:endParaRPr sz="1412">
              <a:latin typeface="Arial"/>
              <a:cs typeface="Arial"/>
            </a:endParaRPr>
          </a:p>
          <a:p>
            <a:pPr marR="180424" algn="ctr">
              <a:spcBef>
                <a:spcPts val="706"/>
              </a:spcBef>
              <a:tabLst>
                <a:tab pos="225810" algn="l"/>
                <a:tab pos="462828" algn="l"/>
                <a:tab pos="1198533" algn="l"/>
                <a:tab pos="1541451" algn="l"/>
              </a:tabLst>
            </a:pPr>
            <a:r>
              <a:rPr sz="2250" spc="19" baseline="-35947" dirty="0">
                <a:latin typeface="Symbol"/>
                <a:cs typeface="Symbol"/>
              </a:rPr>
              <a:t></a:t>
            </a:r>
            <a:r>
              <a:rPr sz="2250" spc="19" baseline="-35947" dirty="0">
                <a:latin typeface="Times New Roman"/>
                <a:cs typeface="Times New Roman"/>
              </a:rPr>
              <a:t>	</a:t>
            </a:r>
            <a:r>
              <a:rPr sz="1500" spc="9" dirty="0">
                <a:latin typeface="Arial"/>
                <a:cs typeface="Arial"/>
              </a:rPr>
              <a:t>k	</a:t>
            </a:r>
            <a:r>
              <a:rPr sz="1500" spc="132" dirty="0">
                <a:latin typeface="Symbol"/>
                <a:cs typeface="Symbol"/>
              </a:rPr>
              <a:t></a:t>
            </a:r>
            <a:r>
              <a:rPr sz="1588" spc="19" baseline="34722" dirty="0">
                <a:latin typeface="Arial"/>
                <a:cs typeface="Arial"/>
              </a:rPr>
              <a:t>2</a:t>
            </a:r>
            <a:r>
              <a:rPr sz="1500" spc="13" dirty="0">
                <a:latin typeface="Arial"/>
                <a:cs typeface="Arial"/>
              </a:rPr>
              <a:t>u</a:t>
            </a:r>
            <a:r>
              <a:rPr sz="1500" spc="163" dirty="0">
                <a:latin typeface="Arial"/>
                <a:cs typeface="Arial"/>
              </a:rPr>
              <a:t> </a:t>
            </a:r>
            <a:r>
              <a:rPr sz="2250" spc="19" baseline="-35947" dirty="0">
                <a:latin typeface="Symbol"/>
                <a:cs typeface="Symbol"/>
              </a:rPr>
              <a:t></a:t>
            </a:r>
            <a:r>
              <a:rPr sz="2250" baseline="-35947" dirty="0">
                <a:latin typeface="Times New Roman"/>
                <a:cs typeface="Times New Roman"/>
              </a:rPr>
              <a:t>	</a:t>
            </a:r>
            <a:r>
              <a:rPr sz="1500" spc="13" dirty="0">
                <a:latin typeface="Arial"/>
                <a:cs typeface="Arial"/>
              </a:rPr>
              <a:t>1</a:t>
            </a:r>
            <a:r>
              <a:rPr sz="1500" dirty="0">
                <a:latin typeface="Arial"/>
                <a:cs typeface="Arial"/>
              </a:rPr>
              <a:t>	</a:t>
            </a:r>
            <a:r>
              <a:rPr sz="1500" spc="-9" dirty="0">
                <a:latin typeface="Symbol"/>
                <a:cs typeface="Symbol"/>
              </a:rPr>
              <a:t></a:t>
            </a:r>
            <a:r>
              <a:rPr sz="1500" spc="13" dirty="0">
                <a:latin typeface="Arial"/>
                <a:cs typeface="Arial"/>
              </a:rPr>
              <a:t>e</a:t>
            </a:r>
            <a:endParaRPr sz="1500">
              <a:latin typeface="Arial"/>
              <a:cs typeface="Arial"/>
            </a:endParaRPr>
          </a:p>
        </p:txBody>
      </p:sp>
      <p:sp>
        <p:nvSpPr>
          <p:cNvPr id="41" name="object 41"/>
          <p:cNvSpPr txBox="1">
            <a:spLocks noGrp="1"/>
          </p:cNvSpPr>
          <p:nvPr>
            <p:ph type="title"/>
          </p:nvPr>
        </p:nvSpPr>
        <p:spPr>
          <a:xfrm>
            <a:off x="1346946" y="1165620"/>
            <a:ext cx="6451226" cy="608286"/>
          </a:xfrm>
          <a:prstGeom prst="rect">
            <a:avLst/>
          </a:prstGeom>
        </p:spPr>
        <p:txBody>
          <a:bodyPr vert="horz" wrap="square" lIns="0" tIns="10646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11206">
              <a:spcBef>
                <a:spcPts val="84"/>
              </a:spcBef>
            </a:pPr>
            <a:r>
              <a:rPr sz="3883" b="1" spc="4" dirty="0">
                <a:solidFill>
                  <a:srgbClr val="9A0000"/>
                </a:solidFill>
                <a:latin typeface="Arial"/>
                <a:cs typeface="Arial"/>
              </a:rPr>
              <a:t>T</a:t>
            </a:r>
            <a:r>
              <a:rPr sz="3088" b="1" spc="4" dirty="0">
                <a:solidFill>
                  <a:srgbClr val="9A0000"/>
                </a:solidFill>
                <a:latin typeface="Arial"/>
                <a:cs typeface="Arial"/>
              </a:rPr>
              <a:t>IME </a:t>
            </a:r>
            <a:r>
              <a:rPr sz="3883" b="1" spc="-53" dirty="0">
                <a:solidFill>
                  <a:srgbClr val="9A0000"/>
                </a:solidFill>
                <a:latin typeface="Arial"/>
                <a:cs typeface="Arial"/>
              </a:rPr>
              <a:t>R</a:t>
            </a:r>
            <a:r>
              <a:rPr sz="3088" b="1" spc="-53" dirty="0">
                <a:solidFill>
                  <a:srgbClr val="9A0000"/>
                </a:solidFill>
                <a:latin typeface="Arial"/>
                <a:cs typeface="Arial"/>
              </a:rPr>
              <a:t>ATE </a:t>
            </a:r>
            <a:r>
              <a:rPr sz="3088" b="1" spc="13" dirty="0">
                <a:solidFill>
                  <a:srgbClr val="9A0000"/>
                </a:solidFill>
                <a:latin typeface="Arial"/>
                <a:cs typeface="Arial"/>
              </a:rPr>
              <a:t>OF</a:t>
            </a:r>
            <a:r>
              <a:rPr sz="3088" b="1" spc="-560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3883" b="1" spc="-13" dirty="0">
                <a:solidFill>
                  <a:srgbClr val="9A0000"/>
                </a:solidFill>
                <a:latin typeface="Arial"/>
                <a:cs typeface="Arial"/>
              </a:rPr>
              <a:t>C</a:t>
            </a:r>
            <a:r>
              <a:rPr sz="3088" b="1" spc="-13" dirty="0">
                <a:solidFill>
                  <a:srgbClr val="9A0000"/>
                </a:solidFill>
                <a:latin typeface="Arial"/>
                <a:cs typeface="Arial"/>
              </a:rPr>
              <a:t>ONSOLIDATION</a:t>
            </a:r>
            <a:endParaRPr sz="3088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541365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819689" y="6263191"/>
            <a:ext cx="703729" cy="14705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882" dirty="0">
                <a:latin typeface="Arial"/>
                <a:cs typeface="Arial"/>
              </a:rPr>
              <a:t>Slide </a:t>
            </a:r>
            <a:r>
              <a:rPr sz="882" spc="-4" dirty="0">
                <a:latin typeface="Arial"/>
                <a:cs typeface="Arial"/>
              </a:rPr>
              <a:t>43 of</a:t>
            </a:r>
            <a:r>
              <a:rPr sz="882" spc="-101" dirty="0">
                <a:latin typeface="Arial"/>
                <a:cs typeface="Arial"/>
              </a:rPr>
              <a:t> </a:t>
            </a:r>
            <a:r>
              <a:rPr sz="882" spc="-4" dirty="0">
                <a:latin typeface="Arial"/>
                <a:cs typeface="Arial"/>
              </a:rPr>
              <a:t>74</a:t>
            </a:r>
            <a:endParaRPr sz="882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07362" y="6265213"/>
            <a:ext cx="859491" cy="14705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882" spc="-4" dirty="0">
                <a:latin typeface="Arial"/>
                <a:cs typeface="Arial"/>
              </a:rPr>
              <a:t>Revised</a:t>
            </a:r>
            <a:r>
              <a:rPr sz="882" spc="-62" dirty="0">
                <a:latin typeface="Arial"/>
                <a:cs typeface="Arial"/>
              </a:rPr>
              <a:t> </a:t>
            </a:r>
            <a:r>
              <a:rPr sz="882" spc="-4" dirty="0">
                <a:latin typeface="Arial"/>
                <a:cs typeface="Arial"/>
              </a:rPr>
              <a:t>03/2013</a:t>
            </a:r>
            <a:endParaRPr sz="882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7883" y="552898"/>
            <a:ext cx="8068235" cy="553976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3196088" marR="2490640" indent="-699284">
              <a:spcBef>
                <a:spcPts val="84"/>
              </a:spcBef>
            </a:pPr>
            <a:r>
              <a:rPr sz="1765" spc="-9" dirty="0">
                <a:solidFill>
                  <a:srgbClr val="FFFFFF"/>
                </a:solidFill>
                <a:latin typeface="Arial Black"/>
                <a:cs typeface="Arial Black"/>
              </a:rPr>
              <a:t>14.330 SOIL MECHANICS  Consolidation</a:t>
            </a:r>
            <a:endParaRPr sz="1765">
              <a:latin typeface="Arial Black"/>
              <a:cs typeface="Arial Black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760188" y="2049749"/>
            <a:ext cx="3748423" cy="30574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350374" y="2017730"/>
            <a:ext cx="257735" cy="0"/>
          </a:xfrm>
          <a:custGeom>
            <a:avLst/>
            <a:gdLst/>
            <a:ahLst/>
            <a:cxnLst/>
            <a:rect l="l" t="t" r="r" b="b"/>
            <a:pathLst>
              <a:path w="292100">
                <a:moveTo>
                  <a:pt x="0" y="0"/>
                </a:moveTo>
                <a:lnTo>
                  <a:pt x="291846" y="0"/>
                </a:lnTo>
              </a:path>
            </a:pathLst>
          </a:custGeom>
          <a:ln w="1181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647553" y="2017730"/>
            <a:ext cx="332815" cy="0"/>
          </a:xfrm>
          <a:custGeom>
            <a:avLst/>
            <a:gdLst/>
            <a:ahLst/>
            <a:cxnLst/>
            <a:rect l="l" t="t" r="r" b="b"/>
            <a:pathLst>
              <a:path w="377190">
                <a:moveTo>
                  <a:pt x="0" y="0"/>
                </a:moveTo>
                <a:lnTo>
                  <a:pt x="377190" y="0"/>
                </a:lnTo>
              </a:path>
            </a:pathLst>
          </a:custGeom>
          <a:ln w="1181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204262" y="2017730"/>
            <a:ext cx="471768" cy="0"/>
          </a:xfrm>
          <a:custGeom>
            <a:avLst/>
            <a:gdLst/>
            <a:ahLst/>
            <a:cxnLst/>
            <a:rect l="l" t="t" r="r" b="b"/>
            <a:pathLst>
              <a:path w="534670">
                <a:moveTo>
                  <a:pt x="0" y="0"/>
                </a:moveTo>
                <a:lnTo>
                  <a:pt x="534162" y="0"/>
                </a:lnTo>
              </a:path>
            </a:pathLst>
          </a:custGeom>
          <a:ln w="1181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714578" y="2017730"/>
            <a:ext cx="221876" cy="0"/>
          </a:xfrm>
          <a:custGeom>
            <a:avLst/>
            <a:gdLst/>
            <a:ahLst/>
            <a:cxnLst/>
            <a:rect l="l" t="t" r="r" b="b"/>
            <a:pathLst>
              <a:path w="251459">
                <a:moveTo>
                  <a:pt x="0" y="0"/>
                </a:moveTo>
                <a:lnTo>
                  <a:pt x="251460" y="0"/>
                </a:lnTo>
              </a:path>
            </a:pathLst>
          </a:custGeom>
          <a:ln w="1181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842074" y="4870525"/>
            <a:ext cx="257735" cy="0"/>
          </a:xfrm>
          <a:custGeom>
            <a:avLst/>
            <a:gdLst/>
            <a:ahLst/>
            <a:cxnLst/>
            <a:rect l="l" t="t" r="r" b="b"/>
            <a:pathLst>
              <a:path w="292100">
                <a:moveTo>
                  <a:pt x="0" y="0"/>
                </a:moveTo>
                <a:lnTo>
                  <a:pt x="291846" y="0"/>
                </a:lnTo>
              </a:path>
            </a:pathLst>
          </a:custGeom>
          <a:ln w="1181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139254" y="4870525"/>
            <a:ext cx="332815" cy="0"/>
          </a:xfrm>
          <a:custGeom>
            <a:avLst/>
            <a:gdLst/>
            <a:ahLst/>
            <a:cxnLst/>
            <a:rect l="l" t="t" r="r" b="b"/>
            <a:pathLst>
              <a:path w="377190">
                <a:moveTo>
                  <a:pt x="0" y="0"/>
                </a:moveTo>
                <a:lnTo>
                  <a:pt x="377190" y="0"/>
                </a:lnTo>
              </a:path>
            </a:pathLst>
          </a:custGeom>
          <a:ln w="1181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842535" y="4870525"/>
            <a:ext cx="470647" cy="0"/>
          </a:xfrm>
          <a:custGeom>
            <a:avLst/>
            <a:gdLst/>
            <a:ahLst/>
            <a:cxnLst/>
            <a:rect l="l" t="t" r="r" b="b"/>
            <a:pathLst>
              <a:path w="533400">
                <a:moveTo>
                  <a:pt x="0" y="0"/>
                </a:moveTo>
                <a:lnTo>
                  <a:pt x="533400" y="0"/>
                </a:lnTo>
              </a:path>
            </a:pathLst>
          </a:custGeom>
          <a:ln w="1181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352851" y="4870525"/>
            <a:ext cx="237565" cy="0"/>
          </a:xfrm>
          <a:custGeom>
            <a:avLst/>
            <a:gdLst/>
            <a:ahLst/>
            <a:cxnLst/>
            <a:rect l="l" t="t" r="r" b="b"/>
            <a:pathLst>
              <a:path w="269240">
                <a:moveTo>
                  <a:pt x="0" y="0"/>
                </a:moveTo>
                <a:lnTo>
                  <a:pt x="268986" y="0"/>
                </a:lnTo>
              </a:path>
            </a:pathLst>
          </a:custGeom>
          <a:ln w="1181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206739" y="4870525"/>
            <a:ext cx="237565" cy="0"/>
          </a:xfrm>
          <a:custGeom>
            <a:avLst/>
            <a:gdLst/>
            <a:ahLst/>
            <a:cxnLst/>
            <a:rect l="l" t="t" r="r" b="b"/>
            <a:pathLst>
              <a:path w="269240">
                <a:moveTo>
                  <a:pt x="0" y="0"/>
                </a:moveTo>
                <a:lnTo>
                  <a:pt x="268986" y="0"/>
                </a:lnTo>
              </a:path>
            </a:pathLst>
          </a:custGeom>
          <a:ln w="1181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7058361" y="6108326"/>
            <a:ext cx="471768" cy="0"/>
          </a:xfrm>
          <a:custGeom>
            <a:avLst/>
            <a:gdLst/>
            <a:ahLst/>
            <a:cxnLst/>
            <a:rect l="l" t="t" r="r" b="b"/>
            <a:pathLst>
              <a:path w="534670">
                <a:moveTo>
                  <a:pt x="0" y="0"/>
                </a:moveTo>
                <a:lnTo>
                  <a:pt x="534162" y="0"/>
                </a:lnTo>
              </a:path>
            </a:pathLst>
          </a:custGeom>
          <a:ln w="1181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7408881" y="6217958"/>
            <a:ext cx="95810" cy="18783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1147" i="1" dirty="0">
                <a:latin typeface="Times New Roman"/>
                <a:cs typeface="Times New Roman"/>
              </a:rPr>
              <a:t>o</a:t>
            </a:r>
            <a:endParaRPr sz="1147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739219" y="6055246"/>
            <a:ext cx="87406" cy="18783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1147" i="1" dirty="0">
                <a:latin typeface="Times New Roman"/>
                <a:cs typeface="Times New Roman"/>
              </a:rPr>
              <a:t>v</a:t>
            </a:r>
            <a:endParaRPr sz="1147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956604" y="4980151"/>
            <a:ext cx="1331259" cy="18783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  <a:tabLst>
                <a:tab pos="1246721" algn="l"/>
              </a:tabLst>
            </a:pPr>
            <a:r>
              <a:rPr sz="1147" i="1" dirty="0">
                <a:latin typeface="Times New Roman"/>
                <a:cs typeface="Times New Roman"/>
              </a:rPr>
              <a:t>w	o</a:t>
            </a:r>
            <a:endParaRPr sz="1147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7183648" y="5808422"/>
            <a:ext cx="197224" cy="263605"/>
          </a:xfrm>
          <a:prstGeom prst="rect">
            <a:avLst/>
          </a:prstGeom>
        </p:spPr>
        <p:txBody>
          <a:bodyPr vert="horz" wrap="square" lIns="0" tIns="12326" rIns="0" bIns="0" rtlCol="0">
            <a:spAutoFit/>
          </a:bodyPr>
          <a:lstStyle/>
          <a:p>
            <a:pPr marL="11206">
              <a:spcBef>
                <a:spcPts val="97"/>
              </a:spcBef>
            </a:pPr>
            <a:r>
              <a:rPr sz="1632" i="1" spc="44" dirty="0">
                <a:latin typeface="Times New Roman"/>
                <a:cs typeface="Times New Roman"/>
              </a:rPr>
              <a:t>a</a:t>
            </a:r>
            <a:r>
              <a:rPr sz="1721" i="1" baseline="-19230" dirty="0">
                <a:latin typeface="Times New Roman"/>
                <a:cs typeface="Times New Roman"/>
              </a:rPr>
              <a:t>v</a:t>
            </a:r>
            <a:endParaRPr sz="1721" baseline="-1923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587949" y="5940212"/>
            <a:ext cx="428625" cy="263605"/>
          </a:xfrm>
          <a:prstGeom prst="rect">
            <a:avLst/>
          </a:prstGeom>
        </p:spPr>
        <p:txBody>
          <a:bodyPr vert="horz" wrap="square" lIns="0" tIns="12326" rIns="0" bIns="0" rtlCol="0">
            <a:spAutoFit/>
          </a:bodyPr>
          <a:lstStyle/>
          <a:p>
            <a:pPr marL="11206">
              <a:spcBef>
                <a:spcPts val="97"/>
              </a:spcBef>
              <a:tabLst>
                <a:tab pos="302015" algn="l"/>
              </a:tabLst>
            </a:pPr>
            <a:r>
              <a:rPr sz="1632" i="1" spc="4" dirty="0">
                <a:latin typeface="Times New Roman"/>
                <a:cs typeface="Times New Roman"/>
              </a:rPr>
              <a:t>m	</a:t>
            </a:r>
            <a:r>
              <a:rPr sz="1632" spc="4" dirty="0">
                <a:latin typeface="Symbol"/>
                <a:cs typeface="Symbol"/>
              </a:rPr>
              <a:t></a:t>
            </a:r>
            <a:endParaRPr sz="1632">
              <a:latin typeface="Symbol"/>
              <a:cs typeface="Symbo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8208362" y="4570673"/>
            <a:ext cx="229160" cy="263605"/>
          </a:xfrm>
          <a:prstGeom prst="rect">
            <a:avLst/>
          </a:prstGeom>
        </p:spPr>
        <p:txBody>
          <a:bodyPr vert="horz" wrap="square" lIns="0" tIns="12326" rIns="0" bIns="0" rtlCol="0">
            <a:spAutoFit/>
          </a:bodyPr>
          <a:lstStyle/>
          <a:p>
            <a:pPr marL="11206">
              <a:spcBef>
                <a:spcPts val="97"/>
              </a:spcBef>
            </a:pPr>
            <a:r>
              <a:rPr sz="1632" spc="-4" dirty="0">
                <a:latin typeface="Symbol"/>
                <a:cs typeface="Symbol"/>
              </a:rPr>
              <a:t></a:t>
            </a:r>
            <a:r>
              <a:rPr sz="1632" i="1" spc="4" dirty="0">
                <a:latin typeface="Times New Roman"/>
                <a:cs typeface="Times New Roman"/>
              </a:rPr>
              <a:t>u</a:t>
            </a:r>
            <a:endParaRPr sz="1632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5675576" y="4570652"/>
            <a:ext cx="1489262" cy="263605"/>
          </a:xfrm>
          <a:prstGeom prst="rect">
            <a:avLst/>
          </a:prstGeom>
        </p:spPr>
        <p:txBody>
          <a:bodyPr vert="horz" wrap="square" lIns="0" tIns="12326" rIns="0" bIns="0" rtlCol="0">
            <a:spAutoFit/>
          </a:bodyPr>
          <a:lstStyle/>
          <a:p>
            <a:pPr marL="241500" indent="-230293">
              <a:spcBef>
                <a:spcPts val="97"/>
              </a:spcBef>
              <a:buFont typeface="Symbol"/>
              <a:buChar char=""/>
              <a:tabLst>
                <a:tab pos="241500" algn="l"/>
                <a:tab pos="242060" algn="l"/>
                <a:tab pos="1303314" algn="l"/>
              </a:tabLst>
            </a:pPr>
            <a:r>
              <a:rPr sz="1632" i="1" spc="4" dirty="0">
                <a:latin typeface="Times New Roman"/>
                <a:cs typeface="Times New Roman"/>
              </a:rPr>
              <a:t>k	</a:t>
            </a:r>
            <a:r>
              <a:rPr sz="1632" i="1" spc="44" dirty="0">
                <a:latin typeface="Times New Roman"/>
                <a:cs typeface="Times New Roman"/>
              </a:rPr>
              <a:t>a</a:t>
            </a:r>
            <a:r>
              <a:rPr sz="1721" i="1" baseline="-19230" dirty="0">
                <a:latin typeface="Times New Roman"/>
                <a:cs typeface="Times New Roman"/>
              </a:rPr>
              <a:t>v</a:t>
            </a:r>
            <a:endParaRPr sz="1721" baseline="-1923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7044512" y="6103683"/>
            <a:ext cx="391646" cy="263605"/>
          </a:xfrm>
          <a:prstGeom prst="rect">
            <a:avLst/>
          </a:prstGeom>
        </p:spPr>
        <p:txBody>
          <a:bodyPr vert="horz" wrap="square" lIns="0" tIns="12326" rIns="0" bIns="0" rtlCol="0">
            <a:spAutoFit/>
          </a:bodyPr>
          <a:lstStyle/>
          <a:p>
            <a:pPr marL="11206">
              <a:spcBef>
                <a:spcPts val="97"/>
              </a:spcBef>
            </a:pPr>
            <a:r>
              <a:rPr sz="1632" spc="4" dirty="0">
                <a:latin typeface="Times New Roman"/>
                <a:cs typeface="Times New Roman"/>
              </a:rPr>
              <a:t>1</a:t>
            </a:r>
            <a:r>
              <a:rPr sz="1632" spc="-282" dirty="0">
                <a:latin typeface="Times New Roman"/>
                <a:cs typeface="Times New Roman"/>
              </a:rPr>
              <a:t> </a:t>
            </a:r>
            <a:r>
              <a:rPr sz="1632" spc="4" dirty="0">
                <a:latin typeface="Symbol"/>
                <a:cs typeface="Symbol"/>
              </a:rPr>
              <a:t></a:t>
            </a:r>
            <a:r>
              <a:rPr sz="1632" spc="-154" dirty="0">
                <a:latin typeface="Times New Roman"/>
                <a:cs typeface="Times New Roman"/>
              </a:rPr>
              <a:t> </a:t>
            </a:r>
            <a:r>
              <a:rPr sz="1632" i="1" spc="4" dirty="0">
                <a:latin typeface="Times New Roman"/>
                <a:cs typeface="Times New Roman"/>
              </a:rPr>
              <a:t>e</a:t>
            </a:r>
            <a:endParaRPr sz="1632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828679" y="4865872"/>
            <a:ext cx="1583391" cy="263669"/>
          </a:xfrm>
          <a:prstGeom prst="rect">
            <a:avLst/>
          </a:prstGeom>
        </p:spPr>
        <p:txBody>
          <a:bodyPr vert="horz" wrap="square" lIns="0" tIns="12326" rIns="0" bIns="0" rtlCol="0">
            <a:spAutoFit/>
          </a:bodyPr>
          <a:lstStyle/>
          <a:p>
            <a:pPr marL="11206">
              <a:spcBef>
                <a:spcPts val="97"/>
              </a:spcBef>
              <a:tabLst>
                <a:tab pos="557522" algn="l"/>
                <a:tab pos="1103278" algn="l"/>
              </a:tabLst>
            </a:pPr>
            <a:r>
              <a:rPr sz="1632" spc="4" dirty="0">
                <a:latin typeface="Times New Roman"/>
                <a:cs typeface="Times New Roman"/>
              </a:rPr>
              <a:t>1</a:t>
            </a:r>
            <a:r>
              <a:rPr sz="1632" spc="-256" dirty="0">
                <a:latin typeface="Times New Roman"/>
                <a:cs typeface="Times New Roman"/>
              </a:rPr>
              <a:t> </a:t>
            </a:r>
            <a:r>
              <a:rPr sz="1632" spc="4" dirty="0">
                <a:latin typeface="Symbol"/>
                <a:cs typeface="Symbol"/>
              </a:rPr>
              <a:t></a:t>
            </a:r>
            <a:r>
              <a:rPr sz="1632" spc="-110" dirty="0">
                <a:latin typeface="Times New Roman"/>
                <a:cs typeface="Times New Roman"/>
              </a:rPr>
              <a:t> </a:t>
            </a:r>
            <a:r>
              <a:rPr sz="1632" i="1" spc="4" dirty="0">
                <a:latin typeface="Times New Roman"/>
                <a:cs typeface="Times New Roman"/>
              </a:rPr>
              <a:t>e	</a:t>
            </a:r>
            <a:r>
              <a:rPr sz="1632" spc="-4" dirty="0">
                <a:latin typeface="Symbol"/>
                <a:cs typeface="Symbol"/>
              </a:rPr>
              <a:t></a:t>
            </a:r>
            <a:r>
              <a:rPr sz="1632" i="1" spc="-4" dirty="0">
                <a:latin typeface="Times New Roman"/>
                <a:cs typeface="Times New Roman"/>
              </a:rPr>
              <a:t>t	</a:t>
            </a:r>
            <a:r>
              <a:rPr sz="2449" i="1" spc="6" baseline="43543" dirty="0">
                <a:latin typeface="Times New Roman"/>
                <a:cs typeface="Times New Roman"/>
              </a:rPr>
              <a:t>m</a:t>
            </a:r>
            <a:r>
              <a:rPr sz="1721" i="1" spc="6" baseline="42735" dirty="0">
                <a:latin typeface="Times New Roman"/>
                <a:cs typeface="Times New Roman"/>
              </a:rPr>
              <a:t>v</a:t>
            </a:r>
            <a:r>
              <a:rPr sz="1721" i="1" spc="251" baseline="42735" dirty="0">
                <a:latin typeface="Times New Roman"/>
                <a:cs typeface="Times New Roman"/>
              </a:rPr>
              <a:t> </a:t>
            </a:r>
            <a:r>
              <a:rPr sz="1632" spc="-4" dirty="0">
                <a:latin typeface="Symbol"/>
                <a:cs typeface="Symbol"/>
              </a:rPr>
              <a:t></a:t>
            </a:r>
            <a:r>
              <a:rPr sz="1632" i="1" spc="-4" dirty="0">
                <a:latin typeface="Times New Roman"/>
                <a:cs typeface="Times New Roman"/>
              </a:rPr>
              <a:t>t</a:t>
            </a:r>
            <a:endParaRPr sz="1632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7190411" y="2013074"/>
            <a:ext cx="721659" cy="263605"/>
          </a:xfrm>
          <a:prstGeom prst="rect">
            <a:avLst/>
          </a:prstGeom>
        </p:spPr>
        <p:txBody>
          <a:bodyPr vert="horz" wrap="square" lIns="0" tIns="12326" rIns="0" bIns="0" rtlCol="0">
            <a:spAutoFit/>
          </a:bodyPr>
          <a:lstStyle/>
          <a:p>
            <a:pPr marL="11206">
              <a:spcBef>
                <a:spcPts val="97"/>
              </a:spcBef>
            </a:pPr>
            <a:r>
              <a:rPr sz="1632" spc="4" dirty="0">
                <a:latin typeface="Times New Roman"/>
                <a:cs typeface="Times New Roman"/>
              </a:rPr>
              <a:t>1</a:t>
            </a:r>
            <a:r>
              <a:rPr sz="1632" spc="-260" dirty="0">
                <a:latin typeface="Times New Roman"/>
                <a:cs typeface="Times New Roman"/>
              </a:rPr>
              <a:t> </a:t>
            </a:r>
            <a:r>
              <a:rPr sz="1632" spc="4" dirty="0">
                <a:latin typeface="Symbol"/>
                <a:cs typeface="Symbol"/>
              </a:rPr>
              <a:t></a:t>
            </a:r>
            <a:r>
              <a:rPr sz="1632" spc="-128" dirty="0">
                <a:latin typeface="Times New Roman"/>
                <a:cs typeface="Times New Roman"/>
              </a:rPr>
              <a:t> </a:t>
            </a:r>
            <a:r>
              <a:rPr sz="1632" i="1" spc="-22" dirty="0">
                <a:latin typeface="Times New Roman"/>
                <a:cs typeface="Times New Roman"/>
              </a:rPr>
              <a:t>e</a:t>
            </a:r>
            <a:r>
              <a:rPr sz="1721" i="1" spc="-33" baseline="-19230" dirty="0">
                <a:latin typeface="Times New Roman"/>
                <a:cs typeface="Times New Roman"/>
              </a:rPr>
              <a:t>o  </a:t>
            </a:r>
            <a:r>
              <a:rPr sz="1632" spc="-4" dirty="0">
                <a:latin typeface="Symbol"/>
                <a:cs typeface="Symbol"/>
              </a:rPr>
              <a:t></a:t>
            </a:r>
            <a:r>
              <a:rPr sz="1632" i="1" spc="-4" dirty="0">
                <a:latin typeface="Times New Roman"/>
                <a:cs typeface="Times New Roman"/>
              </a:rPr>
              <a:t>t</a:t>
            </a:r>
            <a:endParaRPr sz="1632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147560" y="4881315"/>
            <a:ext cx="294715" cy="263605"/>
          </a:xfrm>
          <a:prstGeom prst="rect">
            <a:avLst/>
          </a:prstGeom>
        </p:spPr>
        <p:txBody>
          <a:bodyPr vert="horz" wrap="square" lIns="0" tIns="12326" rIns="0" bIns="0" rtlCol="0">
            <a:spAutoFit/>
          </a:bodyPr>
          <a:lstStyle/>
          <a:p>
            <a:pPr marL="11206">
              <a:spcBef>
                <a:spcPts val="97"/>
              </a:spcBef>
            </a:pPr>
            <a:r>
              <a:rPr sz="1632" spc="-9" dirty="0">
                <a:latin typeface="Symbol"/>
                <a:cs typeface="Symbol"/>
              </a:rPr>
              <a:t></a:t>
            </a:r>
            <a:r>
              <a:rPr sz="1632" i="1" spc="128" dirty="0">
                <a:latin typeface="Times New Roman"/>
                <a:cs typeface="Times New Roman"/>
              </a:rPr>
              <a:t>z</a:t>
            </a:r>
            <a:r>
              <a:rPr sz="1721" baseline="36324" dirty="0">
                <a:latin typeface="Times New Roman"/>
                <a:cs typeface="Times New Roman"/>
              </a:rPr>
              <a:t>2</a:t>
            </a:r>
            <a:endParaRPr sz="1721" baseline="36324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140841" y="4702463"/>
            <a:ext cx="1797424" cy="263669"/>
          </a:xfrm>
          <a:prstGeom prst="rect">
            <a:avLst/>
          </a:prstGeom>
        </p:spPr>
        <p:txBody>
          <a:bodyPr vert="horz" wrap="square" lIns="0" tIns="12326" rIns="0" bIns="0" rtlCol="0">
            <a:spAutoFit/>
          </a:bodyPr>
          <a:lstStyle/>
          <a:p>
            <a:pPr marL="11206">
              <a:spcBef>
                <a:spcPts val="97"/>
              </a:spcBef>
              <a:tabLst>
                <a:tab pos="1224308" algn="l"/>
              </a:tabLst>
            </a:pPr>
            <a:r>
              <a:rPr sz="2449" spc="79" baseline="36036" dirty="0">
                <a:latin typeface="Symbol"/>
                <a:cs typeface="Symbol"/>
              </a:rPr>
              <a:t></a:t>
            </a:r>
            <a:r>
              <a:rPr sz="1721" spc="79" baseline="85470" dirty="0">
                <a:latin typeface="Times New Roman"/>
                <a:cs typeface="Times New Roman"/>
              </a:rPr>
              <a:t>2</a:t>
            </a:r>
            <a:r>
              <a:rPr sz="2449" i="1" spc="79" baseline="36036" dirty="0">
                <a:latin typeface="Times New Roman"/>
                <a:cs typeface="Times New Roman"/>
              </a:rPr>
              <a:t>u</a:t>
            </a:r>
            <a:r>
              <a:rPr sz="2449" i="1" spc="265" baseline="36036" dirty="0">
                <a:latin typeface="Times New Roman"/>
                <a:cs typeface="Times New Roman"/>
              </a:rPr>
              <a:t> </a:t>
            </a:r>
            <a:r>
              <a:rPr sz="1632" spc="4" dirty="0">
                <a:latin typeface="Symbol"/>
                <a:cs typeface="Symbol"/>
              </a:rPr>
              <a:t></a:t>
            </a:r>
            <a:r>
              <a:rPr sz="1632" spc="-4" dirty="0">
                <a:latin typeface="Times New Roman"/>
                <a:cs typeface="Times New Roman"/>
              </a:rPr>
              <a:t> </a:t>
            </a:r>
            <a:r>
              <a:rPr sz="1632" spc="4" dirty="0">
                <a:latin typeface="Symbol"/>
                <a:cs typeface="Symbol"/>
              </a:rPr>
              <a:t></a:t>
            </a:r>
            <a:r>
              <a:rPr sz="1632" spc="4" dirty="0">
                <a:latin typeface="Times New Roman"/>
                <a:cs typeface="Times New Roman"/>
              </a:rPr>
              <a:t>	</a:t>
            </a:r>
            <a:r>
              <a:rPr sz="2449" spc="-6" baseline="36036" dirty="0">
                <a:latin typeface="Symbol"/>
                <a:cs typeface="Symbol"/>
              </a:rPr>
              <a:t></a:t>
            </a:r>
            <a:r>
              <a:rPr sz="2449" i="1" spc="-6" baseline="36036" dirty="0">
                <a:latin typeface="Times New Roman"/>
                <a:cs typeface="Times New Roman"/>
              </a:rPr>
              <a:t>u </a:t>
            </a:r>
            <a:r>
              <a:rPr sz="1632" spc="4" dirty="0">
                <a:latin typeface="Symbol"/>
                <a:cs typeface="Symbol"/>
              </a:rPr>
              <a:t></a:t>
            </a:r>
            <a:r>
              <a:rPr sz="1632" spc="106" dirty="0">
                <a:latin typeface="Times New Roman"/>
                <a:cs typeface="Times New Roman"/>
              </a:rPr>
              <a:t> </a:t>
            </a:r>
            <a:r>
              <a:rPr sz="1632" spc="4" dirty="0">
                <a:latin typeface="Symbol"/>
                <a:cs typeface="Symbol"/>
              </a:rPr>
              <a:t></a:t>
            </a:r>
            <a:endParaRPr sz="1632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655879" y="2028538"/>
            <a:ext cx="294715" cy="263605"/>
          </a:xfrm>
          <a:prstGeom prst="rect">
            <a:avLst/>
          </a:prstGeom>
        </p:spPr>
        <p:txBody>
          <a:bodyPr vert="horz" wrap="square" lIns="0" tIns="12326" rIns="0" bIns="0" rtlCol="0">
            <a:spAutoFit/>
          </a:bodyPr>
          <a:lstStyle/>
          <a:p>
            <a:pPr marL="11206">
              <a:spcBef>
                <a:spcPts val="97"/>
              </a:spcBef>
            </a:pPr>
            <a:r>
              <a:rPr sz="1632" spc="-9" dirty="0">
                <a:latin typeface="Symbol"/>
                <a:cs typeface="Symbol"/>
              </a:rPr>
              <a:t></a:t>
            </a:r>
            <a:r>
              <a:rPr sz="1632" i="1" spc="128" dirty="0">
                <a:latin typeface="Times New Roman"/>
                <a:cs typeface="Times New Roman"/>
              </a:rPr>
              <a:t>z</a:t>
            </a:r>
            <a:r>
              <a:rPr sz="1721" baseline="36324" dirty="0">
                <a:latin typeface="Times New Roman"/>
                <a:cs typeface="Times New Roman"/>
              </a:rPr>
              <a:t>2</a:t>
            </a:r>
            <a:endParaRPr sz="1721" baseline="36324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6183895" y="1717874"/>
            <a:ext cx="1749799" cy="263669"/>
          </a:xfrm>
          <a:prstGeom prst="rect">
            <a:avLst/>
          </a:prstGeom>
        </p:spPr>
        <p:txBody>
          <a:bodyPr vert="horz" wrap="square" lIns="0" tIns="12326" rIns="0" bIns="0" rtlCol="0">
            <a:spAutoFit/>
          </a:bodyPr>
          <a:lstStyle/>
          <a:p>
            <a:pPr marL="11206">
              <a:spcBef>
                <a:spcPts val="97"/>
              </a:spcBef>
              <a:tabLst>
                <a:tab pos="241500" algn="l"/>
                <a:tab pos="476275" algn="l"/>
                <a:tab pos="1203576" algn="l"/>
                <a:tab pos="1543693" algn="l"/>
              </a:tabLst>
            </a:pPr>
            <a:r>
              <a:rPr sz="2449" spc="6" baseline="-36036" dirty="0">
                <a:latin typeface="Symbol"/>
                <a:cs typeface="Symbol"/>
              </a:rPr>
              <a:t></a:t>
            </a:r>
            <a:r>
              <a:rPr sz="2449" spc="6" baseline="-36036" dirty="0">
                <a:latin typeface="Times New Roman"/>
                <a:cs typeface="Times New Roman"/>
              </a:rPr>
              <a:t>	</a:t>
            </a:r>
            <a:r>
              <a:rPr sz="1632" i="1" spc="4" dirty="0">
                <a:latin typeface="Times New Roman"/>
                <a:cs typeface="Times New Roman"/>
              </a:rPr>
              <a:t>k	</a:t>
            </a:r>
            <a:r>
              <a:rPr sz="1632" spc="124" dirty="0">
                <a:latin typeface="Symbol"/>
                <a:cs typeface="Symbol"/>
              </a:rPr>
              <a:t></a:t>
            </a:r>
            <a:r>
              <a:rPr sz="1721" spc="46" baseline="36324" dirty="0">
                <a:latin typeface="Times New Roman"/>
                <a:cs typeface="Times New Roman"/>
              </a:rPr>
              <a:t>2</a:t>
            </a:r>
            <a:r>
              <a:rPr sz="1632" i="1" spc="4" dirty="0">
                <a:latin typeface="Times New Roman"/>
                <a:cs typeface="Times New Roman"/>
              </a:rPr>
              <a:t>u</a:t>
            </a:r>
            <a:r>
              <a:rPr sz="1632" i="1" spc="176" dirty="0">
                <a:latin typeface="Times New Roman"/>
                <a:cs typeface="Times New Roman"/>
              </a:rPr>
              <a:t> </a:t>
            </a:r>
            <a:r>
              <a:rPr sz="2449" spc="6" baseline="-36036" dirty="0">
                <a:latin typeface="Symbol"/>
                <a:cs typeface="Symbol"/>
              </a:rPr>
              <a:t></a:t>
            </a:r>
            <a:r>
              <a:rPr sz="2449" baseline="-36036" dirty="0">
                <a:latin typeface="Times New Roman"/>
                <a:cs typeface="Times New Roman"/>
              </a:rPr>
              <a:t>	</a:t>
            </a:r>
            <a:r>
              <a:rPr sz="1632" spc="4" dirty="0">
                <a:latin typeface="Times New Roman"/>
                <a:cs typeface="Times New Roman"/>
              </a:rPr>
              <a:t>1</a:t>
            </a:r>
            <a:r>
              <a:rPr sz="1632" dirty="0">
                <a:latin typeface="Times New Roman"/>
                <a:cs typeface="Times New Roman"/>
              </a:rPr>
              <a:t>	</a:t>
            </a:r>
            <a:r>
              <a:rPr sz="1632" spc="-9" dirty="0">
                <a:latin typeface="Symbol"/>
                <a:cs typeface="Symbol"/>
              </a:rPr>
              <a:t></a:t>
            </a:r>
            <a:r>
              <a:rPr sz="1632" i="1" spc="4" dirty="0">
                <a:latin typeface="Times New Roman"/>
                <a:cs typeface="Times New Roman"/>
              </a:rPr>
              <a:t>e</a:t>
            </a:r>
            <a:endParaRPr sz="1632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836248" y="4853909"/>
            <a:ext cx="108696" cy="277828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>
              <a:spcBef>
                <a:spcPts val="101"/>
              </a:spcBef>
            </a:pPr>
            <a:r>
              <a:rPr sz="1721" i="1" spc="-35" dirty="0">
                <a:latin typeface="Symbol"/>
                <a:cs typeface="Symbol"/>
              </a:rPr>
              <a:t></a:t>
            </a:r>
            <a:endParaRPr sz="1721">
              <a:latin typeface="Symbol"/>
              <a:cs typeface="Symbo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6344550" y="2001131"/>
            <a:ext cx="240366" cy="277828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>
              <a:spcBef>
                <a:spcPts val="101"/>
              </a:spcBef>
            </a:pPr>
            <a:r>
              <a:rPr sz="1721" i="1" spc="-35" dirty="0">
                <a:latin typeface="Symbol"/>
                <a:cs typeface="Symbol"/>
              </a:rPr>
              <a:t></a:t>
            </a:r>
            <a:r>
              <a:rPr sz="1721" i="1" spc="-224" dirty="0">
                <a:latin typeface="Times New Roman"/>
                <a:cs typeface="Times New Roman"/>
              </a:rPr>
              <a:t> </a:t>
            </a:r>
            <a:r>
              <a:rPr sz="1721" i="1" baseline="-19230" dirty="0">
                <a:latin typeface="Times New Roman"/>
                <a:cs typeface="Times New Roman"/>
              </a:rPr>
              <a:t>w</a:t>
            </a:r>
            <a:endParaRPr sz="1721" baseline="-1923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574242" y="1777926"/>
            <a:ext cx="1537446" cy="200802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>
              <a:spcBef>
                <a:spcPts val="84"/>
              </a:spcBef>
            </a:pPr>
            <a:r>
              <a:rPr sz="1235" b="1" spc="-4" dirty="0">
                <a:latin typeface="Arial"/>
                <a:cs typeface="Arial"/>
              </a:rPr>
              <a:t>From Previous</a:t>
            </a:r>
            <a:r>
              <a:rPr sz="1235" b="1" spc="-31" dirty="0">
                <a:latin typeface="Arial"/>
                <a:cs typeface="Arial"/>
              </a:rPr>
              <a:t> </a:t>
            </a:r>
            <a:r>
              <a:rPr sz="1235" b="1" spc="-4" dirty="0">
                <a:latin typeface="Arial"/>
                <a:cs typeface="Arial"/>
              </a:rPr>
              <a:t>Slide</a:t>
            </a:r>
            <a:endParaRPr sz="1235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5231130" y="2381698"/>
            <a:ext cx="3253068" cy="2108813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31938" marR="25215" algn="ctr">
              <a:spcBef>
                <a:spcPts val="88"/>
              </a:spcBef>
            </a:pPr>
            <a:r>
              <a:rPr sz="1412" b="1" spc="-4" dirty="0">
                <a:latin typeface="Arial"/>
                <a:cs typeface="Arial"/>
              </a:rPr>
              <a:t>The change in void ratio is caused by  the increase in effective</a:t>
            </a:r>
            <a:r>
              <a:rPr sz="1412" b="1" spc="18" dirty="0">
                <a:latin typeface="Arial"/>
                <a:cs typeface="Arial"/>
              </a:rPr>
              <a:t> </a:t>
            </a:r>
            <a:r>
              <a:rPr sz="1412" b="1" spc="-4" dirty="0">
                <a:latin typeface="Arial"/>
                <a:cs typeface="Arial"/>
              </a:rPr>
              <a:t>stress.</a:t>
            </a:r>
            <a:endParaRPr sz="1412" dirty="0">
              <a:latin typeface="Arial"/>
              <a:cs typeface="Arial"/>
            </a:endParaRPr>
          </a:p>
          <a:p>
            <a:pPr marL="11206" marR="4483" algn="ctr"/>
            <a:r>
              <a:rPr sz="1412" b="1" spc="-4" dirty="0">
                <a:latin typeface="Arial"/>
                <a:cs typeface="Arial"/>
              </a:rPr>
              <a:t>Assuming linear relationship between  the</a:t>
            </a:r>
            <a:r>
              <a:rPr sz="1412" b="1" dirty="0">
                <a:latin typeface="Arial"/>
                <a:cs typeface="Arial"/>
              </a:rPr>
              <a:t> </a:t>
            </a:r>
            <a:r>
              <a:rPr sz="1412" b="1" spc="-4" dirty="0">
                <a:latin typeface="Arial"/>
                <a:cs typeface="Arial"/>
              </a:rPr>
              <a:t>two:</a:t>
            </a:r>
            <a:endParaRPr sz="1412" dirty="0">
              <a:latin typeface="Arial"/>
              <a:cs typeface="Arial"/>
            </a:endParaRPr>
          </a:p>
          <a:p>
            <a:pPr marL="890355">
              <a:lnSpc>
                <a:spcPts val="2294"/>
              </a:lnSpc>
            </a:pPr>
            <a:r>
              <a:rPr sz="1632" spc="-4" dirty="0">
                <a:latin typeface="Symbol"/>
                <a:cs typeface="Symbol"/>
              </a:rPr>
              <a:t></a:t>
            </a:r>
            <a:r>
              <a:rPr sz="1632" i="1" spc="-4" dirty="0">
                <a:latin typeface="Times New Roman"/>
                <a:cs typeface="Times New Roman"/>
              </a:rPr>
              <a:t>e </a:t>
            </a:r>
            <a:r>
              <a:rPr sz="1632" spc="4" dirty="0">
                <a:latin typeface="Symbol"/>
                <a:cs typeface="Symbol"/>
              </a:rPr>
              <a:t></a:t>
            </a:r>
            <a:r>
              <a:rPr sz="1632" spc="4" dirty="0">
                <a:latin typeface="Times New Roman"/>
                <a:cs typeface="Times New Roman"/>
              </a:rPr>
              <a:t> </a:t>
            </a:r>
            <a:r>
              <a:rPr sz="1632" i="1" spc="-18" dirty="0" err="1">
                <a:latin typeface="Times New Roman"/>
                <a:cs typeface="Times New Roman"/>
              </a:rPr>
              <a:t>a</a:t>
            </a:r>
            <a:r>
              <a:rPr sz="1721" i="1" spc="-26" baseline="-19230" dirty="0" err="1">
                <a:latin typeface="Times New Roman"/>
                <a:cs typeface="Times New Roman"/>
              </a:rPr>
              <a:t>v</a:t>
            </a:r>
            <a:r>
              <a:rPr sz="1632" spc="-18" dirty="0">
                <a:latin typeface="Symbol"/>
                <a:cs typeface="Symbol"/>
              </a:rPr>
              <a:t></a:t>
            </a:r>
            <a:r>
              <a:rPr sz="2206" spc="-18" dirty="0">
                <a:latin typeface="Symbol"/>
                <a:cs typeface="Symbol"/>
              </a:rPr>
              <a:t></a:t>
            </a:r>
            <a:r>
              <a:rPr sz="1721" i="1" spc="-18" dirty="0">
                <a:latin typeface="Symbol"/>
                <a:cs typeface="Symbol"/>
              </a:rPr>
              <a:t></a:t>
            </a:r>
            <a:r>
              <a:rPr sz="1721" i="1" spc="-18" dirty="0">
                <a:latin typeface="Times New Roman"/>
                <a:cs typeface="Times New Roman"/>
              </a:rPr>
              <a:t> </a:t>
            </a:r>
            <a:r>
              <a:rPr sz="2449" spc="-1065" baseline="3003" dirty="0">
                <a:latin typeface="Symbol"/>
                <a:cs typeface="Symbol"/>
              </a:rPr>
              <a:t></a:t>
            </a:r>
            <a:r>
              <a:rPr sz="2206" spc="-710" dirty="0">
                <a:latin typeface="Symbol"/>
                <a:cs typeface="Symbol"/>
              </a:rPr>
              <a:t></a:t>
            </a:r>
            <a:r>
              <a:rPr sz="2206" spc="-309" dirty="0">
                <a:latin typeface="Times New Roman"/>
                <a:cs typeface="Times New Roman"/>
              </a:rPr>
              <a:t> </a:t>
            </a:r>
            <a:r>
              <a:rPr sz="1632" spc="4" dirty="0">
                <a:latin typeface="Symbol"/>
                <a:cs typeface="Symbol"/>
              </a:rPr>
              <a:t></a:t>
            </a:r>
            <a:r>
              <a:rPr sz="1632" spc="-234" dirty="0">
                <a:latin typeface="Times New Roman"/>
                <a:cs typeface="Times New Roman"/>
              </a:rPr>
              <a:t> </a:t>
            </a:r>
            <a:r>
              <a:rPr sz="1632" spc="31" dirty="0">
                <a:latin typeface="Symbol"/>
                <a:cs typeface="Symbol"/>
              </a:rPr>
              <a:t></a:t>
            </a:r>
            <a:r>
              <a:rPr sz="1632" i="1" spc="31" dirty="0">
                <a:latin typeface="Times New Roman"/>
                <a:cs typeface="Times New Roman"/>
              </a:rPr>
              <a:t>a</a:t>
            </a:r>
            <a:r>
              <a:rPr sz="1721" i="1" spc="46" baseline="-19230" dirty="0">
                <a:latin typeface="Times New Roman"/>
                <a:cs typeface="Times New Roman"/>
              </a:rPr>
              <a:t>v</a:t>
            </a:r>
            <a:r>
              <a:rPr sz="1632" spc="31" dirty="0">
                <a:latin typeface="Symbol"/>
                <a:cs typeface="Symbol"/>
              </a:rPr>
              <a:t></a:t>
            </a:r>
            <a:r>
              <a:rPr sz="1632" i="1" spc="31" dirty="0">
                <a:latin typeface="Times New Roman"/>
                <a:cs typeface="Times New Roman"/>
              </a:rPr>
              <a:t>u</a:t>
            </a:r>
            <a:endParaRPr sz="1632" dirty="0">
              <a:latin typeface="Times New Roman"/>
              <a:cs typeface="Times New Roman"/>
            </a:endParaRPr>
          </a:p>
          <a:p>
            <a:pPr marL="151287" marR="144564" algn="ctr">
              <a:spcBef>
                <a:spcPts val="459"/>
              </a:spcBef>
            </a:pPr>
            <a:r>
              <a:rPr sz="1412" b="1" i="1" dirty="0">
                <a:latin typeface="Arial"/>
                <a:cs typeface="Arial"/>
              </a:rPr>
              <a:t>a</a:t>
            </a:r>
            <a:r>
              <a:rPr sz="1390" b="1" i="1" baseline="-21164" dirty="0">
                <a:latin typeface="Arial"/>
                <a:cs typeface="Arial"/>
              </a:rPr>
              <a:t>v </a:t>
            </a:r>
            <a:r>
              <a:rPr sz="1412" b="1" dirty="0">
                <a:latin typeface="Arial"/>
                <a:cs typeface="Arial"/>
              </a:rPr>
              <a:t>= </a:t>
            </a:r>
            <a:r>
              <a:rPr sz="1412" b="1" spc="-4" dirty="0">
                <a:latin typeface="Arial"/>
                <a:cs typeface="Arial"/>
              </a:rPr>
              <a:t>Coefficient of </a:t>
            </a:r>
            <a:r>
              <a:rPr sz="1412" b="1" spc="-13" dirty="0">
                <a:latin typeface="Arial"/>
                <a:cs typeface="Arial"/>
              </a:rPr>
              <a:t>Compressibility.  </a:t>
            </a:r>
            <a:r>
              <a:rPr sz="1412" b="1" spc="-4" dirty="0">
                <a:latin typeface="Arial"/>
                <a:cs typeface="Arial"/>
              </a:rPr>
              <a:t>Can be considered constant over  narrow pressure</a:t>
            </a:r>
            <a:r>
              <a:rPr sz="1412" b="1" spc="-13" dirty="0">
                <a:latin typeface="Arial"/>
                <a:cs typeface="Arial"/>
              </a:rPr>
              <a:t> </a:t>
            </a:r>
            <a:r>
              <a:rPr sz="1412" b="1" spc="-4" dirty="0">
                <a:latin typeface="Arial"/>
                <a:cs typeface="Arial"/>
              </a:rPr>
              <a:t>increases.</a:t>
            </a:r>
            <a:endParaRPr sz="1412" dirty="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412" b="1" spc="-4" dirty="0">
                <a:latin typeface="Arial"/>
                <a:cs typeface="Arial"/>
              </a:rPr>
              <a:t>Combining</a:t>
            </a:r>
            <a:r>
              <a:rPr sz="1412" b="1" spc="-9" dirty="0">
                <a:latin typeface="Arial"/>
                <a:cs typeface="Arial"/>
              </a:rPr>
              <a:t> </a:t>
            </a:r>
            <a:r>
              <a:rPr sz="1412" b="1" spc="-4" dirty="0">
                <a:latin typeface="Arial"/>
                <a:cs typeface="Arial"/>
              </a:rPr>
              <a:t>equations:</a:t>
            </a:r>
            <a:endParaRPr sz="1412" dirty="0">
              <a:latin typeface="Arial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5883323" y="5340046"/>
            <a:ext cx="2286560" cy="445922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452181" marR="4483" indent="-441535">
              <a:spcBef>
                <a:spcPts val="88"/>
              </a:spcBef>
            </a:pPr>
            <a:r>
              <a:rPr sz="1412" b="1" i="1" dirty="0">
                <a:latin typeface="Arial"/>
                <a:cs typeface="Arial"/>
              </a:rPr>
              <a:t>m</a:t>
            </a:r>
            <a:r>
              <a:rPr sz="1390" b="1" i="1" baseline="-21164" dirty="0">
                <a:latin typeface="Arial"/>
                <a:cs typeface="Arial"/>
              </a:rPr>
              <a:t>v </a:t>
            </a:r>
            <a:r>
              <a:rPr sz="1412" b="1" dirty="0">
                <a:latin typeface="Arial"/>
                <a:cs typeface="Arial"/>
              </a:rPr>
              <a:t>= </a:t>
            </a:r>
            <a:r>
              <a:rPr sz="1412" b="1" spc="-4" dirty="0">
                <a:latin typeface="Arial"/>
                <a:cs typeface="Arial"/>
              </a:rPr>
              <a:t>Coefficient </a:t>
            </a:r>
            <a:r>
              <a:rPr sz="1412" b="1" dirty="0">
                <a:latin typeface="Arial"/>
                <a:cs typeface="Arial"/>
              </a:rPr>
              <a:t>of </a:t>
            </a:r>
            <a:r>
              <a:rPr sz="1412" b="1" spc="-22" dirty="0">
                <a:latin typeface="Arial"/>
                <a:cs typeface="Arial"/>
              </a:rPr>
              <a:t>Volume  </a:t>
            </a:r>
            <a:r>
              <a:rPr sz="1412" b="1" spc="-13" dirty="0">
                <a:latin typeface="Arial"/>
                <a:cs typeface="Arial"/>
              </a:rPr>
              <a:t>Compressibility.</a:t>
            </a:r>
            <a:endParaRPr sz="1412">
              <a:latin typeface="Arial"/>
              <a:cs typeface="Arial"/>
            </a:endParaRPr>
          </a:p>
        </p:txBody>
      </p:sp>
      <p:sp>
        <p:nvSpPr>
          <p:cNvPr id="37" name="object 37"/>
          <p:cNvSpPr txBox="1">
            <a:spLocks noGrp="1"/>
          </p:cNvSpPr>
          <p:nvPr>
            <p:ph type="title"/>
          </p:nvPr>
        </p:nvSpPr>
        <p:spPr>
          <a:xfrm>
            <a:off x="1346946" y="1165620"/>
            <a:ext cx="6451226" cy="608286"/>
          </a:xfrm>
          <a:prstGeom prst="rect">
            <a:avLst/>
          </a:prstGeom>
        </p:spPr>
        <p:txBody>
          <a:bodyPr vert="horz" wrap="square" lIns="0" tIns="10646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11206">
              <a:spcBef>
                <a:spcPts val="84"/>
              </a:spcBef>
            </a:pPr>
            <a:r>
              <a:rPr sz="3883" b="1" spc="4" dirty="0">
                <a:solidFill>
                  <a:srgbClr val="9A0000"/>
                </a:solidFill>
                <a:latin typeface="Arial"/>
                <a:cs typeface="Arial"/>
              </a:rPr>
              <a:t>T</a:t>
            </a:r>
            <a:r>
              <a:rPr sz="3088" b="1" spc="4" dirty="0">
                <a:solidFill>
                  <a:srgbClr val="9A0000"/>
                </a:solidFill>
                <a:latin typeface="Arial"/>
                <a:cs typeface="Arial"/>
              </a:rPr>
              <a:t>IME </a:t>
            </a:r>
            <a:r>
              <a:rPr sz="3883" b="1" spc="-53" dirty="0">
                <a:solidFill>
                  <a:srgbClr val="9A0000"/>
                </a:solidFill>
                <a:latin typeface="Arial"/>
                <a:cs typeface="Arial"/>
              </a:rPr>
              <a:t>R</a:t>
            </a:r>
            <a:r>
              <a:rPr sz="3088" b="1" spc="-53" dirty="0">
                <a:solidFill>
                  <a:srgbClr val="9A0000"/>
                </a:solidFill>
                <a:latin typeface="Arial"/>
                <a:cs typeface="Arial"/>
              </a:rPr>
              <a:t>ATE </a:t>
            </a:r>
            <a:r>
              <a:rPr sz="3088" b="1" spc="13" dirty="0">
                <a:solidFill>
                  <a:srgbClr val="9A0000"/>
                </a:solidFill>
                <a:latin typeface="Arial"/>
                <a:cs typeface="Arial"/>
              </a:rPr>
              <a:t>OF</a:t>
            </a:r>
            <a:r>
              <a:rPr sz="3088" b="1" spc="-560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3883" b="1" spc="-13" dirty="0">
                <a:solidFill>
                  <a:srgbClr val="9A0000"/>
                </a:solidFill>
                <a:latin typeface="Arial"/>
                <a:cs typeface="Arial"/>
              </a:rPr>
              <a:t>C</a:t>
            </a:r>
            <a:r>
              <a:rPr sz="3088" b="1" spc="-13" dirty="0">
                <a:solidFill>
                  <a:srgbClr val="9A0000"/>
                </a:solidFill>
                <a:latin typeface="Arial"/>
                <a:cs typeface="Arial"/>
              </a:rPr>
              <a:t>ONSOLIDATION</a:t>
            </a:r>
            <a:endParaRPr sz="3088">
              <a:latin typeface="Arial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1449816" y="5268108"/>
            <a:ext cx="2345391" cy="445730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algn="ctr">
              <a:spcBef>
                <a:spcPts val="88"/>
              </a:spcBef>
            </a:pPr>
            <a:r>
              <a:rPr sz="1588" b="1" dirty="0">
                <a:solidFill>
                  <a:srgbClr val="2D2D8A"/>
                </a:solidFill>
                <a:latin typeface="Arial"/>
                <a:cs typeface="Arial"/>
              </a:rPr>
              <a:t>Flow of </a:t>
            </a:r>
            <a:r>
              <a:rPr sz="1588" b="1" spc="-18" dirty="0">
                <a:solidFill>
                  <a:srgbClr val="2D2D8A"/>
                </a:solidFill>
                <a:latin typeface="Arial"/>
                <a:cs typeface="Arial"/>
              </a:rPr>
              <a:t>Water </a:t>
            </a:r>
            <a:r>
              <a:rPr sz="1588" b="1" dirty="0">
                <a:solidFill>
                  <a:srgbClr val="2D2D8A"/>
                </a:solidFill>
                <a:latin typeface="Arial"/>
                <a:cs typeface="Arial"/>
              </a:rPr>
              <a:t>@ </a:t>
            </a:r>
            <a:r>
              <a:rPr sz="1588" b="1" spc="-4" dirty="0">
                <a:solidFill>
                  <a:srgbClr val="2D2D8A"/>
                </a:solidFill>
                <a:latin typeface="Arial"/>
                <a:cs typeface="Arial"/>
              </a:rPr>
              <a:t>Point</a:t>
            </a:r>
            <a:r>
              <a:rPr sz="1588" b="1" spc="-110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588" b="1" dirty="0">
                <a:solidFill>
                  <a:srgbClr val="2D2D8A"/>
                </a:solidFill>
                <a:latin typeface="Arial"/>
                <a:cs typeface="Arial"/>
              </a:rPr>
              <a:t>A</a:t>
            </a:r>
            <a:endParaRPr sz="1588">
              <a:latin typeface="Arial"/>
              <a:cs typeface="Arial"/>
            </a:endParaRPr>
          </a:p>
          <a:p>
            <a:pPr algn="ctr">
              <a:spcBef>
                <a:spcPts val="9"/>
              </a:spcBef>
            </a:pPr>
            <a:r>
              <a:rPr sz="1235" b="1" spc="-4" dirty="0">
                <a:solidFill>
                  <a:srgbClr val="9A0000"/>
                </a:solidFill>
                <a:latin typeface="Arial"/>
                <a:cs typeface="Arial"/>
              </a:rPr>
              <a:t>Figure 7.17b. </a:t>
            </a:r>
            <a:r>
              <a:rPr sz="1235" spc="-4" dirty="0">
                <a:solidFill>
                  <a:srgbClr val="9A0000"/>
                </a:solidFill>
                <a:latin typeface="Arial"/>
                <a:cs typeface="Arial"/>
              </a:rPr>
              <a:t>Das FGE</a:t>
            </a:r>
            <a:r>
              <a:rPr sz="1235" spc="-35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1235" spc="-4" dirty="0">
                <a:solidFill>
                  <a:srgbClr val="9A0000"/>
                </a:solidFill>
                <a:latin typeface="Arial"/>
                <a:cs typeface="Arial"/>
              </a:rPr>
              <a:t>(2005).</a:t>
            </a:r>
            <a:endParaRPr sz="1235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1224878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7883" y="552898"/>
            <a:ext cx="8068235" cy="553976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3196088" marR="2490640" indent="-699284">
              <a:spcBef>
                <a:spcPts val="84"/>
              </a:spcBef>
            </a:pPr>
            <a:r>
              <a:rPr sz="1765" spc="-9" dirty="0">
                <a:solidFill>
                  <a:srgbClr val="FFFFFF"/>
                </a:solidFill>
                <a:latin typeface="Arial Black"/>
                <a:cs typeface="Arial Black"/>
              </a:rPr>
              <a:t>14.330 SOIL MECHANICS  Consolidation</a:t>
            </a:r>
            <a:endParaRPr sz="1765" dirty="0">
              <a:latin typeface="Arial Black"/>
              <a:cs typeface="Arial Black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60188" y="2049749"/>
            <a:ext cx="3748423" cy="30574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21672" y="2487034"/>
            <a:ext cx="281268" cy="0"/>
          </a:xfrm>
          <a:custGeom>
            <a:avLst/>
            <a:gdLst/>
            <a:ahLst/>
            <a:cxnLst/>
            <a:rect l="l" t="t" r="r" b="b"/>
            <a:pathLst>
              <a:path w="318770">
                <a:moveTo>
                  <a:pt x="0" y="0"/>
                </a:moveTo>
                <a:lnTo>
                  <a:pt x="318516" y="0"/>
                </a:lnTo>
              </a:path>
            </a:pathLst>
          </a:custGeom>
          <a:ln w="1286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645748" y="2487034"/>
            <a:ext cx="362510" cy="0"/>
          </a:xfrm>
          <a:custGeom>
            <a:avLst/>
            <a:gdLst/>
            <a:ahLst/>
            <a:cxnLst/>
            <a:rect l="l" t="t" r="r" b="b"/>
            <a:pathLst>
              <a:path w="410845">
                <a:moveTo>
                  <a:pt x="0" y="0"/>
                </a:moveTo>
                <a:lnTo>
                  <a:pt x="410718" y="0"/>
                </a:lnTo>
              </a:path>
            </a:pathLst>
          </a:custGeom>
          <a:ln w="1286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412229" y="2487034"/>
            <a:ext cx="513790" cy="0"/>
          </a:xfrm>
          <a:custGeom>
            <a:avLst/>
            <a:gdLst/>
            <a:ahLst/>
            <a:cxnLst/>
            <a:rect l="l" t="t" r="r" b="b"/>
            <a:pathLst>
              <a:path w="582295">
                <a:moveTo>
                  <a:pt x="0" y="0"/>
                </a:moveTo>
                <a:lnTo>
                  <a:pt x="582168" y="0"/>
                </a:lnTo>
              </a:path>
            </a:pathLst>
          </a:custGeom>
          <a:ln w="1286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968938" y="2487034"/>
            <a:ext cx="258856" cy="0"/>
          </a:xfrm>
          <a:custGeom>
            <a:avLst/>
            <a:gdLst/>
            <a:ahLst/>
            <a:cxnLst/>
            <a:rect l="l" t="t" r="r" b="b"/>
            <a:pathLst>
              <a:path w="293370">
                <a:moveTo>
                  <a:pt x="0" y="0"/>
                </a:moveTo>
                <a:lnTo>
                  <a:pt x="293370" y="0"/>
                </a:lnTo>
              </a:path>
            </a:pathLst>
          </a:custGeom>
          <a:ln w="1286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900147" y="2487034"/>
            <a:ext cx="258856" cy="0"/>
          </a:xfrm>
          <a:custGeom>
            <a:avLst/>
            <a:gdLst/>
            <a:ahLst/>
            <a:cxnLst/>
            <a:rect l="l" t="t" r="r" b="b"/>
            <a:pathLst>
              <a:path w="293370">
                <a:moveTo>
                  <a:pt x="0" y="0"/>
                </a:moveTo>
                <a:lnTo>
                  <a:pt x="293370" y="0"/>
                </a:lnTo>
              </a:path>
            </a:pathLst>
          </a:custGeom>
          <a:ln w="1286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648226" y="3837118"/>
            <a:ext cx="513790" cy="0"/>
          </a:xfrm>
          <a:custGeom>
            <a:avLst/>
            <a:gdLst/>
            <a:ahLst/>
            <a:cxnLst/>
            <a:rect l="l" t="t" r="r" b="b"/>
            <a:pathLst>
              <a:path w="582295">
                <a:moveTo>
                  <a:pt x="0" y="0"/>
                </a:moveTo>
                <a:lnTo>
                  <a:pt x="582168" y="0"/>
                </a:lnTo>
              </a:path>
            </a:pathLst>
          </a:custGeom>
          <a:ln w="1286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108998" y="4896074"/>
            <a:ext cx="258856" cy="0"/>
          </a:xfrm>
          <a:custGeom>
            <a:avLst/>
            <a:gdLst/>
            <a:ahLst/>
            <a:cxnLst/>
            <a:rect l="l" t="t" r="r" b="b"/>
            <a:pathLst>
              <a:path w="293370">
                <a:moveTo>
                  <a:pt x="0" y="0"/>
                </a:moveTo>
                <a:lnTo>
                  <a:pt x="293370" y="0"/>
                </a:lnTo>
              </a:path>
            </a:pathLst>
          </a:custGeom>
          <a:ln w="1286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843208" y="4896074"/>
            <a:ext cx="362510" cy="0"/>
          </a:xfrm>
          <a:custGeom>
            <a:avLst/>
            <a:gdLst/>
            <a:ahLst/>
            <a:cxnLst/>
            <a:rect l="l" t="t" r="r" b="b"/>
            <a:pathLst>
              <a:path w="410845">
                <a:moveTo>
                  <a:pt x="0" y="0"/>
                </a:moveTo>
                <a:lnTo>
                  <a:pt x="410718" y="0"/>
                </a:lnTo>
              </a:path>
            </a:pathLst>
          </a:custGeom>
          <a:ln w="1286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541321" y="5866279"/>
            <a:ext cx="664509" cy="0"/>
          </a:xfrm>
          <a:custGeom>
            <a:avLst/>
            <a:gdLst/>
            <a:ahLst/>
            <a:cxnLst/>
            <a:rect l="l" t="t" r="r" b="b"/>
            <a:pathLst>
              <a:path w="753109">
                <a:moveTo>
                  <a:pt x="0" y="0"/>
                </a:moveTo>
                <a:lnTo>
                  <a:pt x="752856" y="0"/>
                </a:lnTo>
              </a:path>
            </a:pathLst>
          </a:custGeom>
          <a:ln w="1286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6734519" y="5987514"/>
            <a:ext cx="373716" cy="203630"/>
          </a:xfrm>
          <a:prstGeom prst="rect">
            <a:avLst/>
          </a:prstGeom>
        </p:spPr>
        <p:txBody>
          <a:bodyPr vert="horz" wrap="square" lIns="0" tIns="13447" rIns="0" bIns="0" rtlCol="0">
            <a:spAutoFit/>
          </a:bodyPr>
          <a:lstStyle/>
          <a:p>
            <a:pPr marL="11206">
              <a:spcBef>
                <a:spcPts val="106"/>
              </a:spcBef>
              <a:tabLst>
                <a:tab pos="291368" algn="l"/>
              </a:tabLst>
            </a:pPr>
            <a:r>
              <a:rPr sz="1235" i="1" spc="9" dirty="0">
                <a:latin typeface="Times New Roman"/>
                <a:cs typeface="Times New Roman"/>
              </a:rPr>
              <a:t>w	</a:t>
            </a:r>
            <a:r>
              <a:rPr sz="1235" i="1" spc="4" dirty="0">
                <a:latin typeface="Times New Roman"/>
                <a:cs typeface="Times New Roman"/>
              </a:rPr>
              <a:t>v</a:t>
            </a:r>
            <a:endParaRPr sz="1235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>
            <a:spLocks noGrp="1"/>
          </p:cNvSpPr>
          <p:nvPr>
            <p:ph type="ftr" sz="quarter" idx="4294967295"/>
          </p:nvPr>
        </p:nvSpPr>
        <p:spPr>
          <a:xfrm>
            <a:off x="607362" y="6275849"/>
            <a:ext cx="859491" cy="554563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spc="-4" dirty="0"/>
              <a:t>Revised</a:t>
            </a:r>
            <a:r>
              <a:rPr spc="-62" dirty="0"/>
              <a:t> </a:t>
            </a:r>
            <a:r>
              <a:rPr spc="-4" dirty="0"/>
              <a:t>03/2013</a:t>
            </a:r>
          </a:p>
        </p:txBody>
      </p:sp>
      <p:sp>
        <p:nvSpPr>
          <p:cNvPr id="39" name="object 39"/>
          <p:cNvSpPr txBox="1">
            <a:spLocks noGrp="1"/>
          </p:cNvSpPr>
          <p:nvPr>
            <p:ph type="sldNum" sz="quarter" idx="4294967295"/>
          </p:nvPr>
        </p:nvSpPr>
        <p:spPr>
          <a:xfrm>
            <a:off x="7819689" y="6273828"/>
            <a:ext cx="703729" cy="831562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dirty="0"/>
              <a:t>Slide </a:t>
            </a:r>
            <a:fld id="{81D60167-4931-47E6-BA6A-407CBD079E47}" type="slidenum">
              <a:rPr dirty="0"/>
              <a:pPr marL="11206">
                <a:spcBef>
                  <a:spcPts val="4"/>
                </a:spcBef>
              </a:pPr>
              <a:t>34</a:t>
            </a:fld>
            <a:r>
              <a:rPr dirty="0"/>
              <a:t> </a:t>
            </a:r>
            <a:r>
              <a:rPr spc="-4" dirty="0"/>
              <a:t>of</a:t>
            </a:r>
            <a:r>
              <a:rPr spc="-110" dirty="0"/>
              <a:t> </a:t>
            </a:r>
            <a:r>
              <a:rPr spc="-4" dirty="0"/>
              <a:t>74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7031025" y="3958353"/>
            <a:ext cx="102534" cy="203630"/>
          </a:xfrm>
          <a:prstGeom prst="rect">
            <a:avLst/>
          </a:prstGeom>
        </p:spPr>
        <p:txBody>
          <a:bodyPr vert="horz" wrap="square" lIns="0" tIns="13447" rIns="0" bIns="0" rtlCol="0">
            <a:spAutoFit/>
          </a:bodyPr>
          <a:lstStyle/>
          <a:p>
            <a:pPr marL="11206">
              <a:spcBef>
                <a:spcPts val="106"/>
              </a:spcBef>
            </a:pPr>
            <a:r>
              <a:rPr sz="1235" i="1" spc="9" dirty="0">
                <a:latin typeface="Times New Roman"/>
                <a:cs typeface="Times New Roman"/>
              </a:rPr>
              <a:t>o</a:t>
            </a:r>
            <a:endParaRPr sz="1235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300849" y="3780857"/>
            <a:ext cx="93569" cy="203630"/>
          </a:xfrm>
          <a:prstGeom prst="rect">
            <a:avLst/>
          </a:prstGeom>
        </p:spPr>
        <p:txBody>
          <a:bodyPr vert="horz" wrap="square" lIns="0" tIns="13447" rIns="0" bIns="0" rtlCol="0">
            <a:spAutoFit/>
          </a:bodyPr>
          <a:lstStyle/>
          <a:p>
            <a:pPr marL="11206">
              <a:spcBef>
                <a:spcPts val="106"/>
              </a:spcBef>
            </a:pPr>
            <a:r>
              <a:rPr sz="1235" i="1" spc="4" dirty="0">
                <a:latin typeface="Times New Roman"/>
                <a:cs typeface="Times New Roman"/>
              </a:rPr>
              <a:t>v</a:t>
            </a:r>
            <a:endParaRPr sz="1235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448298" y="2608262"/>
            <a:ext cx="1450041" cy="203630"/>
          </a:xfrm>
          <a:prstGeom prst="rect">
            <a:avLst/>
          </a:prstGeom>
        </p:spPr>
        <p:txBody>
          <a:bodyPr vert="horz" wrap="square" lIns="0" tIns="13447" rIns="0" bIns="0" rtlCol="0">
            <a:spAutoFit/>
          </a:bodyPr>
          <a:lstStyle/>
          <a:p>
            <a:pPr marL="11206">
              <a:spcBef>
                <a:spcPts val="106"/>
              </a:spcBef>
              <a:tabLst>
                <a:tab pos="1358225" algn="l"/>
              </a:tabLst>
            </a:pPr>
            <a:r>
              <a:rPr sz="1235" i="1" spc="9" dirty="0">
                <a:latin typeface="Times New Roman"/>
                <a:cs typeface="Times New Roman"/>
              </a:rPr>
              <a:t>w	o</a:t>
            </a:r>
            <a:endParaRPr sz="1235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849483" y="5784517"/>
            <a:ext cx="371475" cy="380154"/>
          </a:xfrm>
          <a:prstGeom prst="rect">
            <a:avLst/>
          </a:prstGeom>
        </p:spPr>
        <p:txBody>
          <a:bodyPr vert="horz" wrap="square" lIns="0" tIns="13447" rIns="0" bIns="0" rtlCol="0">
            <a:spAutoFit/>
          </a:bodyPr>
          <a:lstStyle/>
          <a:p>
            <a:pPr marL="11206">
              <a:spcBef>
                <a:spcPts val="106"/>
              </a:spcBef>
            </a:pPr>
            <a:r>
              <a:rPr sz="1765" i="1" spc="18" dirty="0">
                <a:latin typeface="Times New Roman"/>
                <a:cs typeface="Times New Roman"/>
              </a:rPr>
              <a:t>m</a:t>
            </a:r>
            <a:r>
              <a:rPr sz="1765" i="1" spc="344" dirty="0">
                <a:latin typeface="Times New Roman"/>
                <a:cs typeface="Times New Roman"/>
              </a:rPr>
              <a:t> </a:t>
            </a:r>
            <a:r>
              <a:rPr sz="2382" spc="-202" dirty="0">
                <a:latin typeface="Symbol"/>
                <a:cs typeface="Symbol"/>
              </a:rPr>
              <a:t></a:t>
            </a:r>
            <a:endParaRPr sz="2382">
              <a:latin typeface="Symbol"/>
              <a:cs typeface="Symbo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785624" y="3511522"/>
            <a:ext cx="212912" cy="286323"/>
          </a:xfrm>
          <a:prstGeom prst="rect">
            <a:avLst/>
          </a:prstGeom>
        </p:spPr>
        <p:txBody>
          <a:bodyPr vert="horz" wrap="square" lIns="0" tIns="14568" rIns="0" bIns="0" rtlCol="0">
            <a:spAutoFit/>
          </a:bodyPr>
          <a:lstStyle/>
          <a:p>
            <a:pPr marL="11206">
              <a:spcBef>
                <a:spcPts val="115"/>
              </a:spcBef>
            </a:pPr>
            <a:r>
              <a:rPr sz="1765" i="1" spc="57" dirty="0">
                <a:latin typeface="Times New Roman"/>
                <a:cs typeface="Times New Roman"/>
              </a:rPr>
              <a:t>a</a:t>
            </a:r>
            <a:r>
              <a:rPr sz="1853" i="1" spc="6" baseline="-19841" dirty="0">
                <a:latin typeface="Times New Roman"/>
                <a:cs typeface="Times New Roman"/>
              </a:rPr>
              <a:t>v</a:t>
            </a:r>
            <a:endParaRPr sz="1853" baseline="-19841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316527" y="2469871"/>
            <a:ext cx="116541" cy="302689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>
              <a:spcBef>
                <a:spcPts val="84"/>
              </a:spcBef>
            </a:pPr>
            <a:r>
              <a:rPr sz="1897" i="1" spc="-44" dirty="0">
                <a:latin typeface="Symbol"/>
                <a:cs typeface="Symbol"/>
              </a:rPr>
              <a:t></a:t>
            </a:r>
            <a:endParaRPr sz="1897">
              <a:latin typeface="Symbol"/>
              <a:cs typeface="Symbo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091740" y="5607010"/>
            <a:ext cx="627529" cy="380217"/>
          </a:xfrm>
          <a:prstGeom prst="rect">
            <a:avLst/>
          </a:prstGeom>
        </p:spPr>
        <p:txBody>
          <a:bodyPr vert="horz" wrap="square" lIns="0" tIns="13447" rIns="0" bIns="0" rtlCol="0">
            <a:spAutoFit/>
          </a:bodyPr>
          <a:lstStyle/>
          <a:p>
            <a:pPr marL="11206">
              <a:spcBef>
                <a:spcPts val="106"/>
              </a:spcBef>
            </a:pPr>
            <a:r>
              <a:rPr sz="1765" i="1" spc="13" dirty="0">
                <a:latin typeface="Times New Roman"/>
                <a:cs typeface="Times New Roman"/>
              </a:rPr>
              <a:t>c</a:t>
            </a:r>
            <a:r>
              <a:rPr sz="1853" i="1" spc="19" baseline="-19841" dirty="0">
                <a:latin typeface="Times New Roman"/>
                <a:cs typeface="Times New Roman"/>
              </a:rPr>
              <a:t>v </a:t>
            </a:r>
            <a:r>
              <a:rPr sz="1765" spc="13" dirty="0">
                <a:latin typeface="Symbol"/>
                <a:cs typeface="Symbol"/>
              </a:rPr>
              <a:t></a:t>
            </a:r>
            <a:r>
              <a:rPr sz="1765" spc="-110" dirty="0">
                <a:latin typeface="Times New Roman"/>
                <a:cs typeface="Times New Roman"/>
              </a:rPr>
              <a:t> </a:t>
            </a:r>
            <a:r>
              <a:rPr sz="3574" spc="-297" baseline="-31893" dirty="0">
                <a:latin typeface="Symbol"/>
                <a:cs typeface="Symbol"/>
              </a:rPr>
              <a:t></a:t>
            </a:r>
            <a:r>
              <a:rPr sz="2846" i="1" spc="-297" baseline="-41343" dirty="0">
                <a:latin typeface="Symbol"/>
                <a:cs typeface="Symbol"/>
              </a:rPr>
              <a:t></a:t>
            </a:r>
            <a:endParaRPr sz="2846" baseline="-41343">
              <a:latin typeface="Symbol"/>
              <a:cs typeface="Symbo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134772" y="4891852"/>
            <a:ext cx="196663" cy="286323"/>
          </a:xfrm>
          <a:prstGeom prst="rect">
            <a:avLst/>
          </a:prstGeom>
        </p:spPr>
        <p:txBody>
          <a:bodyPr vert="horz" wrap="square" lIns="0" tIns="14568" rIns="0" bIns="0" rtlCol="0">
            <a:spAutoFit/>
          </a:bodyPr>
          <a:lstStyle/>
          <a:p>
            <a:pPr marL="11206">
              <a:spcBef>
                <a:spcPts val="115"/>
              </a:spcBef>
            </a:pPr>
            <a:r>
              <a:rPr sz="1765" dirty="0">
                <a:latin typeface="Symbol"/>
                <a:cs typeface="Symbol"/>
              </a:rPr>
              <a:t></a:t>
            </a:r>
            <a:r>
              <a:rPr sz="1765" i="1" spc="4" dirty="0">
                <a:latin typeface="Times New Roman"/>
                <a:cs typeface="Times New Roman"/>
              </a:rPr>
              <a:t>t</a:t>
            </a:r>
            <a:endParaRPr sz="1765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136134" y="3655403"/>
            <a:ext cx="465044" cy="286323"/>
          </a:xfrm>
          <a:prstGeom prst="rect">
            <a:avLst/>
          </a:prstGeom>
        </p:spPr>
        <p:txBody>
          <a:bodyPr vert="horz" wrap="square" lIns="0" tIns="14568" rIns="0" bIns="0" rtlCol="0">
            <a:spAutoFit/>
          </a:bodyPr>
          <a:lstStyle/>
          <a:p>
            <a:pPr marL="11206">
              <a:spcBef>
                <a:spcPts val="115"/>
              </a:spcBef>
              <a:tabLst>
                <a:tab pos="328350" algn="l"/>
              </a:tabLst>
            </a:pPr>
            <a:r>
              <a:rPr sz="1765" i="1" spc="18" dirty="0">
                <a:latin typeface="Times New Roman"/>
                <a:cs typeface="Times New Roman"/>
              </a:rPr>
              <a:t>m	</a:t>
            </a:r>
            <a:r>
              <a:rPr sz="1765" spc="13" dirty="0">
                <a:latin typeface="Symbol"/>
                <a:cs typeface="Symbol"/>
              </a:rPr>
              <a:t></a:t>
            </a:r>
            <a:endParaRPr sz="1765">
              <a:latin typeface="Symbol"/>
              <a:cs typeface="Symbo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7903051" y="2161437"/>
            <a:ext cx="247650" cy="286323"/>
          </a:xfrm>
          <a:prstGeom prst="rect">
            <a:avLst/>
          </a:prstGeom>
        </p:spPr>
        <p:txBody>
          <a:bodyPr vert="horz" wrap="square" lIns="0" tIns="14568" rIns="0" bIns="0" rtlCol="0">
            <a:spAutoFit/>
          </a:bodyPr>
          <a:lstStyle/>
          <a:p>
            <a:pPr marL="11206">
              <a:spcBef>
                <a:spcPts val="115"/>
              </a:spcBef>
            </a:pPr>
            <a:r>
              <a:rPr sz="1765" dirty="0">
                <a:latin typeface="Symbol"/>
                <a:cs typeface="Symbol"/>
              </a:rPr>
              <a:t></a:t>
            </a:r>
            <a:r>
              <a:rPr sz="1765" i="1" spc="13" dirty="0">
                <a:latin typeface="Times New Roman"/>
                <a:cs typeface="Times New Roman"/>
              </a:rPr>
              <a:t>u</a:t>
            </a:r>
            <a:endParaRPr sz="1765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971876" y="2305317"/>
            <a:ext cx="634253" cy="286323"/>
          </a:xfrm>
          <a:prstGeom prst="rect">
            <a:avLst/>
          </a:prstGeom>
        </p:spPr>
        <p:txBody>
          <a:bodyPr vert="horz" wrap="square" lIns="0" tIns="14568" rIns="0" bIns="0" rtlCol="0">
            <a:spAutoFit/>
          </a:bodyPr>
          <a:lstStyle/>
          <a:p>
            <a:pPr marL="11206">
              <a:spcBef>
                <a:spcPts val="115"/>
              </a:spcBef>
            </a:pPr>
            <a:r>
              <a:rPr sz="2647" spc="6" baseline="36111" dirty="0">
                <a:latin typeface="Symbol"/>
                <a:cs typeface="Symbol"/>
              </a:rPr>
              <a:t></a:t>
            </a:r>
            <a:r>
              <a:rPr sz="2647" i="1" spc="6" baseline="36111" dirty="0">
                <a:latin typeface="Times New Roman"/>
                <a:cs typeface="Times New Roman"/>
              </a:rPr>
              <a:t>u </a:t>
            </a:r>
            <a:r>
              <a:rPr sz="1765" spc="13" dirty="0">
                <a:latin typeface="Symbol"/>
                <a:cs typeface="Symbol"/>
              </a:rPr>
              <a:t></a:t>
            </a:r>
            <a:r>
              <a:rPr sz="1765" spc="110" dirty="0">
                <a:latin typeface="Times New Roman"/>
                <a:cs typeface="Times New Roman"/>
              </a:rPr>
              <a:t> </a:t>
            </a:r>
            <a:r>
              <a:rPr sz="1765" spc="13" dirty="0">
                <a:latin typeface="Symbol"/>
                <a:cs typeface="Symbol"/>
              </a:rPr>
              <a:t></a:t>
            </a:r>
            <a:endParaRPr sz="1765">
              <a:latin typeface="Symbol"/>
              <a:cs typeface="Symbo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5141719" y="2161431"/>
            <a:ext cx="1620931" cy="286323"/>
          </a:xfrm>
          <a:prstGeom prst="rect">
            <a:avLst/>
          </a:prstGeom>
        </p:spPr>
        <p:txBody>
          <a:bodyPr vert="horz" wrap="square" lIns="0" tIns="14568" rIns="0" bIns="0" rtlCol="0">
            <a:spAutoFit/>
          </a:bodyPr>
          <a:lstStyle/>
          <a:p>
            <a:pPr marL="261671" indent="-250465">
              <a:spcBef>
                <a:spcPts val="115"/>
              </a:spcBef>
              <a:buFont typeface="Symbol"/>
              <a:buChar char=""/>
              <a:tabLst>
                <a:tab pos="261671" algn="l"/>
                <a:tab pos="262232" algn="l"/>
                <a:tab pos="1419301" algn="l"/>
              </a:tabLst>
            </a:pPr>
            <a:r>
              <a:rPr sz="1765" i="1" spc="9" dirty="0">
                <a:latin typeface="Times New Roman"/>
                <a:cs typeface="Times New Roman"/>
              </a:rPr>
              <a:t>k	</a:t>
            </a:r>
            <a:r>
              <a:rPr sz="1765" i="1" spc="53" dirty="0">
                <a:latin typeface="Times New Roman"/>
                <a:cs typeface="Times New Roman"/>
              </a:rPr>
              <a:t>a</a:t>
            </a:r>
            <a:r>
              <a:rPr sz="1853" i="1" spc="6" baseline="-19841" dirty="0">
                <a:latin typeface="Times New Roman"/>
                <a:cs typeface="Times New Roman"/>
              </a:rPr>
              <a:t>v</a:t>
            </a:r>
            <a:endParaRPr sz="1853" baseline="-19841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595346" y="4909336"/>
            <a:ext cx="577103" cy="286323"/>
          </a:xfrm>
          <a:prstGeom prst="rect">
            <a:avLst/>
          </a:prstGeom>
        </p:spPr>
        <p:txBody>
          <a:bodyPr vert="horz" wrap="square" lIns="0" tIns="14568" rIns="0" bIns="0" rtlCol="0">
            <a:spAutoFit/>
          </a:bodyPr>
          <a:lstStyle/>
          <a:p>
            <a:pPr marL="11206">
              <a:spcBef>
                <a:spcPts val="115"/>
              </a:spcBef>
            </a:pPr>
            <a:r>
              <a:rPr sz="2647" i="1" spc="19" baseline="48611" dirty="0">
                <a:latin typeface="Times New Roman"/>
                <a:cs typeface="Times New Roman"/>
              </a:rPr>
              <a:t>c</a:t>
            </a:r>
            <a:r>
              <a:rPr sz="1853" i="1" spc="19" baseline="49603" dirty="0">
                <a:latin typeface="Times New Roman"/>
                <a:cs typeface="Times New Roman"/>
              </a:rPr>
              <a:t>v</a:t>
            </a:r>
            <a:r>
              <a:rPr sz="1853" i="1" spc="158" baseline="49603" dirty="0">
                <a:latin typeface="Times New Roman"/>
                <a:cs typeface="Times New Roman"/>
              </a:rPr>
              <a:t> </a:t>
            </a:r>
            <a:r>
              <a:rPr sz="1765" spc="49" dirty="0">
                <a:latin typeface="Symbol"/>
                <a:cs typeface="Symbol"/>
              </a:rPr>
              <a:t></a:t>
            </a:r>
            <a:r>
              <a:rPr sz="1765" i="1" spc="49" dirty="0">
                <a:latin typeface="Times New Roman"/>
                <a:cs typeface="Times New Roman"/>
              </a:rPr>
              <a:t>z</a:t>
            </a:r>
            <a:r>
              <a:rPr sz="1853" spc="72" baseline="35714" dirty="0">
                <a:latin typeface="Times New Roman"/>
                <a:cs typeface="Times New Roman"/>
              </a:rPr>
              <a:t>2</a:t>
            </a:r>
            <a:endParaRPr sz="1853" baseline="35714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5656072" y="2500308"/>
            <a:ext cx="318807" cy="286323"/>
          </a:xfrm>
          <a:prstGeom prst="rect">
            <a:avLst/>
          </a:prstGeom>
        </p:spPr>
        <p:txBody>
          <a:bodyPr vert="horz" wrap="square" lIns="0" tIns="14568" rIns="0" bIns="0" rtlCol="0">
            <a:spAutoFit/>
          </a:bodyPr>
          <a:lstStyle/>
          <a:p>
            <a:pPr marL="11206">
              <a:spcBef>
                <a:spcPts val="115"/>
              </a:spcBef>
            </a:pPr>
            <a:r>
              <a:rPr sz="1765" dirty="0">
                <a:latin typeface="Symbol"/>
                <a:cs typeface="Symbol"/>
              </a:rPr>
              <a:t></a:t>
            </a:r>
            <a:r>
              <a:rPr sz="1765" i="1" spc="141" dirty="0">
                <a:latin typeface="Times New Roman"/>
                <a:cs typeface="Times New Roman"/>
              </a:rPr>
              <a:t>z</a:t>
            </a:r>
            <a:r>
              <a:rPr sz="1853" spc="13" baseline="35714" dirty="0">
                <a:latin typeface="Times New Roman"/>
                <a:cs typeface="Times New Roman"/>
              </a:rPr>
              <a:t>2</a:t>
            </a:r>
            <a:endParaRPr sz="1853" baseline="35714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5648672" y="2305317"/>
            <a:ext cx="737906" cy="286323"/>
          </a:xfrm>
          <a:prstGeom prst="rect">
            <a:avLst/>
          </a:prstGeom>
        </p:spPr>
        <p:txBody>
          <a:bodyPr vert="horz" wrap="square" lIns="0" tIns="14568" rIns="0" bIns="0" rtlCol="0">
            <a:spAutoFit/>
          </a:bodyPr>
          <a:lstStyle/>
          <a:p>
            <a:pPr marL="11206">
              <a:spcBef>
                <a:spcPts val="115"/>
              </a:spcBef>
            </a:pPr>
            <a:r>
              <a:rPr sz="2647" spc="92" baseline="36111" dirty="0">
                <a:latin typeface="Symbol"/>
                <a:cs typeface="Symbol"/>
              </a:rPr>
              <a:t></a:t>
            </a:r>
            <a:r>
              <a:rPr sz="1853" spc="92" baseline="87301" dirty="0">
                <a:latin typeface="Times New Roman"/>
                <a:cs typeface="Times New Roman"/>
              </a:rPr>
              <a:t>2</a:t>
            </a:r>
            <a:r>
              <a:rPr sz="2647" i="1" spc="92" baseline="36111" dirty="0">
                <a:latin typeface="Times New Roman"/>
                <a:cs typeface="Times New Roman"/>
              </a:rPr>
              <a:t>u </a:t>
            </a:r>
            <a:r>
              <a:rPr sz="1765" spc="13" dirty="0">
                <a:latin typeface="Symbol"/>
                <a:cs typeface="Symbol"/>
              </a:rPr>
              <a:t></a:t>
            </a:r>
            <a:r>
              <a:rPr sz="1765" spc="57" dirty="0">
                <a:latin typeface="Times New Roman"/>
                <a:cs typeface="Times New Roman"/>
              </a:rPr>
              <a:t> </a:t>
            </a:r>
            <a:r>
              <a:rPr sz="1765" spc="13" dirty="0">
                <a:latin typeface="Symbol"/>
                <a:cs typeface="Symbol"/>
              </a:rPr>
              <a:t></a:t>
            </a:r>
            <a:endParaRPr sz="1765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633657" y="3833576"/>
            <a:ext cx="425824" cy="286323"/>
          </a:xfrm>
          <a:prstGeom prst="rect">
            <a:avLst/>
          </a:prstGeom>
        </p:spPr>
        <p:txBody>
          <a:bodyPr vert="horz" wrap="square" lIns="0" tIns="14568" rIns="0" bIns="0" rtlCol="0">
            <a:spAutoFit/>
          </a:bodyPr>
          <a:lstStyle/>
          <a:p>
            <a:pPr marL="11206">
              <a:spcBef>
                <a:spcPts val="115"/>
              </a:spcBef>
            </a:pPr>
            <a:r>
              <a:rPr sz="1765" spc="13" dirty="0">
                <a:latin typeface="Times New Roman"/>
                <a:cs typeface="Times New Roman"/>
              </a:rPr>
              <a:t>1</a:t>
            </a:r>
            <a:r>
              <a:rPr sz="1765" spc="-296" dirty="0">
                <a:latin typeface="Times New Roman"/>
                <a:cs typeface="Times New Roman"/>
              </a:rPr>
              <a:t> </a:t>
            </a:r>
            <a:r>
              <a:rPr sz="1765" spc="13" dirty="0">
                <a:latin typeface="Symbol"/>
                <a:cs typeface="Symbol"/>
              </a:rPr>
              <a:t></a:t>
            </a:r>
            <a:r>
              <a:rPr sz="1765" spc="-163" dirty="0">
                <a:latin typeface="Times New Roman"/>
                <a:cs typeface="Times New Roman"/>
              </a:rPr>
              <a:t> </a:t>
            </a:r>
            <a:r>
              <a:rPr sz="1765" i="1" spc="9" dirty="0">
                <a:latin typeface="Times New Roman"/>
                <a:cs typeface="Times New Roman"/>
              </a:rPr>
              <a:t>e</a:t>
            </a:r>
            <a:endParaRPr sz="1765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6398326" y="2482825"/>
            <a:ext cx="1724585" cy="286323"/>
          </a:xfrm>
          <a:prstGeom prst="rect">
            <a:avLst/>
          </a:prstGeom>
        </p:spPr>
        <p:txBody>
          <a:bodyPr vert="horz" wrap="square" lIns="0" tIns="14568" rIns="0" bIns="0" rtlCol="0">
            <a:spAutoFit/>
          </a:bodyPr>
          <a:lstStyle/>
          <a:p>
            <a:pPr marL="11206">
              <a:spcBef>
                <a:spcPts val="115"/>
              </a:spcBef>
              <a:tabLst>
                <a:tab pos="607391" algn="l"/>
                <a:tab pos="1203016" algn="l"/>
              </a:tabLst>
            </a:pPr>
            <a:r>
              <a:rPr sz="1765" spc="13" dirty="0">
                <a:latin typeface="Times New Roman"/>
                <a:cs typeface="Times New Roman"/>
              </a:rPr>
              <a:t>1</a:t>
            </a:r>
            <a:r>
              <a:rPr sz="1765" spc="-274" dirty="0">
                <a:latin typeface="Times New Roman"/>
                <a:cs typeface="Times New Roman"/>
              </a:rPr>
              <a:t> </a:t>
            </a:r>
            <a:r>
              <a:rPr sz="1765" spc="13" dirty="0">
                <a:latin typeface="Symbol"/>
                <a:cs typeface="Symbol"/>
              </a:rPr>
              <a:t></a:t>
            </a:r>
            <a:r>
              <a:rPr sz="1765" spc="-115" dirty="0">
                <a:latin typeface="Times New Roman"/>
                <a:cs typeface="Times New Roman"/>
              </a:rPr>
              <a:t> </a:t>
            </a:r>
            <a:r>
              <a:rPr sz="1765" i="1" spc="9" dirty="0">
                <a:latin typeface="Times New Roman"/>
                <a:cs typeface="Times New Roman"/>
              </a:rPr>
              <a:t>e	</a:t>
            </a:r>
            <a:r>
              <a:rPr sz="1765" dirty="0">
                <a:latin typeface="Symbol"/>
                <a:cs typeface="Symbol"/>
              </a:rPr>
              <a:t></a:t>
            </a:r>
            <a:r>
              <a:rPr sz="1765" i="1" dirty="0">
                <a:latin typeface="Times New Roman"/>
                <a:cs typeface="Times New Roman"/>
              </a:rPr>
              <a:t>t	</a:t>
            </a:r>
            <a:r>
              <a:rPr sz="2647" i="1" spc="19" baseline="44444" dirty="0">
                <a:latin typeface="Times New Roman"/>
                <a:cs typeface="Times New Roman"/>
              </a:rPr>
              <a:t>m</a:t>
            </a:r>
            <a:r>
              <a:rPr sz="1853" i="1" spc="19" baseline="43650" dirty="0">
                <a:latin typeface="Times New Roman"/>
                <a:cs typeface="Times New Roman"/>
              </a:rPr>
              <a:t>v</a:t>
            </a:r>
            <a:r>
              <a:rPr sz="1853" i="1" spc="284" baseline="43650" dirty="0">
                <a:latin typeface="Times New Roman"/>
                <a:cs typeface="Times New Roman"/>
              </a:rPr>
              <a:t> </a:t>
            </a:r>
            <a:r>
              <a:rPr sz="1765" dirty="0">
                <a:latin typeface="Symbol"/>
                <a:cs typeface="Symbol"/>
              </a:rPr>
              <a:t></a:t>
            </a:r>
            <a:r>
              <a:rPr sz="1765" i="1" dirty="0">
                <a:latin typeface="Times New Roman"/>
                <a:cs typeface="Times New Roman"/>
              </a:rPr>
              <a:t>t</a:t>
            </a:r>
            <a:endParaRPr sz="1765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4574242" y="1773219"/>
            <a:ext cx="1537446" cy="200802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>
              <a:spcBef>
                <a:spcPts val="84"/>
              </a:spcBef>
            </a:pPr>
            <a:r>
              <a:rPr sz="1235" b="1" spc="-4" dirty="0">
                <a:latin typeface="Arial"/>
                <a:cs typeface="Arial"/>
              </a:rPr>
              <a:t>From Previous</a:t>
            </a:r>
            <a:r>
              <a:rPr sz="1235" b="1" spc="-31" dirty="0">
                <a:latin typeface="Arial"/>
                <a:cs typeface="Arial"/>
              </a:rPr>
              <a:t> </a:t>
            </a:r>
            <a:r>
              <a:rPr sz="1235" b="1" spc="-4" dirty="0">
                <a:latin typeface="Arial"/>
                <a:cs typeface="Arial"/>
              </a:rPr>
              <a:t>Slide</a:t>
            </a:r>
            <a:endParaRPr sz="1235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5629162" y="4192345"/>
            <a:ext cx="2054038" cy="666944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algn="ctr">
              <a:spcBef>
                <a:spcPts val="88"/>
              </a:spcBef>
            </a:pPr>
            <a:r>
              <a:rPr sz="1412" b="1" spc="-4" dirty="0">
                <a:latin typeface="Arial"/>
                <a:cs typeface="Arial"/>
              </a:rPr>
              <a:t>Rearranging</a:t>
            </a:r>
            <a:r>
              <a:rPr sz="1412" b="1" spc="-57" dirty="0">
                <a:latin typeface="Arial"/>
                <a:cs typeface="Arial"/>
              </a:rPr>
              <a:t> </a:t>
            </a:r>
            <a:r>
              <a:rPr sz="1412" b="1" spc="-4" dirty="0">
                <a:latin typeface="Arial"/>
                <a:cs typeface="Arial"/>
              </a:rPr>
              <a:t>Equations:</a:t>
            </a:r>
            <a:endParaRPr sz="1412">
              <a:latin typeface="Arial"/>
              <a:cs typeface="Arial"/>
            </a:endParaRPr>
          </a:p>
          <a:p>
            <a:pPr algn="ctr">
              <a:spcBef>
                <a:spcPts val="1310"/>
              </a:spcBef>
              <a:tabLst>
                <a:tab pos="734024" algn="l"/>
              </a:tabLst>
            </a:pPr>
            <a:r>
              <a:rPr sz="1765" spc="4" dirty="0">
                <a:latin typeface="Symbol"/>
                <a:cs typeface="Symbol"/>
              </a:rPr>
              <a:t></a:t>
            </a:r>
            <a:r>
              <a:rPr sz="1765" i="1" spc="4" dirty="0">
                <a:latin typeface="Times New Roman"/>
                <a:cs typeface="Times New Roman"/>
              </a:rPr>
              <a:t>u</a:t>
            </a:r>
            <a:r>
              <a:rPr sz="1765" i="1" spc="194" dirty="0">
                <a:latin typeface="Times New Roman"/>
                <a:cs typeface="Times New Roman"/>
              </a:rPr>
              <a:t> </a:t>
            </a:r>
            <a:r>
              <a:rPr sz="2647" spc="19" baseline="-36111" dirty="0">
                <a:latin typeface="Symbol"/>
                <a:cs typeface="Symbol"/>
              </a:rPr>
              <a:t></a:t>
            </a:r>
            <a:r>
              <a:rPr sz="2647" spc="19" baseline="-36111" dirty="0">
                <a:latin typeface="Times New Roman"/>
                <a:cs typeface="Times New Roman"/>
              </a:rPr>
              <a:t>	</a:t>
            </a:r>
            <a:r>
              <a:rPr sz="1765" spc="62" dirty="0">
                <a:latin typeface="Symbol"/>
                <a:cs typeface="Symbol"/>
              </a:rPr>
              <a:t></a:t>
            </a:r>
            <a:r>
              <a:rPr sz="1853" spc="92" baseline="35714" dirty="0">
                <a:latin typeface="Times New Roman"/>
                <a:cs typeface="Times New Roman"/>
              </a:rPr>
              <a:t>2</a:t>
            </a:r>
            <a:r>
              <a:rPr sz="1765" i="1" spc="62" dirty="0">
                <a:latin typeface="Times New Roman"/>
                <a:cs typeface="Times New Roman"/>
              </a:rPr>
              <a:t>u</a:t>
            </a:r>
            <a:endParaRPr sz="1765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657604" y="2982104"/>
            <a:ext cx="3718112" cy="445922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algn="ctr">
              <a:spcBef>
                <a:spcPts val="88"/>
              </a:spcBef>
            </a:pPr>
            <a:r>
              <a:rPr sz="1412" b="1" i="1" dirty="0">
                <a:latin typeface="Arial"/>
                <a:cs typeface="Arial"/>
              </a:rPr>
              <a:t>a</a:t>
            </a:r>
            <a:r>
              <a:rPr sz="1390" b="1" i="1" baseline="-21164" dirty="0">
                <a:latin typeface="Arial"/>
                <a:cs typeface="Arial"/>
              </a:rPr>
              <a:t>v </a:t>
            </a:r>
            <a:r>
              <a:rPr sz="1412" b="1" dirty="0">
                <a:latin typeface="Arial"/>
                <a:cs typeface="Arial"/>
              </a:rPr>
              <a:t>= </a:t>
            </a:r>
            <a:r>
              <a:rPr sz="1412" b="1" spc="-4" dirty="0">
                <a:latin typeface="Arial"/>
                <a:cs typeface="Arial"/>
              </a:rPr>
              <a:t>Coefficient of</a:t>
            </a:r>
            <a:r>
              <a:rPr sz="1412" b="1" spc="13" dirty="0">
                <a:latin typeface="Arial"/>
                <a:cs typeface="Arial"/>
              </a:rPr>
              <a:t> </a:t>
            </a:r>
            <a:r>
              <a:rPr sz="1412" b="1" spc="-13" dirty="0">
                <a:latin typeface="Arial"/>
                <a:cs typeface="Arial"/>
              </a:rPr>
              <a:t>Compressibility.</a:t>
            </a:r>
            <a:endParaRPr sz="1412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412" b="1" i="1" dirty="0">
                <a:latin typeface="Arial"/>
                <a:cs typeface="Arial"/>
              </a:rPr>
              <a:t>m</a:t>
            </a:r>
            <a:r>
              <a:rPr sz="1390" b="1" i="1" baseline="-21164" dirty="0">
                <a:latin typeface="Arial"/>
                <a:cs typeface="Arial"/>
              </a:rPr>
              <a:t>v </a:t>
            </a:r>
            <a:r>
              <a:rPr sz="1412" b="1" dirty="0">
                <a:latin typeface="Arial"/>
                <a:cs typeface="Arial"/>
              </a:rPr>
              <a:t>= </a:t>
            </a:r>
            <a:r>
              <a:rPr sz="1412" b="1" spc="-4" dirty="0">
                <a:latin typeface="Arial"/>
                <a:cs typeface="Arial"/>
              </a:rPr>
              <a:t>Coefficient of </a:t>
            </a:r>
            <a:r>
              <a:rPr sz="1412" b="1" spc="-22" dirty="0">
                <a:latin typeface="Arial"/>
                <a:cs typeface="Arial"/>
              </a:rPr>
              <a:t>Volume</a:t>
            </a:r>
            <a:r>
              <a:rPr sz="1412" b="1" spc="26" dirty="0">
                <a:latin typeface="Arial"/>
                <a:cs typeface="Arial"/>
              </a:rPr>
              <a:t> </a:t>
            </a:r>
            <a:r>
              <a:rPr sz="1412" b="1" spc="-13" dirty="0">
                <a:latin typeface="Arial"/>
                <a:cs typeface="Arial"/>
              </a:rPr>
              <a:t>Compressibility.</a:t>
            </a:r>
            <a:endParaRPr sz="1412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5100014" y="5223053"/>
            <a:ext cx="3434603" cy="610179"/>
          </a:xfrm>
          <a:prstGeom prst="rect">
            <a:avLst/>
          </a:prstGeom>
        </p:spPr>
        <p:txBody>
          <a:bodyPr vert="horz" wrap="square" lIns="0" tIns="56590" rIns="0" bIns="0" rtlCol="0">
            <a:spAutoFit/>
          </a:bodyPr>
          <a:lstStyle/>
          <a:p>
            <a:pPr algn="ctr">
              <a:spcBef>
                <a:spcPts val="446"/>
              </a:spcBef>
            </a:pPr>
            <a:r>
              <a:rPr sz="1412" b="1" spc="-4" dirty="0">
                <a:latin typeface="Arial"/>
                <a:cs typeface="Arial"/>
              </a:rPr>
              <a:t>Where </a:t>
            </a:r>
            <a:r>
              <a:rPr sz="1412" b="1" i="1" dirty="0">
                <a:latin typeface="Arial"/>
                <a:cs typeface="Arial"/>
              </a:rPr>
              <a:t>c</a:t>
            </a:r>
            <a:r>
              <a:rPr sz="1390" b="1" i="1" baseline="-21164" dirty="0">
                <a:latin typeface="Arial"/>
                <a:cs typeface="Arial"/>
              </a:rPr>
              <a:t>v </a:t>
            </a:r>
            <a:r>
              <a:rPr sz="1412" b="1" dirty="0">
                <a:latin typeface="Arial"/>
                <a:cs typeface="Arial"/>
              </a:rPr>
              <a:t>= </a:t>
            </a:r>
            <a:r>
              <a:rPr sz="1412" b="1" spc="-4" dirty="0">
                <a:latin typeface="Arial"/>
                <a:cs typeface="Arial"/>
              </a:rPr>
              <a:t>Coefficient </a:t>
            </a:r>
            <a:r>
              <a:rPr sz="1412" b="1" dirty="0">
                <a:latin typeface="Arial"/>
                <a:cs typeface="Arial"/>
              </a:rPr>
              <a:t>of</a:t>
            </a:r>
            <a:r>
              <a:rPr sz="1412" b="1" spc="-22" dirty="0">
                <a:latin typeface="Arial"/>
                <a:cs typeface="Arial"/>
              </a:rPr>
              <a:t> </a:t>
            </a:r>
            <a:r>
              <a:rPr sz="1412" b="1" spc="-4" dirty="0">
                <a:latin typeface="Arial"/>
                <a:cs typeface="Arial"/>
              </a:rPr>
              <a:t>Consolidation.</a:t>
            </a:r>
            <a:endParaRPr sz="1412">
              <a:latin typeface="Arial"/>
              <a:cs typeface="Arial"/>
            </a:endParaRPr>
          </a:p>
          <a:p>
            <a:pPr marL="96376" algn="ctr">
              <a:spcBef>
                <a:spcPts val="476"/>
              </a:spcBef>
            </a:pPr>
            <a:r>
              <a:rPr sz="1765" i="1" spc="9" dirty="0">
                <a:latin typeface="Times New Roman"/>
                <a:cs typeface="Times New Roman"/>
              </a:rPr>
              <a:t>k</a:t>
            </a:r>
            <a:endParaRPr sz="1765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>
            <a:spLocks noGrp="1"/>
          </p:cNvSpPr>
          <p:nvPr>
            <p:ph type="title"/>
          </p:nvPr>
        </p:nvSpPr>
        <p:spPr>
          <a:xfrm>
            <a:off x="1346946" y="1165620"/>
            <a:ext cx="6451226" cy="608286"/>
          </a:xfrm>
          <a:prstGeom prst="rect">
            <a:avLst/>
          </a:prstGeom>
        </p:spPr>
        <p:txBody>
          <a:bodyPr vert="horz" wrap="square" lIns="0" tIns="10646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11206">
              <a:spcBef>
                <a:spcPts val="84"/>
              </a:spcBef>
            </a:pPr>
            <a:r>
              <a:rPr sz="3883" b="1" spc="4" dirty="0">
                <a:solidFill>
                  <a:srgbClr val="9A0000"/>
                </a:solidFill>
                <a:latin typeface="Arial"/>
                <a:cs typeface="Arial"/>
              </a:rPr>
              <a:t>T</a:t>
            </a:r>
            <a:r>
              <a:rPr sz="3088" b="1" spc="4" dirty="0">
                <a:solidFill>
                  <a:srgbClr val="9A0000"/>
                </a:solidFill>
                <a:latin typeface="Arial"/>
                <a:cs typeface="Arial"/>
              </a:rPr>
              <a:t>IME </a:t>
            </a:r>
            <a:r>
              <a:rPr sz="3883" b="1" spc="-53" dirty="0">
                <a:solidFill>
                  <a:srgbClr val="9A0000"/>
                </a:solidFill>
                <a:latin typeface="Arial"/>
                <a:cs typeface="Arial"/>
              </a:rPr>
              <a:t>R</a:t>
            </a:r>
            <a:r>
              <a:rPr sz="3088" b="1" spc="-53" dirty="0">
                <a:solidFill>
                  <a:srgbClr val="9A0000"/>
                </a:solidFill>
                <a:latin typeface="Arial"/>
                <a:cs typeface="Arial"/>
              </a:rPr>
              <a:t>ATE </a:t>
            </a:r>
            <a:r>
              <a:rPr sz="3088" b="1" spc="13" dirty="0">
                <a:solidFill>
                  <a:srgbClr val="9A0000"/>
                </a:solidFill>
                <a:latin typeface="Arial"/>
                <a:cs typeface="Arial"/>
              </a:rPr>
              <a:t>OF</a:t>
            </a:r>
            <a:r>
              <a:rPr sz="3088" b="1" spc="-560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3883" b="1" spc="-13" dirty="0">
                <a:solidFill>
                  <a:srgbClr val="9A0000"/>
                </a:solidFill>
                <a:latin typeface="Arial"/>
                <a:cs typeface="Arial"/>
              </a:rPr>
              <a:t>C</a:t>
            </a:r>
            <a:r>
              <a:rPr sz="3088" b="1" spc="-13" dirty="0">
                <a:solidFill>
                  <a:srgbClr val="9A0000"/>
                </a:solidFill>
                <a:latin typeface="Arial"/>
                <a:cs typeface="Arial"/>
              </a:rPr>
              <a:t>ONSOLIDATION</a:t>
            </a:r>
            <a:endParaRPr sz="3088"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449816" y="5268108"/>
            <a:ext cx="2345391" cy="445730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algn="ctr">
              <a:spcBef>
                <a:spcPts val="88"/>
              </a:spcBef>
            </a:pPr>
            <a:r>
              <a:rPr sz="1588" b="1" dirty="0">
                <a:solidFill>
                  <a:srgbClr val="2D2D8A"/>
                </a:solidFill>
                <a:latin typeface="Arial"/>
                <a:cs typeface="Arial"/>
              </a:rPr>
              <a:t>Flow of </a:t>
            </a:r>
            <a:r>
              <a:rPr sz="1588" b="1" spc="-18" dirty="0">
                <a:solidFill>
                  <a:srgbClr val="2D2D8A"/>
                </a:solidFill>
                <a:latin typeface="Arial"/>
                <a:cs typeface="Arial"/>
              </a:rPr>
              <a:t>Water </a:t>
            </a:r>
            <a:r>
              <a:rPr sz="1588" b="1" dirty="0">
                <a:solidFill>
                  <a:srgbClr val="2D2D8A"/>
                </a:solidFill>
                <a:latin typeface="Arial"/>
                <a:cs typeface="Arial"/>
              </a:rPr>
              <a:t>@ </a:t>
            </a:r>
            <a:r>
              <a:rPr sz="1588" b="1" spc="-4" dirty="0">
                <a:solidFill>
                  <a:srgbClr val="2D2D8A"/>
                </a:solidFill>
                <a:latin typeface="Arial"/>
                <a:cs typeface="Arial"/>
              </a:rPr>
              <a:t>Point</a:t>
            </a:r>
            <a:r>
              <a:rPr sz="1588" b="1" spc="-110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588" b="1" dirty="0">
                <a:solidFill>
                  <a:srgbClr val="2D2D8A"/>
                </a:solidFill>
                <a:latin typeface="Arial"/>
                <a:cs typeface="Arial"/>
              </a:rPr>
              <a:t>A</a:t>
            </a:r>
            <a:endParaRPr sz="1588">
              <a:latin typeface="Arial"/>
              <a:cs typeface="Arial"/>
            </a:endParaRPr>
          </a:p>
          <a:p>
            <a:pPr algn="ctr">
              <a:spcBef>
                <a:spcPts val="9"/>
              </a:spcBef>
            </a:pPr>
            <a:r>
              <a:rPr sz="1235" b="1" spc="-4" dirty="0">
                <a:solidFill>
                  <a:srgbClr val="9A0000"/>
                </a:solidFill>
                <a:latin typeface="Arial"/>
                <a:cs typeface="Arial"/>
              </a:rPr>
              <a:t>Figure 7.17b. </a:t>
            </a:r>
            <a:r>
              <a:rPr sz="1235" spc="-4" dirty="0">
                <a:solidFill>
                  <a:srgbClr val="9A0000"/>
                </a:solidFill>
                <a:latin typeface="Arial"/>
                <a:cs typeface="Arial"/>
              </a:rPr>
              <a:t>Das FGE</a:t>
            </a:r>
            <a:r>
              <a:rPr sz="1235" spc="-35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1235" spc="-4" dirty="0">
                <a:solidFill>
                  <a:srgbClr val="9A0000"/>
                </a:solidFill>
                <a:latin typeface="Arial"/>
                <a:cs typeface="Arial"/>
              </a:rPr>
              <a:t>(2005).</a:t>
            </a:r>
            <a:endParaRPr sz="1235">
              <a:latin typeface="Arial"/>
              <a:cs typeface="Arial"/>
            </a:endParaRPr>
          </a:p>
        </p:txBody>
      </p:sp>
      <p:sp>
        <p:nvSpPr>
          <p:cNvPr id="3" name="Rectangle 2"/>
          <p:cNvSpPr/>
          <p:nvPr/>
        </p:nvSpPr>
        <p:spPr bwMode="auto">
          <a:xfrm>
            <a:off x="4884707" y="4545940"/>
            <a:ext cx="3755886" cy="1021948"/>
          </a:xfrm>
          <a:prstGeom prst="rect">
            <a:avLst/>
          </a:prstGeom>
          <a:noFill/>
          <a:ln w="476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30279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7883" y="552898"/>
            <a:ext cx="8068235" cy="553976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3196088" marR="2490640" indent="-699284">
              <a:spcBef>
                <a:spcPts val="84"/>
              </a:spcBef>
            </a:pPr>
            <a:r>
              <a:rPr sz="1765" spc="-9" dirty="0">
                <a:solidFill>
                  <a:srgbClr val="FFFFFF"/>
                </a:solidFill>
                <a:latin typeface="Arial Black"/>
                <a:cs typeface="Arial Black"/>
              </a:rPr>
              <a:t>14.330 SOIL MECHANICS  Consolidation</a:t>
            </a:r>
            <a:endParaRPr sz="1765">
              <a:latin typeface="Arial Black"/>
              <a:cs typeface="Arial Black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634317" y="2731098"/>
            <a:ext cx="307041" cy="0"/>
          </a:xfrm>
          <a:custGeom>
            <a:avLst/>
            <a:gdLst/>
            <a:ahLst/>
            <a:cxnLst/>
            <a:rect l="l" t="t" r="r" b="b"/>
            <a:pathLst>
              <a:path w="347979">
                <a:moveTo>
                  <a:pt x="0" y="0"/>
                </a:moveTo>
                <a:lnTo>
                  <a:pt x="347472" y="0"/>
                </a:lnTo>
              </a:path>
            </a:pathLst>
          </a:custGeom>
          <a:ln w="152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502998" y="2731098"/>
            <a:ext cx="429184" cy="0"/>
          </a:xfrm>
          <a:custGeom>
            <a:avLst/>
            <a:gdLst/>
            <a:ahLst/>
            <a:cxnLst/>
            <a:rect l="l" t="t" r="r" b="b"/>
            <a:pathLst>
              <a:path w="486409">
                <a:moveTo>
                  <a:pt x="0" y="0"/>
                </a:moveTo>
                <a:lnTo>
                  <a:pt x="486156" y="0"/>
                </a:lnTo>
              </a:path>
            </a:pathLst>
          </a:custGeom>
          <a:ln w="152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212080" y="2748130"/>
            <a:ext cx="678516" cy="337804"/>
          </a:xfrm>
          <a:prstGeom prst="rect">
            <a:avLst/>
          </a:prstGeom>
        </p:spPr>
        <p:txBody>
          <a:bodyPr vert="horz" wrap="square" lIns="0" tIns="11766" rIns="0" bIns="0" rtlCol="0">
            <a:spAutoFit/>
          </a:bodyPr>
          <a:lstStyle/>
          <a:p>
            <a:pPr marL="11206">
              <a:spcBef>
                <a:spcPts val="93"/>
              </a:spcBef>
            </a:pPr>
            <a:r>
              <a:rPr sz="3177" i="1" spc="19" baseline="47453" dirty="0">
                <a:latin typeface="Times New Roman"/>
                <a:cs typeface="Times New Roman"/>
              </a:rPr>
              <a:t>c</a:t>
            </a:r>
            <a:r>
              <a:rPr sz="2184" i="1" spc="19" baseline="48821" dirty="0">
                <a:latin typeface="Times New Roman"/>
                <a:cs typeface="Times New Roman"/>
              </a:rPr>
              <a:t>v</a:t>
            </a:r>
            <a:r>
              <a:rPr sz="2184" i="1" spc="191" baseline="48821" dirty="0">
                <a:latin typeface="Times New Roman"/>
                <a:cs typeface="Times New Roman"/>
              </a:rPr>
              <a:t> </a:t>
            </a:r>
            <a:r>
              <a:rPr sz="2118" spc="53" dirty="0">
                <a:latin typeface="Symbol"/>
                <a:cs typeface="Symbol"/>
              </a:rPr>
              <a:t></a:t>
            </a:r>
            <a:r>
              <a:rPr sz="2118" i="1" spc="53" dirty="0">
                <a:latin typeface="Times New Roman"/>
                <a:cs typeface="Times New Roman"/>
              </a:rPr>
              <a:t>z</a:t>
            </a:r>
            <a:r>
              <a:rPr sz="2184" spc="79" baseline="37037" dirty="0">
                <a:latin typeface="Times New Roman"/>
                <a:cs typeface="Times New Roman"/>
              </a:rPr>
              <a:t>2</a:t>
            </a:r>
            <a:endParaRPr sz="2184" baseline="37037" dirty="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666819" y="2727936"/>
            <a:ext cx="229160" cy="337804"/>
          </a:xfrm>
          <a:prstGeom prst="rect">
            <a:avLst/>
          </a:prstGeom>
        </p:spPr>
        <p:txBody>
          <a:bodyPr vert="horz" wrap="square" lIns="0" tIns="11766" rIns="0" bIns="0" rtlCol="0">
            <a:spAutoFit/>
          </a:bodyPr>
          <a:lstStyle/>
          <a:p>
            <a:pPr marL="11206">
              <a:spcBef>
                <a:spcPts val="93"/>
              </a:spcBef>
            </a:pPr>
            <a:r>
              <a:rPr sz="2118" spc="-13" dirty="0">
                <a:latin typeface="Symbol"/>
                <a:cs typeface="Symbol"/>
              </a:rPr>
              <a:t></a:t>
            </a:r>
            <a:r>
              <a:rPr sz="2118" i="1" dirty="0">
                <a:latin typeface="Times New Roman"/>
                <a:cs typeface="Times New Roman"/>
              </a:rPr>
              <a:t>t</a:t>
            </a:r>
            <a:endParaRPr sz="2118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776628" y="1771874"/>
            <a:ext cx="2804272" cy="91290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480198" marR="4483" indent="-469552">
              <a:spcBef>
                <a:spcPts val="88"/>
              </a:spcBef>
            </a:pPr>
            <a:r>
              <a:rPr sz="1412" b="1" spc="-4" dirty="0">
                <a:latin typeface="Arial"/>
                <a:cs typeface="Arial"/>
              </a:rPr>
              <a:t>Basic Differential Equation of 1D  Consolidation</a:t>
            </a:r>
            <a:r>
              <a:rPr sz="1412" b="1" spc="-13" dirty="0">
                <a:latin typeface="Arial"/>
                <a:cs typeface="Arial"/>
              </a:rPr>
              <a:t> </a:t>
            </a:r>
            <a:r>
              <a:rPr sz="1412" b="1" spc="-4" dirty="0">
                <a:latin typeface="Arial"/>
                <a:cs typeface="Arial"/>
              </a:rPr>
              <a:t>Theory</a:t>
            </a:r>
            <a:endParaRPr sz="1412" dirty="0">
              <a:latin typeface="Arial"/>
              <a:cs typeface="Arial"/>
            </a:endParaRPr>
          </a:p>
          <a:p>
            <a:pPr marL="874105">
              <a:spcBef>
                <a:spcPts val="1147"/>
              </a:spcBef>
              <a:tabLst>
                <a:tab pos="1743168" algn="l"/>
              </a:tabLst>
            </a:pPr>
            <a:r>
              <a:rPr sz="2118" spc="-9" dirty="0">
                <a:latin typeface="Symbol"/>
                <a:cs typeface="Symbol"/>
              </a:rPr>
              <a:t></a:t>
            </a:r>
            <a:r>
              <a:rPr sz="2118" i="1" spc="-9" dirty="0">
                <a:latin typeface="Times New Roman"/>
                <a:cs typeface="Times New Roman"/>
              </a:rPr>
              <a:t>u</a:t>
            </a:r>
            <a:r>
              <a:rPr sz="2118" i="1" spc="224" dirty="0">
                <a:latin typeface="Times New Roman"/>
                <a:cs typeface="Times New Roman"/>
              </a:rPr>
              <a:t> </a:t>
            </a:r>
            <a:r>
              <a:rPr sz="3177" baseline="-34722" dirty="0">
                <a:latin typeface="Symbol"/>
                <a:cs typeface="Symbol"/>
              </a:rPr>
              <a:t></a:t>
            </a:r>
            <a:r>
              <a:rPr sz="3177" baseline="-34722" dirty="0">
                <a:latin typeface="Times New Roman"/>
                <a:cs typeface="Times New Roman"/>
              </a:rPr>
              <a:t>	</a:t>
            </a:r>
            <a:r>
              <a:rPr sz="2118" spc="66" dirty="0">
                <a:latin typeface="Symbol"/>
                <a:cs typeface="Symbol"/>
              </a:rPr>
              <a:t></a:t>
            </a:r>
            <a:r>
              <a:rPr sz="2184" spc="99" baseline="37037" dirty="0">
                <a:latin typeface="Times New Roman"/>
                <a:cs typeface="Times New Roman"/>
              </a:rPr>
              <a:t>2</a:t>
            </a:r>
            <a:r>
              <a:rPr sz="2118" i="1" spc="66" dirty="0">
                <a:latin typeface="Times New Roman"/>
                <a:cs typeface="Times New Roman"/>
              </a:rPr>
              <a:t>u</a:t>
            </a:r>
            <a:endParaRPr sz="2118" dirty="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985048" y="3251051"/>
            <a:ext cx="2804832" cy="1862784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0646" marR="4483" algn="ctr">
              <a:spcBef>
                <a:spcPts val="88"/>
              </a:spcBef>
            </a:pPr>
            <a:r>
              <a:rPr sz="1412" b="1" spc="-4" dirty="0">
                <a:latin typeface="Arial"/>
                <a:cs typeface="Arial"/>
              </a:rPr>
              <a:t>Can be solved with the following  boundary</a:t>
            </a:r>
            <a:r>
              <a:rPr sz="1412" b="1" spc="-18" dirty="0">
                <a:latin typeface="Arial"/>
                <a:cs typeface="Arial"/>
              </a:rPr>
              <a:t> </a:t>
            </a:r>
            <a:r>
              <a:rPr sz="1412" b="1" spc="-4" dirty="0">
                <a:latin typeface="Arial"/>
                <a:cs typeface="Arial"/>
              </a:rPr>
              <a:t>conditions:</a:t>
            </a:r>
            <a:endParaRPr sz="1412">
              <a:latin typeface="Arial"/>
              <a:cs typeface="Arial"/>
            </a:endParaRPr>
          </a:p>
          <a:p>
            <a:pPr marR="45946" algn="ctr">
              <a:spcBef>
                <a:spcPts val="393"/>
              </a:spcBef>
            </a:pPr>
            <a:r>
              <a:rPr sz="1765" i="1" spc="-4" dirty="0">
                <a:latin typeface="Times New Roman"/>
                <a:cs typeface="Times New Roman"/>
              </a:rPr>
              <a:t>z </a:t>
            </a:r>
            <a:r>
              <a:rPr sz="1765" dirty="0">
                <a:latin typeface="Symbol"/>
                <a:cs typeface="Symbol"/>
              </a:rPr>
              <a:t></a:t>
            </a:r>
            <a:r>
              <a:rPr sz="1765" dirty="0">
                <a:latin typeface="Times New Roman"/>
                <a:cs typeface="Times New Roman"/>
              </a:rPr>
              <a:t> </a:t>
            </a:r>
            <a:r>
              <a:rPr sz="1765" spc="-22" dirty="0">
                <a:latin typeface="Times New Roman"/>
                <a:cs typeface="Times New Roman"/>
              </a:rPr>
              <a:t>0,</a:t>
            </a:r>
            <a:r>
              <a:rPr sz="1765" spc="-353" dirty="0">
                <a:latin typeface="Times New Roman"/>
                <a:cs typeface="Times New Roman"/>
              </a:rPr>
              <a:t> </a:t>
            </a:r>
            <a:r>
              <a:rPr sz="1765" i="1" dirty="0">
                <a:latin typeface="Times New Roman"/>
                <a:cs typeface="Times New Roman"/>
              </a:rPr>
              <a:t>u </a:t>
            </a:r>
            <a:r>
              <a:rPr sz="1765" dirty="0">
                <a:latin typeface="Symbol"/>
                <a:cs typeface="Symbol"/>
              </a:rPr>
              <a:t></a:t>
            </a:r>
            <a:r>
              <a:rPr sz="1765" dirty="0">
                <a:latin typeface="Times New Roman"/>
                <a:cs typeface="Times New Roman"/>
              </a:rPr>
              <a:t> 0</a:t>
            </a:r>
            <a:endParaRPr sz="1765">
              <a:latin typeface="Times New Roman"/>
              <a:cs typeface="Times New Roman"/>
            </a:endParaRPr>
          </a:p>
          <a:p>
            <a:pPr marR="45946" algn="ctr">
              <a:spcBef>
                <a:spcPts val="529"/>
              </a:spcBef>
            </a:pPr>
            <a:r>
              <a:rPr sz="1765" i="1" spc="-4" dirty="0">
                <a:latin typeface="Times New Roman"/>
                <a:cs typeface="Times New Roman"/>
              </a:rPr>
              <a:t>z</a:t>
            </a:r>
            <a:r>
              <a:rPr sz="1765" i="1" spc="22" dirty="0">
                <a:latin typeface="Times New Roman"/>
                <a:cs typeface="Times New Roman"/>
              </a:rPr>
              <a:t> </a:t>
            </a:r>
            <a:r>
              <a:rPr sz="1765" dirty="0">
                <a:latin typeface="Symbol"/>
                <a:cs typeface="Symbol"/>
              </a:rPr>
              <a:t></a:t>
            </a:r>
            <a:r>
              <a:rPr sz="1765" spc="-35" dirty="0">
                <a:latin typeface="Times New Roman"/>
                <a:cs typeface="Times New Roman"/>
              </a:rPr>
              <a:t> </a:t>
            </a:r>
            <a:r>
              <a:rPr sz="1765" spc="57" dirty="0">
                <a:latin typeface="Times New Roman"/>
                <a:cs typeface="Times New Roman"/>
              </a:rPr>
              <a:t>2</a:t>
            </a:r>
            <a:r>
              <a:rPr sz="1765" i="1" spc="57" dirty="0">
                <a:latin typeface="Times New Roman"/>
                <a:cs typeface="Times New Roman"/>
              </a:rPr>
              <a:t>H</a:t>
            </a:r>
            <a:r>
              <a:rPr sz="1853" i="1" spc="86" baseline="-19841" dirty="0">
                <a:latin typeface="Times New Roman"/>
                <a:cs typeface="Times New Roman"/>
              </a:rPr>
              <a:t>dr</a:t>
            </a:r>
            <a:r>
              <a:rPr sz="1853" i="1" spc="-251" baseline="-19841" dirty="0">
                <a:latin typeface="Times New Roman"/>
                <a:cs typeface="Times New Roman"/>
              </a:rPr>
              <a:t> </a:t>
            </a:r>
            <a:r>
              <a:rPr sz="1765" dirty="0">
                <a:latin typeface="Times New Roman"/>
                <a:cs typeface="Times New Roman"/>
              </a:rPr>
              <a:t>,</a:t>
            </a:r>
            <a:r>
              <a:rPr sz="1765" spc="-265" dirty="0">
                <a:latin typeface="Times New Roman"/>
                <a:cs typeface="Times New Roman"/>
              </a:rPr>
              <a:t> </a:t>
            </a:r>
            <a:r>
              <a:rPr sz="1765" i="1" dirty="0">
                <a:latin typeface="Times New Roman"/>
                <a:cs typeface="Times New Roman"/>
              </a:rPr>
              <a:t>u</a:t>
            </a:r>
            <a:r>
              <a:rPr sz="1765" i="1" spc="4" dirty="0">
                <a:latin typeface="Times New Roman"/>
                <a:cs typeface="Times New Roman"/>
              </a:rPr>
              <a:t> </a:t>
            </a:r>
            <a:r>
              <a:rPr sz="1765" dirty="0">
                <a:latin typeface="Symbol"/>
                <a:cs typeface="Symbol"/>
              </a:rPr>
              <a:t></a:t>
            </a:r>
            <a:r>
              <a:rPr sz="1765" spc="-62" dirty="0">
                <a:latin typeface="Times New Roman"/>
                <a:cs typeface="Times New Roman"/>
              </a:rPr>
              <a:t> </a:t>
            </a:r>
            <a:r>
              <a:rPr sz="1765" dirty="0">
                <a:latin typeface="Times New Roman"/>
                <a:cs typeface="Times New Roman"/>
              </a:rPr>
              <a:t>0</a:t>
            </a:r>
            <a:endParaRPr sz="1765">
              <a:latin typeface="Times New Roman"/>
              <a:cs typeface="Times New Roman"/>
            </a:endParaRPr>
          </a:p>
          <a:p>
            <a:pPr marR="63317" algn="ctr">
              <a:spcBef>
                <a:spcPts val="569"/>
              </a:spcBef>
            </a:pPr>
            <a:r>
              <a:rPr sz="1765" i="1" dirty="0">
                <a:latin typeface="Times New Roman"/>
                <a:cs typeface="Times New Roman"/>
              </a:rPr>
              <a:t>t </a:t>
            </a:r>
            <a:r>
              <a:rPr sz="1765" dirty="0">
                <a:latin typeface="Symbol"/>
                <a:cs typeface="Symbol"/>
              </a:rPr>
              <a:t></a:t>
            </a:r>
            <a:r>
              <a:rPr sz="1765" dirty="0">
                <a:latin typeface="Times New Roman"/>
                <a:cs typeface="Times New Roman"/>
              </a:rPr>
              <a:t> </a:t>
            </a:r>
            <a:r>
              <a:rPr sz="1765" spc="-22" dirty="0">
                <a:latin typeface="Times New Roman"/>
                <a:cs typeface="Times New Roman"/>
              </a:rPr>
              <a:t>0, </a:t>
            </a:r>
            <a:r>
              <a:rPr sz="1765" i="1" dirty="0">
                <a:latin typeface="Times New Roman"/>
                <a:cs typeface="Times New Roman"/>
              </a:rPr>
              <a:t>u </a:t>
            </a:r>
            <a:r>
              <a:rPr sz="1765" dirty="0">
                <a:latin typeface="Symbol"/>
                <a:cs typeface="Symbol"/>
              </a:rPr>
              <a:t></a:t>
            </a:r>
            <a:r>
              <a:rPr sz="1765" spc="-326" dirty="0">
                <a:latin typeface="Times New Roman"/>
                <a:cs typeface="Times New Roman"/>
              </a:rPr>
              <a:t> </a:t>
            </a:r>
            <a:r>
              <a:rPr sz="1765" i="1" dirty="0">
                <a:latin typeface="Times New Roman"/>
                <a:cs typeface="Times New Roman"/>
              </a:rPr>
              <a:t>u</a:t>
            </a:r>
            <a:r>
              <a:rPr sz="1853" baseline="-19841" dirty="0">
                <a:latin typeface="Times New Roman"/>
                <a:cs typeface="Times New Roman"/>
              </a:rPr>
              <a:t>0</a:t>
            </a:r>
            <a:endParaRPr sz="1853" baseline="-19841">
              <a:latin typeface="Times New Roman"/>
              <a:cs typeface="Times New Roman"/>
            </a:endParaRPr>
          </a:p>
          <a:p>
            <a:pPr marR="87971" algn="ctr">
              <a:spcBef>
                <a:spcPts val="1474"/>
              </a:spcBef>
            </a:pPr>
            <a:r>
              <a:rPr sz="1412" b="1" spc="-4" dirty="0">
                <a:latin typeface="Arial"/>
                <a:cs typeface="Arial"/>
              </a:rPr>
              <a:t>The solution</a:t>
            </a:r>
            <a:r>
              <a:rPr sz="1412" b="1" spc="-9" dirty="0">
                <a:latin typeface="Arial"/>
                <a:cs typeface="Arial"/>
              </a:rPr>
              <a:t> </a:t>
            </a:r>
            <a:r>
              <a:rPr sz="1412" b="1" spc="-4" dirty="0">
                <a:latin typeface="Arial"/>
                <a:cs typeface="Arial"/>
              </a:rPr>
              <a:t>yields</a:t>
            </a:r>
            <a:endParaRPr sz="1412">
              <a:latin typeface="Arial"/>
              <a:cs typeface="Arial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5001858" y="5192333"/>
            <a:ext cx="2786230" cy="840720"/>
            <a:chOff x="5001858" y="5192333"/>
            <a:chExt cx="2786230" cy="840720"/>
          </a:xfrm>
        </p:grpSpPr>
        <p:sp>
          <p:nvSpPr>
            <p:cNvPr id="10" name="object 10"/>
            <p:cNvSpPr/>
            <p:nvPr/>
          </p:nvSpPr>
          <p:spPr>
            <a:xfrm>
              <a:off x="6608556" y="5649109"/>
              <a:ext cx="399490" cy="0"/>
            </a:xfrm>
            <a:custGeom>
              <a:avLst/>
              <a:gdLst/>
              <a:ahLst/>
              <a:cxnLst/>
              <a:rect l="l" t="t" r="r" b="b"/>
              <a:pathLst>
                <a:path w="452754">
                  <a:moveTo>
                    <a:pt x="0" y="0"/>
                  </a:moveTo>
                  <a:lnTo>
                    <a:pt x="452628" y="0"/>
                  </a:lnTo>
                </a:path>
              </a:pathLst>
            </a:custGeom>
            <a:ln w="1304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 txBox="1"/>
            <p:nvPr/>
          </p:nvSpPr>
          <p:spPr>
            <a:xfrm>
              <a:off x="7714129" y="5512943"/>
              <a:ext cx="73959" cy="150453"/>
            </a:xfrm>
            <a:prstGeom prst="rect">
              <a:avLst/>
            </a:prstGeom>
          </p:spPr>
          <p:txBody>
            <a:bodyPr vert="horz" wrap="square" lIns="0" tIns="14568" rIns="0" bIns="0" rtlCol="0">
              <a:spAutoFit/>
            </a:bodyPr>
            <a:lstStyle/>
            <a:p>
              <a:pPr marL="11206">
                <a:spcBef>
                  <a:spcPts val="115"/>
                </a:spcBef>
              </a:pPr>
              <a:r>
                <a:rPr sz="882" i="1" spc="9" dirty="0">
                  <a:latin typeface="Times New Roman"/>
                  <a:cs typeface="Times New Roman"/>
                </a:rPr>
                <a:t>v</a:t>
              </a:r>
              <a:endParaRPr sz="882">
                <a:latin typeface="Times New Roman"/>
                <a:cs typeface="Times New Roman"/>
              </a:endParaRPr>
            </a:p>
          </p:txBody>
        </p:sp>
        <p:sp>
          <p:nvSpPr>
            <p:cNvPr id="12" name="object 12"/>
            <p:cNvSpPr txBox="1"/>
            <p:nvPr/>
          </p:nvSpPr>
          <p:spPr>
            <a:xfrm>
              <a:off x="5804648" y="5445219"/>
              <a:ext cx="390525" cy="207032"/>
            </a:xfrm>
            <a:prstGeom prst="rect">
              <a:avLst/>
            </a:prstGeom>
          </p:spPr>
          <p:txBody>
            <a:bodyPr vert="horz" wrap="square" lIns="0" tIns="10085" rIns="0" bIns="0" rtlCol="0">
              <a:spAutoFit/>
            </a:bodyPr>
            <a:lstStyle/>
            <a:p>
              <a:pPr marL="11206">
                <a:spcBef>
                  <a:spcPts val="79"/>
                </a:spcBef>
                <a:tabLst>
                  <a:tab pos="257749" algn="l"/>
                </a:tabLst>
              </a:pPr>
              <a:r>
                <a:rPr sz="1279" i="1" u="heavy" spc="-4" dirty="0">
                  <a:uFill>
                    <a:solidFill>
                      <a:srgbClr val="000000"/>
                    </a:solidFill>
                  </a:uFill>
                  <a:latin typeface="Times New Roman"/>
                  <a:cs typeface="Times New Roman"/>
                </a:rPr>
                <a:t> 	o </a:t>
              </a:r>
              <a:endParaRPr sz="1279">
                <a:latin typeface="Times New Roman"/>
                <a:cs typeface="Times New Roman"/>
              </a:endParaRPr>
            </a:p>
          </p:txBody>
        </p:sp>
        <p:sp>
          <p:nvSpPr>
            <p:cNvPr id="13" name="object 13"/>
            <p:cNvSpPr txBox="1"/>
            <p:nvPr/>
          </p:nvSpPr>
          <p:spPr>
            <a:xfrm>
              <a:off x="6204024" y="5463958"/>
              <a:ext cx="292474" cy="290856"/>
            </a:xfrm>
            <a:prstGeom prst="rect">
              <a:avLst/>
            </a:prstGeom>
          </p:spPr>
          <p:txBody>
            <a:bodyPr vert="horz" wrap="square" lIns="0" tIns="12326" rIns="0" bIns="0" rtlCol="0">
              <a:spAutoFit/>
            </a:bodyPr>
            <a:lstStyle/>
            <a:p>
              <a:pPr marL="11206">
                <a:spcBef>
                  <a:spcPts val="97"/>
                </a:spcBef>
              </a:pPr>
              <a:r>
                <a:rPr sz="1809" dirty="0">
                  <a:latin typeface="Times New Roman"/>
                  <a:cs typeface="Times New Roman"/>
                </a:rPr>
                <a:t>sin</a:t>
              </a:r>
              <a:endParaRPr sz="1809">
                <a:latin typeface="Times New Roman"/>
                <a:cs typeface="Times New Roman"/>
              </a:endParaRPr>
            </a:p>
          </p:txBody>
        </p:sp>
        <p:sp>
          <p:nvSpPr>
            <p:cNvPr id="14" name="object 14"/>
            <p:cNvSpPr txBox="1"/>
            <p:nvPr/>
          </p:nvSpPr>
          <p:spPr>
            <a:xfrm>
              <a:off x="7309374" y="5425710"/>
              <a:ext cx="434787" cy="207032"/>
            </a:xfrm>
            <a:prstGeom prst="rect">
              <a:avLst/>
            </a:prstGeom>
          </p:spPr>
          <p:txBody>
            <a:bodyPr vert="horz" wrap="square" lIns="0" tIns="10085" rIns="0" bIns="0" rtlCol="0">
              <a:spAutoFit/>
            </a:bodyPr>
            <a:lstStyle/>
            <a:p>
              <a:pPr marL="11206">
                <a:spcBef>
                  <a:spcPts val="79"/>
                </a:spcBef>
              </a:pPr>
              <a:r>
                <a:rPr sz="1279" spc="40" dirty="0">
                  <a:latin typeface="Symbol"/>
                  <a:cs typeface="Symbol"/>
                </a:rPr>
                <a:t></a:t>
              </a:r>
              <a:r>
                <a:rPr sz="1279" i="1" spc="40" dirty="0">
                  <a:latin typeface="Times New Roman"/>
                  <a:cs typeface="Times New Roman"/>
                </a:rPr>
                <a:t>M</a:t>
              </a:r>
              <a:r>
                <a:rPr sz="1279" i="1" spc="-154" dirty="0">
                  <a:latin typeface="Times New Roman"/>
                  <a:cs typeface="Times New Roman"/>
                </a:rPr>
                <a:t> </a:t>
              </a:r>
              <a:r>
                <a:rPr sz="1324" spc="6" baseline="36111" dirty="0">
                  <a:latin typeface="Times New Roman"/>
                  <a:cs typeface="Times New Roman"/>
                </a:rPr>
                <a:t>2</a:t>
              </a:r>
              <a:r>
                <a:rPr sz="1279" i="1" spc="4" dirty="0">
                  <a:latin typeface="Times New Roman"/>
                  <a:cs typeface="Times New Roman"/>
                </a:rPr>
                <a:t>T</a:t>
              </a:r>
              <a:endParaRPr sz="1279">
                <a:latin typeface="Times New Roman"/>
                <a:cs typeface="Times New Roman"/>
              </a:endParaRPr>
            </a:p>
          </p:txBody>
        </p:sp>
        <p:sp>
          <p:nvSpPr>
            <p:cNvPr id="15" name="object 15"/>
            <p:cNvSpPr txBox="1"/>
            <p:nvPr/>
          </p:nvSpPr>
          <p:spPr>
            <a:xfrm>
              <a:off x="5382409" y="5354383"/>
              <a:ext cx="319368" cy="514892"/>
            </a:xfrm>
            <a:prstGeom prst="rect">
              <a:avLst/>
            </a:prstGeom>
          </p:spPr>
          <p:txBody>
            <a:bodyPr vert="horz" wrap="square" lIns="0" tIns="12326" rIns="0" bIns="0" rtlCol="0">
              <a:spAutoFit/>
            </a:bodyPr>
            <a:lstStyle/>
            <a:p>
              <a:pPr marL="11206">
                <a:spcBef>
                  <a:spcPts val="97"/>
                </a:spcBef>
              </a:pPr>
              <a:r>
                <a:rPr sz="3265" spc="4" dirty="0">
                  <a:latin typeface="Symbol"/>
                  <a:cs typeface="Symbol"/>
                </a:rPr>
                <a:t></a:t>
              </a:r>
              <a:endParaRPr sz="3265">
                <a:latin typeface="Symbol"/>
                <a:cs typeface="Symbol"/>
              </a:endParaRPr>
            </a:p>
          </p:txBody>
        </p:sp>
        <p:sp>
          <p:nvSpPr>
            <p:cNvPr id="16" name="object 16"/>
            <p:cNvSpPr txBox="1"/>
            <p:nvPr/>
          </p:nvSpPr>
          <p:spPr>
            <a:xfrm>
              <a:off x="5705800" y="5501580"/>
              <a:ext cx="111498" cy="290856"/>
            </a:xfrm>
            <a:prstGeom prst="rect">
              <a:avLst/>
            </a:prstGeom>
          </p:spPr>
          <p:txBody>
            <a:bodyPr vert="horz" wrap="square" lIns="0" tIns="12326" rIns="0" bIns="0" rtlCol="0">
              <a:spAutoFit/>
            </a:bodyPr>
            <a:lstStyle/>
            <a:p>
              <a:pPr marL="11206">
                <a:spcBef>
                  <a:spcPts val="97"/>
                </a:spcBef>
              </a:pPr>
              <a:r>
                <a:rPr sz="1809" dirty="0">
                  <a:latin typeface="Symbol"/>
                  <a:cs typeface="Symbol"/>
                </a:rPr>
                <a:t></a:t>
              </a:r>
              <a:endParaRPr sz="1809">
                <a:latin typeface="Symbol"/>
                <a:cs typeface="Symbol"/>
              </a:endParaRPr>
            </a:p>
          </p:txBody>
        </p:sp>
        <p:sp>
          <p:nvSpPr>
            <p:cNvPr id="17" name="object 17"/>
            <p:cNvSpPr txBox="1"/>
            <p:nvPr/>
          </p:nvSpPr>
          <p:spPr>
            <a:xfrm>
              <a:off x="5378372" y="5742325"/>
              <a:ext cx="716616" cy="290728"/>
            </a:xfrm>
            <a:prstGeom prst="rect">
              <a:avLst/>
            </a:prstGeom>
          </p:spPr>
          <p:txBody>
            <a:bodyPr vert="horz" wrap="square" lIns="0" tIns="12326" rIns="0" bIns="0" rtlCol="0">
              <a:spAutoFit/>
            </a:bodyPr>
            <a:lstStyle/>
            <a:p>
              <a:pPr marL="11206">
                <a:spcBef>
                  <a:spcPts val="97"/>
                </a:spcBef>
              </a:pPr>
              <a:r>
                <a:rPr sz="1279" i="1" spc="26" dirty="0">
                  <a:latin typeface="Times New Roman"/>
                  <a:cs typeface="Times New Roman"/>
                </a:rPr>
                <a:t>m</a:t>
              </a:r>
              <a:r>
                <a:rPr sz="1279" spc="26" dirty="0">
                  <a:latin typeface="Symbol"/>
                  <a:cs typeface="Symbol"/>
                </a:rPr>
                <a:t></a:t>
              </a:r>
              <a:r>
                <a:rPr sz="1279" spc="26" dirty="0">
                  <a:latin typeface="Times New Roman"/>
                  <a:cs typeface="Times New Roman"/>
                </a:rPr>
                <a:t>0 </a:t>
              </a:r>
              <a:r>
                <a:rPr sz="2713" spc="-522" baseline="12195" dirty="0">
                  <a:latin typeface="Symbol"/>
                  <a:cs typeface="Symbol"/>
                </a:rPr>
                <a:t></a:t>
              </a:r>
              <a:r>
                <a:rPr sz="2713" spc="-522" baseline="2710" dirty="0">
                  <a:latin typeface="Symbol"/>
                  <a:cs typeface="Symbol"/>
                </a:rPr>
                <a:t></a:t>
              </a:r>
              <a:r>
                <a:rPr sz="2713" spc="-522" baseline="2710" dirty="0">
                  <a:latin typeface="Times New Roman"/>
                  <a:cs typeface="Times New Roman"/>
                </a:rPr>
                <a:t> </a:t>
              </a:r>
              <a:r>
                <a:rPr sz="2713" i="1" spc="13" baseline="23035" dirty="0">
                  <a:latin typeface="Times New Roman"/>
                  <a:cs typeface="Times New Roman"/>
                </a:rPr>
                <a:t>M</a:t>
              </a:r>
              <a:endParaRPr sz="2713" baseline="23035">
                <a:latin typeface="Times New Roman"/>
                <a:cs typeface="Times New Roman"/>
              </a:endParaRPr>
            </a:p>
          </p:txBody>
        </p:sp>
        <p:sp>
          <p:nvSpPr>
            <p:cNvPr id="18" name="object 18"/>
            <p:cNvSpPr txBox="1"/>
            <p:nvPr/>
          </p:nvSpPr>
          <p:spPr>
            <a:xfrm>
              <a:off x="5358199" y="5192333"/>
              <a:ext cx="717737" cy="290728"/>
            </a:xfrm>
            <a:prstGeom prst="rect">
              <a:avLst/>
            </a:prstGeom>
          </p:spPr>
          <p:txBody>
            <a:bodyPr vert="horz" wrap="square" lIns="0" tIns="12326" rIns="0" bIns="0" rtlCol="0">
              <a:spAutoFit/>
            </a:bodyPr>
            <a:lstStyle/>
            <a:p>
              <a:pPr marL="11206">
                <a:spcBef>
                  <a:spcPts val="97"/>
                </a:spcBef>
              </a:pPr>
              <a:r>
                <a:rPr sz="1279" i="1" spc="40" dirty="0">
                  <a:latin typeface="Times New Roman"/>
                  <a:cs typeface="Times New Roman"/>
                </a:rPr>
                <a:t>m</a:t>
              </a:r>
              <a:r>
                <a:rPr sz="1279" spc="40" dirty="0">
                  <a:latin typeface="Symbol"/>
                  <a:cs typeface="Symbol"/>
                </a:rPr>
                <a:t></a:t>
              </a:r>
              <a:r>
                <a:rPr sz="2713" spc="59" baseline="-20325" dirty="0">
                  <a:latin typeface="Symbol"/>
                  <a:cs typeface="Symbol"/>
                </a:rPr>
                <a:t></a:t>
              </a:r>
              <a:r>
                <a:rPr sz="2713" spc="-436" baseline="-20325" dirty="0">
                  <a:latin typeface="Times New Roman"/>
                  <a:cs typeface="Times New Roman"/>
                </a:rPr>
                <a:t> </a:t>
              </a:r>
              <a:r>
                <a:rPr sz="2713" spc="6" baseline="-29810" dirty="0">
                  <a:latin typeface="Times New Roman"/>
                  <a:cs typeface="Times New Roman"/>
                </a:rPr>
                <a:t>2</a:t>
              </a:r>
              <a:r>
                <a:rPr sz="2713" i="1" spc="6" baseline="-29810" dirty="0">
                  <a:latin typeface="Times New Roman"/>
                  <a:cs typeface="Times New Roman"/>
                </a:rPr>
                <a:t>u</a:t>
              </a:r>
              <a:endParaRPr sz="2713" baseline="-29810">
                <a:latin typeface="Times New Roman"/>
                <a:cs typeface="Times New Roman"/>
              </a:endParaRPr>
            </a:p>
          </p:txBody>
        </p:sp>
        <p:sp>
          <p:nvSpPr>
            <p:cNvPr id="19" name="object 19"/>
            <p:cNvSpPr txBox="1"/>
            <p:nvPr/>
          </p:nvSpPr>
          <p:spPr>
            <a:xfrm>
              <a:off x="6478353" y="5452473"/>
              <a:ext cx="841561" cy="290856"/>
            </a:xfrm>
            <a:prstGeom prst="rect">
              <a:avLst/>
            </a:prstGeom>
          </p:spPr>
          <p:txBody>
            <a:bodyPr vert="horz" wrap="square" lIns="0" tIns="12326" rIns="0" bIns="0" rtlCol="0">
              <a:spAutoFit/>
            </a:bodyPr>
            <a:lstStyle/>
            <a:p>
              <a:pPr marL="11206">
                <a:spcBef>
                  <a:spcPts val="97"/>
                </a:spcBef>
                <a:tabLst>
                  <a:tab pos="556402" algn="l"/>
                </a:tabLst>
              </a:pPr>
              <a:r>
                <a:rPr sz="1809" dirty="0">
                  <a:latin typeface="Symbol"/>
                  <a:cs typeface="Symbol"/>
                </a:rPr>
                <a:t></a:t>
              </a:r>
              <a:r>
                <a:rPr sz="1809" dirty="0">
                  <a:latin typeface="Times New Roman"/>
                  <a:cs typeface="Times New Roman"/>
                </a:rPr>
                <a:t>	</a:t>
              </a:r>
              <a:r>
                <a:rPr sz="1809" spc="31" dirty="0">
                  <a:latin typeface="Symbol"/>
                  <a:cs typeface="Symbol"/>
                </a:rPr>
                <a:t></a:t>
              </a:r>
              <a:r>
                <a:rPr sz="2713" spc="-132" baseline="-12195" dirty="0">
                  <a:latin typeface="Symbol"/>
                  <a:cs typeface="Symbol"/>
                </a:rPr>
                <a:t></a:t>
              </a:r>
              <a:r>
                <a:rPr sz="2713" i="1" spc="6" baseline="-2710" dirty="0">
                  <a:latin typeface="Times New Roman"/>
                  <a:cs typeface="Times New Roman"/>
                </a:rPr>
                <a:t>e</a:t>
              </a:r>
              <a:endParaRPr sz="2713" baseline="-2710">
                <a:latin typeface="Times New Roman"/>
                <a:cs typeface="Times New Roman"/>
              </a:endParaRPr>
            </a:p>
          </p:txBody>
        </p:sp>
        <p:sp>
          <p:nvSpPr>
            <p:cNvPr id="20" name="object 20"/>
            <p:cNvSpPr txBox="1"/>
            <p:nvPr/>
          </p:nvSpPr>
          <p:spPr>
            <a:xfrm>
              <a:off x="6478352" y="5709982"/>
              <a:ext cx="749674" cy="290856"/>
            </a:xfrm>
            <a:prstGeom prst="rect">
              <a:avLst/>
            </a:prstGeom>
          </p:spPr>
          <p:txBody>
            <a:bodyPr vert="horz" wrap="square" lIns="0" tIns="12326" rIns="0" bIns="0" rtlCol="0">
              <a:spAutoFit/>
            </a:bodyPr>
            <a:lstStyle/>
            <a:p>
              <a:pPr marL="11206">
                <a:spcBef>
                  <a:spcPts val="97"/>
                </a:spcBef>
              </a:pPr>
              <a:r>
                <a:rPr sz="1809" dirty="0">
                  <a:latin typeface="Symbol"/>
                  <a:cs typeface="Symbol"/>
                </a:rPr>
                <a:t></a:t>
              </a:r>
              <a:r>
                <a:rPr sz="1809" dirty="0">
                  <a:latin typeface="Times New Roman"/>
                  <a:cs typeface="Times New Roman"/>
                </a:rPr>
                <a:t> </a:t>
              </a:r>
              <a:r>
                <a:rPr sz="2713" i="1" spc="72" baseline="16260" dirty="0">
                  <a:latin typeface="Times New Roman"/>
                  <a:cs typeface="Times New Roman"/>
                </a:rPr>
                <a:t>H</a:t>
              </a:r>
              <a:r>
                <a:rPr sz="1919" i="1" spc="72" baseline="1915" dirty="0">
                  <a:latin typeface="Times New Roman"/>
                  <a:cs typeface="Times New Roman"/>
                </a:rPr>
                <a:t>dr</a:t>
              </a:r>
              <a:r>
                <a:rPr sz="1919" i="1" spc="-6" baseline="1915" dirty="0">
                  <a:latin typeface="Times New Roman"/>
                  <a:cs typeface="Times New Roman"/>
                </a:rPr>
                <a:t> </a:t>
              </a:r>
              <a:r>
                <a:rPr sz="1809" spc="-221" dirty="0">
                  <a:latin typeface="Symbol"/>
                  <a:cs typeface="Symbol"/>
                </a:rPr>
                <a:t></a:t>
              </a:r>
              <a:r>
                <a:rPr sz="2713" spc="-331" baseline="4065" dirty="0">
                  <a:latin typeface="Symbol"/>
                  <a:cs typeface="Symbol"/>
                </a:rPr>
                <a:t></a:t>
              </a:r>
              <a:r>
                <a:rPr sz="2713" spc="-331" baseline="-5420" dirty="0">
                  <a:latin typeface="Symbol"/>
                  <a:cs typeface="Symbol"/>
                </a:rPr>
                <a:t></a:t>
              </a:r>
              <a:endParaRPr sz="2713" baseline="-5420">
                <a:latin typeface="Symbol"/>
                <a:cs typeface="Symbol"/>
              </a:endParaRPr>
            </a:p>
          </p:txBody>
        </p:sp>
        <p:sp>
          <p:nvSpPr>
            <p:cNvPr id="21" name="object 21"/>
            <p:cNvSpPr txBox="1"/>
            <p:nvPr/>
          </p:nvSpPr>
          <p:spPr>
            <a:xfrm>
              <a:off x="6478352" y="5302538"/>
              <a:ext cx="749674" cy="290856"/>
            </a:xfrm>
            <a:prstGeom prst="rect">
              <a:avLst/>
            </a:prstGeom>
          </p:spPr>
          <p:txBody>
            <a:bodyPr vert="horz" wrap="square" lIns="0" tIns="12326" rIns="0" bIns="0" rtlCol="0">
              <a:spAutoFit/>
            </a:bodyPr>
            <a:lstStyle/>
            <a:p>
              <a:pPr marL="11206">
                <a:spcBef>
                  <a:spcPts val="97"/>
                </a:spcBef>
              </a:pPr>
              <a:r>
                <a:rPr sz="1809" dirty="0">
                  <a:latin typeface="Symbol"/>
                  <a:cs typeface="Symbol"/>
                </a:rPr>
                <a:t></a:t>
              </a:r>
              <a:r>
                <a:rPr sz="1809" dirty="0">
                  <a:latin typeface="Times New Roman"/>
                  <a:cs typeface="Times New Roman"/>
                </a:rPr>
                <a:t> </a:t>
              </a:r>
              <a:r>
                <a:rPr sz="2713" i="1" spc="6" baseline="-4065" dirty="0">
                  <a:latin typeface="Times New Roman"/>
                  <a:cs typeface="Times New Roman"/>
                </a:rPr>
                <a:t>Mz</a:t>
              </a:r>
              <a:r>
                <a:rPr sz="2713" i="1" spc="-99" baseline="-4065" dirty="0">
                  <a:latin typeface="Times New Roman"/>
                  <a:cs typeface="Times New Roman"/>
                </a:rPr>
                <a:t> </a:t>
              </a:r>
              <a:r>
                <a:rPr sz="1809" spc="18" dirty="0">
                  <a:latin typeface="Symbol"/>
                  <a:cs typeface="Symbol"/>
                </a:rPr>
                <a:t></a:t>
              </a:r>
              <a:r>
                <a:rPr sz="2713" spc="26" baseline="5420" dirty="0">
                  <a:latin typeface="Symbol"/>
                  <a:cs typeface="Symbol"/>
                </a:rPr>
                <a:t></a:t>
              </a:r>
              <a:endParaRPr sz="2713" baseline="5420">
                <a:latin typeface="Symbol"/>
                <a:cs typeface="Symbol"/>
              </a:endParaRPr>
            </a:p>
          </p:txBody>
        </p:sp>
        <p:sp>
          <p:nvSpPr>
            <p:cNvPr id="22" name="object 22"/>
            <p:cNvSpPr txBox="1"/>
            <p:nvPr/>
          </p:nvSpPr>
          <p:spPr>
            <a:xfrm>
              <a:off x="5001858" y="5463935"/>
              <a:ext cx="323850" cy="290856"/>
            </a:xfrm>
            <a:prstGeom prst="rect">
              <a:avLst/>
            </a:prstGeom>
          </p:spPr>
          <p:txBody>
            <a:bodyPr vert="horz" wrap="square" lIns="0" tIns="12326" rIns="0" bIns="0" rtlCol="0">
              <a:spAutoFit/>
            </a:bodyPr>
            <a:lstStyle/>
            <a:p>
              <a:pPr marL="11206">
                <a:spcBef>
                  <a:spcPts val="97"/>
                </a:spcBef>
              </a:pPr>
              <a:r>
                <a:rPr sz="1809" i="1" spc="4" dirty="0">
                  <a:latin typeface="Times New Roman"/>
                  <a:cs typeface="Times New Roman"/>
                </a:rPr>
                <a:t>u</a:t>
              </a:r>
              <a:r>
                <a:rPr sz="1809" i="1" spc="-66" dirty="0">
                  <a:latin typeface="Times New Roman"/>
                  <a:cs typeface="Times New Roman"/>
                </a:rPr>
                <a:t> </a:t>
              </a:r>
              <a:r>
                <a:rPr sz="1809" spc="4" dirty="0">
                  <a:latin typeface="Symbol"/>
                  <a:cs typeface="Symbol"/>
                </a:rPr>
                <a:t></a:t>
              </a:r>
              <a:endParaRPr sz="1809">
                <a:latin typeface="Symbol"/>
                <a:cs typeface="Symbol"/>
              </a:endParaRPr>
            </a:p>
          </p:txBody>
        </p:sp>
      </p:grpSp>
      <p:sp>
        <p:nvSpPr>
          <p:cNvPr id="23" name="object 23"/>
          <p:cNvSpPr/>
          <p:nvPr/>
        </p:nvSpPr>
        <p:spPr>
          <a:xfrm>
            <a:off x="1028829" y="1910809"/>
            <a:ext cx="2913952" cy="341109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1305934" y="5402579"/>
            <a:ext cx="2227729" cy="69009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442656" marR="4483" indent="-432009">
              <a:spcBef>
                <a:spcPts val="88"/>
              </a:spcBef>
            </a:pPr>
            <a:r>
              <a:rPr sz="1588" b="1" spc="-4" dirty="0">
                <a:latin typeface="Arial"/>
                <a:cs typeface="Arial"/>
              </a:rPr>
              <a:t>Clay </a:t>
            </a:r>
            <a:r>
              <a:rPr sz="1588" b="1" dirty="0">
                <a:latin typeface="Arial"/>
                <a:cs typeface="Arial"/>
              </a:rPr>
              <a:t>Layer</a:t>
            </a:r>
            <a:r>
              <a:rPr sz="1588" b="1" spc="-88" dirty="0">
                <a:latin typeface="Arial"/>
                <a:cs typeface="Arial"/>
              </a:rPr>
              <a:t> </a:t>
            </a:r>
            <a:r>
              <a:rPr sz="1588" b="1" spc="-4" dirty="0">
                <a:latin typeface="Arial"/>
                <a:cs typeface="Arial"/>
              </a:rPr>
              <a:t>Undergoing  Consolidation</a:t>
            </a:r>
            <a:endParaRPr sz="1588">
              <a:latin typeface="Arial"/>
              <a:cs typeface="Arial"/>
            </a:endParaRPr>
          </a:p>
          <a:p>
            <a:pPr marL="22413">
              <a:spcBef>
                <a:spcPts val="9"/>
              </a:spcBef>
            </a:pPr>
            <a:r>
              <a:rPr sz="1235" b="1" spc="-4" dirty="0">
                <a:latin typeface="Arial"/>
                <a:cs typeface="Arial"/>
              </a:rPr>
              <a:t>Figure 7.17a. </a:t>
            </a:r>
            <a:r>
              <a:rPr sz="1235" spc="-4" dirty="0">
                <a:latin typeface="Arial"/>
                <a:cs typeface="Arial"/>
              </a:rPr>
              <a:t>Das FGE</a:t>
            </a:r>
            <a:r>
              <a:rPr sz="1235" spc="-31" dirty="0">
                <a:latin typeface="Arial"/>
                <a:cs typeface="Arial"/>
              </a:rPr>
              <a:t> </a:t>
            </a:r>
            <a:r>
              <a:rPr sz="1235" spc="-9" dirty="0">
                <a:latin typeface="Arial"/>
                <a:cs typeface="Arial"/>
              </a:rPr>
              <a:t>(2005).</a:t>
            </a:r>
            <a:endParaRPr sz="1235">
              <a:latin typeface="Arial"/>
              <a:cs typeface="Arial"/>
            </a:endParaRPr>
          </a:p>
        </p:txBody>
      </p:sp>
      <p:sp>
        <p:nvSpPr>
          <p:cNvPr id="26" name="object 26"/>
          <p:cNvSpPr txBox="1">
            <a:spLocks noGrp="1"/>
          </p:cNvSpPr>
          <p:nvPr>
            <p:ph type="ftr" sz="quarter" idx="4294967295"/>
          </p:nvPr>
        </p:nvSpPr>
        <p:spPr>
          <a:xfrm>
            <a:off x="607362" y="6275849"/>
            <a:ext cx="859491" cy="554563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spc="-4" dirty="0"/>
              <a:t>Revised</a:t>
            </a:r>
            <a:r>
              <a:rPr spc="-62" dirty="0"/>
              <a:t> </a:t>
            </a:r>
            <a:r>
              <a:rPr spc="-4" dirty="0"/>
              <a:t>03/2013</a:t>
            </a:r>
          </a:p>
        </p:txBody>
      </p:sp>
      <p:sp>
        <p:nvSpPr>
          <p:cNvPr id="27" name="object 27"/>
          <p:cNvSpPr txBox="1">
            <a:spLocks noGrp="1"/>
          </p:cNvSpPr>
          <p:nvPr>
            <p:ph type="sldNum" sz="quarter" idx="4294967295"/>
          </p:nvPr>
        </p:nvSpPr>
        <p:spPr>
          <a:xfrm>
            <a:off x="7819689" y="6273828"/>
            <a:ext cx="703729" cy="831562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dirty="0"/>
              <a:t>Slide </a:t>
            </a:r>
            <a:fld id="{81D60167-4931-47E6-BA6A-407CBD079E47}" type="slidenum">
              <a:rPr dirty="0"/>
              <a:pPr marL="11206">
                <a:spcBef>
                  <a:spcPts val="4"/>
                </a:spcBef>
              </a:pPr>
              <a:t>35</a:t>
            </a:fld>
            <a:r>
              <a:rPr dirty="0"/>
              <a:t> </a:t>
            </a:r>
            <a:r>
              <a:rPr spc="-4" dirty="0"/>
              <a:t>of</a:t>
            </a:r>
            <a:r>
              <a:rPr spc="-110" dirty="0"/>
              <a:t> </a:t>
            </a:r>
            <a:r>
              <a:rPr spc="-4" dirty="0"/>
              <a:t>74</a:t>
            </a:r>
          </a:p>
        </p:txBody>
      </p:sp>
      <p:sp>
        <p:nvSpPr>
          <p:cNvPr id="25" name="object 25"/>
          <p:cNvSpPr txBox="1">
            <a:spLocks noGrp="1"/>
          </p:cNvSpPr>
          <p:nvPr>
            <p:ph type="title"/>
          </p:nvPr>
        </p:nvSpPr>
        <p:spPr>
          <a:xfrm>
            <a:off x="1346946" y="1165620"/>
            <a:ext cx="6451226" cy="608286"/>
          </a:xfrm>
          <a:prstGeom prst="rect">
            <a:avLst/>
          </a:prstGeom>
        </p:spPr>
        <p:txBody>
          <a:bodyPr vert="horz" wrap="square" lIns="0" tIns="10646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11206">
              <a:spcBef>
                <a:spcPts val="84"/>
              </a:spcBef>
            </a:pPr>
            <a:r>
              <a:rPr sz="3883" b="1" spc="4" dirty="0">
                <a:solidFill>
                  <a:srgbClr val="9A0000"/>
                </a:solidFill>
                <a:latin typeface="Arial"/>
                <a:cs typeface="Arial"/>
              </a:rPr>
              <a:t>T</a:t>
            </a:r>
            <a:r>
              <a:rPr sz="3088" b="1" spc="4" dirty="0">
                <a:solidFill>
                  <a:srgbClr val="9A0000"/>
                </a:solidFill>
                <a:latin typeface="Arial"/>
                <a:cs typeface="Arial"/>
              </a:rPr>
              <a:t>IME </a:t>
            </a:r>
            <a:r>
              <a:rPr sz="3883" b="1" spc="-53" dirty="0">
                <a:solidFill>
                  <a:srgbClr val="9A0000"/>
                </a:solidFill>
                <a:latin typeface="Arial"/>
                <a:cs typeface="Arial"/>
              </a:rPr>
              <a:t>R</a:t>
            </a:r>
            <a:r>
              <a:rPr sz="3088" b="1" spc="-53" dirty="0">
                <a:solidFill>
                  <a:srgbClr val="9A0000"/>
                </a:solidFill>
                <a:latin typeface="Arial"/>
                <a:cs typeface="Arial"/>
              </a:rPr>
              <a:t>ATE </a:t>
            </a:r>
            <a:r>
              <a:rPr sz="3088" b="1" spc="13" dirty="0">
                <a:solidFill>
                  <a:srgbClr val="9A0000"/>
                </a:solidFill>
                <a:latin typeface="Arial"/>
                <a:cs typeface="Arial"/>
              </a:rPr>
              <a:t>OF</a:t>
            </a:r>
            <a:r>
              <a:rPr sz="3088" b="1" spc="-560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3883" b="1" spc="-13" dirty="0">
                <a:solidFill>
                  <a:srgbClr val="9A0000"/>
                </a:solidFill>
                <a:latin typeface="Arial"/>
                <a:cs typeface="Arial"/>
              </a:rPr>
              <a:t>C</a:t>
            </a:r>
            <a:r>
              <a:rPr sz="3088" b="1" spc="-13" dirty="0">
                <a:solidFill>
                  <a:srgbClr val="9A0000"/>
                </a:solidFill>
                <a:latin typeface="Arial"/>
                <a:cs typeface="Arial"/>
              </a:rPr>
              <a:t>ONSOLIDATION</a:t>
            </a:r>
            <a:endParaRPr sz="3088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067926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7883" y="552898"/>
            <a:ext cx="8068235" cy="553976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3196088" marR="2490640" indent="-699284">
              <a:spcBef>
                <a:spcPts val="84"/>
              </a:spcBef>
            </a:pPr>
            <a:r>
              <a:rPr sz="1765" spc="-9" dirty="0">
                <a:solidFill>
                  <a:srgbClr val="FFFFFF"/>
                </a:solidFill>
                <a:latin typeface="Arial Black"/>
                <a:cs typeface="Arial Black"/>
              </a:rPr>
              <a:t>14.330 SOIL MECHANICS  Consolidation</a:t>
            </a:r>
            <a:endParaRPr sz="1765" dirty="0">
              <a:latin typeface="Arial Black"/>
              <a:cs typeface="Arial Black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657849" y="4625115"/>
            <a:ext cx="638735" cy="0"/>
          </a:xfrm>
          <a:custGeom>
            <a:avLst/>
            <a:gdLst/>
            <a:ahLst/>
            <a:cxnLst/>
            <a:rect l="l" t="t" r="r" b="b"/>
            <a:pathLst>
              <a:path w="723900">
                <a:moveTo>
                  <a:pt x="0" y="0"/>
                </a:moveTo>
                <a:lnTo>
                  <a:pt x="723900" y="0"/>
                </a:lnTo>
              </a:path>
            </a:pathLst>
          </a:custGeom>
          <a:ln w="162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221703" y="4556073"/>
            <a:ext cx="112059" cy="25567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1588" i="1" dirty="0">
                <a:latin typeface="Times New Roman"/>
                <a:cs typeface="Times New Roman"/>
              </a:rPr>
              <a:t>v</a:t>
            </a:r>
            <a:endParaRPr sz="1588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803312" y="4215486"/>
            <a:ext cx="336737" cy="359827"/>
          </a:xfrm>
          <a:prstGeom prst="rect">
            <a:avLst/>
          </a:prstGeom>
        </p:spPr>
        <p:txBody>
          <a:bodyPr vert="horz" wrap="square" lIns="0" tIns="13447" rIns="0" bIns="0" rtlCol="0">
            <a:spAutoFit/>
          </a:bodyPr>
          <a:lstStyle/>
          <a:p>
            <a:pPr marL="11206">
              <a:spcBef>
                <a:spcPts val="106"/>
              </a:spcBef>
            </a:pPr>
            <a:r>
              <a:rPr sz="2250" i="1" spc="18" dirty="0">
                <a:latin typeface="Times New Roman"/>
                <a:cs typeface="Times New Roman"/>
              </a:rPr>
              <a:t>c</a:t>
            </a:r>
            <a:r>
              <a:rPr sz="2382" i="1" spc="119" baseline="-20061" dirty="0">
                <a:latin typeface="Times New Roman"/>
                <a:cs typeface="Times New Roman"/>
              </a:rPr>
              <a:t>v</a:t>
            </a:r>
            <a:r>
              <a:rPr sz="2250" i="1" spc="4" dirty="0">
                <a:latin typeface="Times New Roman"/>
                <a:cs typeface="Times New Roman"/>
              </a:rPr>
              <a:t>t</a:t>
            </a:r>
            <a:endParaRPr sz="22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071122" y="4397683"/>
            <a:ext cx="523875" cy="359827"/>
          </a:xfrm>
          <a:prstGeom prst="rect">
            <a:avLst/>
          </a:prstGeom>
        </p:spPr>
        <p:txBody>
          <a:bodyPr vert="horz" wrap="square" lIns="0" tIns="13447" rIns="0" bIns="0" rtlCol="0">
            <a:spAutoFit/>
          </a:bodyPr>
          <a:lstStyle/>
          <a:p>
            <a:pPr marL="11206">
              <a:spcBef>
                <a:spcPts val="106"/>
              </a:spcBef>
              <a:tabLst>
                <a:tab pos="353564" algn="l"/>
              </a:tabLst>
            </a:pPr>
            <a:r>
              <a:rPr sz="2250" i="1" spc="9" dirty="0">
                <a:latin typeface="Times New Roman"/>
                <a:cs typeface="Times New Roman"/>
              </a:rPr>
              <a:t>T	</a:t>
            </a:r>
            <a:r>
              <a:rPr sz="2250" spc="9" dirty="0">
                <a:latin typeface="Symbol"/>
                <a:cs typeface="Symbol"/>
              </a:rPr>
              <a:t></a:t>
            </a:r>
            <a:endParaRPr sz="2250">
              <a:latin typeface="Symbol"/>
              <a:cs typeface="Symbo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78917" y="4665970"/>
            <a:ext cx="574301" cy="359827"/>
          </a:xfrm>
          <a:prstGeom prst="rect">
            <a:avLst/>
          </a:prstGeom>
        </p:spPr>
        <p:txBody>
          <a:bodyPr vert="horz" wrap="square" lIns="0" tIns="13447" rIns="0" bIns="0" rtlCol="0">
            <a:spAutoFit/>
          </a:bodyPr>
          <a:lstStyle/>
          <a:p>
            <a:pPr marL="11206">
              <a:spcBef>
                <a:spcPts val="106"/>
              </a:spcBef>
            </a:pPr>
            <a:r>
              <a:rPr sz="3375" i="1" spc="19" baseline="4357" dirty="0">
                <a:latin typeface="Times New Roman"/>
                <a:cs typeface="Times New Roman"/>
              </a:rPr>
              <a:t>H</a:t>
            </a:r>
            <a:r>
              <a:rPr sz="3375" i="1" spc="-370" baseline="4357" dirty="0">
                <a:latin typeface="Times New Roman"/>
                <a:cs typeface="Times New Roman"/>
              </a:rPr>
              <a:t> </a:t>
            </a:r>
            <a:r>
              <a:rPr sz="2382" spc="53" baseline="41666" dirty="0">
                <a:latin typeface="Times New Roman"/>
                <a:cs typeface="Times New Roman"/>
              </a:rPr>
              <a:t>2</a:t>
            </a:r>
            <a:r>
              <a:rPr sz="1588" i="1" spc="35" dirty="0">
                <a:latin typeface="Times New Roman"/>
                <a:cs typeface="Times New Roman"/>
              </a:rPr>
              <a:t>dr</a:t>
            </a:r>
            <a:endParaRPr sz="1588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264287" y="3611809"/>
            <a:ext cx="4040281" cy="638945"/>
          </a:xfrm>
          <a:prstGeom prst="rect">
            <a:avLst/>
          </a:prstGeom>
        </p:spPr>
        <p:txBody>
          <a:bodyPr vert="horz" wrap="square" lIns="0" tIns="29135" rIns="0" bIns="0" rtlCol="0">
            <a:spAutoFit/>
          </a:bodyPr>
          <a:lstStyle/>
          <a:p>
            <a:pPr marR="273998" algn="ctr">
              <a:spcBef>
                <a:spcPts val="229"/>
              </a:spcBef>
            </a:pPr>
            <a:r>
              <a:rPr sz="1897" spc="9" dirty="0">
                <a:latin typeface="Times New Roman"/>
                <a:cs typeface="Times New Roman"/>
              </a:rPr>
              <a:t>2</a:t>
            </a:r>
            <a:endParaRPr sz="1897">
              <a:latin typeface="Times New Roman"/>
              <a:cs typeface="Times New Roman"/>
            </a:endParaRPr>
          </a:p>
          <a:p>
            <a:pPr marL="11206">
              <a:spcBef>
                <a:spcPts val="150"/>
              </a:spcBef>
            </a:pPr>
            <a:r>
              <a:rPr sz="1897" i="1" spc="4" dirty="0">
                <a:latin typeface="Times New Roman"/>
                <a:cs typeface="Times New Roman"/>
              </a:rPr>
              <a:t>u</a:t>
            </a:r>
            <a:r>
              <a:rPr sz="1985" i="1" spc="6" baseline="-20370" dirty="0">
                <a:latin typeface="Times New Roman"/>
                <a:cs typeface="Times New Roman"/>
              </a:rPr>
              <a:t>o</a:t>
            </a:r>
            <a:r>
              <a:rPr sz="1985" i="1" spc="191" baseline="-20370" dirty="0">
                <a:latin typeface="Times New Roman"/>
                <a:cs typeface="Times New Roman"/>
              </a:rPr>
              <a:t> </a:t>
            </a:r>
            <a:r>
              <a:rPr sz="1897" spc="13" dirty="0">
                <a:latin typeface="Symbol"/>
                <a:cs typeface="Symbol"/>
              </a:rPr>
              <a:t></a:t>
            </a:r>
            <a:r>
              <a:rPr sz="1897" spc="-154" dirty="0">
                <a:latin typeface="Times New Roman"/>
                <a:cs typeface="Times New Roman"/>
              </a:rPr>
              <a:t> </a:t>
            </a:r>
            <a:r>
              <a:rPr sz="1897" spc="4" dirty="0">
                <a:latin typeface="Arial"/>
                <a:cs typeface="Arial"/>
              </a:rPr>
              <a:t>Initial</a:t>
            </a:r>
            <a:r>
              <a:rPr sz="1897" spc="-221" dirty="0">
                <a:latin typeface="Arial"/>
                <a:cs typeface="Arial"/>
              </a:rPr>
              <a:t> </a:t>
            </a:r>
            <a:r>
              <a:rPr sz="1897" spc="9" dirty="0">
                <a:latin typeface="Arial"/>
                <a:cs typeface="Arial"/>
              </a:rPr>
              <a:t>excess</a:t>
            </a:r>
            <a:r>
              <a:rPr sz="1897" spc="-194" dirty="0">
                <a:latin typeface="Arial"/>
                <a:cs typeface="Arial"/>
              </a:rPr>
              <a:t> </a:t>
            </a:r>
            <a:r>
              <a:rPr sz="1897" spc="9" dirty="0">
                <a:latin typeface="Arial"/>
                <a:cs typeface="Arial"/>
              </a:rPr>
              <a:t>pore</a:t>
            </a:r>
            <a:r>
              <a:rPr sz="1897" spc="-75" dirty="0">
                <a:latin typeface="Arial"/>
                <a:cs typeface="Arial"/>
              </a:rPr>
              <a:t> </a:t>
            </a:r>
            <a:r>
              <a:rPr sz="1897" spc="4" dirty="0">
                <a:latin typeface="Arial"/>
                <a:cs typeface="Arial"/>
              </a:rPr>
              <a:t>water</a:t>
            </a:r>
            <a:r>
              <a:rPr sz="1897" spc="-146" dirty="0">
                <a:latin typeface="Arial"/>
                <a:cs typeface="Arial"/>
              </a:rPr>
              <a:t> </a:t>
            </a:r>
            <a:r>
              <a:rPr sz="1897" spc="4" dirty="0">
                <a:latin typeface="Arial"/>
                <a:cs typeface="Arial"/>
              </a:rPr>
              <a:t>pressure</a:t>
            </a:r>
            <a:endParaRPr sz="1897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5542425" y="3352838"/>
            <a:ext cx="1514475" cy="407404"/>
          </a:xfrm>
          <a:prstGeom prst="rect">
            <a:avLst/>
          </a:prstGeom>
        </p:spPr>
        <p:txBody>
          <a:bodyPr vert="horz" wrap="square" lIns="0" tIns="13447" rIns="0" bIns="0" rtlCol="0">
            <a:spAutoFit/>
          </a:bodyPr>
          <a:lstStyle/>
          <a:p>
            <a:pPr marL="11206">
              <a:spcBef>
                <a:spcPts val="106"/>
              </a:spcBef>
            </a:pPr>
            <a:r>
              <a:rPr sz="1897" i="1" spc="18" dirty="0">
                <a:latin typeface="Times New Roman"/>
                <a:cs typeface="Times New Roman"/>
              </a:rPr>
              <a:t>M </a:t>
            </a:r>
            <a:r>
              <a:rPr sz="1897" spc="13" dirty="0">
                <a:latin typeface="Symbol"/>
                <a:cs typeface="Symbol"/>
              </a:rPr>
              <a:t></a:t>
            </a:r>
            <a:r>
              <a:rPr sz="1897" spc="13" dirty="0">
                <a:latin typeface="Times New Roman"/>
                <a:cs typeface="Times New Roman"/>
              </a:rPr>
              <a:t> </a:t>
            </a:r>
            <a:r>
              <a:rPr sz="3044" i="1" u="heavy" spc="-92" baseline="32608" dirty="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</a:t>
            </a:r>
            <a:r>
              <a:rPr sz="3044" i="1" spc="-92" baseline="32608" dirty="0">
                <a:latin typeface="Times New Roman"/>
                <a:cs typeface="Times New Roman"/>
              </a:rPr>
              <a:t> </a:t>
            </a:r>
            <a:r>
              <a:rPr sz="2559" spc="-79" dirty="0">
                <a:latin typeface="Symbol"/>
                <a:cs typeface="Symbol"/>
              </a:rPr>
              <a:t></a:t>
            </a:r>
            <a:r>
              <a:rPr sz="1897" spc="-79" dirty="0">
                <a:latin typeface="Times New Roman"/>
                <a:cs typeface="Times New Roman"/>
              </a:rPr>
              <a:t>2</a:t>
            </a:r>
            <a:r>
              <a:rPr sz="1897" i="1" spc="-79" dirty="0">
                <a:latin typeface="Times New Roman"/>
                <a:cs typeface="Times New Roman"/>
              </a:rPr>
              <a:t>m </a:t>
            </a:r>
            <a:r>
              <a:rPr sz="1897" spc="13" dirty="0">
                <a:latin typeface="Symbol"/>
                <a:cs typeface="Symbol"/>
              </a:rPr>
              <a:t></a:t>
            </a:r>
            <a:r>
              <a:rPr sz="1897" spc="-313" dirty="0">
                <a:latin typeface="Times New Roman"/>
                <a:cs typeface="Times New Roman"/>
              </a:rPr>
              <a:t> </a:t>
            </a:r>
            <a:r>
              <a:rPr sz="1897" spc="-137" dirty="0">
                <a:latin typeface="Times New Roman"/>
                <a:cs typeface="Times New Roman"/>
              </a:rPr>
              <a:t>1</a:t>
            </a:r>
            <a:r>
              <a:rPr sz="2559" spc="-137" dirty="0">
                <a:latin typeface="Symbol"/>
                <a:cs typeface="Symbol"/>
              </a:rPr>
              <a:t></a:t>
            </a:r>
            <a:endParaRPr sz="2559">
              <a:latin typeface="Symbol"/>
              <a:cs typeface="Symbo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827123" y="1843574"/>
            <a:ext cx="2913952" cy="341109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1104228" y="5335344"/>
            <a:ext cx="2227729" cy="69009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442656" marR="4483" indent="-432009">
              <a:spcBef>
                <a:spcPts val="88"/>
              </a:spcBef>
            </a:pPr>
            <a:r>
              <a:rPr sz="1588" b="1" spc="-4" dirty="0">
                <a:solidFill>
                  <a:srgbClr val="2D2D8A"/>
                </a:solidFill>
                <a:latin typeface="Arial"/>
                <a:cs typeface="Arial"/>
              </a:rPr>
              <a:t>Clay </a:t>
            </a:r>
            <a:r>
              <a:rPr sz="1588" b="1" dirty="0">
                <a:solidFill>
                  <a:srgbClr val="2D2D8A"/>
                </a:solidFill>
                <a:latin typeface="Arial"/>
                <a:cs typeface="Arial"/>
              </a:rPr>
              <a:t>Layer</a:t>
            </a:r>
            <a:r>
              <a:rPr sz="1588" b="1" spc="-88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588" b="1" spc="-4" dirty="0">
                <a:solidFill>
                  <a:srgbClr val="2D2D8A"/>
                </a:solidFill>
                <a:latin typeface="Arial"/>
                <a:cs typeface="Arial"/>
              </a:rPr>
              <a:t>Undergoing  Consolidation</a:t>
            </a:r>
            <a:endParaRPr sz="1588">
              <a:latin typeface="Arial"/>
              <a:cs typeface="Arial"/>
            </a:endParaRPr>
          </a:p>
          <a:p>
            <a:pPr marL="22413">
              <a:spcBef>
                <a:spcPts val="9"/>
              </a:spcBef>
            </a:pPr>
            <a:r>
              <a:rPr sz="1235" b="1" spc="-4" dirty="0">
                <a:solidFill>
                  <a:srgbClr val="9A0000"/>
                </a:solidFill>
                <a:latin typeface="Arial"/>
                <a:cs typeface="Arial"/>
              </a:rPr>
              <a:t>Figure 7.17a. </a:t>
            </a:r>
            <a:r>
              <a:rPr sz="1235" spc="-4" dirty="0">
                <a:solidFill>
                  <a:srgbClr val="9A0000"/>
                </a:solidFill>
                <a:latin typeface="Arial"/>
                <a:cs typeface="Arial"/>
              </a:rPr>
              <a:t>Das FGE</a:t>
            </a:r>
            <a:r>
              <a:rPr sz="1235" spc="-31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1235" spc="-9" dirty="0">
                <a:solidFill>
                  <a:srgbClr val="9A0000"/>
                </a:solidFill>
                <a:latin typeface="Arial"/>
                <a:cs typeface="Arial"/>
              </a:rPr>
              <a:t>(2005).</a:t>
            </a:r>
            <a:endParaRPr sz="1235">
              <a:latin typeface="Arial"/>
              <a:cs typeface="Arial"/>
            </a:endParaRPr>
          </a:p>
        </p:txBody>
      </p:sp>
      <p:sp>
        <p:nvSpPr>
          <p:cNvPr id="30" name="object 30"/>
          <p:cNvSpPr txBox="1">
            <a:spLocks noGrp="1"/>
          </p:cNvSpPr>
          <p:nvPr>
            <p:ph type="ftr" sz="quarter" idx="4294967295"/>
          </p:nvPr>
        </p:nvSpPr>
        <p:spPr>
          <a:xfrm>
            <a:off x="607362" y="6275849"/>
            <a:ext cx="859491" cy="554563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spc="-4" dirty="0"/>
              <a:t>Revised</a:t>
            </a:r>
            <a:r>
              <a:rPr spc="-62" dirty="0"/>
              <a:t> </a:t>
            </a:r>
            <a:r>
              <a:rPr spc="-4" dirty="0"/>
              <a:t>03/2013</a:t>
            </a:r>
          </a:p>
        </p:txBody>
      </p:sp>
      <p:sp>
        <p:nvSpPr>
          <p:cNvPr id="31" name="object 31"/>
          <p:cNvSpPr txBox="1">
            <a:spLocks noGrp="1"/>
          </p:cNvSpPr>
          <p:nvPr>
            <p:ph type="sldNum" sz="quarter" idx="4294967295"/>
          </p:nvPr>
        </p:nvSpPr>
        <p:spPr>
          <a:xfrm>
            <a:off x="7819689" y="6273828"/>
            <a:ext cx="703729" cy="831562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dirty="0"/>
              <a:t>Slide </a:t>
            </a:r>
            <a:fld id="{81D60167-4931-47E6-BA6A-407CBD079E47}" type="slidenum">
              <a:rPr dirty="0"/>
              <a:pPr marL="11206">
                <a:spcBef>
                  <a:spcPts val="4"/>
                </a:spcBef>
              </a:pPr>
              <a:t>36</a:t>
            </a:fld>
            <a:r>
              <a:rPr dirty="0"/>
              <a:t> </a:t>
            </a:r>
            <a:r>
              <a:rPr spc="-4" dirty="0"/>
              <a:t>of</a:t>
            </a:r>
            <a:r>
              <a:rPr spc="-110" dirty="0"/>
              <a:t> </a:t>
            </a:r>
            <a:r>
              <a:rPr spc="-4" dirty="0"/>
              <a:t>74</a:t>
            </a:r>
          </a:p>
        </p:txBody>
      </p:sp>
      <p:sp>
        <p:nvSpPr>
          <p:cNvPr id="27" name="object 27"/>
          <p:cNvSpPr txBox="1"/>
          <p:nvPr/>
        </p:nvSpPr>
        <p:spPr>
          <a:xfrm>
            <a:off x="4843183" y="3049345"/>
            <a:ext cx="630331" cy="22861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1412" b="1" spc="-4" dirty="0">
                <a:latin typeface="Arial"/>
                <a:cs typeface="Arial"/>
              </a:rPr>
              <a:t>Where:</a:t>
            </a:r>
            <a:endParaRPr sz="1412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362699" y="4440060"/>
            <a:ext cx="2144246" cy="359827"/>
          </a:xfrm>
          <a:prstGeom prst="rect">
            <a:avLst/>
          </a:prstGeom>
        </p:spPr>
        <p:txBody>
          <a:bodyPr vert="horz" wrap="square" lIns="0" tIns="13447" rIns="0" bIns="0" rtlCol="0">
            <a:spAutoFit/>
          </a:bodyPr>
          <a:lstStyle/>
          <a:p>
            <a:pPr marL="11206">
              <a:spcBef>
                <a:spcPts val="106"/>
              </a:spcBef>
              <a:tabLst>
                <a:tab pos="316023" algn="l"/>
              </a:tabLst>
            </a:pPr>
            <a:r>
              <a:rPr sz="3375" spc="13" baseline="8714" dirty="0">
                <a:latin typeface="Symbol"/>
                <a:cs typeface="Symbol"/>
              </a:rPr>
              <a:t></a:t>
            </a:r>
            <a:r>
              <a:rPr sz="3375" spc="13" baseline="8714" dirty="0">
                <a:latin typeface="Times New Roman"/>
                <a:cs typeface="Times New Roman"/>
              </a:rPr>
              <a:t>	</a:t>
            </a:r>
            <a:r>
              <a:rPr sz="2118" b="1" spc="-4" dirty="0">
                <a:solidFill>
                  <a:srgbClr val="9A0000"/>
                </a:solidFill>
                <a:latin typeface="Arial"/>
                <a:cs typeface="Arial"/>
              </a:rPr>
              <a:t>TIME</a:t>
            </a:r>
            <a:r>
              <a:rPr sz="2118" b="1" spc="-71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2118" b="1" spc="-31" dirty="0">
                <a:solidFill>
                  <a:srgbClr val="9A0000"/>
                </a:solidFill>
                <a:latin typeface="Arial"/>
                <a:cs typeface="Arial"/>
              </a:rPr>
              <a:t>FACTOR</a:t>
            </a:r>
            <a:endParaRPr sz="2118">
              <a:latin typeface="Arial"/>
              <a:cs typeface="Arial"/>
            </a:endParaRPr>
          </a:p>
        </p:txBody>
      </p:sp>
      <p:sp>
        <p:nvSpPr>
          <p:cNvPr id="29" name="object 29"/>
          <p:cNvSpPr txBox="1">
            <a:spLocks noGrp="1"/>
          </p:cNvSpPr>
          <p:nvPr>
            <p:ph type="title"/>
          </p:nvPr>
        </p:nvSpPr>
        <p:spPr>
          <a:xfrm>
            <a:off x="537883" y="321558"/>
            <a:ext cx="6451226" cy="608286"/>
          </a:xfrm>
          <a:prstGeom prst="rect">
            <a:avLst/>
          </a:prstGeom>
        </p:spPr>
        <p:txBody>
          <a:bodyPr vert="horz" wrap="square" lIns="0" tIns="10646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11206">
              <a:spcBef>
                <a:spcPts val="84"/>
              </a:spcBef>
            </a:pPr>
            <a:r>
              <a:rPr sz="3883" b="1" spc="4" dirty="0">
                <a:solidFill>
                  <a:srgbClr val="9A0000"/>
                </a:solidFill>
                <a:latin typeface="Arial"/>
                <a:cs typeface="Arial"/>
              </a:rPr>
              <a:t>T</a:t>
            </a:r>
            <a:r>
              <a:rPr sz="3088" b="1" spc="4" dirty="0">
                <a:solidFill>
                  <a:srgbClr val="9A0000"/>
                </a:solidFill>
                <a:latin typeface="Arial"/>
                <a:cs typeface="Arial"/>
              </a:rPr>
              <a:t>IME </a:t>
            </a:r>
            <a:r>
              <a:rPr sz="3883" b="1" spc="-53" dirty="0">
                <a:solidFill>
                  <a:srgbClr val="9A0000"/>
                </a:solidFill>
                <a:latin typeface="Arial"/>
                <a:cs typeface="Arial"/>
              </a:rPr>
              <a:t>R</a:t>
            </a:r>
            <a:r>
              <a:rPr sz="3088" b="1" spc="-53" dirty="0">
                <a:solidFill>
                  <a:srgbClr val="9A0000"/>
                </a:solidFill>
                <a:latin typeface="Arial"/>
                <a:cs typeface="Arial"/>
              </a:rPr>
              <a:t>ATE </a:t>
            </a:r>
            <a:r>
              <a:rPr sz="3088" b="1" spc="13" dirty="0">
                <a:solidFill>
                  <a:srgbClr val="9A0000"/>
                </a:solidFill>
                <a:latin typeface="Arial"/>
                <a:cs typeface="Arial"/>
              </a:rPr>
              <a:t>OF</a:t>
            </a:r>
            <a:r>
              <a:rPr sz="3088" b="1" spc="-560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3883" b="1" spc="-13" dirty="0">
                <a:solidFill>
                  <a:srgbClr val="9A0000"/>
                </a:solidFill>
                <a:latin typeface="Arial"/>
                <a:cs typeface="Arial"/>
              </a:rPr>
              <a:t>C</a:t>
            </a:r>
            <a:r>
              <a:rPr sz="3088" b="1" spc="-13" dirty="0">
                <a:solidFill>
                  <a:srgbClr val="9A0000"/>
                </a:solidFill>
                <a:latin typeface="Arial"/>
                <a:cs typeface="Arial"/>
              </a:rPr>
              <a:t>ONSOLIDATION</a:t>
            </a:r>
            <a:endParaRPr sz="3088" dirty="0">
              <a:latin typeface="Arial"/>
              <a:cs typeface="Arial"/>
            </a:endParaRPr>
          </a:p>
        </p:txBody>
      </p:sp>
      <p:graphicFrame>
        <p:nvGraphicFramePr>
          <p:cNvPr id="3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7844577"/>
              </p:ext>
            </p:extLst>
          </p:nvPr>
        </p:nvGraphicFramePr>
        <p:xfrm>
          <a:off x="4264287" y="1683049"/>
          <a:ext cx="4186238" cy="909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95200" imgH="444240" progId="Equation.3">
                  <p:embed/>
                </p:oleObj>
              </mc:Choice>
              <mc:Fallback>
                <p:oleObj name="Equation" r:id="rId3" imgW="2095200" imgH="444240" progId="Equation.3">
                  <p:embed/>
                  <p:pic>
                    <p:nvPicPr>
                      <p:cNvPr id="4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4287" y="1683049"/>
                        <a:ext cx="4186238" cy="9096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537870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7883" y="552898"/>
            <a:ext cx="8068235" cy="553976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3196088" marR="2490640" indent="-699284">
              <a:spcBef>
                <a:spcPts val="84"/>
              </a:spcBef>
            </a:pPr>
            <a:r>
              <a:rPr sz="1765" spc="-9" dirty="0">
                <a:solidFill>
                  <a:srgbClr val="FFFFFF"/>
                </a:solidFill>
                <a:latin typeface="Arial Black"/>
                <a:cs typeface="Arial Black"/>
              </a:rPr>
              <a:t>14.330 SOIL MECHANICS  Consolidation</a:t>
            </a:r>
            <a:endParaRPr sz="1765">
              <a:latin typeface="Arial Black"/>
              <a:cs typeface="Arial Black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4787415" y="3387769"/>
            <a:ext cx="2381695" cy="793334"/>
            <a:chOff x="5138244" y="2525257"/>
            <a:chExt cx="2381695" cy="793334"/>
          </a:xfrm>
        </p:grpSpPr>
        <p:sp>
          <p:nvSpPr>
            <p:cNvPr id="4" name="object 4"/>
            <p:cNvSpPr/>
            <p:nvPr/>
          </p:nvSpPr>
          <p:spPr>
            <a:xfrm>
              <a:off x="5778097" y="2919631"/>
              <a:ext cx="804582" cy="0"/>
            </a:xfrm>
            <a:custGeom>
              <a:avLst/>
              <a:gdLst/>
              <a:ahLst/>
              <a:cxnLst/>
              <a:rect l="l" t="t" r="r" b="b"/>
              <a:pathLst>
                <a:path w="911859">
                  <a:moveTo>
                    <a:pt x="0" y="0"/>
                  </a:moveTo>
                  <a:lnTo>
                    <a:pt x="911352" y="0"/>
                  </a:lnTo>
                </a:path>
              </a:pathLst>
            </a:custGeom>
            <a:ln w="1569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b="1"/>
            </a:p>
          </p:txBody>
        </p:sp>
        <p:sp>
          <p:nvSpPr>
            <p:cNvPr id="5" name="object 5"/>
            <p:cNvSpPr/>
            <p:nvPr/>
          </p:nvSpPr>
          <p:spPr>
            <a:xfrm>
              <a:off x="7219621" y="2919631"/>
              <a:ext cx="300318" cy="0"/>
            </a:xfrm>
            <a:custGeom>
              <a:avLst/>
              <a:gdLst/>
              <a:ahLst/>
              <a:cxnLst/>
              <a:rect l="l" t="t" r="r" b="b"/>
              <a:pathLst>
                <a:path w="340359">
                  <a:moveTo>
                    <a:pt x="0" y="0"/>
                  </a:moveTo>
                  <a:lnTo>
                    <a:pt x="339852" y="0"/>
                  </a:lnTo>
                </a:path>
              </a:pathLst>
            </a:custGeom>
            <a:ln w="1569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b="1"/>
            </a:p>
          </p:txBody>
        </p:sp>
        <p:sp>
          <p:nvSpPr>
            <p:cNvPr id="6" name="object 6"/>
            <p:cNvSpPr txBox="1"/>
            <p:nvPr/>
          </p:nvSpPr>
          <p:spPr>
            <a:xfrm>
              <a:off x="7348827" y="3072483"/>
              <a:ext cx="119903" cy="246108"/>
            </a:xfrm>
            <a:prstGeom prst="rect">
              <a:avLst/>
            </a:prstGeom>
          </p:spPr>
          <p:txBody>
            <a:bodyPr vert="horz" wrap="square" lIns="0" tIns="15128" rIns="0" bIns="0" rtlCol="0">
              <a:spAutoFit/>
            </a:bodyPr>
            <a:lstStyle/>
            <a:p>
              <a:pPr marL="11206">
                <a:spcBef>
                  <a:spcPts val="119"/>
                </a:spcBef>
              </a:pPr>
              <a:r>
                <a:rPr sz="1500" b="1" i="1" spc="13" dirty="0">
                  <a:latin typeface="Times New Roman"/>
                  <a:cs typeface="Times New Roman"/>
                </a:rPr>
                <a:t>o</a:t>
              </a:r>
              <a:endParaRPr sz="1500" b="1">
                <a:latin typeface="Times New Roman"/>
                <a:cs typeface="Times New Roman"/>
              </a:endParaRPr>
            </a:p>
          </p:txBody>
        </p:sp>
        <p:sp>
          <p:nvSpPr>
            <p:cNvPr id="7" name="object 7"/>
            <p:cNvSpPr txBox="1"/>
            <p:nvPr/>
          </p:nvSpPr>
          <p:spPr>
            <a:xfrm>
              <a:off x="6158748" y="3072483"/>
              <a:ext cx="119903" cy="246108"/>
            </a:xfrm>
            <a:prstGeom prst="rect">
              <a:avLst/>
            </a:prstGeom>
          </p:spPr>
          <p:txBody>
            <a:bodyPr vert="horz" wrap="square" lIns="0" tIns="15128" rIns="0" bIns="0" rtlCol="0">
              <a:spAutoFit/>
            </a:bodyPr>
            <a:lstStyle/>
            <a:p>
              <a:pPr marL="11206">
                <a:spcBef>
                  <a:spcPts val="119"/>
                </a:spcBef>
              </a:pPr>
              <a:r>
                <a:rPr sz="1500" b="1" i="1" spc="13" dirty="0">
                  <a:latin typeface="Times New Roman"/>
                  <a:cs typeface="Times New Roman"/>
                </a:rPr>
                <a:t>o</a:t>
              </a:r>
              <a:endParaRPr sz="1500" b="1">
                <a:latin typeface="Times New Roman"/>
                <a:cs typeface="Times New Roman"/>
              </a:endParaRPr>
            </a:p>
          </p:txBody>
        </p:sp>
        <p:sp>
          <p:nvSpPr>
            <p:cNvPr id="8" name="object 8"/>
            <p:cNvSpPr txBox="1"/>
            <p:nvPr/>
          </p:nvSpPr>
          <p:spPr>
            <a:xfrm>
              <a:off x="5368175" y="2852502"/>
              <a:ext cx="98051" cy="246108"/>
            </a:xfrm>
            <a:prstGeom prst="rect">
              <a:avLst/>
            </a:prstGeom>
          </p:spPr>
          <p:txBody>
            <a:bodyPr vert="horz" wrap="square" lIns="0" tIns="15128" rIns="0" bIns="0" rtlCol="0">
              <a:spAutoFit/>
            </a:bodyPr>
            <a:lstStyle/>
            <a:p>
              <a:pPr marL="11206">
                <a:spcBef>
                  <a:spcPts val="119"/>
                </a:spcBef>
              </a:pPr>
              <a:r>
                <a:rPr sz="1500" b="1" i="1" spc="9" dirty="0">
                  <a:latin typeface="Times New Roman"/>
                  <a:cs typeface="Times New Roman"/>
                </a:rPr>
                <a:t>z</a:t>
              </a:r>
              <a:endParaRPr sz="1500" b="1" dirty="0">
                <a:latin typeface="Times New Roman"/>
                <a:cs typeface="Times New Roman"/>
              </a:endParaRPr>
            </a:p>
          </p:txBody>
        </p:sp>
        <p:sp>
          <p:nvSpPr>
            <p:cNvPr id="9" name="object 9"/>
            <p:cNvSpPr txBox="1"/>
            <p:nvPr/>
          </p:nvSpPr>
          <p:spPr>
            <a:xfrm>
              <a:off x="7225897" y="2917098"/>
              <a:ext cx="161365" cy="346864"/>
            </a:xfrm>
            <a:prstGeom prst="rect">
              <a:avLst/>
            </a:prstGeom>
          </p:spPr>
          <p:txBody>
            <a:bodyPr vert="horz" wrap="square" lIns="0" tIns="14007" rIns="0" bIns="0" rtlCol="0">
              <a:spAutoFit/>
            </a:bodyPr>
            <a:lstStyle/>
            <a:p>
              <a:pPr marL="11206">
                <a:spcBef>
                  <a:spcPts val="110"/>
                </a:spcBef>
              </a:pPr>
              <a:r>
                <a:rPr sz="2162" b="1" i="1" spc="9" dirty="0">
                  <a:latin typeface="Times New Roman"/>
                  <a:cs typeface="Times New Roman"/>
                </a:rPr>
                <a:t>u</a:t>
              </a:r>
              <a:endParaRPr sz="2162" b="1">
                <a:latin typeface="Times New Roman"/>
                <a:cs typeface="Times New Roman"/>
              </a:endParaRPr>
            </a:p>
          </p:txBody>
        </p:sp>
        <p:sp>
          <p:nvSpPr>
            <p:cNvPr id="10" name="object 10"/>
            <p:cNvSpPr txBox="1"/>
            <p:nvPr/>
          </p:nvSpPr>
          <p:spPr>
            <a:xfrm>
              <a:off x="6036515" y="2917098"/>
              <a:ext cx="161365" cy="346864"/>
            </a:xfrm>
            <a:prstGeom prst="rect">
              <a:avLst/>
            </a:prstGeom>
          </p:spPr>
          <p:txBody>
            <a:bodyPr vert="horz" wrap="square" lIns="0" tIns="14007" rIns="0" bIns="0" rtlCol="0">
              <a:spAutoFit/>
            </a:bodyPr>
            <a:lstStyle/>
            <a:p>
              <a:pPr marL="11206">
                <a:spcBef>
                  <a:spcPts val="110"/>
                </a:spcBef>
              </a:pPr>
              <a:r>
                <a:rPr sz="2162" b="1" i="1" spc="9" dirty="0">
                  <a:latin typeface="Times New Roman"/>
                  <a:cs typeface="Times New Roman"/>
                </a:rPr>
                <a:t>u</a:t>
              </a:r>
              <a:endParaRPr sz="2162" b="1">
                <a:latin typeface="Times New Roman"/>
                <a:cs typeface="Times New Roman"/>
              </a:endParaRPr>
            </a:p>
          </p:txBody>
        </p:sp>
        <p:sp>
          <p:nvSpPr>
            <p:cNvPr id="11" name="object 11"/>
            <p:cNvSpPr txBox="1"/>
            <p:nvPr/>
          </p:nvSpPr>
          <p:spPr>
            <a:xfrm>
              <a:off x="5138244" y="2699925"/>
              <a:ext cx="222996" cy="346864"/>
            </a:xfrm>
            <a:prstGeom prst="rect">
              <a:avLst/>
            </a:prstGeom>
          </p:spPr>
          <p:txBody>
            <a:bodyPr vert="horz" wrap="square" lIns="0" tIns="14007" rIns="0" bIns="0" rtlCol="0">
              <a:spAutoFit/>
            </a:bodyPr>
            <a:lstStyle/>
            <a:p>
              <a:pPr marL="11206">
                <a:spcBef>
                  <a:spcPts val="110"/>
                </a:spcBef>
              </a:pPr>
              <a:r>
                <a:rPr sz="2162" b="1" i="1" spc="18" dirty="0">
                  <a:latin typeface="Times New Roman"/>
                  <a:cs typeface="Times New Roman"/>
                </a:rPr>
                <a:t>U</a:t>
              </a:r>
              <a:endParaRPr sz="2162" b="1" dirty="0">
                <a:latin typeface="Times New Roman"/>
                <a:cs typeface="Times New Roman"/>
              </a:endParaRPr>
            </a:p>
          </p:txBody>
        </p:sp>
        <p:sp>
          <p:nvSpPr>
            <p:cNvPr id="12" name="object 12"/>
            <p:cNvSpPr txBox="1"/>
            <p:nvPr/>
          </p:nvSpPr>
          <p:spPr>
            <a:xfrm>
              <a:off x="5529196" y="2525257"/>
              <a:ext cx="997884" cy="346864"/>
            </a:xfrm>
            <a:prstGeom prst="rect">
              <a:avLst/>
            </a:prstGeom>
          </p:spPr>
          <p:txBody>
            <a:bodyPr vert="horz" wrap="square" lIns="0" tIns="14007" rIns="0" bIns="0" rtlCol="0">
              <a:spAutoFit/>
            </a:bodyPr>
            <a:lstStyle/>
            <a:p>
              <a:pPr marL="11206">
                <a:spcBef>
                  <a:spcPts val="110"/>
                </a:spcBef>
              </a:pPr>
              <a:r>
                <a:rPr sz="3243" b="1" spc="19" baseline="-35147" dirty="0">
                  <a:latin typeface="Symbol"/>
                  <a:cs typeface="Symbol"/>
                </a:rPr>
                <a:t></a:t>
              </a:r>
              <a:r>
                <a:rPr sz="3243" b="1" spc="19" baseline="-35147" dirty="0">
                  <a:latin typeface="Times New Roman"/>
                  <a:cs typeface="Times New Roman"/>
                </a:rPr>
                <a:t> </a:t>
              </a:r>
              <a:r>
                <a:rPr sz="2162" b="1" i="1" spc="4" dirty="0">
                  <a:latin typeface="Times New Roman"/>
                  <a:cs typeface="Times New Roman"/>
                </a:rPr>
                <a:t>u</a:t>
              </a:r>
              <a:r>
                <a:rPr sz="2250" b="1" i="1" spc="6" baseline="-19607" dirty="0">
                  <a:latin typeface="Times New Roman"/>
                  <a:cs typeface="Times New Roman"/>
                </a:rPr>
                <a:t>o </a:t>
              </a:r>
              <a:r>
                <a:rPr sz="2162" b="1" spc="13" dirty="0">
                  <a:latin typeface="Symbol"/>
                  <a:cs typeface="Symbol"/>
                </a:rPr>
                <a:t></a:t>
              </a:r>
              <a:r>
                <a:rPr sz="2162" b="1" spc="-79" dirty="0">
                  <a:latin typeface="Times New Roman"/>
                  <a:cs typeface="Times New Roman"/>
                </a:rPr>
                <a:t> </a:t>
              </a:r>
              <a:r>
                <a:rPr sz="2162" b="1" i="1" spc="53" dirty="0">
                  <a:latin typeface="Times New Roman"/>
                  <a:cs typeface="Times New Roman"/>
                </a:rPr>
                <a:t>u</a:t>
              </a:r>
              <a:r>
                <a:rPr sz="2250" b="1" i="1" spc="79" baseline="-19607" dirty="0">
                  <a:latin typeface="Times New Roman"/>
                  <a:cs typeface="Times New Roman"/>
                </a:rPr>
                <a:t>z</a:t>
              </a:r>
              <a:endParaRPr sz="2250" b="1" baseline="-19607" dirty="0">
                <a:latin typeface="Times New Roman"/>
                <a:cs typeface="Times New Roman"/>
              </a:endParaRPr>
            </a:p>
          </p:txBody>
        </p:sp>
        <p:sp>
          <p:nvSpPr>
            <p:cNvPr id="13" name="object 13"/>
            <p:cNvSpPr txBox="1"/>
            <p:nvPr/>
          </p:nvSpPr>
          <p:spPr>
            <a:xfrm>
              <a:off x="6645649" y="2699925"/>
              <a:ext cx="830916" cy="346864"/>
            </a:xfrm>
            <a:prstGeom prst="rect">
              <a:avLst/>
            </a:prstGeom>
          </p:spPr>
          <p:txBody>
            <a:bodyPr vert="horz" wrap="square" lIns="0" tIns="14007" rIns="0" bIns="0" rtlCol="0">
              <a:spAutoFit/>
            </a:bodyPr>
            <a:lstStyle/>
            <a:p>
              <a:pPr marL="11206">
                <a:spcBef>
                  <a:spcPts val="110"/>
                </a:spcBef>
              </a:pPr>
              <a:r>
                <a:rPr sz="2162" b="1" spc="13" dirty="0">
                  <a:latin typeface="Symbol"/>
                  <a:cs typeface="Symbol"/>
                </a:rPr>
                <a:t></a:t>
              </a:r>
              <a:r>
                <a:rPr sz="2162" b="1" spc="-251" dirty="0">
                  <a:latin typeface="Times New Roman"/>
                  <a:cs typeface="Times New Roman"/>
                </a:rPr>
                <a:t> </a:t>
              </a:r>
              <a:r>
                <a:rPr sz="2162" b="1" spc="9" dirty="0">
                  <a:latin typeface="Times New Roman"/>
                  <a:cs typeface="Times New Roman"/>
                </a:rPr>
                <a:t>1</a:t>
              </a:r>
              <a:r>
                <a:rPr sz="2162" b="1" spc="-353" dirty="0">
                  <a:latin typeface="Times New Roman"/>
                  <a:cs typeface="Times New Roman"/>
                </a:rPr>
                <a:t> </a:t>
              </a:r>
              <a:r>
                <a:rPr sz="2162" b="1" spc="13" dirty="0">
                  <a:latin typeface="Symbol"/>
                  <a:cs typeface="Symbol"/>
                </a:rPr>
                <a:t></a:t>
              </a:r>
              <a:r>
                <a:rPr sz="2162" b="1" spc="-4" dirty="0">
                  <a:latin typeface="Times New Roman"/>
                  <a:cs typeface="Times New Roman"/>
                </a:rPr>
                <a:t> </a:t>
              </a:r>
              <a:r>
                <a:rPr sz="3243" b="1" i="1" spc="79" baseline="35147" dirty="0">
                  <a:latin typeface="Times New Roman"/>
                  <a:cs typeface="Times New Roman"/>
                </a:rPr>
                <a:t>u</a:t>
              </a:r>
              <a:r>
                <a:rPr sz="2250" b="1" i="1" spc="79" baseline="31045" dirty="0">
                  <a:latin typeface="Times New Roman"/>
                  <a:cs typeface="Times New Roman"/>
                </a:rPr>
                <a:t>z</a:t>
              </a:r>
              <a:endParaRPr sz="2250" b="1" baseline="31045" dirty="0">
                <a:latin typeface="Times New Roman"/>
                <a:cs typeface="Times New Roman"/>
              </a:endParaRPr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4090505" y="1245925"/>
            <a:ext cx="5053495" cy="224013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marR="4483" indent="20732">
              <a:spcBef>
                <a:spcPts val="88"/>
              </a:spcBef>
            </a:pPr>
            <a:r>
              <a:rPr lang="en-US" sz="2400" b="1" spc="-4" dirty="0">
                <a:latin typeface="Arial"/>
                <a:cs typeface="Arial"/>
              </a:rPr>
              <a:t>C</a:t>
            </a:r>
            <a:r>
              <a:rPr sz="2400" b="1" spc="-4" dirty="0">
                <a:latin typeface="Arial"/>
                <a:cs typeface="Arial"/>
              </a:rPr>
              <a:t>onsolidation progress</a:t>
            </a:r>
            <a:r>
              <a:rPr lang="en-US" sz="2400" b="1" spc="-4" dirty="0">
                <a:latin typeface="Arial"/>
                <a:cs typeface="Arial"/>
              </a:rPr>
              <a:t>es</a:t>
            </a:r>
            <a:r>
              <a:rPr sz="2400" b="1" spc="-4" dirty="0">
                <a:latin typeface="Arial"/>
                <a:cs typeface="Arial"/>
              </a:rPr>
              <a:t> by dissipation of  excess pore pressure, </a:t>
            </a:r>
            <a:r>
              <a:rPr sz="2400" b="1" spc="-4" dirty="0">
                <a:solidFill>
                  <a:srgbClr val="FF0000"/>
                </a:solidFill>
                <a:latin typeface="Arial"/>
                <a:cs typeface="Arial"/>
              </a:rPr>
              <a:t>the degree of</a:t>
            </a:r>
            <a:r>
              <a:rPr sz="2400" b="1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b="1" spc="-4" dirty="0">
                <a:solidFill>
                  <a:srgbClr val="FF0000"/>
                </a:solidFill>
                <a:latin typeface="Arial"/>
                <a:cs typeface="Arial"/>
              </a:rPr>
              <a:t>consolidation</a:t>
            </a:r>
            <a:r>
              <a:rPr lang="en-US" sz="2400" b="1" spc="-4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/>
                <a:cs typeface="Arial"/>
              </a:rPr>
              <a:t>U</a:t>
            </a:r>
            <a:r>
              <a:rPr lang="en-US" sz="2400" b="1" baseline="-21164" dirty="0" err="1">
                <a:solidFill>
                  <a:srgbClr val="FF0000"/>
                </a:solidFill>
                <a:latin typeface="Arial"/>
                <a:cs typeface="Arial"/>
              </a:rPr>
              <a:t>z</a:t>
            </a:r>
            <a:r>
              <a:rPr lang="en-US" sz="2400" b="1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400" b="1" spc="-4" dirty="0">
                <a:latin typeface="Arial"/>
                <a:cs typeface="Arial"/>
              </a:rPr>
              <a:t>at </a:t>
            </a:r>
            <a:r>
              <a:rPr lang="en-US" sz="2400" b="1" dirty="0">
                <a:latin typeface="Arial"/>
                <a:cs typeface="Arial"/>
              </a:rPr>
              <a:t>a </a:t>
            </a:r>
            <a:r>
              <a:rPr lang="en-US" sz="2400" b="1" spc="-4" dirty="0">
                <a:latin typeface="Arial"/>
                <a:cs typeface="Arial"/>
              </a:rPr>
              <a:t>distance </a:t>
            </a:r>
            <a:r>
              <a:rPr lang="en-US" sz="2400" b="1" dirty="0">
                <a:latin typeface="Arial"/>
                <a:cs typeface="Arial"/>
              </a:rPr>
              <a:t>z </a:t>
            </a:r>
            <a:r>
              <a:rPr lang="en-US" sz="2400" b="1" spc="-4" dirty="0">
                <a:latin typeface="Arial"/>
                <a:cs typeface="Arial"/>
              </a:rPr>
              <a:t>at any time </a:t>
            </a:r>
            <a:r>
              <a:rPr lang="en-US" sz="2400" b="1" dirty="0">
                <a:latin typeface="Arial"/>
                <a:cs typeface="Arial"/>
              </a:rPr>
              <a:t>t</a:t>
            </a:r>
            <a:r>
              <a:rPr lang="en-US" sz="2400" b="1" spc="18" dirty="0">
                <a:latin typeface="Arial"/>
                <a:cs typeface="Arial"/>
              </a:rPr>
              <a:t> </a:t>
            </a:r>
            <a:r>
              <a:rPr lang="en-US" sz="2400" b="1" spc="-4" dirty="0">
                <a:latin typeface="Arial"/>
                <a:cs typeface="Arial"/>
              </a:rPr>
              <a:t>is defined as:</a:t>
            </a:r>
          </a:p>
          <a:p>
            <a:pPr marL="11206" marR="4483" indent="20732">
              <a:spcBef>
                <a:spcPts val="88"/>
              </a:spcBef>
            </a:pPr>
            <a:endParaRPr sz="2400" dirty="0">
              <a:latin typeface="Arial"/>
              <a:cs typeface="Arial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537883" y="556299"/>
            <a:ext cx="6451226" cy="608286"/>
          </a:xfrm>
          <a:prstGeom prst="rect">
            <a:avLst/>
          </a:prstGeom>
        </p:spPr>
        <p:txBody>
          <a:bodyPr vert="horz" wrap="square" lIns="0" tIns="10646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11206">
              <a:spcBef>
                <a:spcPts val="84"/>
              </a:spcBef>
            </a:pPr>
            <a:r>
              <a:rPr sz="3883" b="1" spc="4" dirty="0">
                <a:solidFill>
                  <a:srgbClr val="9A0000"/>
                </a:solidFill>
                <a:latin typeface="Arial"/>
                <a:cs typeface="Arial"/>
              </a:rPr>
              <a:t>T</a:t>
            </a:r>
            <a:r>
              <a:rPr sz="3088" b="1" spc="4" dirty="0">
                <a:solidFill>
                  <a:srgbClr val="9A0000"/>
                </a:solidFill>
                <a:latin typeface="Arial"/>
                <a:cs typeface="Arial"/>
              </a:rPr>
              <a:t>IME </a:t>
            </a:r>
            <a:r>
              <a:rPr sz="3883" b="1" spc="-53" dirty="0">
                <a:solidFill>
                  <a:srgbClr val="9A0000"/>
                </a:solidFill>
                <a:latin typeface="Arial"/>
                <a:cs typeface="Arial"/>
              </a:rPr>
              <a:t>R</a:t>
            </a:r>
            <a:r>
              <a:rPr sz="3088" b="1" spc="-53" dirty="0">
                <a:solidFill>
                  <a:srgbClr val="9A0000"/>
                </a:solidFill>
                <a:latin typeface="Arial"/>
                <a:cs typeface="Arial"/>
              </a:rPr>
              <a:t>ATE </a:t>
            </a:r>
            <a:r>
              <a:rPr sz="3088" b="1" spc="13" dirty="0">
                <a:solidFill>
                  <a:srgbClr val="9A0000"/>
                </a:solidFill>
                <a:latin typeface="Arial"/>
                <a:cs typeface="Arial"/>
              </a:rPr>
              <a:t>OF</a:t>
            </a:r>
            <a:r>
              <a:rPr sz="3088" b="1" spc="-560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3883" b="1" spc="-13" dirty="0">
                <a:solidFill>
                  <a:srgbClr val="9A0000"/>
                </a:solidFill>
                <a:latin typeface="Arial"/>
                <a:cs typeface="Arial"/>
              </a:rPr>
              <a:t>C</a:t>
            </a:r>
            <a:r>
              <a:rPr sz="3088" b="1" spc="-13" dirty="0">
                <a:solidFill>
                  <a:srgbClr val="9A0000"/>
                </a:solidFill>
                <a:latin typeface="Arial"/>
                <a:cs typeface="Arial"/>
              </a:rPr>
              <a:t>ONSOLIDATION</a:t>
            </a:r>
            <a:endParaRPr sz="3088" dirty="0">
              <a:latin typeface="Arial"/>
              <a:cs typeface="Arial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672353" y="1680882"/>
            <a:ext cx="3308884" cy="362801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1104228" y="5354452"/>
            <a:ext cx="2227729" cy="4873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42656" marR="4483" indent="-432009">
              <a:lnSpc>
                <a:spcPts val="1906"/>
              </a:lnSpc>
            </a:pPr>
            <a:r>
              <a:rPr sz="1588" b="1" spc="-4" dirty="0">
                <a:solidFill>
                  <a:srgbClr val="2D2D8A"/>
                </a:solidFill>
                <a:latin typeface="Arial"/>
                <a:cs typeface="Arial"/>
              </a:rPr>
              <a:t>Clay </a:t>
            </a:r>
            <a:r>
              <a:rPr sz="1588" b="1" dirty="0">
                <a:solidFill>
                  <a:srgbClr val="2D2D8A"/>
                </a:solidFill>
                <a:latin typeface="Arial"/>
                <a:cs typeface="Arial"/>
              </a:rPr>
              <a:t>Layer</a:t>
            </a:r>
            <a:r>
              <a:rPr sz="1588" b="1" spc="-88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588" b="1" spc="-4" dirty="0">
                <a:solidFill>
                  <a:srgbClr val="2D2D8A"/>
                </a:solidFill>
                <a:latin typeface="Arial"/>
                <a:cs typeface="Arial"/>
              </a:rPr>
              <a:t>Undergoing  Consolidation</a:t>
            </a:r>
            <a:endParaRPr sz="1588" dirty="0">
              <a:latin typeface="Arial"/>
              <a:cs typeface="Arial"/>
            </a:endParaRPr>
          </a:p>
        </p:txBody>
      </p:sp>
      <p:sp>
        <p:nvSpPr>
          <p:cNvPr id="21" name="object 21"/>
          <p:cNvSpPr txBox="1">
            <a:spLocks noGrp="1"/>
          </p:cNvSpPr>
          <p:nvPr>
            <p:ph type="ftr" sz="quarter" idx="4294967295"/>
          </p:nvPr>
        </p:nvSpPr>
        <p:spPr>
          <a:xfrm>
            <a:off x="607362" y="6275849"/>
            <a:ext cx="859491" cy="554563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spc="-4" dirty="0"/>
              <a:t>Revised</a:t>
            </a:r>
            <a:r>
              <a:rPr spc="-62" dirty="0"/>
              <a:t> </a:t>
            </a:r>
            <a:r>
              <a:rPr spc="-4" dirty="0"/>
              <a:t>03/2013</a:t>
            </a:r>
          </a:p>
        </p:txBody>
      </p:sp>
      <p:sp>
        <p:nvSpPr>
          <p:cNvPr id="22" name="object 22"/>
          <p:cNvSpPr txBox="1">
            <a:spLocks noGrp="1"/>
          </p:cNvSpPr>
          <p:nvPr>
            <p:ph type="sldNum" sz="quarter" idx="4294967295"/>
          </p:nvPr>
        </p:nvSpPr>
        <p:spPr>
          <a:xfrm>
            <a:off x="7819689" y="6273828"/>
            <a:ext cx="703729" cy="831562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dirty="0"/>
              <a:t>Slide </a:t>
            </a:r>
            <a:fld id="{81D60167-4931-47E6-BA6A-407CBD079E47}" type="slidenum">
              <a:rPr dirty="0"/>
              <a:pPr marL="11206">
                <a:spcBef>
                  <a:spcPts val="4"/>
                </a:spcBef>
              </a:pPr>
              <a:t>37</a:t>
            </a:fld>
            <a:r>
              <a:rPr dirty="0"/>
              <a:t> </a:t>
            </a:r>
            <a:r>
              <a:rPr spc="-4" dirty="0"/>
              <a:t>of</a:t>
            </a:r>
            <a:r>
              <a:rPr spc="-110" dirty="0"/>
              <a:t> </a:t>
            </a:r>
            <a:r>
              <a:rPr spc="-4" dirty="0"/>
              <a:t>74</a:t>
            </a:r>
          </a:p>
        </p:txBody>
      </p:sp>
      <p:graphicFrame>
        <p:nvGraphicFramePr>
          <p:cNvPr id="3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9252368"/>
              </p:ext>
            </p:extLst>
          </p:nvPr>
        </p:nvGraphicFramePr>
        <p:xfrm>
          <a:off x="3987800" y="4718050"/>
          <a:ext cx="4616450" cy="909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311200" imgH="444240" progId="Equation.3">
                  <p:embed/>
                </p:oleObj>
              </mc:Choice>
              <mc:Fallback>
                <p:oleObj name="Equation" r:id="rId3" imgW="2311200" imgH="444240" progId="Equation.3">
                  <p:embed/>
                  <p:pic>
                    <p:nvPicPr>
                      <p:cNvPr id="3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7800" y="4718050"/>
                        <a:ext cx="4616450" cy="9096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4956573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819689" y="6263191"/>
            <a:ext cx="703729" cy="14705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882" dirty="0">
                <a:latin typeface="Arial"/>
                <a:cs typeface="Arial"/>
              </a:rPr>
              <a:t>Slide </a:t>
            </a:r>
            <a:r>
              <a:rPr sz="882" spc="-4" dirty="0">
                <a:latin typeface="Arial"/>
                <a:cs typeface="Arial"/>
              </a:rPr>
              <a:t>48 of</a:t>
            </a:r>
            <a:r>
              <a:rPr sz="882" spc="-101" dirty="0">
                <a:latin typeface="Arial"/>
                <a:cs typeface="Arial"/>
              </a:rPr>
              <a:t> </a:t>
            </a:r>
            <a:r>
              <a:rPr sz="882" spc="-4" dirty="0">
                <a:latin typeface="Arial"/>
                <a:cs typeface="Arial"/>
              </a:rPr>
              <a:t>74</a:t>
            </a:r>
            <a:endParaRPr sz="882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07362" y="6265213"/>
            <a:ext cx="859491" cy="14705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882" spc="-4" dirty="0">
                <a:latin typeface="Arial"/>
                <a:cs typeface="Arial"/>
              </a:rPr>
              <a:t>Revised</a:t>
            </a:r>
            <a:r>
              <a:rPr sz="882" spc="-62" dirty="0">
                <a:latin typeface="Arial"/>
                <a:cs typeface="Arial"/>
              </a:rPr>
              <a:t> </a:t>
            </a:r>
            <a:r>
              <a:rPr sz="882" spc="-4" dirty="0">
                <a:latin typeface="Arial"/>
                <a:cs typeface="Arial"/>
              </a:rPr>
              <a:t>03/2013</a:t>
            </a:r>
            <a:endParaRPr sz="882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201946" y="1276709"/>
            <a:ext cx="6981645" cy="54231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507308" y="501363"/>
            <a:ext cx="6451226" cy="608286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>
              <a:spcBef>
                <a:spcPts val="84"/>
              </a:spcBef>
            </a:pPr>
            <a:r>
              <a:rPr sz="3883" b="1" spc="4" dirty="0">
                <a:solidFill>
                  <a:srgbClr val="9A0000"/>
                </a:solidFill>
                <a:latin typeface="Arial"/>
                <a:cs typeface="Arial"/>
              </a:rPr>
              <a:t>T</a:t>
            </a:r>
            <a:r>
              <a:rPr sz="3088" b="1" spc="4" dirty="0">
                <a:solidFill>
                  <a:srgbClr val="9A0000"/>
                </a:solidFill>
                <a:latin typeface="Arial"/>
                <a:cs typeface="Arial"/>
              </a:rPr>
              <a:t>IME </a:t>
            </a:r>
            <a:r>
              <a:rPr sz="3883" b="1" spc="-53" dirty="0">
                <a:solidFill>
                  <a:srgbClr val="9A0000"/>
                </a:solidFill>
                <a:latin typeface="Arial"/>
                <a:cs typeface="Arial"/>
              </a:rPr>
              <a:t>R</a:t>
            </a:r>
            <a:r>
              <a:rPr sz="3088" b="1" spc="-53" dirty="0">
                <a:solidFill>
                  <a:srgbClr val="9A0000"/>
                </a:solidFill>
                <a:latin typeface="Arial"/>
                <a:cs typeface="Arial"/>
              </a:rPr>
              <a:t>ATE </a:t>
            </a:r>
            <a:r>
              <a:rPr sz="3088" b="1" spc="13" dirty="0">
                <a:solidFill>
                  <a:srgbClr val="9A0000"/>
                </a:solidFill>
                <a:latin typeface="Arial"/>
                <a:cs typeface="Arial"/>
              </a:rPr>
              <a:t>OF</a:t>
            </a:r>
            <a:r>
              <a:rPr sz="3088" b="1" spc="-560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3883" b="1" spc="-13" dirty="0">
                <a:solidFill>
                  <a:srgbClr val="9A0000"/>
                </a:solidFill>
                <a:latin typeface="Arial"/>
                <a:cs typeface="Arial"/>
              </a:rPr>
              <a:t>C</a:t>
            </a:r>
            <a:r>
              <a:rPr sz="3088" b="1" spc="-13" dirty="0">
                <a:solidFill>
                  <a:srgbClr val="9A0000"/>
                </a:solidFill>
                <a:latin typeface="Arial"/>
                <a:cs typeface="Arial"/>
              </a:rPr>
              <a:t>ONSOLIDATION</a:t>
            </a:r>
            <a:endParaRPr sz="3088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7627775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607362" y="6265213"/>
            <a:ext cx="859491" cy="14705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882" spc="-4" dirty="0">
                <a:latin typeface="Arial"/>
                <a:cs typeface="Arial"/>
              </a:rPr>
              <a:t>Revised</a:t>
            </a:r>
            <a:r>
              <a:rPr sz="882" spc="-62" dirty="0">
                <a:latin typeface="Arial"/>
                <a:cs typeface="Arial"/>
              </a:rPr>
              <a:t> </a:t>
            </a:r>
            <a:r>
              <a:rPr sz="882" spc="-4" dirty="0">
                <a:latin typeface="Arial"/>
                <a:cs typeface="Arial"/>
              </a:rPr>
              <a:t>03/2013</a:t>
            </a:r>
            <a:endParaRPr sz="882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610374" y="733413"/>
            <a:ext cx="4926762" cy="94746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R="4483">
              <a:spcBef>
                <a:spcPts val="88"/>
              </a:spcBef>
            </a:pPr>
            <a:r>
              <a:rPr sz="2000" b="1" spc="-13" dirty="0">
                <a:solidFill>
                  <a:srgbClr val="FF0000"/>
                </a:solidFill>
                <a:latin typeface="Arial"/>
                <a:cs typeface="Arial"/>
              </a:rPr>
              <a:t>Average </a:t>
            </a:r>
            <a:r>
              <a:rPr sz="2000" b="1" spc="-4" dirty="0">
                <a:solidFill>
                  <a:srgbClr val="FF0000"/>
                </a:solidFill>
                <a:latin typeface="Arial"/>
                <a:cs typeface="Arial"/>
              </a:rPr>
              <a:t>degree of consolidation (U)</a:t>
            </a:r>
            <a:r>
              <a:rPr sz="2000" b="1" spc="-4" dirty="0">
                <a:latin typeface="Arial"/>
                <a:cs typeface="Arial"/>
              </a:rPr>
              <a:t> </a:t>
            </a:r>
            <a:endParaRPr lang="en-US" sz="2000" b="1" spc="-4" dirty="0">
              <a:latin typeface="Arial"/>
              <a:cs typeface="Arial"/>
            </a:endParaRPr>
          </a:p>
          <a:p>
            <a:pPr marR="4483">
              <a:spcBef>
                <a:spcPts val="88"/>
              </a:spcBef>
            </a:pPr>
            <a:r>
              <a:rPr sz="2000" b="1" spc="-4" dirty="0">
                <a:latin typeface="Arial"/>
                <a:cs typeface="Arial"/>
              </a:rPr>
              <a:t>for the entire  depth of the clay layer </a:t>
            </a:r>
            <a:r>
              <a:rPr lang="en-US" sz="2000" b="1" spc="-4" dirty="0">
                <a:latin typeface="Arial"/>
                <a:cs typeface="Arial"/>
              </a:rPr>
              <a:t>at </a:t>
            </a:r>
            <a:r>
              <a:rPr sz="2000" b="1" spc="-4" dirty="0">
                <a:latin typeface="Arial"/>
                <a:cs typeface="Arial"/>
              </a:rPr>
              <a:t>any time </a:t>
            </a:r>
            <a:r>
              <a:rPr sz="2000" b="1" dirty="0">
                <a:latin typeface="Arial"/>
                <a:cs typeface="Arial"/>
              </a:rPr>
              <a:t>t</a:t>
            </a:r>
            <a:r>
              <a:rPr sz="2000" b="1" spc="71" dirty="0">
                <a:latin typeface="Arial"/>
                <a:cs typeface="Arial"/>
              </a:rPr>
              <a:t> </a:t>
            </a:r>
            <a:r>
              <a:rPr sz="2000" b="1" spc="-4" dirty="0">
                <a:latin typeface="Arial"/>
                <a:cs typeface="Arial"/>
              </a:rPr>
              <a:t>is: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036357" y="3049338"/>
            <a:ext cx="630331" cy="22861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1412" b="1" spc="-4" dirty="0">
                <a:latin typeface="Arial"/>
                <a:cs typeface="Arial"/>
              </a:rPr>
              <a:t>Where:</a:t>
            </a:r>
            <a:endParaRPr sz="1412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239406" y="3231590"/>
            <a:ext cx="3939988" cy="527015"/>
          </a:xfrm>
          <a:prstGeom prst="rect">
            <a:avLst/>
          </a:prstGeom>
        </p:spPr>
        <p:txBody>
          <a:bodyPr vert="horz" wrap="square" lIns="0" tIns="66115" rIns="0" bIns="0" rtlCol="0">
            <a:spAutoFit/>
          </a:bodyPr>
          <a:lstStyle/>
          <a:p>
            <a:pPr marL="11206">
              <a:spcBef>
                <a:spcPts val="521"/>
              </a:spcBef>
            </a:pPr>
            <a:r>
              <a:rPr sz="1324" i="1" spc="18" dirty="0">
                <a:latin typeface="Times New Roman"/>
                <a:cs typeface="Times New Roman"/>
              </a:rPr>
              <a:t>U </a:t>
            </a:r>
            <a:r>
              <a:rPr sz="1324" spc="13" dirty="0">
                <a:latin typeface="Symbol"/>
                <a:cs typeface="Symbol"/>
              </a:rPr>
              <a:t></a:t>
            </a:r>
            <a:r>
              <a:rPr sz="1324" spc="13" dirty="0">
                <a:latin typeface="Times New Roman"/>
                <a:cs typeface="Times New Roman"/>
              </a:rPr>
              <a:t> </a:t>
            </a:r>
            <a:r>
              <a:rPr sz="1324" spc="13" dirty="0">
                <a:latin typeface="Arial"/>
                <a:cs typeface="Arial"/>
              </a:rPr>
              <a:t>Average </a:t>
            </a:r>
            <a:r>
              <a:rPr sz="1324" spc="9" dirty="0">
                <a:latin typeface="Arial"/>
                <a:cs typeface="Arial"/>
              </a:rPr>
              <a:t>degree of</a:t>
            </a:r>
            <a:r>
              <a:rPr sz="1324" spc="-119" dirty="0">
                <a:latin typeface="Arial"/>
                <a:cs typeface="Arial"/>
              </a:rPr>
              <a:t> </a:t>
            </a:r>
            <a:r>
              <a:rPr sz="1324" spc="4" dirty="0">
                <a:latin typeface="Arial"/>
                <a:cs typeface="Arial"/>
              </a:rPr>
              <a:t>Consolidation</a:t>
            </a:r>
            <a:endParaRPr sz="1324" dirty="0">
              <a:latin typeface="Arial"/>
              <a:cs typeface="Arial"/>
            </a:endParaRPr>
          </a:p>
          <a:p>
            <a:pPr marL="1018109">
              <a:lnSpc>
                <a:spcPts val="1641"/>
              </a:lnSpc>
              <a:spcBef>
                <a:spcPts val="405"/>
              </a:spcBef>
            </a:pPr>
            <a:r>
              <a:rPr sz="1412" b="1" spc="-4" dirty="0">
                <a:latin typeface="Arial"/>
                <a:cs typeface="Arial"/>
              </a:rPr>
              <a:t>Substituting </a:t>
            </a:r>
            <a:r>
              <a:rPr sz="1412" b="1" i="1" dirty="0">
                <a:latin typeface="Arial"/>
                <a:cs typeface="Arial"/>
              </a:rPr>
              <a:t>U </a:t>
            </a:r>
            <a:r>
              <a:rPr sz="1412" b="1" dirty="0">
                <a:latin typeface="Arial"/>
                <a:cs typeface="Arial"/>
              </a:rPr>
              <a:t>for</a:t>
            </a:r>
            <a:r>
              <a:rPr sz="1412" b="1" spc="4" dirty="0">
                <a:latin typeface="Arial"/>
                <a:cs typeface="Arial"/>
              </a:rPr>
              <a:t> </a:t>
            </a:r>
            <a:r>
              <a:rPr sz="1412" b="1" i="1" dirty="0">
                <a:latin typeface="Arial"/>
                <a:cs typeface="Arial"/>
              </a:rPr>
              <a:t>u</a:t>
            </a:r>
            <a:endParaRPr sz="1412" dirty="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107343" y="4845214"/>
            <a:ext cx="4800656" cy="22861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279041" marR="4483" indent="-268395">
              <a:spcBef>
                <a:spcPts val="88"/>
              </a:spcBef>
            </a:pPr>
            <a:r>
              <a:rPr sz="1412" b="1" i="1" dirty="0">
                <a:latin typeface="Arial"/>
                <a:cs typeface="Arial"/>
              </a:rPr>
              <a:t>U </a:t>
            </a:r>
            <a:r>
              <a:rPr sz="1412" b="1" spc="-4" dirty="0">
                <a:latin typeface="Arial"/>
                <a:cs typeface="Arial"/>
              </a:rPr>
              <a:t>can be</a:t>
            </a:r>
            <a:r>
              <a:rPr sz="1412" b="1" spc="-4" dirty="0">
                <a:solidFill>
                  <a:srgbClr val="00B050"/>
                </a:solidFill>
                <a:latin typeface="Arial"/>
                <a:cs typeface="Arial"/>
              </a:rPr>
              <a:t> approximated </a:t>
            </a:r>
            <a:r>
              <a:rPr sz="1412" b="1" spc="-4" dirty="0">
                <a:latin typeface="Arial"/>
                <a:cs typeface="Arial"/>
              </a:rPr>
              <a:t>by the  following</a:t>
            </a:r>
            <a:r>
              <a:rPr sz="1412" b="1" dirty="0">
                <a:latin typeface="Arial"/>
                <a:cs typeface="Arial"/>
              </a:rPr>
              <a:t> </a:t>
            </a:r>
            <a:r>
              <a:rPr sz="1412" b="1" spc="-4" dirty="0">
                <a:latin typeface="Arial"/>
                <a:cs typeface="Arial"/>
              </a:rPr>
              <a:t>relationships:</a:t>
            </a:r>
            <a:endParaRPr sz="1412" dirty="0">
              <a:latin typeface="Arial"/>
              <a:cs typeface="Arial"/>
            </a:endParaRPr>
          </a:p>
        </p:txBody>
      </p:sp>
      <p:sp>
        <p:nvSpPr>
          <p:cNvPr id="35" name="object 35"/>
          <p:cNvSpPr txBox="1">
            <a:spLocks noGrp="1"/>
          </p:cNvSpPr>
          <p:nvPr>
            <p:ph type="title"/>
          </p:nvPr>
        </p:nvSpPr>
        <p:spPr>
          <a:xfrm>
            <a:off x="236002" y="203424"/>
            <a:ext cx="6451226" cy="608286"/>
          </a:xfrm>
          <a:prstGeom prst="rect">
            <a:avLst/>
          </a:prstGeom>
        </p:spPr>
        <p:txBody>
          <a:bodyPr vert="horz" wrap="square" lIns="0" tIns="10646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11206">
              <a:spcBef>
                <a:spcPts val="84"/>
              </a:spcBef>
            </a:pPr>
            <a:r>
              <a:rPr sz="3883" b="1" spc="4" dirty="0">
                <a:solidFill>
                  <a:srgbClr val="9A0000"/>
                </a:solidFill>
                <a:latin typeface="Arial"/>
                <a:cs typeface="Arial"/>
              </a:rPr>
              <a:t>T</a:t>
            </a:r>
            <a:r>
              <a:rPr sz="3088" b="1" spc="4" dirty="0">
                <a:solidFill>
                  <a:srgbClr val="9A0000"/>
                </a:solidFill>
                <a:latin typeface="Arial"/>
                <a:cs typeface="Arial"/>
              </a:rPr>
              <a:t>IME </a:t>
            </a:r>
            <a:r>
              <a:rPr sz="3883" b="1" spc="-53" dirty="0">
                <a:solidFill>
                  <a:srgbClr val="9A0000"/>
                </a:solidFill>
                <a:latin typeface="Arial"/>
                <a:cs typeface="Arial"/>
              </a:rPr>
              <a:t>R</a:t>
            </a:r>
            <a:r>
              <a:rPr sz="3088" b="1" spc="-53" dirty="0">
                <a:solidFill>
                  <a:srgbClr val="9A0000"/>
                </a:solidFill>
                <a:latin typeface="Arial"/>
                <a:cs typeface="Arial"/>
              </a:rPr>
              <a:t>ATE </a:t>
            </a:r>
            <a:r>
              <a:rPr sz="3088" b="1" spc="13" dirty="0">
                <a:solidFill>
                  <a:srgbClr val="9A0000"/>
                </a:solidFill>
                <a:latin typeface="Arial"/>
                <a:cs typeface="Arial"/>
              </a:rPr>
              <a:t>OF</a:t>
            </a:r>
            <a:r>
              <a:rPr sz="3088" b="1" spc="-560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3883" b="1" spc="-13" dirty="0">
                <a:solidFill>
                  <a:srgbClr val="9A0000"/>
                </a:solidFill>
                <a:latin typeface="Arial"/>
                <a:cs typeface="Arial"/>
              </a:rPr>
              <a:t>C</a:t>
            </a:r>
            <a:r>
              <a:rPr sz="3088" b="1" spc="-13" dirty="0">
                <a:solidFill>
                  <a:srgbClr val="9A0000"/>
                </a:solidFill>
                <a:latin typeface="Arial"/>
                <a:cs typeface="Arial"/>
              </a:rPr>
              <a:t>ONSOLIDATION</a:t>
            </a:r>
            <a:endParaRPr sz="3088" dirty="0">
              <a:latin typeface="Arial"/>
              <a:cs typeface="Arial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244927" y="1587439"/>
            <a:ext cx="3308884" cy="362801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1104228" y="5335344"/>
            <a:ext cx="2227729" cy="50003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442656" marR="4483" indent="-432009">
              <a:spcBef>
                <a:spcPts val="88"/>
              </a:spcBef>
            </a:pPr>
            <a:r>
              <a:rPr sz="1588" b="1" spc="-4" dirty="0">
                <a:solidFill>
                  <a:srgbClr val="2D2D8A"/>
                </a:solidFill>
                <a:latin typeface="Arial"/>
                <a:cs typeface="Arial"/>
              </a:rPr>
              <a:t>Clay </a:t>
            </a:r>
            <a:r>
              <a:rPr sz="1588" b="1" dirty="0">
                <a:solidFill>
                  <a:srgbClr val="2D2D8A"/>
                </a:solidFill>
                <a:latin typeface="Arial"/>
                <a:cs typeface="Arial"/>
              </a:rPr>
              <a:t>Layer</a:t>
            </a:r>
            <a:r>
              <a:rPr sz="1588" b="1" spc="-88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588" b="1" spc="-4" dirty="0">
                <a:solidFill>
                  <a:srgbClr val="2D2D8A"/>
                </a:solidFill>
                <a:latin typeface="Arial"/>
                <a:cs typeface="Arial"/>
              </a:rPr>
              <a:t>Undergoing  Consolidation</a:t>
            </a:r>
            <a:endParaRPr sz="1588" dirty="0">
              <a:latin typeface="Arial"/>
              <a:cs typeface="Arial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5301387" y="1529751"/>
            <a:ext cx="2857164" cy="1542635"/>
          </a:xfrm>
          <a:prstGeom prst="rect">
            <a:avLst/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3893389" y="3786821"/>
            <a:ext cx="4600753" cy="938227"/>
          </a:xfrm>
          <a:prstGeom prst="rect">
            <a:avLst/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3557588" y="5229785"/>
            <a:ext cx="5491161" cy="1342317"/>
          </a:xfrm>
          <a:prstGeom prst="rect">
            <a:avLst/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Object 2"/>
              <p:cNvSpPr txBox="1"/>
              <p:nvPr/>
            </p:nvSpPr>
            <p:spPr bwMode="auto">
              <a:xfrm>
                <a:off x="3722688" y="5251450"/>
                <a:ext cx="5329237" cy="129857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For</m:t>
                      </m:r>
                      <m:r>
                        <m:rPr>
                          <m:nor/>
                        </m:rPr>
                        <a:rPr lang="en-US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U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≤</m:t>
                      </m:r>
                      <m:r>
                        <m:rPr>
                          <m:nor/>
                        </m:rPr>
                        <a:rPr lang="en-US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0.60,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  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sSup>
                        <m:sSup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lang="en-US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For</m:t>
                      </m:r>
                      <m:r>
                        <m:rPr>
                          <m:nor/>
                        </m:rPr>
                        <a:rPr lang="en-US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U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≥</m:t>
                      </m:r>
                      <m:r>
                        <m:rPr>
                          <m:nor/>
                        </m:rPr>
                        <a:rPr lang="en-US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0.60, 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sub>
                      </m:sSub>
                      <m:r>
                        <a:rPr lang="en-US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US" b="0" i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−0.085 </m:t>
                      </m:r>
                      <m:r>
                        <m:rPr>
                          <m:nor/>
                        </m:rPr>
                        <a:rPr lang="en-US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−0.933</m:t>
                      </m:r>
                      <m:r>
                        <m:rPr>
                          <m:nor/>
                        </m:rPr>
                        <a:rPr lang="en-US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log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nor/>
                        </m:rPr>
                        <a:rPr lang="en-US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1−</m:t>
                      </m:r>
                      <m:r>
                        <m:rPr>
                          <m:nor/>
                        </m:rPr>
                        <a:rPr lang="en-US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U</m:t>
                      </m:r>
                      <m:r>
                        <m:rPr>
                          <m:nor/>
                        </m:rPr>
                        <a:rPr lang="en-US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0" name="Object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22688" y="5251450"/>
                <a:ext cx="5329237" cy="12985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ex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0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7189508"/>
              </p:ext>
            </p:extLst>
          </p:nvPr>
        </p:nvGraphicFramePr>
        <p:xfrm>
          <a:off x="4267225" y="3846970"/>
          <a:ext cx="3475038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739880" imgH="431640" progId="Equation.3">
                  <p:embed/>
                </p:oleObj>
              </mc:Choice>
              <mc:Fallback>
                <p:oleObj name="Equation" r:id="rId5" imgW="1739880" imgH="431640" progId="Equation.3">
                  <p:embed/>
                  <p:pic>
                    <p:nvPicPr>
                      <p:cNvPr id="35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25" y="3846970"/>
                        <a:ext cx="3475038" cy="8826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6118476"/>
              </p:ext>
            </p:extLst>
          </p:nvPr>
        </p:nvGraphicFramePr>
        <p:xfrm>
          <a:off x="5440362" y="1619824"/>
          <a:ext cx="1725612" cy="1452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63280" imgH="711000" progId="Equation.3">
                  <p:embed/>
                </p:oleObj>
              </mc:Choice>
              <mc:Fallback>
                <p:oleObj name="Equation" r:id="rId7" imgW="863280" imgH="711000" progId="Equation.3">
                  <p:embed/>
                  <p:pic>
                    <p:nvPicPr>
                      <p:cNvPr id="3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0362" y="1619824"/>
                        <a:ext cx="1725612" cy="14525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607385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76225" y="260350"/>
            <a:ext cx="8610600" cy="546100"/>
          </a:xfrm>
        </p:spPr>
        <p:txBody>
          <a:bodyPr anchor="b"/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Changes in Vertical Effective Stress</a:t>
            </a:r>
            <a:endParaRPr lang="en-US" sz="3200" b="1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6" name="Rectangle 4"/>
          <p:cNvSpPr txBox="1">
            <a:spLocks noChangeArrowheads="1"/>
          </p:cNvSpPr>
          <p:nvPr/>
        </p:nvSpPr>
        <p:spPr bwMode="auto">
          <a:xfrm>
            <a:off x="217487" y="923925"/>
            <a:ext cx="8593138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t"/>
          <a:lstStyle/>
          <a:p>
            <a:pPr>
              <a:lnSpc>
                <a:spcPct val="120000"/>
              </a:lnSpc>
              <a:defRPr/>
            </a:pPr>
            <a:endParaRPr lang="en-US" b="1" i="1" kern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342900" indent="-342900">
              <a:lnSpc>
                <a:spcPct val="120000"/>
              </a:lnSpc>
              <a:buAutoNum type="arabicParenR"/>
              <a:defRPr/>
            </a:pPr>
            <a:r>
              <a:rPr lang="en-US" b="1" i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Fill Placement</a:t>
            </a:r>
          </a:p>
          <a:p>
            <a:pPr marL="800100" lvl="1" indent="-342900">
              <a:lnSpc>
                <a:spcPct val="120000"/>
              </a:lnSpc>
              <a:defRPr/>
            </a:pPr>
            <a:endParaRPr lang="en-US" b="1" i="1" kern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800100" lvl="1" indent="-342900">
              <a:lnSpc>
                <a:spcPct val="120000"/>
              </a:lnSpc>
              <a:defRPr/>
            </a:pPr>
            <a:endParaRPr lang="en-US" b="1" i="1" kern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800100" lvl="1" indent="-342900">
              <a:lnSpc>
                <a:spcPct val="120000"/>
              </a:lnSpc>
              <a:defRPr/>
            </a:pPr>
            <a:endParaRPr lang="en-US" b="1" i="1" kern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800100" lvl="1" indent="-342900">
              <a:lnSpc>
                <a:spcPct val="120000"/>
              </a:lnSpc>
              <a:defRPr/>
            </a:pPr>
            <a:endParaRPr lang="en-US" b="1" i="1" kern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342900" indent="-342900">
              <a:lnSpc>
                <a:spcPct val="120000"/>
              </a:lnSpc>
              <a:buAutoNum type="arabicParenR"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External Loading</a:t>
            </a:r>
          </a:p>
          <a:p>
            <a:pPr marL="800100" lvl="1" indent="-342900">
              <a:lnSpc>
                <a:spcPct val="120000"/>
              </a:lnSpc>
              <a:defRPr/>
            </a:pPr>
            <a:endParaRPr lang="en-US" b="1" i="1" kern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800100" lvl="1" indent="-342900">
              <a:lnSpc>
                <a:spcPct val="120000"/>
              </a:lnSpc>
              <a:defRPr/>
            </a:pPr>
            <a:endParaRPr lang="en-US" b="1" i="1" kern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800100" lvl="1" indent="-342900">
              <a:lnSpc>
                <a:spcPct val="120000"/>
              </a:lnSpc>
              <a:defRPr/>
            </a:pPr>
            <a:endParaRPr lang="en-US" b="1" i="1" kern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800100" lvl="1" indent="-342900">
              <a:lnSpc>
                <a:spcPct val="120000"/>
              </a:lnSpc>
              <a:defRPr/>
            </a:pPr>
            <a:endParaRPr lang="en-US" b="1" i="1" kern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342900" indent="-342900">
              <a:lnSpc>
                <a:spcPct val="120000"/>
              </a:lnSpc>
              <a:buFont typeface="+mj-lt"/>
              <a:buAutoNum type="arabicParenR"/>
              <a:defRPr/>
            </a:pPr>
            <a:r>
              <a:rPr lang="en-US" b="1" i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Water Table Changes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arenR"/>
              <a:defRPr/>
            </a:pPr>
            <a:endParaRPr lang="en-US" b="1" i="1" kern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342900" indent="-342900">
              <a:lnSpc>
                <a:spcPct val="120000"/>
              </a:lnSpc>
              <a:buFont typeface="+mj-lt"/>
              <a:buAutoNum type="arabicParenR"/>
              <a:defRPr/>
            </a:pPr>
            <a:endParaRPr lang="en-US" b="1" i="1" kern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342900" indent="-342900">
              <a:lnSpc>
                <a:spcPct val="120000"/>
              </a:lnSpc>
              <a:buFont typeface="+mj-lt"/>
              <a:buAutoNum type="arabicParenR"/>
              <a:defRPr/>
            </a:pPr>
            <a:r>
              <a:rPr lang="en-US" b="1" i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Combinations of 1, 2, and 3</a:t>
            </a:r>
          </a:p>
          <a:p>
            <a:pPr marL="342900" indent="-342900">
              <a:lnSpc>
                <a:spcPct val="120000"/>
              </a:lnSpc>
              <a:defRPr/>
            </a:pPr>
            <a:endParaRPr lang="en-US" b="1" i="1" kern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342900" indent="-342900">
              <a:lnSpc>
                <a:spcPct val="120000"/>
              </a:lnSpc>
              <a:defRPr/>
            </a:pPr>
            <a:endParaRPr lang="en-US" b="1" i="1" kern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342900" indent="-342900">
              <a:lnSpc>
                <a:spcPct val="120000"/>
              </a:lnSpc>
              <a:buFont typeface="Arial" pitchFamily="34" charset="0"/>
              <a:buChar char="•"/>
              <a:defRPr/>
            </a:pPr>
            <a:endParaRPr lang="en-US" b="1" i="1" kern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800100" lvl="1" indent="-342900">
              <a:lnSpc>
                <a:spcPct val="120000"/>
              </a:lnSpc>
              <a:buFont typeface="Arial" pitchFamily="34" charset="0"/>
              <a:buChar char="•"/>
              <a:defRPr/>
            </a:pPr>
            <a:endParaRPr lang="en-US" b="1" i="1" kern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/>
        </p:nvGraphicFramePr>
        <p:xfrm>
          <a:off x="1076324" y="1952625"/>
          <a:ext cx="2035843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80800" imgH="241200" progId="Equation.3">
                  <p:embed/>
                </p:oleObj>
              </mc:Choice>
              <mc:Fallback>
                <p:oleObj name="Equation" r:id="rId2" imgW="1180800" imgH="2412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6324" y="1952625"/>
                        <a:ext cx="2035843" cy="415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7219" name="Object 3"/>
          <p:cNvGraphicFramePr>
            <a:graphicFrameLocks noChangeAspect="1"/>
          </p:cNvGraphicFramePr>
          <p:nvPr/>
        </p:nvGraphicFramePr>
        <p:xfrm>
          <a:off x="952500" y="3630613"/>
          <a:ext cx="218757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69720" imgH="228600" progId="Equation.3">
                  <p:embed/>
                </p:oleObj>
              </mc:Choice>
              <mc:Fallback>
                <p:oleObj name="Equation" r:id="rId4" imgW="1269720" imgH="2286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2500" y="3630613"/>
                        <a:ext cx="2187575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 bwMode="auto">
          <a:xfrm>
            <a:off x="3876675" y="1828800"/>
            <a:ext cx="1943100" cy="885825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3876675" y="1428750"/>
            <a:ext cx="1943100" cy="400049"/>
          </a:xfrm>
          <a:prstGeom prst="rect">
            <a:avLst/>
          </a:prstGeom>
          <a:blipFill>
            <a:blip r:embed="rId6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4" name="Straight Arrow Connector 23"/>
          <p:cNvCxnSpPr/>
          <p:nvPr/>
        </p:nvCxnSpPr>
        <p:spPr bwMode="auto">
          <a:xfrm rot="5400000">
            <a:off x="5729288" y="1633537"/>
            <a:ext cx="428625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</p:spPr>
      </p:cxnSp>
      <p:sp>
        <p:nvSpPr>
          <p:cNvPr id="25" name="Rectangle 4"/>
          <p:cNvSpPr txBox="1">
            <a:spLocks noChangeArrowheads="1"/>
          </p:cNvSpPr>
          <p:nvPr/>
        </p:nvSpPr>
        <p:spPr bwMode="auto">
          <a:xfrm>
            <a:off x="5915025" y="1260475"/>
            <a:ext cx="65722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1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H</a:t>
            </a:r>
            <a:r>
              <a:rPr kumimoji="0" lang="en-US" sz="1600" b="1" i="1" u="none" strike="noStrike" kern="0" cap="none" spc="0" normalizeH="0" baseline="-25000" noProof="0" dirty="0" err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fill</a:t>
            </a:r>
            <a:endParaRPr kumimoji="0" lang="en-US" sz="1600" b="1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4772025" y="2247900"/>
            <a:ext cx="104775" cy="104775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Rectangle 4"/>
          <p:cNvSpPr txBox="1">
            <a:spLocks noChangeArrowheads="1"/>
          </p:cNvSpPr>
          <p:nvPr/>
        </p:nvSpPr>
        <p:spPr bwMode="auto">
          <a:xfrm>
            <a:off x="3876675" y="1212850"/>
            <a:ext cx="65722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1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Symbol" pitchFamily="18" charset="2"/>
                <a:ea typeface="+mj-ea"/>
                <a:cs typeface="+mj-cs"/>
              </a:rPr>
              <a:t>g</a:t>
            </a:r>
            <a:r>
              <a:rPr kumimoji="0" lang="en-US" sz="1600" b="1" i="1" u="none" strike="noStrike" kern="0" cap="none" spc="0" normalizeH="0" baseline="-25000" noProof="0" dirty="0" err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fill</a:t>
            </a:r>
            <a:endParaRPr kumimoji="0" lang="en-US" sz="1600" b="1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1" name="Rectangle 4"/>
          <p:cNvSpPr txBox="1">
            <a:spLocks noChangeArrowheads="1"/>
          </p:cNvSpPr>
          <p:nvPr/>
        </p:nvSpPr>
        <p:spPr bwMode="auto">
          <a:xfrm>
            <a:off x="4762500" y="2603500"/>
            <a:ext cx="65722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</a:t>
            </a:r>
            <a:endParaRPr kumimoji="0" lang="en-US" sz="1600" b="1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5" name="Rectangle 4"/>
          <p:cNvSpPr txBox="1">
            <a:spLocks noChangeArrowheads="1"/>
          </p:cNvSpPr>
          <p:nvPr/>
        </p:nvSpPr>
        <p:spPr bwMode="auto">
          <a:xfrm>
            <a:off x="4781550" y="1784350"/>
            <a:ext cx="65722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Symbol" pitchFamily="18" charset="2"/>
                <a:ea typeface="+mj-ea"/>
                <a:cs typeface="+mj-cs"/>
              </a:rPr>
              <a:t>s</a:t>
            </a:r>
            <a:r>
              <a:rPr lang="en-US" sz="1600" b="1" i="1" kern="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z</a:t>
            </a: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’</a:t>
            </a:r>
            <a:endParaRPr kumimoji="0" lang="en-US" sz="1600" b="1" i="1" u="none" strike="noStrike" kern="0" cap="none" spc="0" normalizeH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6" name="Rectangle 4"/>
          <p:cNvSpPr txBox="1">
            <a:spLocks noChangeArrowheads="1"/>
          </p:cNvSpPr>
          <p:nvPr/>
        </p:nvSpPr>
        <p:spPr bwMode="auto">
          <a:xfrm>
            <a:off x="4838700" y="3536950"/>
            <a:ext cx="65722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Symbol" pitchFamily="18" charset="2"/>
                <a:ea typeface="+mj-ea"/>
                <a:cs typeface="+mj-cs"/>
              </a:rPr>
              <a:t>s</a:t>
            </a:r>
            <a:r>
              <a:rPr lang="en-US" sz="1600" b="1" i="1" kern="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z</a:t>
            </a: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’</a:t>
            </a:r>
            <a:endParaRPr kumimoji="0" lang="en-US" sz="1600" b="1" i="1" u="none" strike="noStrike" kern="0" cap="none" spc="0" normalizeH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3886200" y="3571875"/>
            <a:ext cx="1943100" cy="885825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Oval 33"/>
          <p:cNvSpPr/>
          <p:nvPr/>
        </p:nvSpPr>
        <p:spPr bwMode="auto">
          <a:xfrm>
            <a:off x="4781550" y="3990975"/>
            <a:ext cx="104775" cy="104775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4533900" y="3467100"/>
            <a:ext cx="581025" cy="95250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4733926" y="3276600"/>
            <a:ext cx="161924" cy="200025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0" name="Straight Arrow Connector 39"/>
          <p:cNvCxnSpPr/>
          <p:nvPr/>
        </p:nvCxnSpPr>
        <p:spPr bwMode="auto">
          <a:xfrm rot="5400000">
            <a:off x="4638675" y="3076575"/>
            <a:ext cx="342900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2" name="Straight Arrow Connector 41"/>
          <p:cNvCxnSpPr/>
          <p:nvPr/>
        </p:nvCxnSpPr>
        <p:spPr bwMode="auto">
          <a:xfrm rot="5400000">
            <a:off x="4657725" y="2047875"/>
            <a:ext cx="342900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4" name="Straight Arrow Connector 43"/>
          <p:cNvCxnSpPr/>
          <p:nvPr/>
        </p:nvCxnSpPr>
        <p:spPr bwMode="auto">
          <a:xfrm rot="5400000">
            <a:off x="4657725" y="3790950"/>
            <a:ext cx="342900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7" name="Rectangle 4"/>
          <p:cNvSpPr txBox="1">
            <a:spLocks noChangeArrowheads="1"/>
          </p:cNvSpPr>
          <p:nvPr/>
        </p:nvSpPr>
        <p:spPr bwMode="auto">
          <a:xfrm>
            <a:off x="4791075" y="3508375"/>
            <a:ext cx="65722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Symbol" pitchFamily="18" charset="2"/>
                <a:ea typeface="+mj-ea"/>
                <a:cs typeface="+mj-cs"/>
              </a:rPr>
              <a:t>s</a:t>
            </a:r>
            <a:r>
              <a:rPr lang="en-US" sz="1600" b="1" i="1" kern="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z</a:t>
            </a: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’</a:t>
            </a:r>
            <a:endParaRPr kumimoji="0" lang="en-US" sz="1600" b="1" i="1" u="none" strike="noStrike" kern="0" cap="none" spc="0" normalizeH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3895725" y="5105401"/>
            <a:ext cx="1943100" cy="1371600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2" name="Oval 51"/>
          <p:cNvSpPr/>
          <p:nvPr/>
        </p:nvSpPr>
        <p:spPr bwMode="auto">
          <a:xfrm>
            <a:off x="4791075" y="6010275"/>
            <a:ext cx="104775" cy="104775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Rectangle 4"/>
          <p:cNvSpPr txBox="1">
            <a:spLocks noChangeArrowheads="1"/>
          </p:cNvSpPr>
          <p:nvPr/>
        </p:nvSpPr>
        <p:spPr bwMode="auto">
          <a:xfrm>
            <a:off x="4857750" y="5670550"/>
            <a:ext cx="65722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Symbol" pitchFamily="18" charset="2"/>
                <a:ea typeface="+mj-ea"/>
                <a:cs typeface="+mj-cs"/>
              </a:rPr>
              <a:t>s</a:t>
            </a:r>
            <a:r>
              <a:rPr lang="en-US" sz="1600" b="1" i="1" kern="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z</a:t>
            </a: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’</a:t>
            </a:r>
            <a:endParaRPr kumimoji="0" lang="en-US" sz="1600" b="1" i="1" u="none" strike="noStrike" kern="0" cap="none" spc="0" normalizeH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5" name="Straight Connector 64"/>
          <p:cNvCxnSpPr/>
          <p:nvPr/>
        </p:nvCxnSpPr>
        <p:spPr bwMode="auto">
          <a:xfrm rot="16200000" flipH="1">
            <a:off x="4057650" y="5124449"/>
            <a:ext cx="142875" cy="1047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6" name="Straight Connector 65"/>
          <p:cNvCxnSpPr/>
          <p:nvPr/>
        </p:nvCxnSpPr>
        <p:spPr bwMode="auto">
          <a:xfrm rot="16200000" flipH="1">
            <a:off x="4114800" y="5114924"/>
            <a:ext cx="142875" cy="1047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8" name="Straight Connector 67"/>
          <p:cNvCxnSpPr/>
          <p:nvPr/>
        </p:nvCxnSpPr>
        <p:spPr bwMode="auto">
          <a:xfrm rot="16200000" flipH="1">
            <a:off x="4210050" y="5124449"/>
            <a:ext cx="142875" cy="1047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9" name="Isosceles Triangle 68"/>
          <p:cNvSpPr/>
          <p:nvPr/>
        </p:nvSpPr>
        <p:spPr bwMode="auto">
          <a:xfrm flipV="1">
            <a:off x="4467225" y="5191125"/>
            <a:ext cx="180975" cy="190500"/>
          </a:xfrm>
          <a:prstGeom prst="triangl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71" name="Straight Connector 70"/>
          <p:cNvCxnSpPr/>
          <p:nvPr/>
        </p:nvCxnSpPr>
        <p:spPr bwMode="auto">
          <a:xfrm>
            <a:off x="3895725" y="5400675"/>
            <a:ext cx="1933575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72" name="Straight Connector 71"/>
          <p:cNvCxnSpPr/>
          <p:nvPr/>
        </p:nvCxnSpPr>
        <p:spPr bwMode="auto">
          <a:xfrm>
            <a:off x="3895725" y="5762625"/>
            <a:ext cx="1933575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3" name="Isosceles Triangle 72"/>
          <p:cNvSpPr/>
          <p:nvPr/>
        </p:nvSpPr>
        <p:spPr bwMode="auto">
          <a:xfrm flipV="1">
            <a:off x="4486275" y="5553075"/>
            <a:ext cx="180975" cy="190500"/>
          </a:xfrm>
          <a:prstGeom prst="triangl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74" name="Straight Arrow Connector 73"/>
          <p:cNvCxnSpPr/>
          <p:nvPr/>
        </p:nvCxnSpPr>
        <p:spPr bwMode="auto">
          <a:xfrm rot="5400000">
            <a:off x="4076700" y="5572125"/>
            <a:ext cx="342900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5" name="Straight Arrow Connector 74"/>
          <p:cNvCxnSpPr/>
          <p:nvPr/>
        </p:nvCxnSpPr>
        <p:spPr bwMode="auto">
          <a:xfrm rot="5400000">
            <a:off x="4695825" y="5572125"/>
            <a:ext cx="342900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6" name="Straight Arrow Connector 75"/>
          <p:cNvCxnSpPr/>
          <p:nvPr/>
        </p:nvCxnSpPr>
        <p:spPr bwMode="auto">
          <a:xfrm rot="5400000">
            <a:off x="5257800" y="5581650"/>
            <a:ext cx="342900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7" name="Straight Arrow Connector 76"/>
          <p:cNvCxnSpPr/>
          <p:nvPr/>
        </p:nvCxnSpPr>
        <p:spPr bwMode="auto">
          <a:xfrm rot="5400000">
            <a:off x="5495925" y="5572125"/>
            <a:ext cx="342900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8" name="Straight Arrow Connector 77"/>
          <p:cNvCxnSpPr/>
          <p:nvPr/>
        </p:nvCxnSpPr>
        <p:spPr bwMode="auto">
          <a:xfrm rot="5400000">
            <a:off x="4981575" y="5581650"/>
            <a:ext cx="342900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9" name="Straight Arrow Connector 78"/>
          <p:cNvCxnSpPr/>
          <p:nvPr/>
        </p:nvCxnSpPr>
        <p:spPr bwMode="auto">
          <a:xfrm rot="5400000">
            <a:off x="3829050" y="5600700"/>
            <a:ext cx="342900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0" name="Rectangle 4"/>
          <p:cNvSpPr txBox="1">
            <a:spLocks noChangeArrowheads="1"/>
          </p:cNvSpPr>
          <p:nvPr/>
        </p:nvSpPr>
        <p:spPr bwMode="auto">
          <a:xfrm>
            <a:off x="5943600" y="5394325"/>
            <a:ext cx="288607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(e.g., water</a:t>
            </a:r>
            <a:r>
              <a:rPr kumimoji="0" lang="en-US" sz="1600" b="1" i="1" u="none" strike="noStrike" kern="0" cap="none" spc="0" normalizeH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table lowering) </a:t>
            </a:r>
            <a:endParaRPr kumimoji="0" lang="en-US" sz="1600" b="1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819689" y="6263191"/>
            <a:ext cx="703729" cy="14705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882" dirty="0">
                <a:latin typeface="Arial"/>
                <a:cs typeface="Arial"/>
              </a:rPr>
              <a:t>Slide </a:t>
            </a:r>
            <a:r>
              <a:rPr sz="882" spc="-4" dirty="0">
                <a:latin typeface="Arial"/>
                <a:cs typeface="Arial"/>
              </a:rPr>
              <a:t>51 of</a:t>
            </a:r>
            <a:r>
              <a:rPr sz="882" spc="-101" dirty="0">
                <a:latin typeface="Arial"/>
                <a:cs typeface="Arial"/>
              </a:rPr>
              <a:t> </a:t>
            </a:r>
            <a:r>
              <a:rPr sz="882" spc="-4" dirty="0">
                <a:latin typeface="Arial"/>
                <a:cs typeface="Arial"/>
              </a:rPr>
              <a:t>74</a:t>
            </a:r>
            <a:endParaRPr sz="882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07362" y="6265213"/>
            <a:ext cx="859491" cy="14705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882" spc="-4" dirty="0">
                <a:latin typeface="Arial"/>
                <a:cs typeface="Arial"/>
              </a:rPr>
              <a:t>Revised</a:t>
            </a:r>
            <a:r>
              <a:rPr sz="882" spc="-62" dirty="0">
                <a:latin typeface="Arial"/>
                <a:cs typeface="Arial"/>
              </a:rPr>
              <a:t> </a:t>
            </a:r>
            <a:r>
              <a:rPr sz="882" spc="-4" dirty="0">
                <a:latin typeface="Arial"/>
                <a:cs typeface="Arial"/>
              </a:rPr>
              <a:t>03/2013</a:t>
            </a:r>
            <a:endParaRPr sz="882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067486" y="2396939"/>
            <a:ext cx="4751914" cy="36320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3279290" y="6187216"/>
            <a:ext cx="2162735" cy="200802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>
              <a:spcBef>
                <a:spcPts val="84"/>
              </a:spcBef>
            </a:pPr>
            <a:r>
              <a:rPr sz="1235" b="1" spc="-4" dirty="0">
                <a:latin typeface="Arial"/>
                <a:cs typeface="Arial"/>
              </a:rPr>
              <a:t>Figure 7.28. </a:t>
            </a:r>
            <a:r>
              <a:rPr sz="1235" spc="-4" dirty="0">
                <a:latin typeface="Arial"/>
                <a:cs typeface="Arial"/>
              </a:rPr>
              <a:t>Das FGE</a:t>
            </a:r>
            <a:r>
              <a:rPr sz="1235" spc="-35" dirty="0">
                <a:latin typeface="Arial"/>
                <a:cs typeface="Arial"/>
              </a:rPr>
              <a:t> </a:t>
            </a:r>
            <a:r>
              <a:rPr sz="1235" spc="-4" dirty="0">
                <a:latin typeface="Arial"/>
                <a:cs typeface="Arial"/>
              </a:rPr>
              <a:t>(2006).</a:t>
            </a:r>
            <a:endParaRPr sz="1235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79169" y="1162722"/>
            <a:ext cx="7148793" cy="1139264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378778">
              <a:lnSpc>
                <a:spcPts val="4633"/>
              </a:lnSpc>
              <a:spcBef>
                <a:spcPts val="84"/>
              </a:spcBef>
            </a:pPr>
            <a:r>
              <a:rPr sz="3883" b="1" spc="4" dirty="0">
                <a:solidFill>
                  <a:srgbClr val="9A0000"/>
                </a:solidFill>
                <a:latin typeface="Arial"/>
                <a:cs typeface="Arial"/>
              </a:rPr>
              <a:t>T</a:t>
            </a:r>
            <a:r>
              <a:rPr sz="3088" b="1" spc="4" dirty="0">
                <a:solidFill>
                  <a:srgbClr val="9A0000"/>
                </a:solidFill>
                <a:latin typeface="Arial"/>
                <a:cs typeface="Arial"/>
              </a:rPr>
              <a:t>IME </a:t>
            </a:r>
            <a:r>
              <a:rPr sz="3883" b="1" spc="-53" dirty="0">
                <a:solidFill>
                  <a:srgbClr val="9A0000"/>
                </a:solidFill>
                <a:latin typeface="Arial"/>
                <a:cs typeface="Arial"/>
              </a:rPr>
              <a:t>R</a:t>
            </a:r>
            <a:r>
              <a:rPr sz="3088" b="1" spc="-53" dirty="0">
                <a:solidFill>
                  <a:srgbClr val="9A0000"/>
                </a:solidFill>
                <a:latin typeface="Arial"/>
                <a:cs typeface="Arial"/>
              </a:rPr>
              <a:t>ATE </a:t>
            </a:r>
            <a:r>
              <a:rPr sz="3088" b="1" spc="13" dirty="0">
                <a:solidFill>
                  <a:srgbClr val="9A0000"/>
                </a:solidFill>
                <a:latin typeface="Arial"/>
                <a:cs typeface="Arial"/>
              </a:rPr>
              <a:t>OF</a:t>
            </a:r>
            <a:r>
              <a:rPr sz="3088" b="1" spc="-552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3883" b="1" spc="-13" dirty="0">
                <a:solidFill>
                  <a:srgbClr val="9A0000"/>
                </a:solidFill>
                <a:latin typeface="Arial"/>
                <a:cs typeface="Arial"/>
              </a:rPr>
              <a:t>C</a:t>
            </a:r>
            <a:r>
              <a:rPr sz="3088" b="1" spc="-13" dirty="0">
                <a:solidFill>
                  <a:srgbClr val="9A0000"/>
                </a:solidFill>
                <a:latin typeface="Arial"/>
                <a:cs typeface="Arial"/>
              </a:rPr>
              <a:t>ONSOLIDATION</a:t>
            </a:r>
            <a:endParaRPr sz="3088">
              <a:latin typeface="Arial"/>
              <a:cs typeface="Arial"/>
            </a:endParaRPr>
          </a:p>
          <a:p>
            <a:pPr marL="10646" marR="4483" algn="ctr">
              <a:lnSpc>
                <a:spcPts val="2118"/>
              </a:lnSpc>
              <a:spcBef>
                <a:spcPts val="44"/>
              </a:spcBef>
            </a:pPr>
            <a:r>
              <a:rPr sz="1765" b="1" spc="-9" dirty="0">
                <a:latin typeface="Arial"/>
                <a:cs typeface="Arial"/>
              </a:rPr>
              <a:t>Difference between </a:t>
            </a:r>
            <a:r>
              <a:rPr sz="1765" b="1" spc="-18" dirty="0">
                <a:latin typeface="Arial"/>
                <a:cs typeface="Arial"/>
              </a:rPr>
              <a:t>Average </a:t>
            </a:r>
            <a:r>
              <a:rPr sz="1765" b="1" spc="-9" dirty="0">
                <a:latin typeface="Arial"/>
                <a:cs typeface="Arial"/>
              </a:rPr>
              <a:t>Degree </a:t>
            </a:r>
            <a:r>
              <a:rPr sz="1765" b="1" spc="-4" dirty="0">
                <a:latin typeface="Arial"/>
                <a:cs typeface="Arial"/>
              </a:rPr>
              <a:t>of </a:t>
            </a:r>
            <a:r>
              <a:rPr sz="1765" b="1" spc="-9" dirty="0">
                <a:latin typeface="Arial"/>
                <a:cs typeface="Arial"/>
              </a:rPr>
              <a:t>Consolidation </a:t>
            </a:r>
            <a:r>
              <a:rPr sz="1765" b="1" spc="-4" dirty="0">
                <a:latin typeface="Arial"/>
                <a:cs typeface="Arial"/>
              </a:rPr>
              <a:t>and </a:t>
            </a:r>
            <a:r>
              <a:rPr sz="1765" b="1" spc="-9" dirty="0">
                <a:latin typeface="Arial"/>
                <a:cs typeface="Arial"/>
              </a:rPr>
              <a:t>Midplane  Degree </a:t>
            </a:r>
            <a:r>
              <a:rPr sz="1765" b="1" spc="-4" dirty="0">
                <a:latin typeface="Arial"/>
                <a:cs typeface="Arial"/>
              </a:rPr>
              <a:t>of</a:t>
            </a:r>
            <a:r>
              <a:rPr sz="1765" b="1" spc="9" dirty="0">
                <a:latin typeface="Arial"/>
                <a:cs typeface="Arial"/>
              </a:rPr>
              <a:t> </a:t>
            </a:r>
            <a:r>
              <a:rPr sz="1765" b="1" spc="-9" dirty="0">
                <a:latin typeface="Arial"/>
                <a:cs typeface="Arial"/>
              </a:rPr>
              <a:t>Consolidation</a:t>
            </a:r>
            <a:endParaRPr sz="1765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1286103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830895" y="6285034"/>
            <a:ext cx="681318" cy="12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75"/>
              </a:lnSpc>
            </a:pPr>
            <a:r>
              <a:rPr sz="882" dirty="0">
                <a:latin typeface="Arial"/>
                <a:cs typeface="Arial"/>
              </a:rPr>
              <a:t>Slide </a:t>
            </a:r>
            <a:r>
              <a:rPr sz="882" spc="-4" dirty="0">
                <a:latin typeface="Arial"/>
                <a:cs typeface="Arial"/>
              </a:rPr>
              <a:t>50 of</a:t>
            </a:r>
            <a:r>
              <a:rPr sz="882" spc="-110" dirty="0">
                <a:latin typeface="Arial"/>
                <a:cs typeface="Arial"/>
              </a:rPr>
              <a:t> </a:t>
            </a:r>
            <a:r>
              <a:rPr sz="882" spc="-4" dirty="0">
                <a:latin typeface="Arial"/>
                <a:cs typeface="Arial"/>
              </a:rPr>
              <a:t>74</a:t>
            </a:r>
            <a:endParaRPr sz="882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07362" y="6265213"/>
            <a:ext cx="859491" cy="14705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882" spc="-4" dirty="0">
                <a:latin typeface="Arial"/>
                <a:cs typeface="Arial"/>
              </a:rPr>
              <a:t>Revised</a:t>
            </a:r>
            <a:r>
              <a:rPr sz="882" spc="-62" dirty="0">
                <a:latin typeface="Arial"/>
                <a:cs typeface="Arial"/>
              </a:rPr>
              <a:t> </a:t>
            </a:r>
            <a:r>
              <a:rPr sz="882" spc="-4" dirty="0">
                <a:latin typeface="Arial"/>
                <a:cs typeface="Arial"/>
              </a:rPr>
              <a:t>03/2013</a:t>
            </a:r>
            <a:endParaRPr sz="882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961072" y="570379"/>
            <a:ext cx="6729952" cy="604931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236446" y="125023"/>
            <a:ext cx="6796957" cy="445356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>
              <a:spcBef>
                <a:spcPts val="84"/>
              </a:spcBef>
            </a:pPr>
            <a:r>
              <a:rPr sz="2824" b="1" spc="4" dirty="0">
                <a:solidFill>
                  <a:srgbClr val="9A0000"/>
                </a:solidFill>
                <a:latin typeface="Arial"/>
                <a:cs typeface="Arial"/>
              </a:rPr>
              <a:t>T</a:t>
            </a:r>
            <a:r>
              <a:rPr sz="2250" b="1" spc="4" dirty="0">
                <a:solidFill>
                  <a:srgbClr val="9A0000"/>
                </a:solidFill>
                <a:latin typeface="Arial"/>
                <a:cs typeface="Arial"/>
              </a:rPr>
              <a:t>IME </a:t>
            </a:r>
            <a:r>
              <a:rPr sz="2824" b="1" spc="-40" dirty="0">
                <a:solidFill>
                  <a:srgbClr val="9A0000"/>
                </a:solidFill>
                <a:latin typeface="Arial"/>
                <a:cs typeface="Arial"/>
              </a:rPr>
              <a:t>R</a:t>
            </a:r>
            <a:r>
              <a:rPr sz="2250" b="1" spc="-40" dirty="0">
                <a:solidFill>
                  <a:srgbClr val="9A0000"/>
                </a:solidFill>
                <a:latin typeface="Arial"/>
                <a:cs typeface="Arial"/>
              </a:rPr>
              <a:t>ATE</a:t>
            </a:r>
            <a:r>
              <a:rPr sz="2250" b="1" spc="110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2250" b="1" spc="4" dirty="0">
                <a:solidFill>
                  <a:srgbClr val="9A0000"/>
                </a:solidFill>
                <a:latin typeface="Arial"/>
                <a:cs typeface="Arial"/>
              </a:rPr>
              <a:t>OF</a:t>
            </a:r>
            <a:r>
              <a:rPr lang="en-US" sz="2250" b="1" spc="4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2824" b="1" spc="-4" dirty="0">
                <a:solidFill>
                  <a:srgbClr val="9A0000"/>
                </a:solidFill>
                <a:latin typeface="Arial"/>
                <a:cs typeface="Arial"/>
              </a:rPr>
              <a:t>C</a:t>
            </a:r>
            <a:r>
              <a:rPr sz="2250" b="1" spc="4" dirty="0">
                <a:solidFill>
                  <a:srgbClr val="9A0000"/>
                </a:solidFill>
                <a:latin typeface="Arial"/>
                <a:cs typeface="Arial"/>
              </a:rPr>
              <a:t>ONSOLID</a:t>
            </a:r>
            <a:r>
              <a:rPr sz="2250" b="1" spc="-168" dirty="0">
                <a:solidFill>
                  <a:srgbClr val="9A0000"/>
                </a:solidFill>
                <a:latin typeface="Arial"/>
                <a:cs typeface="Arial"/>
              </a:rPr>
              <a:t>A</a:t>
            </a:r>
            <a:r>
              <a:rPr sz="2250" b="1" spc="4" dirty="0">
                <a:solidFill>
                  <a:srgbClr val="9A0000"/>
                </a:solidFill>
                <a:latin typeface="Arial"/>
                <a:cs typeface="Arial"/>
              </a:rPr>
              <a:t>TION</a:t>
            </a:r>
            <a:endParaRPr sz="2250" dirty="0">
              <a:latin typeface="Arial"/>
              <a:cs typeface="Arial"/>
            </a:endParaRPr>
          </a:p>
        </p:txBody>
      </p:sp>
      <p:graphicFrame>
        <p:nvGraphicFramePr>
          <p:cNvPr id="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9530893"/>
              </p:ext>
            </p:extLst>
          </p:nvPr>
        </p:nvGraphicFramePr>
        <p:xfrm>
          <a:off x="312153" y="1661574"/>
          <a:ext cx="1573212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87320" imgH="1117440" progId="Equation.3">
                  <p:embed/>
                </p:oleObj>
              </mc:Choice>
              <mc:Fallback>
                <p:oleObj name="Equation" r:id="rId3" imgW="787320" imgH="1117440" progId="Equation.3">
                  <p:embed/>
                  <p:pic>
                    <p:nvPicPr>
                      <p:cNvPr id="4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153" y="1661574"/>
                        <a:ext cx="1573212" cy="2286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 bwMode="auto">
          <a:xfrm>
            <a:off x="88937" y="1607213"/>
            <a:ext cx="1872135" cy="2636983"/>
          </a:xfrm>
          <a:prstGeom prst="rect">
            <a:avLst/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182621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373" name="Picture 5" descr="030317114420"/>
          <p:cNvPicPr>
            <a:picLocks noChangeAspect="1" noChangeArrowheads="1"/>
          </p:cNvPicPr>
          <p:nvPr/>
        </p:nvPicPr>
        <p:blipFill>
          <a:blip r:embed="rId2" cstate="print"/>
          <a:srcRect l="11960" t="12323" r="6312" b="38383"/>
          <a:stretch>
            <a:fillRect/>
          </a:stretch>
        </p:blipFill>
        <p:spPr bwMode="auto">
          <a:xfrm>
            <a:off x="347660" y="480017"/>
            <a:ext cx="7772401" cy="606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9760984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angle 4"/>
          <p:cNvSpPr txBox="1">
            <a:spLocks noChangeArrowheads="1"/>
          </p:cNvSpPr>
          <p:nvPr/>
        </p:nvSpPr>
        <p:spPr bwMode="auto">
          <a:xfrm>
            <a:off x="1" y="0"/>
            <a:ext cx="5543550" cy="517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>
              <a:lnSpc>
                <a:spcPct val="150000"/>
              </a:lnSpc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Example 1: How </a:t>
            </a: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long for 90% consolidation?</a:t>
            </a:r>
          </a:p>
          <a:p>
            <a:pPr marL="342900" marR="0" lvl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</a:t>
            </a: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baseline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93" name="Object 2"/>
          <p:cNvGraphicFramePr>
            <a:graphicFrameLocks noChangeAspect="1"/>
          </p:cNvGraphicFramePr>
          <p:nvPr/>
        </p:nvGraphicFramePr>
        <p:xfrm>
          <a:off x="465138" y="584200"/>
          <a:ext cx="1058862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83920" imgH="177480" progId="Equation.3">
                  <p:embed/>
                </p:oleObj>
              </mc:Choice>
              <mc:Fallback>
                <p:oleObj name="Equation" r:id="rId2" imgW="58392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5138" y="584200"/>
                        <a:ext cx="1058862" cy="320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4"/>
          <p:cNvSpPr txBox="1">
            <a:spLocks noChangeArrowheads="1"/>
          </p:cNvSpPr>
          <p:nvPr/>
        </p:nvSpPr>
        <p:spPr bwMode="auto">
          <a:xfrm>
            <a:off x="209550" y="1111250"/>
            <a:ext cx="2809876" cy="517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From figure, T = 0.848</a:t>
            </a: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baseline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7" name="Picture 5" descr="030317114420"/>
          <p:cNvPicPr>
            <a:picLocks noChangeAspect="1" noChangeArrowheads="1"/>
          </p:cNvPicPr>
          <p:nvPr/>
        </p:nvPicPr>
        <p:blipFill>
          <a:blip r:embed="rId4" cstate="print"/>
          <a:srcRect l="11960" t="12323" r="6312" b="38383"/>
          <a:stretch>
            <a:fillRect/>
          </a:stretch>
        </p:blipFill>
        <p:spPr bwMode="auto">
          <a:xfrm>
            <a:off x="4412455" y="3000375"/>
            <a:ext cx="4332387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87397" name="Object 5"/>
          <p:cNvGraphicFramePr>
            <a:graphicFrameLocks noChangeAspect="1"/>
          </p:cNvGraphicFramePr>
          <p:nvPr/>
        </p:nvGraphicFramePr>
        <p:xfrm>
          <a:off x="368300" y="1603375"/>
          <a:ext cx="3778250" cy="337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815840" imgH="1625400" progId="Equation.3">
                  <p:embed/>
                </p:oleObj>
              </mc:Choice>
              <mc:Fallback>
                <p:oleObj name="Equation" r:id="rId5" imgW="1815840" imgH="1625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300" y="1603375"/>
                        <a:ext cx="3778250" cy="3376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Rectangle 37"/>
          <p:cNvSpPr/>
          <p:nvPr/>
        </p:nvSpPr>
        <p:spPr bwMode="auto">
          <a:xfrm>
            <a:off x="6477000" y="609600"/>
            <a:ext cx="2209800" cy="1676400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Rectangle 4"/>
          <p:cNvSpPr txBox="1">
            <a:spLocks noChangeArrowheads="1"/>
          </p:cNvSpPr>
          <p:nvPr/>
        </p:nvSpPr>
        <p:spPr bwMode="auto">
          <a:xfrm>
            <a:off x="6353175" y="1155700"/>
            <a:ext cx="189547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Clay</a:t>
            </a: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i="1" kern="0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</a:t>
            </a:r>
            <a:r>
              <a:rPr lang="en-US" sz="1600" b="1" i="1" kern="0" baseline="-25000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v</a:t>
            </a:r>
            <a:r>
              <a:rPr lang="en-US" sz="1600" b="1" i="1" kern="0" baseline="-250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en-US" sz="1600" b="1" i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= 0.05 ft</a:t>
            </a:r>
            <a:r>
              <a:rPr lang="en-US" sz="1600" b="1" i="1" kern="0" baseline="300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2</a:t>
            </a:r>
            <a:r>
              <a:rPr lang="en-US" sz="1600" b="1" i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/day</a:t>
            </a:r>
            <a:endParaRPr kumimoji="0" lang="en-US" sz="1600" b="1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6476999" y="2276475"/>
            <a:ext cx="2200275" cy="247649"/>
          </a:xfrm>
          <a:prstGeom prst="rect">
            <a:avLst/>
          </a:prstGeom>
          <a:blipFill>
            <a:blip r:embed="rId7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1" name="Straight Arrow Connector 40"/>
          <p:cNvCxnSpPr/>
          <p:nvPr/>
        </p:nvCxnSpPr>
        <p:spPr bwMode="auto">
          <a:xfrm rot="5400000" flipH="1" flipV="1">
            <a:off x="7377113" y="1443038"/>
            <a:ext cx="1647825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42" name="Rectangle 4"/>
          <p:cNvSpPr txBox="1">
            <a:spLocks noChangeArrowheads="1"/>
          </p:cNvSpPr>
          <p:nvPr/>
        </p:nvSpPr>
        <p:spPr bwMode="auto">
          <a:xfrm>
            <a:off x="8201026" y="1050925"/>
            <a:ext cx="47625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20’</a:t>
            </a:r>
            <a:endParaRPr kumimoji="0" lang="en-US" sz="1600" b="1" i="1" u="none" strike="noStrike" kern="0" cap="none" spc="0" normalizeH="0" baseline="-2500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3" name="Rectangle 4"/>
          <p:cNvSpPr txBox="1">
            <a:spLocks noChangeArrowheads="1"/>
          </p:cNvSpPr>
          <p:nvPr/>
        </p:nvSpPr>
        <p:spPr bwMode="auto">
          <a:xfrm>
            <a:off x="6038850" y="2279650"/>
            <a:ext cx="168592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Sand</a:t>
            </a:r>
            <a:endParaRPr kumimoji="0" lang="en-US" sz="1600" b="1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44" name="Straight Connector 43"/>
          <p:cNvCxnSpPr/>
          <p:nvPr/>
        </p:nvCxnSpPr>
        <p:spPr bwMode="auto">
          <a:xfrm rot="16200000" flipH="1">
            <a:off x="6605588" y="623887"/>
            <a:ext cx="180975" cy="1333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Straight Connector 44"/>
          <p:cNvCxnSpPr/>
          <p:nvPr/>
        </p:nvCxnSpPr>
        <p:spPr bwMode="auto">
          <a:xfrm rot="16200000" flipH="1">
            <a:off x="6700839" y="623888"/>
            <a:ext cx="180975" cy="1333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6" name="Straight Connector 45"/>
          <p:cNvCxnSpPr/>
          <p:nvPr/>
        </p:nvCxnSpPr>
        <p:spPr bwMode="auto">
          <a:xfrm rot="16200000" flipH="1">
            <a:off x="6881815" y="642939"/>
            <a:ext cx="180975" cy="1333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7" name="Straight Connector 46"/>
          <p:cNvCxnSpPr/>
          <p:nvPr/>
        </p:nvCxnSpPr>
        <p:spPr bwMode="auto">
          <a:xfrm rot="16200000" flipH="1">
            <a:off x="6786566" y="633415"/>
            <a:ext cx="180975" cy="1333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8" name="Isosceles Triangle 47"/>
          <p:cNvSpPr/>
          <p:nvPr/>
        </p:nvSpPr>
        <p:spPr bwMode="auto">
          <a:xfrm flipV="1">
            <a:off x="6981825" y="400050"/>
            <a:ext cx="276225" cy="209550"/>
          </a:xfrm>
          <a:prstGeom prst="triangl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196660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angle 4"/>
          <p:cNvSpPr txBox="1">
            <a:spLocks noChangeArrowheads="1"/>
          </p:cNvSpPr>
          <p:nvPr/>
        </p:nvSpPr>
        <p:spPr bwMode="auto">
          <a:xfrm>
            <a:off x="1" y="0"/>
            <a:ext cx="6505574" cy="517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>
              <a:lnSpc>
                <a:spcPct val="150000"/>
              </a:lnSpc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If S</a:t>
            </a:r>
            <a:r>
              <a:rPr lang="en-US" b="1" i="1" kern="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∞</a:t>
            </a: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= 4.0’, how long for 2’ of settlement</a:t>
            </a: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</a:p>
          <a:p>
            <a:pPr marL="342900" marR="0" lvl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</a:t>
            </a: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baseline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93" name="Object 2"/>
          <p:cNvGraphicFramePr>
            <a:graphicFrameLocks noChangeAspect="1"/>
          </p:cNvGraphicFramePr>
          <p:nvPr/>
        </p:nvGraphicFramePr>
        <p:xfrm>
          <a:off x="501650" y="546100"/>
          <a:ext cx="3062288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688760" imgH="431640" progId="Equation.3">
                  <p:embed/>
                </p:oleObj>
              </mc:Choice>
              <mc:Fallback>
                <p:oleObj name="Equation" r:id="rId2" imgW="168876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650" y="546100"/>
                        <a:ext cx="3062288" cy="777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4"/>
          <p:cNvSpPr txBox="1">
            <a:spLocks noChangeArrowheads="1"/>
          </p:cNvSpPr>
          <p:nvPr/>
        </p:nvSpPr>
        <p:spPr bwMode="auto">
          <a:xfrm>
            <a:off x="209550" y="1435100"/>
            <a:ext cx="2809876" cy="517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From figure, T = 0.196</a:t>
            </a: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baseline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7" name="Picture 5" descr="030317114420"/>
          <p:cNvPicPr>
            <a:picLocks noChangeAspect="1" noChangeArrowheads="1"/>
          </p:cNvPicPr>
          <p:nvPr/>
        </p:nvPicPr>
        <p:blipFill>
          <a:blip r:embed="rId4" cstate="print"/>
          <a:srcRect l="11960" t="12323" r="6312" b="38383"/>
          <a:stretch>
            <a:fillRect/>
          </a:stretch>
        </p:blipFill>
        <p:spPr bwMode="auto">
          <a:xfrm>
            <a:off x="4412455" y="3000375"/>
            <a:ext cx="4332387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87397" name="Object 5"/>
          <p:cNvGraphicFramePr>
            <a:graphicFrameLocks noChangeAspect="1"/>
          </p:cNvGraphicFramePr>
          <p:nvPr/>
        </p:nvGraphicFramePr>
        <p:xfrm>
          <a:off x="433388" y="1946275"/>
          <a:ext cx="3646487" cy="337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752480" imgH="1625400" progId="Equation.3">
                  <p:embed/>
                </p:oleObj>
              </mc:Choice>
              <mc:Fallback>
                <p:oleObj name="Equation" r:id="rId5" imgW="1752480" imgH="1625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3388" y="1946275"/>
                        <a:ext cx="3646487" cy="3376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Rectangle 37"/>
          <p:cNvSpPr/>
          <p:nvPr/>
        </p:nvSpPr>
        <p:spPr bwMode="auto">
          <a:xfrm>
            <a:off x="6477000" y="609600"/>
            <a:ext cx="2209800" cy="1676400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Rectangle 4"/>
          <p:cNvSpPr txBox="1">
            <a:spLocks noChangeArrowheads="1"/>
          </p:cNvSpPr>
          <p:nvPr/>
        </p:nvSpPr>
        <p:spPr bwMode="auto">
          <a:xfrm>
            <a:off x="6353175" y="1155700"/>
            <a:ext cx="189547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Clay</a:t>
            </a: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i="1" kern="0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</a:t>
            </a:r>
            <a:r>
              <a:rPr lang="en-US" sz="1600" b="1" i="1" kern="0" baseline="-25000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v</a:t>
            </a:r>
            <a:r>
              <a:rPr lang="en-US" sz="1600" b="1" i="1" kern="0" baseline="-250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en-US" sz="1600" b="1" i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= 0.05 ft</a:t>
            </a:r>
            <a:r>
              <a:rPr lang="en-US" sz="1600" b="1" i="1" kern="0" baseline="300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2</a:t>
            </a:r>
            <a:r>
              <a:rPr lang="en-US" sz="1600" b="1" i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/day</a:t>
            </a:r>
            <a:endParaRPr kumimoji="0" lang="en-US" sz="1600" b="1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6476999" y="2276475"/>
            <a:ext cx="2200275" cy="247649"/>
          </a:xfrm>
          <a:prstGeom prst="rect">
            <a:avLst/>
          </a:prstGeom>
          <a:blipFill>
            <a:blip r:embed="rId7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1" name="Straight Arrow Connector 40"/>
          <p:cNvCxnSpPr/>
          <p:nvPr/>
        </p:nvCxnSpPr>
        <p:spPr bwMode="auto">
          <a:xfrm rot="5400000" flipH="1" flipV="1">
            <a:off x="7377113" y="1443038"/>
            <a:ext cx="1647825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42" name="Rectangle 4"/>
          <p:cNvSpPr txBox="1">
            <a:spLocks noChangeArrowheads="1"/>
          </p:cNvSpPr>
          <p:nvPr/>
        </p:nvSpPr>
        <p:spPr bwMode="auto">
          <a:xfrm>
            <a:off x="8201026" y="1050925"/>
            <a:ext cx="47625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20’</a:t>
            </a:r>
            <a:endParaRPr kumimoji="0" lang="en-US" sz="1600" b="1" i="1" u="none" strike="noStrike" kern="0" cap="none" spc="0" normalizeH="0" baseline="-2500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3" name="Rectangle 4"/>
          <p:cNvSpPr txBox="1">
            <a:spLocks noChangeArrowheads="1"/>
          </p:cNvSpPr>
          <p:nvPr/>
        </p:nvSpPr>
        <p:spPr bwMode="auto">
          <a:xfrm>
            <a:off x="6038850" y="2279650"/>
            <a:ext cx="168592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Sand</a:t>
            </a:r>
            <a:endParaRPr kumimoji="0" lang="en-US" sz="1600" b="1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44" name="Straight Connector 43"/>
          <p:cNvCxnSpPr/>
          <p:nvPr/>
        </p:nvCxnSpPr>
        <p:spPr bwMode="auto">
          <a:xfrm rot="16200000" flipH="1">
            <a:off x="6605588" y="623887"/>
            <a:ext cx="180975" cy="1333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Straight Connector 44"/>
          <p:cNvCxnSpPr/>
          <p:nvPr/>
        </p:nvCxnSpPr>
        <p:spPr bwMode="auto">
          <a:xfrm rot="16200000" flipH="1">
            <a:off x="6700839" y="623888"/>
            <a:ext cx="180975" cy="1333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6" name="Straight Connector 45"/>
          <p:cNvCxnSpPr/>
          <p:nvPr/>
        </p:nvCxnSpPr>
        <p:spPr bwMode="auto">
          <a:xfrm rot="16200000" flipH="1">
            <a:off x="6881815" y="642939"/>
            <a:ext cx="180975" cy="1333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7" name="Straight Connector 46"/>
          <p:cNvCxnSpPr/>
          <p:nvPr/>
        </p:nvCxnSpPr>
        <p:spPr bwMode="auto">
          <a:xfrm rot="16200000" flipH="1">
            <a:off x="6786566" y="633415"/>
            <a:ext cx="180975" cy="1333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8" name="Isosceles Triangle 47"/>
          <p:cNvSpPr/>
          <p:nvPr/>
        </p:nvSpPr>
        <p:spPr bwMode="auto">
          <a:xfrm flipV="1">
            <a:off x="6981825" y="400050"/>
            <a:ext cx="276225" cy="209550"/>
          </a:xfrm>
          <a:prstGeom prst="triangl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101850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angle 4"/>
          <p:cNvSpPr txBox="1">
            <a:spLocks noChangeArrowheads="1"/>
          </p:cNvSpPr>
          <p:nvPr/>
        </p:nvSpPr>
        <p:spPr bwMode="auto">
          <a:xfrm>
            <a:off x="1" y="0"/>
            <a:ext cx="8677274" cy="517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>
              <a:lnSpc>
                <a:spcPct val="150000"/>
              </a:lnSpc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If bottom boundary is impervious, how long for 90% consolidation?</a:t>
            </a:r>
            <a:endParaRPr lang="en-US" b="1" i="1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marR="0" lvl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</a:t>
            </a: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baseline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6" name="Rectangle 4"/>
          <p:cNvSpPr txBox="1">
            <a:spLocks noChangeArrowheads="1"/>
          </p:cNvSpPr>
          <p:nvPr/>
        </p:nvSpPr>
        <p:spPr bwMode="auto">
          <a:xfrm>
            <a:off x="209550" y="1435100"/>
            <a:ext cx="2809876" cy="517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From figure, T = 0.848</a:t>
            </a: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baseline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7" name="Picture 5" descr="030317114420"/>
          <p:cNvPicPr>
            <a:picLocks noChangeAspect="1" noChangeArrowheads="1"/>
          </p:cNvPicPr>
          <p:nvPr/>
        </p:nvPicPr>
        <p:blipFill>
          <a:blip r:embed="rId2" cstate="print"/>
          <a:srcRect l="11960" t="12323" r="6312" b="38383"/>
          <a:stretch>
            <a:fillRect/>
          </a:stretch>
        </p:blipFill>
        <p:spPr bwMode="auto">
          <a:xfrm>
            <a:off x="4412455" y="3000375"/>
            <a:ext cx="4332387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Rectangle 37"/>
          <p:cNvSpPr/>
          <p:nvPr/>
        </p:nvSpPr>
        <p:spPr bwMode="auto">
          <a:xfrm>
            <a:off x="6477000" y="609600"/>
            <a:ext cx="2209800" cy="1676400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Rectangle 4"/>
          <p:cNvSpPr txBox="1">
            <a:spLocks noChangeArrowheads="1"/>
          </p:cNvSpPr>
          <p:nvPr/>
        </p:nvSpPr>
        <p:spPr bwMode="auto">
          <a:xfrm>
            <a:off x="6353175" y="1155700"/>
            <a:ext cx="189547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Clay</a:t>
            </a: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i="1" kern="0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</a:t>
            </a:r>
            <a:r>
              <a:rPr lang="en-US" sz="1600" b="1" i="1" kern="0" baseline="-25000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v</a:t>
            </a:r>
            <a:r>
              <a:rPr lang="en-US" sz="1600" b="1" i="1" kern="0" baseline="-250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en-US" sz="1600" b="1" i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= 0.05 ft</a:t>
            </a:r>
            <a:r>
              <a:rPr lang="en-US" sz="1600" b="1" i="1" kern="0" baseline="300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2</a:t>
            </a:r>
            <a:r>
              <a:rPr lang="en-US" sz="1600" b="1" i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/day</a:t>
            </a:r>
            <a:endParaRPr kumimoji="0" lang="en-US" sz="1600" b="1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6476999" y="2276475"/>
            <a:ext cx="2200275" cy="247649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1" name="Straight Arrow Connector 40"/>
          <p:cNvCxnSpPr/>
          <p:nvPr/>
        </p:nvCxnSpPr>
        <p:spPr bwMode="auto">
          <a:xfrm rot="5400000" flipH="1" flipV="1">
            <a:off x="7377113" y="1443038"/>
            <a:ext cx="1647825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42" name="Rectangle 4"/>
          <p:cNvSpPr txBox="1">
            <a:spLocks noChangeArrowheads="1"/>
          </p:cNvSpPr>
          <p:nvPr/>
        </p:nvSpPr>
        <p:spPr bwMode="auto">
          <a:xfrm>
            <a:off x="8201026" y="1050925"/>
            <a:ext cx="47625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20’</a:t>
            </a:r>
            <a:endParaRPr kumimoji="0" lang="en-US" sz="1600" b="1" i="1" u="none" strike="noStrike" kern="0" cap="none" spc="0" normalizeH="0" baseline="-2500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3" name="Rectangle 4"/>
          <p:cNvSpPr txBox="1">
            <a:spLocks noChangeArrowheads="1"/>
          </p:cNvSpPr>
          <p:nvPr/>
        </p:nvSpPr>
        <p:spPr bwMode="auto">
          <a:xfrm>
            <a:off x="6124575" y="2298700"/>
            <a:ext cx="231457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Impervious Rock</a:t>
            </a:r>
            <a:endParaRPr kumimoji="0" lang="en-US" sz="1600" b="1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44" name="Straight Connector 43"/>
          <p:cNvCxnSpPr/>
          <p:nvPr/>
        </p:nvCxnSpPr>
        <p:spPr bwMode="auto">
          <a:xfrm rot="16200000" flipH="1">
            <a:off x="6605588" y="623887"/>
            <a:ext cx="180975" cy="1333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Straight Connector 44"/>
          <p:cNvCxnSpPr/>
          <p:nvPr/>
        </p:nvCxnSpPr>
        <p:spPr bwMode="auto">
          <a:xfrm rot="16200000" flipH="1">
            <a:off x="6700839" y="623888"/>
            <a:ext cx="180975" cy="1333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6" name="Straight Connector 45"/>
          <p:cNvCxnSpPr/>
          <p:nvPr/>
        </p:nvCxnSpPr>
        <p:spPr bwMode="auto">
          <a:xfrm rot="16200000" flipH="1">
            <a:off x="6881815" y="642939"/>
            <a:ext cx="180975" cy="1333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7" name="Straight Connector 46"/>
          <p:cNvCxnSpPr/>
          <p:nvPr/>
        </p:nvCxnSpPr>
        <p:spPr bwMode="auto">
          <a:xfrm rot="16200000" flipH="1">
            <a:off x="6786566" y="633415"/>
            <a:ext cx="180975" cy="1333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8" name="Isosceles Triangle 47"/>
          <p:cNvSpPr/>
          <p:nvPr/>
        </p:nvSpPr>
        <p:spPr bwMode="auto">
          <a:xfrm flipV="1">
            <a:off x="7848600" y="400050"/>
            <a:ext cx="276225" cy="209550"/>
          </a:xfrm>
          <a:prstGeom prst="triangl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189444" name="Object 4"/>
          <p:cNvGraphicFramePr>
            <a:graphicFrameLocks noChangeAspect="1"/>
          </p:cNvGraphicFramePr>
          <p:nvPr/>
        </p:nvGraphicFramePr>
        <p:xfrm>
          <a:off x="465138" y="727075"/>
          <a:ext cx="1058862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83920" imgH="177480" progId="Equation.3">
                  <p:embed/>
                </p:oleObj>
              </mc:Choice>
              <mc:Fallback>
                <p:oleObj name="Equation" r:id="rId4" imgW="58392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5138" y="727075"/>
                        <a:ext cx="1058862" cy="320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9445" name="Object 5"/>
          <p:cNvGraphicFramePr>
            <a:graphicFrameLocks noChangeAspect="1"/>
          </p:cNvGraphicFramePr>
          <p:nvPr/>
        </p:nvGraphicFramePr>
        <p:xfrm>
          <a:off x="355600" y="1993900"/>
          <a:ext cx="3803650" cy="337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828800" imgH="1625400" progId="Equation.3">
                  <p:embed/>
                </p:oleObj>
              </mc:Choice>
              <mc:Fallback>
                <p:oleObj name="Equation" r:id="rId6" imgW="1828800" imgH="1625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600" y="1993900"/>
                        <a:ext cx="3803650" cy="3376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7681884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 bwMode="auto">
          <a:xfrm>
            <a:off x="6438899" y="723899"/>
            <a:ext cx="2562225" cy="657225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Rectangle 4"/>
          <p:cNvSpPr txBox="1">
            <a:spLocks noChangeArrowheads="1"/>
          </p:cNvSpPr>
          <p:nvPr/>
        </p:nvSpPr>
        <p:spPr bwMode="auto">
          <a:xfrm>
            <a:off x="0" y="0"/>
            <a:ext cx="8267699" cy="517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>
              <a:lnSpc>
                <a:spcPct val="150000"/>
              </a:lnSpc>
              <a:defRPr/>
            </a:pPr>
            <a:r>
              <a:rPr lang="en-US" b="1" i="1" u="sng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Compute total consolidation settlement and time for 9</a:t>
            </a:r>
            <a:r>
              <a:rPr lang="en-US" b="1" i="1" u="sng" kern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5% consolidation</a:t>
            </a:r>
          </a:p>
          <a:p>
            <a:pPr marL="342900" marR="0" lvl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</a:t>
            </a: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baseline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6" name="Rectangle 4"/>
          <p:cNvSpPr txBox="1">
            <a:spLocks noChangeArrowheads="1"/>
          </p:cNvSpPr>
          <p:nvPr/>
        </p:nvSpPr>
        <p:spPr bwMode="auto">
          <a:xfrm>
            <a:off x="342900" y="577850"/>
            <a:ext cx="4152900" cy="517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OCR = 1, so clay is NC.</a:t>
            </a: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baseline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87397" name="Object 5"/>
          <p:cNvGraphicFramePr>
            <a:graphicFrameLocks noChangeAspect="1"/>
          </p:cNvGraphicFramePr>
          <p:nvPr/>
        </p:nvGraphicFramePr>
        <p:xfrm>
          <a:off x="446088" y="973137"/>
          <a:ext cx="1167318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58720" imgH="241200" progId="Equation.3">
                  <p:embed/>
                </p:oleObj>
              </mc:Choice>
              <mc:Fallback>
                <p:oleObj name="Equation" r:id="rId3" imgW="55872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6088" y="973137"/>
                        <a:ext cx="1167318" cy="503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Rectangle 37"/>
          <p:cNvSpPr/>
          <p:nvPr/>
        </p:nvSpPr>
        <p:spPr bwMode="auto">
          <a:xfrm>
            <a:off x="6448424" y="1381124"/>
            <a:ext cx="2543175" cy="1933575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Rectangle 4"/>
          <p:cNvSpPr txBox="1">
            <a:spLocks noChangeArrowheads="1"/>
          </p:cNvSpPr>
          <p:nvPr/>
        </p:nvSpPr>
        <p:spPr bwMode="auto">
          <a:xfrm>
            <a:off x="6438900" y="2727325"/>
            <a:ext cx="189547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Clay</a:t>
            </a: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i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k</a:t>
            </a:r>
            <a:r>
              <a:rPr lang="en-US" sz="1600" b="1" i="1" kern="0" baseline="-250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en-US" sz="1600" b="1" i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= 10</a:t>
            </a:r>
            <a:r>
              <a:rPr lang="en-US" sz="1600" b="1" i="1" kern="0" baseline="300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-6</a:t>
            </a:r>
            <a:r>
              <a:rPr lang="en-US" sz="1600" b="1" i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cm/s</a:t>
            </a: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</a:t>
            </a:r>
            <a:r>
              <a:rPr kumimoji="0" lang="en-US" sz="1600" b="1" i="1" u="none" strike="noStrike" kern="0" cap="none" spc="0" normalizeH="0" baseline="-2500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0</a:t>
            </a:r>
            <a:r>
              <a:rPr kumimoji="0" lang="en-US" sz="1600" b="1" i="1" u="none" strike="noStrike" kern="0" cap="none" spc="0" normalizeH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= 1.2</a:t>
            </a: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i="1" kern="0" baseline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Cc</a:t>
            </a:r>
            <a:r>
              <a:rPr lang="en-US" sz="1600" b="1" i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= 0.40</a:t>
            </a: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G</a:t>
            </a:r>
            <a:r>
              <a:rPr kumimoji="0" lang="en-US" sz="1600" b="1" i="1" u="none" strike="noStrike" kern="0" cap="none" spc="0" normalizeH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= 100 </a:t>
            </a:r>
            <a:r>
              <a:rPr kumimoji="0" lang="en-US" sz="1600" b="1" i="1" u="none" strike="noStrike" kern="0" cap="none" spc="0" normalizeH="0" noProof="0" dirty="0" err="1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pcf</a:t>
            </a:r>
            <a:endParaRPr kumimoji="0" lang="en-US" sz="1600" b="1" i="1" u="none" strike="noStrike" kern="0" cap="none" spc="0" normalizeH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i="1" kern="0" baseline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OCR = 1</a:t>
            </a:r>
            <a:endParaRPr kumimoji="0" lang="en-US" sz="1600" b="1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6448424" y="3305175"/>
            <a:ext cx="2514601" cy="247649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1" name="Straight Arrow Connector 40"/>
          <p:cNvCxnSpPr/>
          <p:nvPr/>
        </p:nvCxnSpPr>
        <p:spPr bwMode="auto">
          <a:xfrm rot="5400000" flipH="1" flipV="1">
            <a:off x="7215984" y="2347914"/>
            <a:ext cx="1913730" cy="79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42" name="Rectangle 4"/>
          <p:cNvSpPr txBox="1">
            <a:spLocks noChangeArrowheads="1"/>
          </p:cNvSpPr>
          <p:nvPr/>
        </p:nvSpPr>
        <p:spPr bwMode="auto">
          <a:xfrm>
            <a:off x="7753351" y="1965325"/>
            <a:ext cx="47625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50’</a:t>
            </a:r>
            <a:endParaRPr kumimoji="0" lang="en-US" sz="1600" b="1" i="1" u="none" strike="noStrike" kern="0" cap="none" spc="0" normalizeH="0" baseline="-2500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3" name="Rectangle 4"/>
          <p:cNvSpPr txBox="1">
            <a:spLocks noChangeArrowheads="1"/>
          </p:cNvSpPr>
          <p:nvPr/>
        </p:nvSpPr>
        <p:spPr bwMode="auto">
          <a:xfrm>
            <a:off x="6153150" y="3394075"/>
            <a:ext cx="220980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Impervious Rock</a:t>
            </a:r>
            <a:endParaRPr kumimoji="0" lang="en-US" sz="1600" b="1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44" name="Straight Connector 43"/>
          <p:cNvCxnSpPr/>
          <p:nvPr/>
        </p:nvCxnSpPr>
        <p:spPr bwMode="auto">
          <a:xfrm rot="16200000" flipH="1">
            <a:off x="6577013" y="1395412"/>
            <a:ext cx="180975" cy="1333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Straight Connector 44"/>
          <p:cNvCxnSpPr/>
          <p:nvPr/>
        </p:nvCxnSpPr>
        <p:spPr bwMode="auto">
          <a:xfrm rot="16200000" flipH="1">
            <a:off x="6672264" y="1395413"/>
            <a:ext cx="180975" cy="1333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6" name="Straight Connector 45"/>
          <p:cNvCxnSpPr/>
          <p:nvPr/>
        </p:nvCxnSpPr>
        <p:spPr bwMode="auto">
          <a:xfrm rot="16200000" flipH="1">
            <a:off x="6853240" y="1414464"/>
            <a:ext cx="180975" cy="1333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7" name="Straight Connector 46"/>
          <p:cNvCxnSpPr/>
          <p:nvPr/>
        </p:nvCxnSpPr>
        <p:spPr bwMode="auto">
          <a:xfrm rot="16200000" flipH="1">
            <a:off x="6757991" y="1404940"/>
            <a:ext cx="180975" cy="1333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8" name="Isosceles Triangle 47"/>
          <p:cNvSpPr/>
          <p:nvPr/>
        </p:nvSpPr>
        <p:spPr bwMode="auto">
          <a:xfrm flipV="1">
            <a:off x="7791450" y="1171575"/>
            <a:ext cx="276225" cy="209550"/>
          </a:xfrm>
          <a:prstGeom prst="triangl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Rectangle 4"/>
          <p:cNvSpPr txBox="1">
            <a:spLocks noChangeArrowheads="1"/>
          </p:cNvSpPr>
          <p:nvPr/>
        </p:nvSpPr>
        <p:spPr bwMode="auto">
          <a:xfrm>
            <a:off x="8181976" y="679450"/>
            <a:ext cx="47625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20’</a:t>
            </a:r>
            <a:endParaRPr kumimoji="0" lang="en-US" sz="1600" b="1" i="1" u="none" strike="noStrike" kern="0" cap="none" spc="0" normalizeH="0" baseline="-2500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22" name="Straight Arrow Connector 21"/>
          <p:cNvCxnSpPr/>
          <p:nvPr/>
        </p:nvCxnSpPr>
        <p:spPr bwMode="auto">
          <a:xfrm rot="5400000" flipH="1" flipV="1">
            <a:off x="7839872" y="1057277"/>
            <a:ext cx="646905" cy="79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5" name="Rectangle 4"/>
          <p:cNvSpPr txBox="1">
            <a:spLocks noChangeArrowheads="1"/>
          </p:cNvSpPr>
          <p:nvPr/>
        </p:nvSpPr>
        <p:spPr bwMode="auto">
          <a:xfrm>
            <a:off x="6067425" y="828675"/>
            <a:ext cx="189547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Prop. fill</a:t>
            </a: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i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ymbol" pitchFamily="18" charset="2"/>
                <a:ea typeface="+mj-ea"/>
                <a:cs typeface="+mj-cs"/>
              </a:rPr>
              <a:t>g</a:t>
            </a:r>
            <a:r>
              <a:rPr lang="en-US" sz="1600" b="1" i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= 100pcf</a:t>
            </a:r>
            <a:endParaRPr kumimoji="0" lang="en-US" sz="1600" b="1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8" name="Object 5"/>
          <p:cNvGraphicFramePr>
            <a:graphicFrameLocks noChangeAspect="1"/>
          </p:cNvGraphicFramePr>
          <p:nvPr/>
        </p:nvGraphicFramePr>
        <p:xfrm>
          <a:off x="385762" y="2116375"/>
          <a:ext cx="4767263" cy="2933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349360" imgH="1447560" progId="Equation.3">
                  <p:embed/>
                </p:oleObj>
              </mc:Choice>
              <mc:Fallback>
                <p:oleObj name="Equation" r:id="rId6" imgW="2349360" imgH="1447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762" y="2116375"/>
                        <a:ext cx="4767263" cy="2933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4"/>
          <p:cNvSpPr txBox="1">
            <a:spLocks noChangeArrowheads="1"/>
          </p:cNvSpPr>
          <p:nvPr/>
        </p:nvSpPr>
        <p:spPr bwMode="auto">
          <a:xfrm>
            <a:off x="333374" y="1482725"/>
            <a:ext cx="5114925" cy="517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Analyze using Point A at midpoint of clay</a:t>
            </a: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baseline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1" name="Oval 30"/>
          <p:cNvSpPr/>
          <p:nvPr/>
        </p:nvSpPr>
        <p:spPr bwMode="auto">
          <a:xfrm>
            <a:off x="8705850" y="2247900"/>
            <a:ext cx="133350" cy="13335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Rectangle 4"/>
          <p:cNvSpPr txBox="1">
            <a:spLocks noChangeArrowheads="1"/>
          </p:cNvSpPr>
          <p:nvPr/>
        </p:nvSpPr>
        <p:spPr bwMode="auto">
          <a:xfrm>
            <a:off x="8524876" y="2155825"/>
            <a:ext cx="47625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A</a:t>
            </a:r>
            <a:endParaRPr kumimoji="0" lang="en-US" sz="1600" b="1" i="1" u="none" strike="noStrike" kern="0" cap="none" spc="0" normalizeH="0" baseline="-2500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33" name="Straight Arrow Connector 32"/>
          <p:cNvCxnSpPr/>
          <p:nvPr/>
        </p:nvCxnSpPr>
        <p:spPr bwMode="auto">
          <a:xfrm rot="16200000" flipV="1">
            <a:off x="8334377" y="1819274"/>
            <a:ext cx="866775" cy="952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35" name="Rectangle 4"/>
          <p:cNvSpPr txBox="1">
            <a:spLocks noChangeArrowheads="1"/>
          </p:cNvSpPr>
          <p:nvPr/>
        </p:nvSpPr>
        <p:spPr bwMode="auto">
          <a:xfrm>
            <a:off x="8353426" y="1479550"/>
            <a:ext cx="47625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25’</a:t>
            </a:r>
            <a:endParaRPr kumimoji="0" lang="en-US" sz="1600" b="1" i="1" u="none" strike="noStrike" kern="0" cap="none" spc="0" normalizeH="0" baseline="-2500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00004720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 bwMode="auto">
          <a:xfrm>
            <a:off x="6438899" y="723899"/>
            <a:ext cx="2562225" cy="657225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Rectangle 4"/>
          <p:cNvSpPr txBox="1">
            <a:spLocks noChangeArrowheads="1"/>
          </p:cNvSpPr>
          <p:nvPr/>
        </p:nvSpPr>
        <p:spPr bwMode="auto">
          <a:xfrm>
            <a:off x="323850" y="282575"/>
            <a:ext cx="4152900" cy="517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Not given </a:t>
            </a:r>
            <a:r>
              <a:rPr lang="en-US" b="1" i="1" kern="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</a:t>
            </a:r>
            <a:r>
              <a:rPr lang="en-US" b="1" i="1" kern="0" baseline="-250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v</a:t>
            </a: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, so need to calculate…</a:t>
            </a: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baseline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6448424" y="1381124"/>
            <a:ext cx="2543175" cy="1933575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Rectangle 4"/>
          <p:cNvSpPr txBox="1">
            <a:spLocks noChangeArrowheads="1"/>
          </p:cNvSpPr>
          <p:nvPr/>
        </p:nvSpPr>
        <p:spPr bwMode="auto">
          <a:xfrm>
            <a:off x="6438900" y="2727325"/>
            <a:ext cx="189547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Clay</a:t>
            </a: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i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k</a:t>
            </a:r>
            <a:r>
              <a:rPr lang="en-US" sz="1600" b="1" i="1" kern="0" baseline="-250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en-US" sz="1600" b="1" i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= 10</a:t>
            </a:r>
            <a:r>
              <a:rPr lang="en-US" sz="1600" b="1" i="1" kern="0" baseline="300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-6</a:t>
            </a:r>
            <a:r>
              <a:rPr lang="en-US" sz="1600" b="1" i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cm/s</a:t>
            </a: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</a:t>
            </a:r>
            <a:r>
              <a:rPr kumimoji="0" lang="en-US" sz="1600" b="1" i="1" u="none" strike="noStrike" kern="0" cap="none" spc="0" normalizeH="0" baseline="-2500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0</a:t>
            </a:r>
            <a:r>
              <a:rPr kumimoji="0" lang="en-US" sz="1600" b="1" i="1" u="none" strike="noStrike" kern="0" cap="none" spc="0" normalizeH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= 1.2</a:t>
            </a: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i="1" kern="0" baseline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Cc</a:t>
            </a:r>
            <a:r>
              <a:rPr lang="en-US" sz="1600" b="1" i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= 0.40</a:t>
            </a: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G</a:t>
            </a:r>
            <a:r>
              <a:rPr kumimoji="0" lang="en-US" sz="1600" b="1" i="1" u="none" strike="noStrike" kern="0" cap="none" spc="0" normalizeH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= 100 </a:t>
            </a:r>
            <a:r>
              <a:rPr kumimoji="0" lang="en-US" sz="1600" b="1" i="1" u="none" strike="noStrike" kern="0" cap="none" spc="0" normalizeH="0" noProof="0" dirty="0" err="1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pcf</a:t>
            </a:r>
            <a:endParaRPr kumimoji="0" lang="en-US" sz="1600" b="1" i="1" u="none" strike="noStrike" kern="0" cap="none" spc="0" normalizeH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i="1" kern="0" baseline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OCR = 1</a:t>
            </a:r>
            <a:endParaRPr kumimoji="0" lang="en-US" sz="1600" b="1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6448424" y="3305175"/>
            <a:ext cx="2514601" cy="247649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1" name="Straight Arrow Connector 40"/>
          <p:cNvCxnSpPr/>
          <p:nvPr/>
        </p:nvCxnSpPr>
        <p:spPr bwMode="auto">
          <a:xfrm rot="5400000" flipH="1" flipV="1">
            <a:off x="7215984" y="2347914"/>
            <a:ext cx="1913730" cy="79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42" name="Rectangle 4"/>
          <p:cNvSpPr txBox="1">
            <a:spLocks noChangeArrowheads="1"/>
          </p:cNvSpPr>
          <p:nvPr/>
        </p:nvSpPr>
        <p:spPr bwMode="auto">
          <a:xfrm>
            <a:off x="7753351" y="1965325"/>
            <a:ext cx="47625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50’</a:t>
            </a:r>
            <a:endParaRPr kumimoji="0" lang="en-US" sz="1600" b="1" i="1" u="none" strike="noStrike" kern="0" cap="none" spc="0" normalizeH="0" baseline="-2500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3" name="Rectangle 4"/>
          <p:cNvSpPr txBox="1">
            <a:spLocks noChangeArrowheads="1"/>
          </p:cNvSpPr>
          <p:nvPr/>
        </p:nvSpPr>
        <p:spPr bwMode="auto">
          <a:xfrm>
            <a:off x="6153150" y="3394075"/>
            <a:ext cx="220980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Impervious Rock</a:t>
            </a:r>
            <a:endParaRPr kumimoji="0" lang="en-US" sz="1600" b="1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44" name="Straight Connector 43"/>
          <p:cNvCxnSpPr/>
          <p:nvPr/>
        </p:nvCxnSpPr>
        <p:spPr bwMode="auto">
          <a:xfrm rot="16200000" flipH="1">
            <a:off x="6577013" y="1395412"/>
            <a:ext cx="180975" cy="1333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Straight Connector 44"/>
          <p:cNvCxnSpPr/>
          <p:nvPr/>
        </p:nvCxnSpPr>
        <p:spPr bwMode="auto">
          <a:xfrm rot="16200000" flipH="1">
            <a:off x="6672264" y="1395413"/>
            <a:ext cx="180975" cy="1333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6" name="Straight Connector 45"/>
          <p:cNvCxnSpPr/>
          <p:nvPr/>
        </p:nvCxnSpPr>
        <p:spPr bwMode="auto">
          <a:xfrm rot="16200000" flipH="1">
            <a:off x="6853240" y="1414464"/>
            <a:ext cx="180975" cy="1333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7" name="Straight Connector 46"/>
          <p:cNvCxnSpPr/>
          <p:nvPr/>
        </p:nvCxnSpPr>
        <p:spPr bwMode="auto">
          <a:xfrm rot="16200000" flipH="1">
            <a:off x="6757991" y="1404940"/>
            <a:ext cx="180975" cy="1333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8" name="Isosceles Triangle 47"/>
          <p:cNvSpPr/>
          <p:nvPr/>
        </p:nvSpPr>
        <p:spPr bwMode="auto">
          <a:xfrm flipV="1">
            <a:off x="7791450" y="1171575"/>
            <a:ext cx="276225" cy="209550"/>
          </a:xfrm>
          <a:prstGeom prst="triangl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Rectangle 4"/>
          <p:cNvSpPr txBox="1">
            <a:spLocks noChangeArrowheads="1"/>
          </p:cNvSpPr>
          <p:nvPr/>
        </p:nvSpPr>
        <p:spPr bwMode="auto">
          <a:xfrm>
            <a:off x="8181976" y="679450"/>
            <a:ext cx="47625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20’</a:t>
            </a:r>
            <a:endParaRPr kumimoji="0" lang="en-US" sz="1600" b="1" i="1" u="none" strike="noStrike" kern="0" cap="none" spc="0" normalizeH="0" baseline="-2500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22" name="Straight Arrow Connector 21"/>
          <p:cNvCxnSpPr/>
          <p:nvPr/>
        </p:nvCxnSpPr>
        <p:spPr bwMode="auto">
          <a:xfrm rot="5400000" flipH="1" flipV="1">
            <a:off x="7839872" y="1057277"/>
            <a:ext cx="646905" cy="79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5" name="Rectangle 4"/>
          <p:cNvSpPr txBox="1">
            <a:spLocks noChangeArrowheads="1"/>
          </p:cNvSpPr>
          <p:nvPr/>
        </p:nvSpPr>
        <p:spPr bwMode="auto">
          <a:xfrm>
            <a:off x="6067425" y="828675"/>
            <a:ext cx="189547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Prop. fill</a:t>
            </a: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i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ymbol" pitchFamily="18" charset="2"/>
                <a:ea typeface="+mj-ea"/>
                <a:cs typeface="+mj-cs"/>
              </a:rPr>
              <a:t>g</a:t>
            </a:r>
            <a:r>
              <a:rPr lang="en-US" sz="1600" b="1" i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= 100pcf</a:t>
            </a:r>
            <a:endParaRPr kumimoji="0" lang="en-US" sz="1600" b="1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8" name="Object 5"/>
          <p:cNvGraphicFramePr>
            <a:graphicFrameLocks noChangeAspect="1"/>
          </p:cNvGraphicFramePr>
          <p:nvPr/>
        </p:nvGraphicFramePr>
        <p:xfrm>
          <a:off x="257175" y="798513"/>
          <a:ext cx="6026150" cy="2703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733560" imgH="1676160" progId="Equation.3">
                  <p:embed/>
                </p:oleObj>
              </mc:Choice>
              <mc:Fallback>
                <p:oleObj name="Equation" r:id="rId4" imgW="3733560" imgH="16761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175" y="798513"/>
                        <a:ext cx="6026150" cy="27035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Oval 30"/>
          <p:cNvSpPr/>
          <p:nvPr/>
        </p:nvSpPr>
        <p:spPr bwMode="auto">
          <a:xfrm>
            <a:off x="8705850" y="2247900"/>
            <a:ext cx="133350" cy="13335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Rectangle 4"/>
          <p:cNvSpPr txBox="1">
            <a:spLocks noChangeArrowheads="1"/>
          </p:cNvSpPr>
          <p:nvPr/>
        </p:nvSpPr>
        <p:spPr bwMode="auto">
          <a:xfrm>
            <a:off x="8524876" y="2155825"/>
            <a:ext cx="47625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A</a:t>
            </a:r>
            <a:endParaRPr kumimoji="0" lang="en-US" sz="1600" b="1" i="1" u="none" strike="noStrike" kern="0" cap="none" spc="0" normalizeH="0" baseline="-2500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33" name="Straight Arrow Connector 32"/>
          <p:cNvCxnSpPr/>
          <p:nvPr/>
        </p:nvCxnSpPr>
        <p:spPr bwMode="auto">
          <a:xfrm rot="16200000" flipV="1">
            <a:off x="8334377" y="1819274"/>
            <a:ext cx="866775" cy="952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35" name="Rectangle 4"/>
          <p:cNvSpPr txBox="1">
            <a:spLocks noChangeArrowheads="1"/>
          </p:cNvSpPr>
          <p:nvPr/>
        </p:nvSpPr>
        <p:spPr bwMode="auto">
          <a:xfrm>
            <a:off x="8353426" y="1479550"/>
            <a:ext cx="47625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25’</a:t>
            </a:r>
            <a:endParaRPr kumimoji="0" lang="en-US" sz="1600" b="1" i="1" u="none" strike="noStrike" kern="0" cap="none" spc="0" normalizeH="0" baseline="-2500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6" name="Rectangle 4"/>
          <p:cNvSpPr txBox="1">
            <a:spLocks noChangeArrowheads="1"/>
          </p:cNvSpPr>
          <p:nvPr/>
        </p:nvSpPr>
        <p:spPr bwMode="auto">
          <a:xfrm>
            <a:off x="276225" y="3683000"/>
            <a:ext cx="4152900" cy="517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If U = 95%, T = 1.129</a:t>
            </a: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baseline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7" name="Object 5"/>
          <p:cNvGraphicFramePr>
            <a:graphicFrameLocks noChangeAspect="1"/>
          </p:cNvGraphicFramePr>
          <p:nvPr/>
        </p:nvGraphicFramePr>
        <p:xfrm>
          <a:off x="365125" y="4311650"/>
          <a:ext cx="4037013" cy="1106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01640" imgH="685800" progId="Equation.3">
                  <p:embed/>
                </p:oleObj>
              </mc:Choice>
              <mc:Fallback>
                <p:oleObj name="Equation" r:id="rId6" imgW="2501640" imgH="685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125" y="4311650"/>
                        <a:ext cx="4037013" cy="1106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7187061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525463" y="344488"/>
          <a:ext cx="8070850" cy="6107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rawing" r:id="rId3" imgW="8999220" imgH="6812280" progId="Presentations.Drawing.12">
                  <p:embed/>
                </p:oleObj>
              </mc:Choice>
              <mc:Fallback>
                <p:oleObj name="Drawing" r:id="rId3" imgW="8999220" imgH="6812280" progId="Presentations.Drawing.12">
                  <p:embed/>
                  <p:pic>
                    <p:nvPicPr>
                      <p:cNvPr id="3277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463" y="344488"/>
                        <a:ext cx="8070850" cy="6107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2492375" y="4916488"/>
            <a:ext cx="4010025" cy="16478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pSp>
        <p:nvGrpSpPr>
          <p:cNvPr id="32772" name="Group 4"/>
          <p:cNvGrpSpPr>
            <a:grpSpLocks/>
          </p:cNvGrpSpPr>
          <p:nvPr/>
        </p:nvGrpSpPr>
        <p:grpSpPr bwMode="auto">
          <a:xfrm>
            <a:off x="3302000" y="5208588"/>
            <a:ext cx="2386013" cy="695325"/>
            <a:chOff x="152400" y="2035175"/>
            <a:chExt cx="2386013" cy="695325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FDE0BA4-E2C4-493E-9FB4-E4498C788273}"/>
                </a:ext>
              </a:extLst>
            </p:cNvPr>
            <p:cNvSpPr/>
            <p:nvPr/>
          </p:nvSpPr>
          <p:spPr>
            <a:xfrm>
              <a:off x="152400" y="2095500"/>
              <a:ext cx="2374900" cy="6350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32784" name="TextBox 88"/>
            <p:cNvSpPr txBox="1">
              <a:spLocks noChangeArrowheads="1"/>
            </p:cNvSpPr>
            <p:nvPr/>
          </p:nvSpPr>
          <p:spPr bwMode="auto">
            <a:xfrm>
              <a:off x="174625" y="2035175"/>
              <a:ext cx="625475" cy="522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40640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40640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4064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4064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4064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064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064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064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064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400"/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latin typeface="Symbol" panose="05050102010706020507" pitchFamily="18" charset="2"/>
                </a:rPr>
                <a:t>DH</a:t>
              </a:r>
              <a:r>
                <a:rPr lang="en-US" altLang="en-US" sz="1400"/>
                <a:t> =                     </a:t>
              </a: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48DF4CED-E13D-4B47-9325-728ABD5C9836}"/>
                </a:ext>
              </a:extLst>
            </p:cNvPr>
            <p:cNvCxnSpPr/>
            <p:nvPr/>
          </p:nvCxnSpPr>
          <p:spPr>
            <a:xfrm>
              <a:off x="674688" y="2414587"/>
              <a:ext cx="6731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786" name="TextBox 163"/>
            <p:cNvSpPr txBox="1">
              <a:spLocks noChangeArrowheads="1"/>
            </p:cNvSpPr>
            <p:nvPr/>
          </p:nvSpPr>
          <p:spPr bwMode="auto">
            <a:xfrm>
              <a:off x="738188" y="2135188"/>
              <a:ext cx="49564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/>
                <a:t>Cc</a:t>
              </a:r>
              <a:r>
                <a:rPr lang="en-US" altLang="en-US" sz="1400" baseline="-25000"/>
                <a:t> </a:t>
              </a:r>
              <a:r>
                <a:rPr lang="en-US" altLang="en-US" sz="1400"/>
                <a:t>H</a:t>
              </a:r>
            </a:p>
          </p:txBody>
        </p:sp>
        <p:sp>
          <p:nvSpPr>
            <p:cNvPr id="32787" name="TextBox 112"/>
            <p:cNvSpPr txBox="1">
              <a:spLocks noChangeArrowheads="1"/>
            </p:cNvSpPr>
            <p:nvPr/>
          </p:nvSpPr>
          <p:spPr bwMode="auto">
            <a:xfrm>
              <a:off x="725488" y="2389188"/>
              <a:ext cx="614362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/>
                <a:t>1 + e</a:t>
              </a:r>
              <a:r>
                <a:rPr lang="en-US" altLang="en-US" sz="1400" baseline="-25000"/>
                <a:t>O</a:t>
              </a:r>
              <a:endParaRPr lang="en-US" altLang="en-US" sz="1400"/>
            </a:p>
          </p:txBody>
        </p:sp>
        <p:sp>
          <p:nvSpPr>
            <p:cNvPr id="32788" name="TextBox 183"/>
            <p:cNvSpPr txBox="1">
              <a:spLocks noChangeArrowheads="1"/>
            </p:cNvSpPr>
            <p:nvPr/>
          </p:nvSpPr>
          <p:spPr bwMode="auto">
            <a:xfrm>
              <a:off x="1847850" y="2384425"/>
              <a:ext cx="341313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/>
                <a:t>P</a:t>
              </a:r>
              <a:r>
                <a:rPr lang="en-US" altLang="en-US" sz="1400" baseline="-25000"/>
                <a:t>0</a:t>
              </a:r>
              <a:endParaRPr lang="en-US" altLang="en-US" sz="1400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AB0C1ECE-5C50-414B-AD6B-1AED1CE17153}"/>
                </a:ext>
              </a:extLst>
            </p:cNvPr>
            <p:cNvCxnSpPr/>
            <p:nvPr/>
          </p:nvCxnSpPr>
          <p:spPr>
            <a:xfrm flipV="1">
              <a:off x="1758950" y="2424112"/>
              <a:ext cx="519113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790" name="TextBox 185"/>
            <p:cNvSpPr txBox="1">
              <a:spLocks noChangeArrowheads="1"/>
            </p:cNvSpPr>
            <p:nvPr/>
          </p:nvSpPr>
          <p:spPr bwMode="auto">
            <a:xfrm>
              <a:off x="1670050" y="2143125"/>
              <a:ext cx="750888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/>
                <a:t>P</a:t>
              </a:r>
              <a:r>
                <a:rPr lang="en-US" altLang="en-US" sz="1400" baseline="-25000"/>
                <a:t>o</a:t>
              </a:r>
              <a:r>
                <a:rPr lang="en-US" altLang="en-US" sz="1400"/>
                <a:t>  + </a:t>
              </a:r>
              <a:r>
                <a:rPr lang="en-US" altLang="en-US" sz="1400">
                  <a:latin typeface="Symbol" panose="05050102010706020507" pitchFamily="18" charset="2"/>
                </a:rPr>
                <a:t>D</a:t>
              </a:r>
              <a:r>
                <a:rPr lang="en-US" altLang="en-US" sz="1400"/>
                <a:t>P</a:t>
              </a:r>
            </a:p>
          </p:txBody>
        </p:sp>
        <p:sp>
          <p:nvSpPr>
            <p:cNvPr id="32791" name="TextBox 187"/>
            <p:cNvSpPr txBox="1">
              <a:spLocks noChangeArrowheads="1"/>
            </p:cNvSpPr>
            <p:nvPr/>
          </p:nvSpPr>
          <p:spPr bwMode="auto">
            <a:xfrm>
              <a:off x="1304925" y="2209800"/>
              <a:ext cx="1233488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/>
                <a:t>log</a:t>
              </a:r>
              <a:r>
                <a:rPr lang="en-US" altLang="en-US" sz="1800"/>
                <a:t> (            )</a:t>
              </a:r>
            </a:p>
          </p:txBody>
        </p:sp>
      </p:grpSp>
      <p:sp>
        <p:nvSpPr>
          <p:cNvPr id="32773" name="Rectangle 15"/>
          <p:cNvSpPr>
            <a:spLocks noChangeArrowheads="1"/>
          </p:cNvSpPr>
          <p:nvPr/>
        </p:nvSpPr>
        <p:spPr bwMode="auto">
          <a:xfrm>
            <a:off x="4314825" y="1871663"/>
            <a:ext cx="280988" cy="166687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32774" name="TextBox 14"/>
          <p:cNvSpPr txBox="1">
            <a:spLocks noChangeArrowheads="1"/>
          </p:cNvSpPr>
          <p:nvPr/>
        </p:nvSpPr>
        <p:spPr bwMode="auto">
          <a:xfrm>
            <a:off x="4152900" y="1800225"/>
            <a:ext cx="3635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latin typeface="Symbol" panose="05050102010706020507" pitchFamily="18" charset="2"/>
              </a:rPr>
              <a:t>D</a:t>
            </a:r>
            <a:r>
              <a:rPr lang="en-US" altLang="en-US" sz="1200">
                <a:latin typeface="Arial" panose="020B0604020202020204" pitchFamily="34" charset="0"/>
              </a:rPr>
              <a:t>p</a:t>
            </a:r>
          </a:p>
        </p:txBody>
      </p:sp>
      <p:sp>
        <p:nvSpPr>
          <p:cNvPr id="32775" name="Rectangle 16"/>
          <p:cNvSpPr>
            <a:spLocks noChangeArrowheads="1"/>
          </p:cNvSpPr>
          <p:nvPr/>
        </p:nvSpPr>
        <p:spPr bwMode="auto">
          <a:xfrm>
            <a:off x="6943725" y="1876425"/>
            <a:ext cx="280988" cy="166688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50ABAD5-159C-4FA7-9723-4D9C646C3AC2}"/>
              </a:ext>
            </a:extLst>
          </p:cNvPr>
          <p:cNvSpPr txBox="1"/>
          <p:nvPr/>
        </p:nvSpPr>
        <p:spPr>
          <a:xfrm>
            <a:off x="6900863" y="1814513"/>
            <a:ext cx="363537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Symbol" pitchFamily="18" charset="2"/>
                <a:cs typeface="Arial" charset="0"/>
              </a:rPr>
              <a:t>D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Arial" charset="0"/>
                <a:cs typeface="Arial" charset="0"/>
              </a:rPr>
              <a:t>p</a:t>
            </a:r>
          </a:p>
        </p:txBody>
      </p:sp>
      <p:sp>
        <p:nvSpPr>
          <p:cNvPr id="32777" name="TextBox 18"/>
          <p:cNvSpPr txBox="1">
            <a:spLocks noChangeArrowheads="1"/>
          </p:cNvSpPr>
          <p:nvPr/>
        </p:nvSpPr>
        <p:spPr bwMode="auto">
          <a:xfrm>
            <a:off x="4376738" y="3276600"/>
            <a:ext cx="363537" cy="276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latin typeface="Symbol" panose="05050102010706020507" pitchFamily="18" charset="2"/>
              </a:rPr>
              <a:t>D</a:t>
            </a:r>
            <a:r>
              <a:rPr lang="en-US" altLang="en-US" sz="1200">
                <a:latin typeface="Arial" panose="020B0604020202020204" pitchFamily="34" charset="0"/>
              </a:rPr>
              <a:t>p</a:t>
            </a:r>
          </a:p>
        </p:txBody>
      </p:sp>
      <p:sp>
        <p:nvSpPr>
          <p:cNvPr id="32778" name="TextBox 19"/>
          <p:cNvSpPr txBox="1">
            <a:spLocks noChangeArrowheads="1"/>
          </p:cNvSpPr>
          <p:nvPr/>
        </p:nvSpPr>
        <p:spPr bwMode="auto">
          <a:xfrm>
            <a:off x="7024688" y="3248025"/>
            <a:ext cx="363537" cy="276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latin typeface="Symbol" panose="05050102010706020507" pitchFamily="18" charset="2"/>
              </a:rPr>
              <a:t>D</a:t>
            </a:r>
            <a:r>
              <a:rPr lang="en-US" altLang="en-US" sz="1200">
                <a:latin typeface="Arial" panose="020B0604020202020204" pitchFamily="34" charset="0"/>
              </a:rPr>
              <a:t>p</a:t>
            </a:r>
          </a:p>
        </p:txBody>
      </p:sp>
      <p:sp>
        <p:nvSpPr>
          <p:cNvPr id="32779" name="Rectangle 21"/>
          <p:cNvSpPr>
            <a:spLocks noChangeArrowheads="1"/>
          </p:cNvSpPr>
          <p:nvPr/>
        </p:nvSpPr>
        <p:spPr bwMode="auto">
          <a:xfrm>
            <a:off x="7415213" y="4714875"/>
            <a:ext cx="171450" cy="1905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32780" name="TextBox 20"/>
          <p:cNvSpPr txBox="1">
            <a:spLocks noChangeArrowheads="1"/>
          </p:cNvSpPr>
          <p:nvPr/>
        </p:nvSpPr>
        <p:spPr bwMode="auto">
          <a:xfrm>
            <a:off x="7324725" y="4657725"/>
            <a:ext cx="319088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00">
                <a:latin typeface="Symbol" panose="05050102010706020507" pitchFamily="18" charset="2"/>
              </a:rPr>
              <a:t>D</a:t>
            </a:r>
            <a:r>
              <a:rPr lang="en-US" altLang="en-US" sz="900">
                <a:latin typeface="Arial" panose="020B0604020202020204" pitchFamily="34" charset="0"/>
              </a:rPr>
              <a:t>p</a:t>
            </a:r>
          </a:p>
        </p:txBody>
      </p:sp>
      <p:sp>
        <p:nvSpPr>
          <p:cNvPr id="32781" name="Rectangle 22"/>
          <p:cNvSpPr>
            <a:spLocks noChangeArrowheads="1"/>
          </p:cNvSpPr>
          <p:nvPr/>
        </p:nvSpPr>
        <p:spPr bwMode="auto">
          <a:xfrm>
            <a:off x="4748213" y="4719638"/>
            <a:ext cx="171450" cy="1905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32782" name="TextBox 23"/>
          <p:cNvSpPr txBox="1">
            <a:spLocks noChangeArrowheads="1"/>
          </p:cNvSpPr>
          <p:nvPr/>
        </p:nvSpPr>
        <p:spPr bwMode="auto">
          <a:xfrm>
            <a:off x="4662488" y="4676775"/>
            <a:ext cx="319087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00">
                <a:latin typeface="Symbol" panose="05050102010706020507" pitchFamily="18" charset="2"/>
              </a:rPr>
              <a:t>D</a:t>
            </a:r>
            <a:r>
              <a:rPr lang="en-US" altLang="en-US" sz="900">
                <a:latin typeface="Arial" panose="020B0604020202020204" pitchFamily="34" charset="0"/>
              </a:rPr>
              <a:t>p</a:t>
            </a:r>
          </a:p>
        </p:txBody>
      </p:sp>
    </p:spTree>
    <p:extLst>
      <p:ext uri="{BB962C8B-B14F-4D97-AF65-F5344CB8AC3E}">
        <p14:creationId xmlns:p14="http://schemas.microsoft.com/office/powerpoint/2010/main" val="193517565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627063" y="265113"/>
          <a:ext cx="8134350" cy="6361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rawing" r:id="rId3" imgW="7962900" imgH="6545580" progId="Presentations.Drawing.12">
                  <p:embed/>
                </p:oleObj>
              </mc:Choice>
              <mc:Fallback>
                <p:oleObj name="Drawing" r:id="rId3" imgW="7962900" imgH="6545580" progId="Presentations.Drawing.12">
                  <p:embed/>
                  <p:pic>
                    <p:nvPicPr>
                      <p:cNvPr id="34818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063" y="265113"/>
                        <a:ext cx="8134350" cy="6361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19" name="Rectangle 2"/>
          <p:cNvSpPr>
            <a:spLocks noChangeArrowheads="1"/>
          </p:cNvSpPr>
          <p:nvPr/>
        </p:nvSpPr>
        <p:spPr bwMode="auto">
          <a:xfrm>
            <a:off x="2259013" y="5611813"/>
            <a:ext cx="6548437" cy="828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6594475" y="5222875"/>
            <a:ext cx="236538" cy="1857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2451100" y="5213350"/>
            <a:ext cx="171450" cy="1905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34822" name="TextBox 3"/>
          <p:cNvSpPr txBox="1">
            <a:spLocks noChangeArrowheads="1"/>
          </p:cNvSpPr>
          <p:nvPr/>
        </p:nvSpPr>
        <p:spPr bwMode="auto">
          <a:xfrm>
            <a:off x="6488113" y="5157788"/>
            <a:ext cx="32067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00">
                <a:latin typeface="Symbol" panose="05050102010706020507" pitchFamily="18" charset="2"/>
              </a:rPr>
              <a:t>D</a:t>
            </a:r>
            <a:r>
              <a:rPr lang="en-US" altLang="en-US" sz="900">
                <a:latin typeface="Arial" panose="020B0604020202020204" pitchFamily="34" charset="0"/>
              </a:rPr>
              <a:t>p</a:t>
            </a:r>
          </a:p>
        </p:txBody>
      </p:sp>
      <p:sp>
        <p:nvSpPr>
          <p:cNvPr id="34823" name="TextBox 6"/>
          <p:cNvSpPr txBox="1">
            <a:spLocks noChangeArrowheads="1"/>
          </p:cNvSpPr>
          <p:nvPr/>
        </p:nvSpPr>
        <p:spPr bwMode="auto">
          <a:xfrm>
            <a:off x="2349500" y="5159375"/>
            <a:ext cx="320675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00">
                <a:latin typeface="Symbol" panose="05050102010706020507" pitchFamily="18" charset="2"/>
              </a:rPr>
              <a:t>D</a:t>
            </a:r>
            <a:r>
              <a:rPr lang="en-US" altLang="en-US" sz="900">
                <a:latin typeface="Arial" panose="020B0604020202020204" pitchFamily="34" charset="0"/>
              </a:rPr>
              <a:t>p</a:t>
            </a:r>
          </a:p>
        </p:txBody>
      </p:sp>
      <p:sp>
        <p:nvSpPr>
          <p:cNvPr id="34824" name="TextBox 7"/>
          <p:cNvSpPr txBox="1">
            <a:spLocks noChangeArrowheads="1"/>
          </p:cNvSpPr>
          <p:nvPr/>
        </p:nvSpPr>
        <p:spPr bwMode="auto">
          <a:xfrm>
            <a:off x="5821363" y="3559175"/>
            <a:ext cx="361950" cy="2317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00">
                <a:latin typeface="Symbol" panose="05050102010706020507" pitchFamily="18" charset="2"/>
              </a:rPr>
              <a:t>D</a:t>
            </a:r>
            <a:r>
              <a:rPr lang="en-US" altLang="en-US" sz="900">
                <a:latin typeface="Arial" panose="020B0604020202020204" pitchFamily="34" charset="0"/>
              </a:rPr>
              <a:t>p</a:t>
            </a:r>
            <a:r>
              <a:rPr lang="en-US" altLang="en-US" sz="900" baseline="-25000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34825" name="Rectangle 8"/>
          <p:cNvSpPr>
            <a:spLocks noChangeArrowheads="1"/>
          </p:cNvSpPr>
          <p:nvPr/>
        </p:nvSpPr>
        <p:spPr bwMode="auto">
          <a:xfrm>
            <a:off x="5727700" y="1992313"/>
            <a:ext cx="314325" cy="176212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34826" name="TextBox 9"/>
          <p:cNvSpPr txBox="1">
            <a:spLocks noChangeArrowheads="1"/>
          </p:cNvSpPr>
          <p:nvPr/>
        </p:nvSpPr>
        <p:spPr bwMode="auto">
          <a:xfrm>
            <a:off x="5748338" y="1984375"/>
            <a:ext cx="36195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00">
                <a:latin typeface="Symbol" panose="05050102010706020507" pitchFamily="18" charset="2"/>
              </a:rPr>
              <a:t>D</a:t>
            </a:r>
            <a:r>
              <a:rPr lang="en-US" altLang="en-US" sz="900">
                <a:latin typeface="Arial" panose="020B0604020202020204" pitchFamily="34" charset="0"/>
              </a:rPr>
              <a:t>p</a:t>
            </a:r>
            <a:r>
              <a:rPr lang="en-US" altLang="en-US" sz="900" baseline="-25000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34827" name="Rectangle 10"/>
          <p:cNvSpPr>
            <a:spLocks noChangeArrowheads="1"/>
          </p:cNvSpPr>
          <p:nvPr/>
        </p:nvSpPr>
        <p:spPr bwMode="auto">
          <a:xfrm>
            <a:off x="1943100" y="2022475"/>
            <a:ext cx="314325" cy="176213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F0AF404-33D7-43F7-9D6A-345F406CF515}"/>
              </a:ext>
            </a:extLst>
          </p:cNvPr>
          <p:cNvSpPr txBox="1"/>
          <p:nvPr/>
        </p:nvSpPr>
        <p:spPr>
          <a:xfrm>
            <a:off x="1914525" y="1998663"/>
            <a:ext cx="363538" cy="231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900" dirty="0">
                <a:solidFill>
                  <a:schemeClr val="bg1">
                    <a:lumMod val="75000"/>
                  </a:schemeClr>
                </a:solidFill>
                <a:latin typeface="Symbol" pitchFamily="18" charset="2"/>
                <a:cs typeface="Arial" charset="0"/>
              </a:rPr>
              <a:t>D</a:t>
            </a:r>
            <a:r>
              <a:rPr lang="en-US" sz="900" dirty="0">
                <a:solidFill>
                  <a:schemeClr val="bg1">
                    <a:lumMod val="75000"/>
                  </a:schemeClr>
                </a:solidFill>
                <a:latin typeface="Arial" charset="0"/>
                <a:cs typeface="Arial" charset="0"/>
              </a:rPr>
              <a:t>p</a:t>
            </a:r>
            <a:r>
              <a:rPr lang="en-US" sz="900" baseline="-25000" dirty="0">
                <a:solidFill>
                  <a:schemeClr val="bg1">
                    <a:lumMod val="75000"/>
                  </a:schemeClr>
                </a:solidFill>
                <a:latin typeface="Arial" charset="0"/>
                <a:cs typeface="Arial" charset="0"/>
              </a:rPr>
              <a:t>2</a:t>
            </a:r>
          </a:p>
        </p:txBody>
      </p:sp>
      <p:sp>
        <p:nvSpPr>
          <p:cNvPr id="34829" name="TextBox 12"/>
          <p:cNvSpPr txBox="1">
            <a:spLocks noChangeArrowheads="1"/>
          </p:cNvSpPr>
          <p:nvPr/>
        </p:nvSpPr>
        <p:spPr bwMode="auto">
          <a:xfrm>
            <a:off x="2065338" y="3709988"/>
            <a:ext cx="319087" cy="2301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00">
                <a:latin typeface="Symbol" panose="05050102010706020507" pitchFamily="18" charset="2"/>
              </a:rPr>
              <a:t>D</a:t>
            </a:r>
            <a:r>
              <a:rPr lang="en-US" altLang="en-US" sz="900">
                <a:latin typeface="Arial" panose="020B0604020202020204" pitchFamily="34" charset="0"/>
              </a:rPr>
              <a:t>p</a:t>
            </a:r>
            <a:endParaRPr lang="en-US" altLang="en-US" sz="900" baseline="-25000">
              <a:latin typeface="Arial" panose="020B0604020202020204" pitchFamily="34" charset="0"/>
            </a:endParaRPr>
          </a:p>
        </p:txBody>
      </p:sp>
      <p:sp>
        <p:nvSpPr>
          <p:cNvPr id="34830" name="TextBox 13"/>
          <p:cNvSpPr txBox="1">
            <a:spLocks noChangeArrowheads="1"/>
          </p:cNvSpPr>
          <p:nvPr/>
        </p:nvSpPr>
        <p:spPr bwMode="auto">
          <a:xfrm>
            <a:off x="5703888" y="3776663"/>
            <a:ext cx="319087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00">
                <a:latin typeface="Symbol" panose="05050102010706020507" pitchFamily="18" charset="2"/>
              </a:rPr>
              <a:t>D</a:t>
            </a:r>
            <a:r>
              <a:rPr lang="en-US" altLang="en-US" sz="900">
                <a:latin typeface="Arial" panose="020B0604020202020204" pitchFamily="34" charset="0"/>
              </a:rPr>
              <a:t>p</a:t>
            </a:r>
            <a:endParaRPr lang="en-US" altLang="en-US" sz="900" baseline="-25000">
              <a:latin typeface="Arial" panose="020B0604020202020204" pitchFamily="34" charset="0"/>
            </a:endParaRPr>
          </a:p>
        </p:txBody>
      </p:sp>
      <p:sp>
        <p:nvSpPr>
          <p:cNvPr id="34831" name="TextBox 88"/>
          <p:cNvSpPr txBox="1">
            <a:spLocks noChangeArrowheads="1"/>
          </p:cNvSpPr>
          <p:nvPr/>
        </p:nvSpPr>
        <p:spPr bwMode="auto">
          <a:xfrm>
            <a:off x="2300288" y="5842000"/>
            <a:ext cx="31924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064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064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064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064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06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06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06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06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06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Symbol" panose="05050102010706020507" pitchFamily="18" charset="2"/>
              </a:rPr>
              <a:t>DH</a:t>
            </a:r>
            <a:r>
              <a:rPr lang="en-US" altLang="en-US" sz="1400" dirty="0"/>
              <a:t> =                     log  (         ) +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BD25D45-8AD7-4BD3-A204-DB607CAFB171}"/>
              </a:ext>
            </a:extLst>
          </p:cNvPr>
          <p:cNvCxnSpPr/>
          <p:nvPr/>
        </p:nvCxnSpPr>
        <p:spPr bwMode="auto">
          <a:xfrm>
            <a:off x="2800350" y="6007100"/>
            <a:ext cx="6731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33" name="TextBox 163"/>
          <p:cNvSpPr txBox="1">
            <a:spLocks noChangeArrowheads="1"/>
          </p:cNvSpPr>
          <p:nvPr/>
        </p:nvSpPr>
        <p:spPr bwMode="auto">
          <a:xfrm>
            <a:off x="2863850" y="5727700"/>
            <a:ext cx="474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C</a:t>
            </a:r>
            <a:r>
              <a:rPr lang="en-US" altLang="en-US" sz="1400" baseline="-25000"/>
              <a:t>S </a:t>
            </a:r>
            <a:r>
              <a:rPr lang="en-US" altLang="en-US" sz="1400"/>
              <a:t>H</a:t>
            </a:r>
          </a:p>
        </p:txBody>
      </p:sp>
      <p:sp>
        <p:nvSpPr>
          <p:cNvPr id="34834" name="TextBox 112"/>
          <p:cNvSpPr txBox="1">
            <a:spLocks noChangeArrowheads="1"/>
          </p:cNvSpPr>
          <p:nvPr/>
        </p:nvSpPr>
        <p:spPr bwMode="auto">
          <a:xfrm>
            <a:off x="2851150" y="5981700"/>
            <a:ext cx="6143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1 + e</a:t>
            </a:r>
            <a:r>
              <a:rPr lang="en-US" altLang="en-US" sz="1400" baseline="-25000"/>
              <a:t>O</a:t>
            </a:r>
            <a:endParaRPr lang="en-US" altLang="en-US" sz="1400"/>
          </a:p>
        </p:txBody>
      </p:sp>
      <p:sp>
        <p:nvSpPr>
          <p:cNvPr id="34835" name="TextBox 129"/>
          <p:cNvSpPr txBox="1">
            <a:spLocks noChangeArrowheads="1"/>
          </p:cNvSpPr>
          <p:nvPr/>
        </p:nvSpPr>
        <p:spPr bwMode="auto">
          <a:xfrm>
            <a:off x="3956050" y="5727700"/>
            <a:ext cx="3429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P</a:t>
            </a:r>
            <a:r>
              <a:rPr lang="en-US" altLang="en-US" sz="1400" baseline="-25000"/>
              <a:t>C</a:t>
            </a:r>
            <a:endParaRPr lang="en-US" altLang="en-US" sz="1400"/>
          </a:p>
        </p:txBody>
      </p:sp>
      <p:sp>
        <p:nvSpPr>
          <p:cNvPr id="34836" name="TextBox 134"/>
          <p:cNvSpPr txBox="1">
            <a:spLocks noChangeArrowheads="1"/>
          </p:cNvSpPr>
          <p:nvPr/>
        </p:nvSpPr>
        <p:spPr bwMode="auto">
          <a:xfrm>
            <a:off x="3956050" y="5956300"/>
            <a:ext cx="3365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P</a:t>
            </a:r>
            <a:r>
              <a:rPr lang="en-US" altLang="en-US" sz="1400" baseline="-25000"/>
              <a:t>o</a:t>
            </a:r>
            <a:endParaRPr lang="en-US" altLang="en-US" sz="1400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6B031D2-FE3B-433D-809C-8AA3364BABD4}"/>
              </a:ext>
            </a:extLst>
          </p:cNvPr>
          <p:cNvCxnSpPr/>
          <p:nvPr/>
        </p:nvCxnSpPr>
        <p:spPr bwMode="auto">
          <a:xfrm>
            <a:off x="3994150" y="6015038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A001471-A59F-452F-A1C7-CC443853C383}"/>
              </a:ext>
            </a:extLst>
          </p:cNvPr>
          <p:cNvCxnSpPr/>
          <p:nvPr/>
        </p:nvCxnSpPr>
        <p:spPr bwMode="auto">
          <a:xfrm>
            <a:off x="4514850" y="6007100"/>
            <a:ext cx="6731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39" name="TextBox 180"/>
          <p:cNvSpPr txBox="1">
            <a:spLocks noChangeArrowheads="1"/>
          </p:cNvSpPr>
          <p:nvPr/>
        </p:nvSpPr>
        <p:spPr bwMode="auto">
          <a:xfrm>
            <a:off x="4578350" y="5727700"/>
            <a:ext cx="5254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C </a:t>
            </a:r>
            <a:r>
              <a:rPr lang="en-US" altLang="en-US" sz="1400" baseline="-25000"/>
              <a:t>C </a:t>
            </a:r>
            <a:r>
              <a:rPr lang="en-US" altLang="en-US" sz="1400"/>
              <a:t>H</a:t>
            </a:r>
          </a:p>
        </p:txBody>
      </p:sp>
      <p:sp>
        <p:nvSpPr>
          <p:cNvPr id="34840" name="TextBox 181"/>
          <p:cNvSpPr txBox="1">
            <a:spLocks noChangeArrowheads="1"/>
          </p:cNvSpPr>
          <p:nvPr/>
        </p:nvSpPr>
        <p:spPr bwMode="auto">
          <a:xfrm>
            <a:off x="4565650" y="5981700"/>
            <a:ext cx="6143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1 + e</a:t>
            </a:r>
            <a:r>
              <a:rPr lang="en-US" altLang="en-US" sz="1400" baseline="-25000"/>
              <a:t>O</a:t>
            </a:r>
            <a:endParaRPr lang="en-US" altLang="en-US" sz="1400"/>
          </a:p>
        </p:txBody>
      </p:sp>
      <p:sp>
        <p:nvSpPr>
          <p:cNvPr id="34841" name="TextBox 183"/>
          <p:cNvSpPr txBox="1">
            <a:spLocks noChangeArrowheads="1"/>
          </p:cNvSpPr>
          <p:nvPr/>
        </p:nvSpPr>
        <p:spPr bwMode="auto">
          <a:xfrm>
            <a:off x="5700713" y="5976938"/>
            <a:ext cx="341312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P</a:t>
            </a:r>
            <a:r>
              <a:rPr lang="en-US" altLang="en-US" sz="1400" baseline="-25000"/>
              <a:t>C</a:t>
            </a:r>
            <a:endParaRPr lang="en-US" altLang="en-US" sz="1400"/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6E26A97-B29B-4222-B9C1-2B5FE4948FC6}"/>
              </a:ext>
            </a:extLst>
          </p:cNvPr>
          <p:cNvCxnSpPr/>
          <p:nvPr/>
        </p:nvCxnSpPr>
        <p:spPr bwMode="auto">
          <a:xfrm flipV="1">
            <a:off x="5613400" y="6016625"/>
            <a:ext cx="519113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43" name="TextBox 185"/>
          <p:cNvSpPr txBox="1">
            <a:spLocks noChangeArrowheads="1"/>
          </p:cNvSpPr>
          <p:nvPr/>
        </p:nvSpPr>
        <p:spPr bwMode="auto">
          <a:xfrm>
            <a:off x="5522913" y="5735638"/>
            <a:ext cx="750887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P</a:t>
            </a:r>
            <a:r>
              <a:rPr lang="en-US" altLang="en-US" sz="1400" baseline="-25000"/>
              <a:t>o</a:t>
            </a:r>
            <a:r>
              <a:rPr lang="en-US" altLang="en-US" sz="1400"/>
              <a:t>  + </a:t>
            </a:r>
            <a:r>
              <a:rPr lang="en-US" altLang="en-US" sz="1400">
                <a:latin typeface="Symbol" panose="05050102010706020507" pitchFamily="18" charset="2"/>
              </a:rPr>
              <a:t>D</a:t>
            </a:r>
            <a:r>
              <a:rPr lang="en-US" altLang="en-US" sz="1400"/>
              <a:t>P</a:t>
            </a:r>
          </a:p>
        </p:txBody>
      </p:sp>
      <p:sp>
        <p:nvSpPr>
          <p:cNvPr id="34844" name="TextBox 187"/>
          <p:cNvSpPr txBox="1">
            <a:spLocks noChangeArrowheads="1"/>
          </p:cNvSpPr>
          <p:nvPr/>
        </p:nvSpPr>
        <p:spPr bwMode="auto">
          <a:xfrm>
            <a:off x="5156200" y="5800725"/>
            <a:ext cx="1235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log</a:t>
            </a:r>
            <a:r>
              <a:rPr lang="en-US" altLang="en-US" sz="1800"/>
              <a:t> (            )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9FEE68CB-3C97-4BD1-A4D4-A737D65080CC}"/>
              </a:ext>
            </a:extLst>
          </p:cNvPr>
          <p:cNvSpPr/>
          <p:nvPr/>
        </p:nvSpPr>
        <p:spPr>
          <a:xfrm>
            <a:off x="2227263" y="5675313"/>
            <a:ext cx="4318000" cy="635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4846" name="TextBox 30"/>
          <p:cNvSpPr txBox="1">
            <a:spLocks noChangeArrowheads="1"/>
          </p:cNvSpPr>
          <p:nvPr/>
        </p:nvSpPr>
        <p:spPr bwMode="auto">
          <a:xfrm>
            <a:off x="6032500" y="5842000"/>
            <a:ext cx="24288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800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34847" name="TextBox 31"/>
          <p:cNvSpPr txBox="1">
            <a:spLocks noChangeArrowheads="1"/>
          </p:cNvSpPr>
          <p:nvPr/>
        </p:nvSpPr>
        <p:spPr bwMode="auto">
          <a:xfrm>
            <a:off x="6629400" y="5245100"/>
            <a:ext cx="24288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800">
                <a:latin typeface="Arial" panose="020B060402020202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6043158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76225" y="260350"/>
            <a:ext cx="8610600" cy="546100"/>
          </a:xfrm>
        </p:spPr>
        <p:txBody>
          <a:bodyPr anchor="b"/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Subsidence from Water Table Lowering</a:t>
            </a:r>
            <a:endParaRPr lang="en-US" sz="3200" b="1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6" name="Rectangle 4"/>
          <p:cNvSpPr txBox="1">
            <a:spLocks noChangeArrowheads="1"/>
          </p:cNvSpPr>
          <p:nvPr/>
        </p:nvSpPr>
        <p:spPr bwMode="auto">
          <a:xfrm>
            <a:off x="0" y="971550"/>
            <a:ext cx="199072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t"/>
          <a:lstStyle/>
          <a:p>
            <a:pPr marL="800100" lvl="1" indent="-342900">
              <a:lnSpc>
                <a:spcPct val="120000"/>
              </a:lnSpc>
              <a:defRPr/>
            </a:pPr>
            <a:r>
              <a:rPr lang="en-US" b="1" i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Example:</a:t>
            </a:r>
          </a:p>
          <a:p>
            <a:pPr marL="800100" lvl="1" indent="-342900">
              <a:lnSpc>
                <a:spcPct val="120000"/>
              </a:lnSpc>
              <a:defRPr/>
            </a:pPr>
            <a:endParaRPr lang="en-US" b="1" i="1" kern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800100" lvl="1" indent="-342900">
              <a:lnSpc>
                <a:spcPct val="120000"/>
              </a:lnSpc>
              <a:defRPr/>
            </a:pPr>
            <a:endParaRPr lang="en-US" b="1" i="1" kern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342900" indent="-342900">
              <a:lnSpc>
                <a:spcPct val="120000"/>
              </a:lnSpc>
              <a:defRPr/>
            </a:pPr>
            <a:endParaRPr lang="en-US" b="1" i="1" kern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342900" indent="-342900">
              <a:lnSpc>
                <a:spcPct val="120000"/>
              </a:lnSpc>
              <a:defRPr/>
            </a:pPr>
            <a:endParaRPr lang="en-US" b="1" i="1" kern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342900" indent="-342900">
              <a:lnSpc>
                <a:spcPct val="120000"/>
              </a:lnSpc>
              <a:buFont typeface="Arial" pitchFamily="34" charset="0"/>
              <a:buChar char="•"/>
              <a:defRPr/>
            </a:pPr>
            <a:endParaRPr lang="en-US" b="1" i="1" kern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800100" lvl="1" indent="-342900">
              <a:lnSpc>
                <a:spcPct val="120000"/>
              </a:lnSpc>
              <a:buFont typeface="Arial" pitchFamily="34" charset="0"/>
              <a:buChar char="•"/>
              <a:defRPr/>
            </a:pPr>
            <a:endParaRPr lang="en-US" b="1" i="1" kern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43" name="Picture 42" descr="subsidence_Polan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13350" y="940719"/>
            <a:ext cx="3492500" cy="5307681"/>
          </a:xfrm>
          <a:prstGeom prst="rect">
            <a:avLst/>
          </a:prstGeom>
        </p:spPr>
      </p:pic>
      <p:sp>
        <p:nvSpPr>
          <p:cNvPr id="49" name="Rectangle 48"/>
          <p:cNvSpPr/>
          <p:nvPr/>
        </p:nvSpPr>
        <p:spPr bwMode="auto">
          <a:xfrm>
            <a:off x="571500" y="1695451"/>
            <a:ext cx="1943100" cy="1371600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" name="Oval 49"/>
          <p:cNvSpPr/>
          <p:nvPr/>
        </p:nvSpPr>
        <p:spPr bwMode="auto">
          <a:xfrm>
            <a:off x="1466850" y="2705100"/>
            <a:ext cx="104775" cy="104775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53" name="Straight Connector 52"/>
          <p:cNvCxnSpPr/>
          <p:nvPr/>
        </p:nvCxnSpPr>
        <p:spPr bwMode="auto">
          <a:xfrm rot="16200000" flipH="1">
            <a:off x="733425" y="1714499"/>
            <a:ext cx="142875" cy="1047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4" name="Straight Connector 53"/>
          <p:cNvCxnSpPr/>
          <p:nvPr/>
        </p:nvCxnSpPr>
        <p:spPr bwMode="auto">
          <a:xfrm rot="16200000" flipH="1">
            <a:off x="790575" y="1704974"/>
            <a:ext cx="142875" cy="1047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5" name="Straight Connector 54"/>
          <p:cNvCxnSpPr/>
          <p:nvPr/>
        </p:nvCxnSpPr>
        <p:spPr bwMode="auto">
          <a:xfrm rot="16200000" flipH="1">
            <a:off x="885825" y="1714499"/>
            <a:ext cx="142875" cy="1047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6" name="Isosceles Triangle 55"/>
          <p:cNvSpPr/>
          <p:nvPr/>
        </p:nvSpPr>
        <p:spPr bwMode="auto">
          <a:xfrm flipV="1">
            <a:off x="1133475" y="1504950"/>
            <a:ext cx="180975" cy="190500"/>
          </a:xfrm>
          <a:prstGeom prst="triangl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59" name="Straight Connector 58"/>
          <p:cNvCxnSpPr/>
          <p:nvPr/>
        </p:nvCxnSpPr>
        <p:spPr bwMode="auto">
          <a:xfrm>
            <a:off x="571500" y="2209800"/>
            <a:ext cx="1933575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81" name="Isosceles Triangle 80"/>
          <p:cNvSpPr/>
          <p:nvPr/>
        </p:nvSpPr>
        <p:spPr bwMode="auto">
          <a:xfrm flipV="1">
            <a:off x="1076325" y="2028825"/>
            <a:ext cx="180975" cy="190500"/>
          </a:xfrm>
          <a:prstGeom prst="triangl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2" name="Rectangle 4"/>
          <p:cNvSpPr txBox="1">
            <a:spLocks noChangeArrowheads="1"/>
          </p:cNvSpPr>
          <p:nvPr/>
        </p:nvSpPr>
        <p:spPr bwMode="auto">
          <a:xfrm>
            <a:off x="2543175" y="1365250"/>
            <a:ext cx="155257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Initial GWT</a:t>
            </a:r>
            <a:endParaRPr kumimoji="0" lang="en-US" b="1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3" name="Rectangle 4"/>
          <p:cNvSpPr txBox="1">
            <a:spLocks noChangeArrowheads="1"/>
          </p:cNvSpPr>
          <p:nvPr/>
        </p:nvSpPr>
        <p:spPr bwMode="auto">
          <a:xfrm>
            <a:off x="2552700" y="1851025"/>
            <a:ext cx="155257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Final GWT</a:t>
            </a:r>
            <a:endParaRPr kumimoji="0" lang="en-US" b="1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85" name="Straight Arrow Connector 84"/>
          <p:cNvCxnSpPr/>
          <p:nvPr/>
        </p:nvCxnSpPr>
        <p:spPr bwMode="auto">
          <a:xfrm rot="5400000">
            <a:off x="157163" y="1966912"/>
            <a:ext cx="542925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86" name="Straight Arrow Connector 85"/>
          <p:cNvCxnSpPr/>
          <p:nvPr/>
        </p:nvCxnSpPr>
        <p:spPr bwMode="auto">
          <a:xfrm rot="5400000">
            <a:off x="147638" y="2538413"/>
            <a:ext cx="542925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</p:spPr>
      </p:cxnSp>
      <p:sp>
        <p:nvSpPr>
          <p:cNvPr id="87" name="Rectangle 4"/>
          <p:cNvSpPr txBox="1">
            <a:spLocks noChangeArrowheads="1"/>
          </p:cNvSpPr>
          <p:nvPr/>
        </p:nvSpPr>
        <p:spPr bwMode="auto">
          <a:xfrm>
            <a:off x="123825" y="1819275"/>
            <a:ext cx="581025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5m</a:t>
            </a:r>
            <a:endParaRPr kumimoji="0" lang="en-US" b="1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8" name="Rectangle 4"/>
          <p:cNvSpPr txBox="1">
            <a:spLocks noChangeArrowheads="1"/>
          </p:cNvSpPr>
          <p:nvPr/>
        </p:nvSpPr>
        <p:spPr bwMode="auto">
          <a:xfrm>
            <a:off x="95250" y="2295525"/>
            <a:ext cx="554607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5m</a:t>
            </a:r>
            <a:endParaRPr kumimoji="0" lang="en-US" b="1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9" name="Rectangle 4"/>
          <p:cNvSpPr txBox="1">
            <a:spLocks noChangeArrowheads="1"/>
          </p:cNvSpPr>
          <p:nvPr/>
        </p:nvSpPr>
        <p:spPr bwMode="auto">
          <a:xfrm>
            <a:off x="1600200" y="2514600"/>
            <a:ext cx="447675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</a:t>
            </a:r>
            <a:endParaRPr kumimoji="0" lang="en-US" b="1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3824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1438463"/>
              </p:ext>
            </p:extLst>
          </p:nvPr>
        </p:nvGraphicFramePr>
        <p:xfrm>
          <a:off x="327025" y="3384550"/>
          <a:ext cx="3763963" cy="302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184120" imgH="1752480" progId="Equation.3">
                  <p:embed/>
                </p:oleObj>
              </mc:Choice>
              <mc:Fallback>
                <p:oleObj name="Equation" r:id="rId3" imgW="2184120" imgH="1752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025" y="3384550"/>
                        <a:ext cx="3763963" cy="302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5153025" y="5727700"/>
            <a:ext cx="155257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USGS</a:t>
            </a:r>
            <a:endParaRPr kumimoji="0" lang="en-US" b="1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1" name="Rectangle 4"/>
          <p:cNvSpPr txBox="1">
            <a:spLocks noChangeArrowheads="1"/>
          </p:cNvSpPr>
          <p:nvPr/>
        </p:nvSpPr>
        <p:spPr bwMode="auto">
          <a:xfrm>
            <a:off x="971550" y="1565275"/>
            <a:ext cx="155257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Symbol" pitchFamily="18" charset="2"/>
                <a:ea typeface="+mj-ea"/>
                <a:cs typeface="+mj-cs"/>
              </a:rPr>
              <a:t>g</a:t>
            </a:r>
            <a:r>
              <a:rPr kumimoji="0" lang="en-US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= </a:t>
            </a: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20 </a:t>
            </a:r>
            <a:r>
              <a:rPr lang="en-US" b="1" i="1" kern="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kN</a:t>
            </a: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/m</a:t>
            </a:r>
            <a:r>
              <a:rPr lang="en-US" b="1" i="1" kern="0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3</a:t>
            </a:r>
            <a:endParaRPr kumimoji="0" lang="en-US" b="1" i="1" u="none" strike="noStrike" kern="0" cap="none" spc="0" normalizeH="0" baseline="3000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9CD30D2-4DE9-C5B3-3468-6687C938A23F}"/>
              </a:ext>
            </a:extLst>
          </p:cNvPr>
          <p:cNvSpPr txBox="1"/>
          <p:nvPr/>
        </p:nvSpPr>
        <p:spPr>
          <a:xfrm>
            <a:off x="4949301" y="6412984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/>
              <a:t>san</a:t>
            </a:r>
            <a:r>
              <a:rPr lang="en-US" dirty="0"/>
              <a:t> </a:t>
            </a:r>
            <a:r>
              <a:rPr lang="en-US" dirty="0" err="1"/>
              <a:t>joaquin</a:t>
            </a:r>
            <a:r>
              <a:rPr lang="en-US" dirty="0"/>
              <a:t> valley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517525" y="265113"/>
          <a:ext cx="8524875" cy="6281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rawing" r:id="rId3" imgW="7924800" imgH="6499860" progId="Presentations.Drawing.12">
                  <p:embed/>
                </p:oleObj>
              </mc:Choice>
              <mc:Fallback>
                <p:oleObj name="Drawing" r:id="rId3" imgW="7924800" imgH="6499860" progId="Presentations.Drawing.12">
                  <p:embed/>
                  <p:pic>
                    <p:nvPicPr>
                      <p:cNvPr id="36866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525" y="265113"/>
                        <a:ext cx="8524875" cy="6281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67" name="Rectangle 2"/>
          <p:cNvSpPr>
            <a:spLocks noChangeArrowheads="1"/>
          </p:cNvSpPr>
          <p:nvPr/>
        </p:nvSpPr>
        <p:spPr bwMode="auto">
          <a:xfrm>
            <a:off x="4133850" y="5376863"/>
            <a:ext cx="4033838" cy="9064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2030413" y="3659188"/>
            <a:ext cx="319087" cy="2301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00">
                <a:latin typeface="Symbol" panose="05050102010706020507" pitchFamily="18" charset="2"/>
              </a:rPr>
              <a:t>D</a:t>
            </a:r>
            <a:r>
              <a:rPr lang="en-US" altLang="en-US" sz="900">
                <a:latin typeface="Arial" panose="020B0604020202020204" pitchFamily="34" charset="0"/>
              </a:rPr>
              <a:t>p</a:t>
            </a:r>
            <a:endParaRPr lang="en-US" altLang="en-US" sz="900" baseline="-25000">
              <a:latin typeface="Arial" panose="020B0604020202020204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5910263" y="1982788"/>
            <a:ext cx="373062" cy="166687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1908175" y="2016125"/>
            <a:ext cx="311150" cy="141288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36871" name="TextBox 7"/>
          <p:cNvSpPr txBox="1">
            <a:spLocks noChangeArrowheads="1"/>
          </p:cNvSpPr>
          <p:nvPr/>
        </p:nvSpPr>
        <p:spPr bwMode="auto">
          <a:xfrm>
            <a:off x="5905500" y="1944688"/>
            <a:ext cx="36195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00">
                <a:latin typeface="Symbol" panose="05050102010706020507" pitchFamily="18" charset="2"/>
              </a:rPr>
              <a:t>D</a:t>
            </a:r>
            <a:r>
              <a:rPr lang="en-US" altLang="en-US" sz="900">
                <a:latin typeface="Arial" panose="020B0604020202020204" pitchFamily="34" charset="0"/>
              </a:rPr>
              <a:t>p</a:t>
            </a:r>
            <a:r>
              <a:rPr lang="en-US" altLang="en-US" sz="900" baseline="-25000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90021B-E831-470C-87DF-213D0759DED7}"/>
              </a:ext>
            </a:extLst>
          </p:cNvPr>
          <p:cNvSpPr txBox="1"/>
          <p:nvPr/>
        </p:nvSpPr>
        <p:spPr>
          <a:xfrm>
            <a:off x="1922463" y="1984375"/>
            <a:ext cx="361950" cy="231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900" dirty="0">
                <a:solidFill>
                  <a:schemeClr val="bg1">
                    <a:lumMod val="75000"/>
                  </a:schemeClr>
                </a:solidFill>
                <a:latin typeface="Symbol" pitchFamily="18" charset="2"/>
                <a:cs typeface="Arial" charset="0"/>
              </a:rPr>
              <a:t>D</a:t>
            </a:r>
            <a:r>
              <a:rPr lang="en-US" sz="900" dirty="0">
                <a:solidFill>
                  <a:schemeClr val="bg1">
                    <a:lumMod val="75000"/>
                  </a:schemeClr>
                </a:solidFill>
                <a:latin typeface="Arial" charset="0"/>
                <a:cs typeface="Arial" charset="0"/>
              </a:rPr>
              <a:t>p</a:t>
            </a:r>
            <a:r>
              <a:rPr lang="en-US" sz="900" baseline="-25000" dirty="0">
                <a:solidFill>
                  <a:schemeClr val="bg1">
                    <a:lumMod val="75000"/>
                  </a:schemeClr>
                </a:solidFill>
                <a:latin typeface="Arial" charset="0"/>
                <a:cs typeface="Arial" charset="0"/>
              </a:rPr>
              <a:t>2</a:t>
            </a:r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6056313" y="3344863"/>
            <a:ext cx="296862" cy="242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36874" name="Rectangle 10"/>
          <p:cNvSpPr>
            <a:spLocks noChangeArrowheads="1"/>
          </p:cNvSpPr>
          <p:nvPr/>
        </p:nvSpPr>
        <p:spPr bwMode="auto">
          <a:xfrm>
            <a:off x="5830888" y="3711575"/>
            <a:ext cx="217487" cy="1682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36875" name="TextBox 4"/>
          <p:cNvSpPr txBox="1">
            <a:spLocks noChangeArrowheads="1"/>
          </p:cNvSpPr>
          <p:nvPr/>
        </p:nvSpPr>
        <p:spPr bwMode="auto">
          <a:xfrm>
            <a:off x="5770563" y="3689350"/>
            <a:ext cx="363537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00">
                <a:latin typeface="Symbol" panose="05050102010706020507" pitchFamily="18" charset="2"/>
              </a:rPr>
              <a:t>D</a:t>
            </a:r>
            <a:r>
              <a:rPr lang="en-US" altLang="en-US" sz="900">
                <a:latin typeface="Arial" panose="020B0604020202020204" pitchFamily="34" charset="0"/>
              </a:rPr>
              <a:t>p</a:t>
            </a:r>
            <a:r>
              <a:rPr lang="en-US" altLang="en-US" sz="900" baseline="-25000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36876" name="TextBox 11"/>
          <p:cNvSpPr txBox="1">
            <a:spLocks noChangeArrowheads="1"/>
          </p:cNvSpPr>
          <p:nvPr/>
        </p:nvSpPr>
        <p:spPr bwMode="auto">
          <a:xfrm>
            <a:off x="5961063" y="3373438"/>
            <a:ext cx="361950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00">
                <a:latin typeface="Symbol" panose="05050102010706020507" pitchFamily="18" charset="2"/>
              </a:rPr>
              <a:t>D</a:t>
            </a:r>
            <a:r>
              <a:rPr lang="en-US" altLang="en-US" sz="900">
                <a:latin typeface="Arial" panose="020B0604020202020204" pitchFamily="34" charset="0"/>
              </a:rPr>
              <a:t>p</a:t>
            </a:r>
            <a:r>
              <a:rPr lang="en-US" altLang="en-US" sz="900" baseline="-25000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36877" name="TextBox 88"/>
          <p:cNvSpPr txBox="1">
            <a:spLocks noChangeArrowheads="1"/>
          </p:cNvSpPr>
          <p:nvPr/>
        </p:nvSpPr>
        <p:spPr bwMode="auto">
          <a:xfrm>
            <a:off x="2300288" y="5842000"/>
            <a:ext cx="31940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064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064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064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064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06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06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06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06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06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>
                <a:latin typeface="Symbol" panose="05050102010706020507" pitchFamily="18" charset="2"/>
              </a:rPr>
              <a:t>DH</a:t>
            </a:r>
            <a:r>
              <a:rPr lang="en-US" altLang="en-US" sz="1400"/>
              <a:t> =                     log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B1D384A-3807-4160-AB25-C842A975D8A3}"/>
              </a:ext>
            </a:extLst>
          </p:cNvPr>
          <p:cNvCxnSpPr/>
          <p:nvPr/>
        </p:nvCxnSpPr>
        <p:spPr bwMode="auto">
          <a:xfrm>
            <a:off x="2800350" y="6007100"/>
            <a:ext cx="6731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879" name="TextBox 163"/>
          <p:cNvSpPr txBox="1">
            <a:spLocks noChangeArrowheads="1"/>
          </p:cNvSpPr>
          <p:nvPr/>
        </p:nvSpPr>
        <p:spPr bwMode="auto">
          <a:xfrm>
            <a:off x="2863850" y="5727700"/>
            <a:ext cx="4762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C</a:t>
            </a:r>
            <a:r>
              <a:rPr lang="en-US" altLang="en-US" sz="1400" baseline="-25000"/>
              <a:t>S </a:t>
            </a:r>
            <a:r>
              <a:rPr lang="en-US" altLang="en-US" sz="1400"/>
              <a:t>H</a:t>
            </a:r>
          </a:p>
        </p:txBody>
      </p:sp>
      <p:sp>
        <p:nvSpPr>
          <p:cNvPr id="36880" name="TextBox 112"/>
          <p:cNvSpPr txBox="1">
            <a:spLocks noChangeArrowheads="1"/>
          </p:cNvSpPr>
          <p:nvPr/>
        </p:nvSpPr>
        <p:spPr bwMode="auto">
          <a:xfrm>
            <a:off x="2851150" y="5981700"/>
            <a:ext cx="6143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1 + e</a:t>
            </a:r>
            <a:r>
              <a:rPr lang="en-US" altLang="en-US" sz="1400" baseline="-25000"/>
              <a:t>O</a:t>
            </a:r>
            <a:endParaRPr lang="en-US" altLang="en-US" sz="1400"/>
          </a:p>
        </p:txBody>
      </p:sp>
      <p:sp>
        <p:nvSpPr>
          <p:cNvPr id="36881" name="TextBox 183"/>
          <p:cNvSpPr txBox="1">
            <a:spLocks noChangeArrowheads="1"/>
          </p:cNvSpPr>
          <p:nvPr/>
        </p:nvSpPr>
        <p:spPr bwMode="auto">
          <a:xfrm>
            <a:off x="4059238" y="5975350"/>
            <a:ext cx="3365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P</a:t>
            </a:r>
            <a:r>
              <a:rPr lang="en-US" altLang="en-US" sz="1400" baseline="-25000"/>
              <a:t>o</a:t>
            </a:r>
            <a:endParaRPr lang="en-US" altLang="en-US" sz="1400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FBCB435-316A-43C9-BCF5-636FFB88B1AF}"/>
              </a:ext>
            </a:extLst>
          </p:cNvPr>
          <p:cNvCxnSpPr/>
          <p:nvPr/>
        </p:nvCxnSpPr>
        <p:spPr bwMode="auto">
          <a:xfrm flipV="1">
            <a:off x="3971925" y="6016625"/>
            <a:ext cx="519113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883" name="TextBox 185"/>
          <p:cNvSpPr txBox="1">
            <a:spLocks noChangeArrowheads="1"/>
          </p:cNvSpPr>
          <p:nvPr/>
        </p:nvSpPr>
        <p:spPr bwMode="auto">
          <a:xfrm>
            <a:off x="3883025" y="5734050"/>
            <a:ext cx="749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P</a:t>
            </a:r>
            <a:r>
              <a:rPr lang="en-US" altLang="en-US" sz="1400" baseline="-25000"/>
              <a:t>o</a:t>
            </a:r>
            <a:r>
              <a:rPr lang="en-US" altLang="en-US" sz="1400"/>
              <a:t>  + </a:t>
            </a:r>
            <a:r>
              <a:rPr lang="en-US" altLang="en-US" sz="1400">
                <a:latin typeface="Symbol" panose="05050102010706020507" pitchFamily="18" charset="2"/>
              </a:rPr>
              <a:t>D</a:t>
            </a:r>
            <a:r>
              <a:rPr lang="en-US" altLang="en-US" sz="1400"/>
              <a:t>P</a:t>
            </a:r>
          </a:p>
        </p:txBody>
      </p:sp>
      <p:sp>
        <p:nvSpPr>
          <p:cNvPr id="36884" name="TextBox 187"/>
          <p:cNvSpPr txBox="1">
            <a:spLocks noChangeArrowheads="1"/>
          </p:cNvSpPr>
          <p:nvPr/>
        </p:nvSpPr>
        <p:spPr bwMode="auto">
          <a:xfrm>
            <a:off x="3516313" y="5800725"/>
            <a:ext cx="12541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      </a:t>
            </a:r>
            <a:r>
              <a:rPr lang="en-US" altLang="en-US" sz="1800"/>
              <a:t> (            )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187BD3C-D10E-4FE3-92D3-FC63C24E0892}"/>
              </a:ext>
            </a:extLst>
          </p:cNvPr>
          <p:cNvSpPr/>
          <p:nvPr/>
        </p:nvSpPr>
        <p:spPr>
          <a:xfrm>
            <a:off x="2227263" y="5675313"/>
            <a:ext cx="2641600" cy="635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6886" name="TextBox 29"/>
          <p:cNvSpPr txBox="1">
            <a:spLocks noChangeArrowheads="1"/>
          </p:cNvSpPr>
          <p:nvPr/>
        </p:nvSpPr>
        <p:spPr bwMode="auto">
          <a:xfrm>
            <a:off x="4400550" y="5853113"/>
            <a:ext cx="24765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00">
                <a:latin typeface="Arial" panose="020B060402020202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41229497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AF24007F-9659-4C71-AB34-4D94D1761255}"/>
              </a:ext>
            </a:extLst>
          </p:cNvPr>
          <p:cNvGraphicFramePr>
            <a:graphicFrameLocks noGrp="1"/>
          </p:cNvGraphicFramePr>
          <p:nvPr/>
        </p:nvGraphicFramePr>
        <p:xfrm>
          <a:off x="2823456" y="2209800"/>
          <a:ext cx="6166077" cy="398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Freeform 6">
            <a:extLst>
              <a:ext uri="{FF2B5EF4-FFF2-40B4-BE49-F238E27FC236}">
                <a16:creationId xmlns:a16="http://schemas.microsoft.com/office/drawing/2014/main" id="{0362126A-D22D-455D-B6AC-33A8E14FBA47}"/>
              </a:ext>
            </a:extLst>
          </p:cNvPr>
          <p:cNvSpPr/>
          <p:nvPr/>
        </p:nvSpPr>
        <p:spPr>
          <a:xfrm>
            <a:off x="4667250" y="720725"/>
            <a:ext cx="3895725" cy="665163"/>
          </a:xfrm>
          <a:custGeom>
            <a:avLst/>
            <a:gdLst>
              <a:gd name="connsiteX0" fmla="*/ 0 w 2860766"/>
              <a:gd name="connsiteY0" fmla="*/ 10346 h 62597"/>
              <a:gd name="connsiteX1" fmla="*/ 339634 w 2860766"/>
              <a:gd name="connsiteY1" fmla="*/ 23408 h 62597"/>
              <a:gd name="connsiteX2" fmla="*/ 627017 w 2860766"/>
              <a:gd name="connsiteY2" fmla="*/ 36471 h 62597"/>
              <a:gd name="connsiteX3" fmla="*/ 1018903 w 2860766"/>
              <a:gd name="connsiteY3" fmla="*/ 23408 h 62597"/>
              <a:gd name="connsiteX4" fmla="*/ 1214846 w 2860766"/>
              <a:gd name="connsiteY4" fmla="*/ 36471 h 62597"/>
              <a:gd name="connsiteX5" fmla="*/ 1489166 w 2860766"/>
              <a:gd name="connsiteY5" fmla="*/ 62597 h 62597"/>
              <a:gd name="connsiteX6" fmla="*/ 2560320 w 2860766"/>
              <a:gd name="connsiteY6" fmla="*/ 49534 h 62597"/>
              <a:gd name="connsiteX7" fmla="*/ 2860766 w 2860766"/>
              <a:gd name="connsiteY7" fmla="*/ 23408 h 62597"/>
              <a:gd name="connsiteX0" fmla="*/ 0 w 2708921"/>
              <a:gd name="connsiteY0" fmla="*/ 10346 h 626477"/>
              <a:gd name="connsiteX1" fmla="*/ 339634 w 2708921"/>
              <a:gd name="connsiteY1" fmla="*/ 23408 h 626477"/>
              <a:gd name="connsiteX2" fmla="*/ 627017 w 2708921"/>
              <a:gd name="connsiteY2" fmla="*/ 36471 h 626477"/>
              <a:gd name="connsiteX3" fmla="*/ 1018903 w 2708921"/>
              <a:gd name="connsiteY3" fmla="*/ 23408 h 626477"/>
              <a:gd name="connsiteX4" fmla="*/ 1214846 w 2708921"/>
              <a:gd name="connsiteY4" fmla="*/ 36471 h 626477"/>
              <a:gd name="connsiteX5" fmla="*/ 1489166 w 2708921"/>
              <a:gd name="connsiteY5" fmla="*/ 62597 h 626477"/>
              <a:gd name="connsiteX6" fmla="*/ 2560320 w 2708921"/>
              <a:gd name="connsiteY6" fmla="*/ 49534 h 626477"/>
              <a:gd name="connsiteX7" fmla="*/ 2055223 w 2708921"/>
              <a:gd name="connsiteY7" fmla="*/ 626477 h 626477"/>
              <a:gd name="connsiteX0" fmla="*/ 0 w 2708921"/>
              <a:gd name="connsiteY0" fmla="*/ 10346 h 626477"/>
              <a:gd name="connsiteX1" fmla="*/ 339634 w 2708921"/>
              <a:gd name="connsiteY1" fmla="*/ 23408 h 626477"/>
              <a:gd name="connsiteX2" fmla="*/ 627017 w 2708921"/>
              <a:gd name="connsiteY2" fmla="*/ 36471 h 626477"/>
              <a:gd name="connsiteX3" fmla="*/ 1018903 w 2708921"/>
              <a:gd name="connsiteY3" fmla="*/ 23408 h 626477"/>
              <a:gd name="connsiteX4" fmla="*/ 1214846 w 2708921"/>
              <a:gd name="connsiteY4" fmla="*/ 36471 h 626477"/>
              <a:gd name="connsiteX5" fmla="*/ 1489166 w 2708921"/>
              <a:gd name="connsiteY5" fmla="*/ 62597 h 626477"/>
              <a:gd name="connsiteX6" fmla="*/ 2560320 w 2708921"/>
              <a:gd name="connsiteY6" fmla="*/ 49534 h 626477"/>
              <a:gd name="connsiteX7" fmla="*/ 2055223 w 2708921"/>
              <a:gd name="connsiteY7" fmla="*/ 626477 h 626477"/>
              <a:gd name="connsiteX8" fmla="*/ 0 w 2708921"/>
              <a:gd name="connsiteY8" fmla="*/ 10346 h 626477"/>
              <a:gd name="connsiteX0" fmla="*/ 0 w 2893424"/>
              <a:gd name="connsiteY0" fmla="*/ 10346 h 397877"/>
              <a:gd name="connsiteX1" fmla="*/ 339634 w 2893424"/>
              <a:gd name="connsiteY1" fmla="*/ 23408 h 397877"/>
              <a:gd name="connsiteX2" fmla="*/ 627017 w 2893424"/>
              <a:gd name="connsiteY2" fmla="*/ 36471 h 397877"/>
              <a:gd name="connsiteX3" fmla="*/ 1018903 w 2893424"/>
              <a:gd name="connsiteY3" fmla="*/ 23408 h 397877"/>
              <a:gd name="connsiteX4" fmla="*/ 1214846 w 2893424"/>
              <a:gd name="connsiteY4" fmla="*/ 36471 h 397877"/>
              <a:gd name="connsiteX5" fmla="*/ 1489166 w 2893424"/>
              <a:gd name="connsiteY5" fmla="*/ 62597 h 397877"/>
              <a:gd name="connsiteX6" fmla="*/ 2560320 w 2893424"/>
              <a:gd name="connsiteY6" fmla="*/ 49534 h 397877"/>
              <a:gd name="connsiteX7" fmla="*/ 2893424 w 2893424"/>
              <a:gd name="connsiteY7" fmla="*/ 397877 h 397877"/>
              <a:gd name="connsiteX8" fmla="*/ 0 w 2893424"/>
              <a:gd name="connsiteY8" fmla="*/ 10346 h 397877"/>
              <a:gd name="connsiteX0" fmla="*/ 0 w 2895601"/>
              <a:gd name="connsiteY0" fmla="*/ 474077 h 474077"/>
              <a:gd name="connsiteX1" fmla="*/ 341811 w 2895601"/>
              <a:gd name="connsiteY1" fmla="*/ 23408 h 474077"/>
              <a:gd name="connsiteX2" fmla="*/ 629194 w 2895601"/>
              <a:gd name="connsiteY2" fmla="*/ 36471 h 474077"/>
              <a:gd name="connsiteX3" fmla="*/ 1021080 w 2895601"/>
              <a:gd name="connsiteY3" fmla="*/ 23408 h 474077"/>
              <a:gd name="connsiteX4" fmla="*/ 1217023 w 2895601"/>
              <a:gd name="connsiteY4" fmla="*/ 36471 h 474077"/>
              <a:gd name="connsiteX5" fmla="*/ 1491343 w 2895601"/>
              <a:gd name="connsiteY5" fmla="*/ 62597 h 474077"/>
              <a:gd name="connsiteX6" fmla="*/ 2562497 w 2895601"/>
              <a:gd name="connsiteY6" fmla="*/ 49534 h 474077"/>
              <a:gd name="connsiteX7" fmla="*/ 2895601 w 2895601"/>
              <a:gd name="connsiteY7" fmla="*/ 397877 h 474077"/>
              <a:gd name="connsiteX8" fmla="*/ 0 w 2895601"/>
              <a:gd name="connsiteY8" fmla="*/ 474077 h 474077"/>
              <a:gd name="connsiteX0" fmla="*/ 0 w 2895601"/>
              <a:gd name="connsiteY0" fmla="*/ 474077 h 474077"/>
              <a:gd name="connsiteX1" fmla="*/ 76201 w 2895601"/>
              <a:gd name="connsiteY1" fmla="*/ 93077 h 474077"/>
              <a:gd name="connsiteX2" fmla="*/ 629194 w 2895601"/>
              <a:gd name="connsiteY2" fmla="*/ 36471 h 474077"/>
              <a:gd name="connsiteX3" fmla="*/ 1021080 w 2895601"/>
              <a:gd name="connsiteY3" fmla="*/ 23408 h 474077"/>
              <a:gd name="connsiteX4" fmla="*/ 1217023 w 2895601"/>
              <a:gd name="connsiteY4" fmla="*/ 36471 h 474077"/>
              <a:gd name="connsiteX5" fmla="*/ 1491343 w 2895601"/>
              <a:gd name="connsiteY5" fmla="*/ 62597 h 474077"/>
              <a:gd name="connsiteX6" fmla="*/ 2562497 w 2895601"/>
              <a:gd name="connsiteY6" fmla="*/ 49534 h 474077"/>
              <a:gd name="connsiteX7" fmla="*/ 2895601 w 2895601"/>
              <a:gd name="connsiteY7" fmla="*/ 397877 h 474077"/>
              <a:gd name="connsiteX8" fmla="*/ 0 w 2895601"/>
              <a:gd name="connsiteY8" fmla="*/ 474077 h 474077"/>
              <a:gd name="connsiteX0" fmla="*/ 0 w 2968002"/>
              <a:gd name="connsiteY0" fmla="*/ 506734 h 506734"/>
              <a:gd name="connsiteX1" fmla="*/ 76201 w 2968002"/>
              <a:gd name="connsiteY1" fmla="*/ 125734 h 506734"/>
              <a:gd name="connsiteX2" fmla="*/ 629194 w 2968002"/>
              <a:gd name="connsiteY2" fmla="*/ 69128 h 506734"/>
              <a:gd name="connsiteX3" fmla="*/ 1021080 w 2968002"/>
              <a:gd name="connsiteY3" fmla="*/ 56065 h 506734"/>
              <a:gd name="connsiteX4" fmla="*/ 1217023 w 2968002"/>
              <a:gd name="connsiteY4" fmla="*/ 69128 h 506734"/>
              <a:gd name="connsiteX5" fmla="*/ 1491343 w 2968002"/>
              <a:gd name="connsiteY5" fmla="*/ 95254 h 506734"/>
              <a:gd name="connsiteX6" fmla="*/ 2819401 w 2968002"/>
              <a:gd name="connsiteY6" fmla="*/ 49534 h 506734"/>
              <a:gd name="connsiteX7" fmla="*/ 2895601 w 2968002"/>
              <a:gd name="connsiteY7" fmla="*/ 430534 h 506734"/>
              <a:gd name="connsiteX8" fmla="*/ 0 w 2968002"/>
              <a:gd name="connsiteY8" fmla="*/ 506734 h 506734"/>
              <a:gd name="connsiteX0" fmla="*/ 0 w 2968002"/>
              <a:gd name="connsiteY0" fmla="*/ 506734 h 506734"/>
              <a:gd name="connsiteX1" fmla="*/ 76200 w 2968002"/>
              <a:gd name="connsiteY1" fmla="*/ 49534 h 506734"/>
              <a:gd name="connsiteX2" fmla="*/ 629194 w 2968002"/>
              <a:gd name="connsiteY2" fmla="*/ 69128 h 506734"/>
              <a:gd name="connsiteX3" fmla="*/ 1021080 w 2968002"/>
              <a:gd name="connsiteY3" fmla="*/ 56065 h 506734"/>
              <a:gd name="connsiteX4" fmla="*/ 1217023 w 2968002"/>
              <a:gd name="connsiteY4" fmla="*/ 69128 h 506734"/>
              <a:gd name="connsiteX5" fmla="*/ 1491343 w 2968002"/>
              <a:gd name="connsiteY5" fmla="*/ 95254 h 506734"/>
              <a:gd name="connsiteX6" fmla="*/ 2819401 w 2968002"/>
              <a:gd name="connsiteY6" fmla="*/ 49534 h 506734"/>
              <a:gd name="connsiteX7" fmla="*/ 2895601 w 2968002"/>
              <a:gd name="connsiteY7" fmla="*/ 430534 h 506734"/>
              <a:gd name="connsiteX8" fmla="*/ 0 w 2968002"/>
              <a:gd name="connsiteY8" fmla="*/ 506734 h 506734"/>
              <a:gd name="connsiteX0" fmla="*/ 0 w 2968002"/>
              <a:gd name="connsiteY0" fmla="*/ 506734 h 506734"/>
              <a:gd name="connsiteX1" fmla="*/ 76200 w 2968002"/>
              <a:gd name="connsiteY1" fmla="*/ 49534 h 506734"/>
              <a:gd name="connsiteX2" fmla="*/ 629194 w 2968002"/>
              <a:gd name="connsiteY2" fmla="*/ 69128 h 506734"/>
              <a:gd name="connsiteX3" fmla="*/ 1021080 w 2968002"/>
              <a:gd name="connsiteY3" fmla="*/ 56065 h 506734"/>
              <a:gd name="connsiteX4" fmla="*/ 1217023 w 2968002"/>
              <a:gd name="connsiteY4" fmla="*/ 69128 h 506734"/>
              <a:gd name="connsiteX5" fmla="*/ 1828800 w 2968002"/>
              <a:gd name="connsiteY5" fmla="*/ 49534 h 506734"/>
              <a:gd name="connsiteX6" fmla="*/ 2819401 w 2968002"/>
              <a:gd name="connsiteY6" fmla="*/ 49534 h 506734"/>
              <a:gd name="connsiteX7" fmla="*/ 2895601 w 2968002"/>
              <a:gd name="connsiteY7" fmla="*/ 430534 h 506734"/>
              <a:gd name="connsiteX8" fmla="*/ 0 w 2968002"/>
              <a:gd name="connsiteY8" fmla="*/ 506734 h 50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68002" h="506734">
                <a:moveTo>
                  <a:pt x="0" y="506734"/>
                </a:moveTo>
                <a:lnTo>
                  <a:pt x="76200" y="49534"/>
                </a:lnTo>
                <a:lnTo>
                  <a:pt x="629194" y="69128"/>
                </a:lnTo>
                <a:cubicBezTo>
                  <a:pt x="759895" y="69128"/>
                  <a:pt x="890451" y="60419"/>
                  <a:pt x="1021080" y="56065"/>
                </a:cubicBezTo>
                <a:lnTo>
                  <a:pt x="1217023" y="69128"/>
                </a:lnTo>
                <a:cubicBezTo>
                  <a:pt x="1308559" y="76756"/>
                  <a:pt x="1736951" y="48642"/>
                  <a:pt x="1828800" y="49534"/>
                </a:cubicBezTo>
                <a:lnTo>
                  <a:pt x="2819401" y="49534"/>
                </a:lnTo>
                <a:cubicBezTo>
                  <a:pt x="2968002" y="0"/>
                  <a:pt x="2645993" y="430534"/>
                  <a:pt x="2895601" y="430534"/>
                </a:cubicBezTo>
                <a:lnTo>
                  <a:pt x="0" y="506734"/>
                </a:lnTo>
                <a:close/>
              </a:path>
            </a:pathLst>
          </a:custGeom>
          <a:gradFill flip="none" rotWithShape="1">
            <a:gsLst>
              <a:gs pos="0">
                <a:srgbClr val="FFFFCC">
                  <a:shade val="30000"/>
                  <a:satMod val="115000"/>
                </a:srgbClr>
              </a:gs>
              <a:gs pos="50000">
                <a:srgbClr val="FFFFCC">
                  <a:shade val="67500"/>
                  <a:satMod val="115000"/>
                </a:srgbClr>
              </a:gs>
              <a:gs pos="100000">
                <a:srgbClr val="FFFFCC">
                  <a:shade val="100000"/>
                  <a:satMod val="115000"/>
                </a:srgbClr>
              </a:gs>
            </a:gsLst>
            <a:lin ang="16200000" scaled="1"/>
            <a:tileRect/>
          </a:gradFill>
          <a:ln w="127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066E7D7-03FB-402A-BFB0-C66DBEEA90AE}"/>
              </a:ext>
            </a:extLst>
          </p:cNvPr>
          <p:cNvSpPr/>
          <p:nvPr/>
        </p:nvSpPr>
        <p:spPr>
          <a:xfrm>
            <a:off x="4467225" y="1285875"/>
            <a:ext cx="4100513" cy="800100"/>
          </a:xfrm>
          <a:prstGeom prst="rect">
            <a:avLst/>
          </a:prstGeom>
          <a:solidFill>
            <a:srgbClr val="FFDC6D"/>
          </a:solidFill>
          <a:ln w="127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baseline="-25000" dirty="0">
              <a:solidFill>
                <a:srgbClr val="00206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0295B59-B33D-4AEB-93A7-5AC4356A4DA4}"/>
              </a:ext>
            </a:extLst>
          </p:cNvPr>
          <p:cNvSpPr/>
          <p:nvPr/>
        </p:nvSpPr>
        <p:spPr>
          <a:xfrm>
            <a:off x="8277225" y="762000"/>
            <a:ext cx="500063" cy="1400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0966" name="TextBox 14"/>
          <p:cNvSpPr txBox="1">
            <a:spLocks noChangeArrowheads="1"/>
          </p:cNvSpPr>
          <p:nvPr/>
        </p:nvSpPr>
        <p:spPr bwMode="auto">
          <a:xfrm>
            <a:off x="5643563" y="6096000"/>
            <a:ext cx="88838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/>
              <a:t>Log (</a:t>
            </a:r>
            <a:r>
              <a:rPr lang="el-GR" altLang="en-US" sz="1800" dirty="0"/>
              <a:t>σ</a:t>
            </a:r>
            <a:r>
              <a:rPr lang="en-US" altLang="en-US" sz="1800" dirty="0"/>
              <a:t>’)</a:t>
            </a:r>
          </a:p>
        </p:txBody>
      </p:sp>
      <p:sp>
        <p:nvSpPr>
          <p:cNvPr id="40967" name="TextBox 16"/>
          <p:cNvSpPr txBox="1">
            <a:spLocks noChangeArrowheads="1"/>
          </p:cNvSpPr>
          <p:nvPr/>
        </p:nvSpPr>
        <p:spPr bwMode="auto">
          <a:xfrm rot="-5400000">
            <a:off x="1970087" y="3817938"/>
            <a:ext cx="14509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Void Ratio (e)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7EF12AB-E86B-47D8-A5E5-76FD48C5C5CB}"/>
              </a:ext>
            </a:extLst>
          </p:cNvPr>
          <p:cNvCxnSpPr/>
          <p:nvPr/>
        </p:nvCxnSpPr>
        <p:spPr>
          <a:xfrm>
            <a:off x="4848225" y="990600"/>
            <a:ext cx="342900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4C5B7726-19DE-49C9-8DF9-BC0E29C2D47B}"/>
              </a:ext>
            </a:extLst>
          </p:cNvPr>
          <p:cNvSpPr/>
          <p:nvPr/>
        </p:nvSpPr>
        <p:spPr>
          <a:xfrm>
            <a:off x="4467225" y="685800"/>
            <a:ext cx="400050" cy="16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40970" name="Group 28"/>
          <p:cNvGrpSpPr>
            <a:grpSpLocks/>
          </p:cNvGrpSpPr>
          <p:nvPr/>
        </p:nvGrpSpPr>
        <p:grpSpPr bwMode="auto">
          <a:xfrm>
            <a:off x="7210425" y="1012825"/>
            <a:ext cx="304800" cy="76200"/>
            <a:chOff x="762000" y="609600"/>
            <a:chExt cx="533400" cy="228600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878826DF-47BA-4525-9E1A-E4A5E4E1526F}"/>
                </a:ext>
              </a:extLst>
            </p:cNvPr>
            <p:cNvCxnSpPr/>
            <p:nvPr/>
          </p:nvCxnSpPr>
          <p:spPr>
            <a:xfrm>
              <a:off x="762000" y="609600"/>
              <a:ext cx="533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40343BAC-A439-4D27-A498-5372C53F5A11}"/>
                </a:ext>
              </a:extLst>
            </p:cNvPr>
            <p:cNvCxnSpPr/>
            <p:nvPr/>
          </p:nvCxnSpPr>
          <p:spPr>
            <a:xfrm>
              <a:off x="837010" y="685800"/>
              <a:ext cx="38338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ED090E69-9183-4DAD-A4AB-858D5D0DEEBB}"/>
                </a:ext>
              </a:extLst>
            </p:cNvPr>
            <p:cNvCxnSpPr/>
            <p:nvPr/>
          </p:nvCxnSpPr>
          <p:spPr>
            <a:xfrm>
              <a:off x="914798" y="762000"/>
              <a:ext cx="22780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915FBAF8-DFC8-4C20-AC80-42C221B63816}"/>
                </a:ext>
              </a:extLst>
            </p:cNvPr>
            <p:cNvCxnSpPr/>
            <p:nvPr/>
          </p:nvCxnSpPr>
          <p:spPr>
            <a:xfrm>
              <a:off x="989806" y="838200"/>
              <a:ext cx="7778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971" name="TextBox 29"/>
          <p:cNvSpPr txBox="1">
            <a:spLocks noChangeArrowheads="1"/>
          </p:cNvSpPr>
          <p:nvPr/>
        </p:nvSpPr>
        <p:spPr bwMode="auto">
          <a:xfrm>
            <a:off x="7167563" y="806450"/>
            <a:ext cx="42386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"/>
              <a:t>W.T.</a:t>
            </a:r>
          </a:p>
        </p:txBody>
      </p:sp>
      <p:sp>
        <p:nvSpPr>
          <p:cNvPr id="40972" name="TextBox 30"/>
          <p:cNvSpPr txBox="1">
            <a:spLocks noChangeArrowheads="1"/>
          </p:cNvSpPr>
          <p:nvPr/>
        </p:nvSpPr>
        <p:spPr bwMode="auto">
          <a:xfrm>
            <a:off x="7319963" y="512763"/>
            <a:ext cx="3905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"/>
              <a:t>G.S.</a:t>
            </a:r>
          </a:p>
        </p:txBody>
      </p:sp>
      <p:sp>
        <p:nvSpPr>
          <p:cNvPr id="32" name="Isosceles Triangle 31">
            <a:extLst>
              <a:ext uri="{FF2B5EF4-FFF2-40B4-BE49-F238E27FC236}">
                <a16:creationId xmlns:a16="http://schemas.microsoft.com/office/drawing/2014/main" id="{D9BD2D73-8609-4DAE-9BAD-335D1B02339E}"/>
              </a:ext>
            </a:extLst>
          </p:cNvPr>
          <p:cNvSpPr/>
          <p:nvPr/>
        </p:nvSpPr>
        <p:spPr>
          <a:xfrm rot="10800000">
            <a:off x="7450138" y="693738"/>
            <a:ext cx="79375" cy="80962"/>
          </a:xfrm>
          <a:prstGeom prst="triangle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0974" name="TextBox 32"/>
          <p:cNvSpPr txBox="1">
            <a:spLocks noChangeArrowheads="1"/>
          </p:cNvSpPr>
          <p:nvPr/>
        </p:nvSpPr>
        <p:spPr bwMode="auto">
          <a:xfrm>
            <a:off x="4800600" y="747713"/>
            <a:ext cx="16081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latin typeface="Symbol" panose="05050102010706020507" pitchFamily="18" charset="2"/>
              </a:rPr>
              <a:t>g</a:t>
            </a:r>
            <a:r>
              <a:rPr lang="en-US" altLang="en-US" sz="1200" baseline="-25000"/>
              <a:t>sand</a:t>
            </a:r>
            <a:r>
              <a:rPr lang="en-US" altLang="en-US" sz="1200"/>
              <a:t> </a:t>
            </a: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= 96 pcf</a:t>
            </a:r>
          </a:p>
        </p:txBody>
      </p:sp>
      <p:sp>
        <p:nvSpPr>
          <p:cNvPr id="40975" name="TextBox 33"/>
          <p:cNvSpPr txBox="1">
            <a:spLocks noChangeArrowheads="1"/>
          </p:cNvSpPr>
          <p:nvPr/>
        </p:nvSpPr>
        <p:spPr bwMode="auto">
          <a:xfrm>
            <a:off x="4814888" y="1344613"/>
            <a:ext cx="1608137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latin typeface="Symbol" panose="05050102010706020507" pitchFamily="18" charset="2"/>
              </a:rPr>
              <a:t>g</a:t>
            </a:r>
            <a:r>
              <a:rPr lang="en-US" altLang="en-US" sz="1200" baseline="-25000"/>
              <a:t>clay</a:t>
            </a:r>
            <a:r>
              <a:rPr lang="en-US" altLang="en-US" sz="1200"/>
              <a:t> </a:t>
            </a: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= 110 pcf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1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en-US" sz="11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c   </a:t>
            </a: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 = 0.3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D9CFCF4-7E99-425A-891F-D7A902A976DB}"/>
              </a:ext>
            </a:extLst>
          </p:cNvPr>
          <p:cNvCxnSpPr/>
          <p:nvPr/>
        </p:nvCxnSpPr>
        <p:spPr>
          <a:xfrm rot="16200000" flipH="1">
            <a:off x="7553325" y="1409700"/>
            <a:ext cx="1600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C61FF7C6-5161-41E6-A8A9-0E1BA3F43FDC}"/>
              </a:ext>
            </a:extLst>
          </p:cNvPr>
          <p:cNvCxnSpPr/>
          <p:nvPr/>
        </p:nvCxnSpPr>
        <p:spPr>
          <a:xfrm rot="10800000">
            <a:off x="8297863" y="788988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B31E0D10-CFA8-411F-8765-030D9CB4EF20}"/>
              </a:ext>
            </a:extLst>
          </p:cNvPr>
          <p:cNvCxnSpPr/>
          <p:nvPr/>
        </p:nvCxnSpPr>
        <p:spPr>
          <a:xfrm rot="10800000">
            <a:off x="8296275" y="982663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A5C53F18-F5BE-4204-B519-968B8B658662}"/>
              </a:ext>
            </a:extLst>
          </p:cNvPr>
          <p:cNvCxnSpPr/>
          <p:nvPr/>
        </p:nvCxnSpPr>
        <p:spPr>
          <a:xfrm rot="10800000">
            <a:off x="8313738" y="1282700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E32A477E-95E9-4665-9294-4C33438863F7}"/>
              </a:ext>
            </a:extLst>
          </p:cNvPr>
          <p:cNvCxnSpPr/>
          <p:nvPr/>
        </p:nvCxnSpPr>
        <p:spPr>
          <a:xfrm rot="10800000">
            <a:off x="8299450" y="2084388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Oval 44">
            <a:extLst>
              <a:ext uri="{FF2B5EF4-FFF2-40B4-BE49-F238E27FC236}">
                <a16:creationId xmlns:a16="http://schemas.microsoft.com/office/drawing/2014/main" id="{08C78C17-B5A3-4D1B-AEBA-8ED817711A34}"/>
              </a:ext>
            </a:extLst>
          </p:cNvPr>
          <p:cNvSpPr/>
          <p:nvPr/>
        </p:nvSpPr>
        <p:spPr>
          <a:xfrm>
            <a:off x="8329613" y="763588"/>
            <a:ext cx="47625" cy="47625"/>
          </a:xfrm>
          <a:prstGeom prst="ellipse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F88E5C4C-4235-496F-88BB-11AD5DA89B05}"/>
              </a:ext>
            </a:extLst>
          </p:cNvPr>
          <p:cNvSpPr/>
          <p:nvPr/>
        </p:nvSpPr>
        <p:spPr>
          <a:xfrm>
            <a:off x="8332788" y="957263"/>
            <a:ext cx="46037" cy="46037"/>
          </a:xfrm>
          <a:prstGeom prst="ellipse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7D41262E-CEEF-43E8-BD7F-9A805379622F}"/>
              </a:ext>
            </a:extLst>
          </p:cNvPr>
          <p:cNvSpPr/>
          <p:nvPr/>
        </p:nvSpPr>
        <p:spPr>
          <a:xfrm>
            <a:off x="8332788" y="1257300"/>
            <a:ext cx="46037" cy="46038"/>
          </a:xfrm>
          <a:prstGeom prst="ellipse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0BDE3ECA-98C9-48C5-BDB4-763BC109CAF9}"/>
              </a:ext>
            </a:extLst>
          </p:cNvPr>
          <p:cNvSpPr/>
          <p:nvPr/>
        </p:nvSpPr>
        <p:spPr>
          <a:xfrm>
            <a:off x="8329613" y="2063750"/>
            <a:ext cx="47625" cy="47625"/>
          </a:xfrm>
          <a:prstGeom prst="ellipse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0985" name="TextBox 48"/>
          <p:cNvSpPr txBox="1">
            <a:spLocks noChangeArrowheads="1"/>
          </p:cNvSpPr>
          <p:nvPr/>
        </p:nvSpPr>
        <p:spPr bwMode="auto">
          <a:xfrm>
            <a:off x="8291513" y="742950"/>
            <a:ext cx="46196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3 ft</a:t>
            </a:r>
          </a:p>
        </p:txBody>
      </p:sp>
      <p:sp>
        <p:nvSpPr>
          <p:cNvPr id="40986" name="TextBox 49"/>
          <p:cNvSpPr txBox="1">
            <a:spLocks noChangeArrowheads="1"/>
          </p:cNvSpPr>
          <p:nvPr/>
        </p:nvSpPr>
        <p:spPr bwMode="auto">
          <a:xfrm>
            <a:off x="8305800" y="990600"/>
            <a:ext cx="46196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4 ft</a:t>
            </a:r>
          </a:p>
        </p:txBody>
      </p:sp>
      <p:sp>
        <p:nvSpPr>
          <p:cNvPr id="40987" name="TextBox 50"/>
          <p:cNvSpPr txBox="1">
            <a:spLocks noChangeArrowheads="1"/>
          </p:cNvSpPr>
          <p:nvPr/>
        </p:nvSpPr>
        <p:spPr bwMode="auto">
          <a:xfrm>
            <a:off x="8305800" y="1524000"/>
            <a:ext cx="46196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16 ft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F408D220-E46B-4068-AA2F-62CC4AC8A54A}"/>
              </a:ext>
            </a:extLst>
          </p:cNvPr>
          <p:cNvSpPr/>
          <p:nvPr/>
        </p:nvSpPr>
        <p:spPr>
          <a:xfrm>
            <a:off x="6940550" y="1609725"/>
            <a:ext cx="131763" cy="131763"/>
          </a:xfrm>
          <a:prstGeom prst="rect">
            <a:avLst/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87C3BB0B-2DDF-4392-A378-22F487859680}"/>
              </a:ext>
            </a:extLst>
          </p:cNvPr>
          <p:cNvCxnSpPr/>
          <p:nvPr/>
        </p:nvCxnSpPr>
        <p:spPr>
          <a:xfrm>
            <a:off x="4848225" y="1676400"/>
            <a:ext cx="342900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990" name="Group 68"/>
          <p:cNvGrpSpPr>
            <a:grpSpLocks/>
          </p:cNvGrpSpPr>
          <p:nvPr/>
        </p:nvGrpSpPr>
        <p:grpSpPr bwMode="auto">
          <a:xfrm>
            <a:off x="7116763" y="1524000"/>
            <a:ext cx="889000" cy="153988"/>
            <a:chOff x="5240338" y="1524006"/>
            <a:chExt cx="888999" cy="153190"/>
          </a:xfrm>
        </p:grpSpPr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CC4D8623-13F0-4A5F-84B1-83830A53CDC0}"/>
                </a:ext>
              </a:extLst>
            </p:cNvPr>
            <p:cNvCxnSpPr/>
            <p:nvPr/>
          </p:nvCxnSpPr>
          <p:spPr>
            <a:xfrm rot="5400000">
              <a:off x="5165331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>
              <a:extLst>
                <a:ext uri="{FF2B5EF4-FFF2-40B4-BE49-F238E27FC236}">
                  <a16:creationId xmlns:a16="http://schemas.microsoft.com/office/drawing/2014/main" id="{75F574E0-6FF6-4C22-B124-9AAF3D2D8368}"/>
                </a:ext>
              </a:extLst>
            </p:cNvPr>
            <p:cNvCxnSpPr/>
            <p:nvPr/>
          </p:nvCxnSpPr>
          <p:spPr>
            <a:xfrm rot="5400000">
              <a:off x="5295506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783ACD3B-D636-40BE-B82E-78BCE8CAEC6B}"/>
                </a:ext>
              </a:extLst>
            </p:cNvPr>
            <p:cNvCxnSpPr/>
            <p:nvPr/>
          </p:nvCxnSpPr>
          <p:spPr>
            <a:xfrm rot="5400000">
              <a:off x="5416156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Arrow Connector 63">
              <a:extLst>
                <a:ext uri="{FF2B5EF4-FFF2-40B4-BE49-F238E27FC236}">
                  <a16:creationId xmlns:a16="http://schemas.microsoft.com/office/drawing/2014/main" id="{97944849-DACA-47D7-9256-A91738532BC5}"/>
                </a:ext>
              </a:extLst>
            </p:cNvPr>
            <p:cNvCxnSpPr/>
            <p:nvPr/>
          </p:nvCxnSpPr>
          <p:spPr>
            <a:xfrm rot="5400000">
              <a:off x="5546331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6ECA836E-489C-44EE-86C2-1EB9CA1BB4FF}"/>
                </a:ext>
              </a:extLst>
            </p:cNvPr>
            <p:cNvCxnSpPr/>
            <p:nvPr/>
          </p:nvCxnSpPr>
          <p:spPr>
            <a:xfrm rot="5400000">
              <a:off x="5670155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6EACDB0C-4487-410A-B0AE-95E695086233}"/>
                </a:ext>
              </a:extLst>
            </p:cNvPr>
            <p:cNvCxnSpPr/>
            <p:nvPr/>
          </p:nvCxnSpPr>
          <p:spPr>
            <a:xfrm rot="5400000">
              <a:off x="5800330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>
              <a:extLst>
                <a:ext uri="{FF2B5EF4-FFF2-40B4-BE49-F238E27FC236}">
                  <a16:creationId xmlns:a16="http://schemas.microsoft.com/office/drawing/2014/main" id="{9DFEC99C-7ECA-4B83-826B-B9EB1540534D}"/>
                </a:ext>
              </a:extLst>
            </p:cNvPr>
            <p:cNvCxnSpPr/>
            <p:nvPr/>
          </p:nvCxnSpPr>
          <p:spPr>
            <a:xfrm rot="5400000">
              <a:off x="5920980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>
              <a:extLst>
                <a:ext uri="{FF2B5EF4-FFF2-40B4-BE49-F238E27FC236}">
                  <a16:creationId xmlns:a16="http://schemas.microsoft.com/office/drawing/2014/main" id="{D238995F-08F2-4DAF-9A10-873103DC4507}"/>
                </a:ext>
              </a:extLst>
            </p:cNvPr>
            <p:cNvCxnSpPr/>
            <p:nvPr/>
          </p:nvCxnSpPr>
          <p:spPr>
            <a:xfrm rot="5400000">
              <a:off x="6051155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991" name="Group 69"/>
          <p:cNvGrpSpPr>
            <a:grpSpLocks/>
          </p:cNvGrpSpPr>
          <p:nvPr/>
        </p:nvGrpSpPr>
        <p:grpSpPr bwMode="auto">
          <a:xfrm>
            <a:off x="6110288" y="1519238"/>
            <a:ext cx="889000" cy="153987"/>
            <a:chOff x="5240338" y="1524006"/>
            <a:chExt cx="888999" cy="153190"/>
          </a:xfrm>
        </p:grpSpPr>
        <p:cxnSp>
          <p:nvCxnSpPr>
            <p:cNvPr id="71" name="Straight Arrow Connector 70">
              <a:extLst>
                <a:ext uri="{FF2B5EF4-FFF2-40B4-BE49-F238E27FC236}">
                  <a16:creationId xmlns:a16="http://schemas.microsoft.com/office/drawing/2014/main" id="{33E8036A-E541-415A-BCA1-A3A242F93852}"/>
                </a:ext>
              </a:extLst>
            </p:cNvPr>
            <p:cNvCxnSpPr/>
            <p:nvPr/>
          </p:nvCxnSpPr>
          <p:spPr>
            <a:xfrm rot="5400000">
              <a:off x="5165330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>
              <a:extLst>
                <a:ext uri="{FF2B5EF4-FFF2-40B4-BE49-F238E27FC236}">
                  <a16:creationId xmlns:a16="http://schemas.microsoft.com/office/drawing/2014/main" id="{F795E82B-8368-4BAB-82DD-93B1C9B6107E}"/>
                </a:ext>
              </a:extLst>
            </p:cNvPr>
            <p:cNvCxnSpPr/>
            <p:nvPr/>
          </p:nvCxnSpPr>
          <p:spPr>
            <a:xfrm rot="5400000">
              <a:off x="5295505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Arrow Connector 72">
              <a:extLst>
                <a:ext uri="{FF2B5EF4-FFF2-40B4-BE49-F238E27FC236}">
                  <a16:creationId xmlns:a16="http://schemas.microsoft.com/office/drawing/2014/main" id="{EE33878B-46A0-4DA9-8C94-F0485A03835E}"/>
                </a:ext>
              </a:extLst>
            </p:cNvPr>
            <p:cNvCxnSpPr/>
            <p:nvPr/>
          </p:nvCxnSpPr>
          <p:spPr>
            <a:xfrm rot="5400000">
              <a:off x="5416155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Arrow Connector 73">
              <a:extLst>
                <a:ext uri="{FF2B5EF4-FFF2-40B4-BE49-F238E27FC236}">
                  <a16:creationId xmlns:a16="http://schemas.microsoft.com/office/drawing/2014/main" id="{DC9E3E8A-1ED2-4A4A-A35B-5FC37F47BDE8}"/>
                </a:ext>
              </a:extLst>
            </p:cNvPr>
            <p:cNvCxnSpPr/>
            <p:nvPr/>
          </p:nvCxnSpPr>
          <p:spPr>
            <a:xfrm rot="5400000">
              <a:off x="5546330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Arrow Connector 74">
              <a:extLst>
                <a:ext uri="{FF2B5EF4-FFF2-40B4-BE49-F238E27FC236}">
                  <a16:creationId xmlns:a16="http://schemas.microsoft.com/office/drawing/2014/main" id="{F239A308-6DF0-42FD-A626-8D26CFC81D6E}"/>
                </a:ext>
              </a:extLst>
            </p:cNvPr>
            <p:cNvCxnSpPr/>
            <p:nvPr/>
          </p:nvCxnSpPr>
          <p:spPr>
            <a:xfrm rot="5400000">
              <a:off x="5670155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Arrow Connector 75">
              <a:extLst>
                <a:ext uri="{FF2B5EF4-FFF2-40B4-BE49-F238E27FC236}">
                  <a16:creationId xmlns:a16="http://schemas.microsoft.com/office/drawing/2014/main" id="{D7EB21F4-7FED-4863-AD5C-890F9DBEB31E}"/>
                </a:ext>
              </a:extLst>
            </p:cNvPr>
            <p:cNvCxnSpPr/>
            <p:nvPr/>
          </p:nvCxnSpPr>
          <p:spPr>
            <a:xfrm rot="5400000">
              <a:off x="5800330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Arrow Connector 76">
              <a:extLst>
                <a:ext uri="{FF2B5EF4-FFF2-40B4-BE49-F238E27FC236}">
                  <a16:creationId xmlns:a16="http://schemas.microsoft.com/office/drawing/2014/main" id="{922E9D10-DE12-419A-8B2A-CC9C95B6A77F}"/>
                </a:ext>
              </a:extLst>
            </p:cNvPr>
            <p:cNvCxnSpPr/>
            <p:nvPr/>
          </p:nvCxnSpPr>
          <p:spPr>
            <a:xfrm rot="5400000">
              <a:off x="5920980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Arrow Connector 77">
              <a:extLst>
                <a:ext uri="{FF2B5EF4-FFF2-40B4-BE49-F238E27FC236}">
                  <a16:creationId xmlns:a16="http://schemas.microsoft.com/office/drawing/2014/main" id="{FF6D81C1-11DA-4E3F-8CDD-88EE69417F81}"/>
                </a:ext>
              </a:extLst>
            </p:cNvPr>
            <p:cNvCxnSpPr/>
            <p:nvPr/>
          </p:nvCxnSpPr>
          <p:spPr>
            <a:xfrm rot="5400000">
              <a:off x="6051155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993" name="TextBox 79"/>
          <p:cNvSpPr txBox="1">
            <a:spLocks noChangeArrowheads="1"/>
          </p:cNvSpPr>
          <p:nvPr/>
        </p:nvSpPr>
        <p:spPr bwMode="auto">
          <a:xfrm>
            <a:off x="6000750" y="981075"/>
            <a:ext cx="4905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/>
              <a:t>Sand</a:t>
            </a:r>
          </a:p>
        </p:txBody>
      </p:sp>
      <p:sp>
        <p:nvSpPr>
          <p:cNvPr id="40994" name="TextBox 80"/>
          <p:cNvSpPr txBox="1">
            <a:spLocks noChangeArrowheads="1"/>
          </p:cNvSpPr>
          <p:nvPr/>
        </p:nvSpPr>
        <p:spPr bwMode="auto">
          <a:xfrm>
            <a:off x="6038850" y="1271588"/>
            <a:ext cx="441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/>
              <a:t>Clay</a:t>
            </a:r>
          </a:p>
        </p:txBody>
      </p: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0E479D6A-B65A-41E9-94D9-89CBFA1DA330}"/>
              </a:ext>
            </a:extLst>
          </p:cNvPr>
          <p:cNvCxnSpPr/>
          <p:nvPr/>
        </p:nvCxnSpPr>
        <p:spPr>
          <a:xfrm rot="5400000">
            <a:off x="4128294" y="4282282"/>
            <a:ext cx="3076575" cy="1587"/>
          </a:xfrm>
          <a:prstGeom prst="straightConnector1">
            <a:avLst/>
          </a:prstGeom>
          <a:ln w="190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96" name="TextBox 87"/>
          <p:cNvSpPr txBox="1">
            <a:spLocks noChangeArrowheads="1"/>
          </p:cNvSpPr>
          <p:nvPr/>
        </p:nvSpPr>
        <p:spPr bwMode="auto">
          <a:xfrm>
            <a:off x="5449213" y="5763408"/>
            <a:ext cx="4308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n-US" sz="1800" dirty="0"/>
              <a:t>σ</a:t>
            </a:r>
            <a:r>
              <a:rPr lang="en-US" altLang="en-US" sz="1800" dirty="0"/>
              <a:t>’</a:t>
            </a:r>
            <a:r>
              <a:rPr lang="en-US" altLang="en-US" sz="1800" baseline="-25000" dirty="0"/>
              <a:t>o</a:t>
            </a:r>
            <a:endParaRPr lang="en-US" altLang="en-US" sz="1800" b="1" baseline="-25000" dirty="0">
              <a:solidFill>
                <a:srgbClr val="FF0000"/>
              </a:solidFill>
            </a:endParaRPr>
          </a:p>
        </p:txBody>
      </p:sp>
      <p:sp>
        <p:nvSpPr>
          <p:cNvPr id="40997" name="TextBox 88"/>
          <p:cNvSpPr txBox="1">
            <a:spLocks noChangeArrowheads="1"/>
          </p:cNvSpPr>
          <p:nvPr/>
        </p:nvSpPr>
        <p:spPr bwMode="auto">
          <a:xfrm>
            <a:off x="84138" y="866775"/>
            <a:ext cx="4611687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Calibri" panose="020F0502020204030204" pitchFamily="34" charset="0"/>
              <a:buAutoNum type="arabicPeriod"/>
            </a:pPr>
            <a:r>
              <a:rPr lang="en-US" altLang="en-US" sz="1400"/>
              <a:t>Soil sample was obtained from the clay layer</a:t>
            </a:r>
          </a:p>
          <a:p>
            <a:pPr eaLnBrk="1" hangingPunct="1">
              <a:spcBef>
                <a:spcPct val="0"/>
              </a:spcBef>
              <a:buFont typeface="Calibri" panose="020F0502020204030204" pitchFamily="34" charset="0"/>
              <a:buAutoNum type="arabicPeriod"/>
            </a:pPr>
            <a:r>
              <a:rPr lang="en-US" altLang="en-US" sz="1400"/>
              <a:t>Conduct  consolidation test [9 load increments ]</a:t>
            </a:r>
          </a:p>
          <a:p>
            <a:pPr eaLnBrk="1" hangingPunct="1">
              <a:spcBef>
                <a:spcPct val="0"/>
              </a:spcBef>
              <a:buFont typeface="Calibri" panose="020F0502020204030204" pitchFamily="34" charset="0"/>
              <a:buAutoNum type="arabicPeriod"/>
            </a:pPr>
            <a:r>
              <a:rPr lang="en-US" altLang="en-US" sz="1400"/>
              <a:t>Plot   e  vs. log (p)  (Figure 2)</a:t>
            </a:r>
          </a:p>
          <a:p>
            <a:pPr eaLnBrk="1" hangingPunct="1">
              <a:spcBef>
                <a:spcPct val="0"/>
              </a:spcBef>
              <a:buFont typeface="Calibri" panose="020F0502020204030204" pitchFamily="34" charset="0"/>
              <a:buAutoNum type="arabicPeriod"/>
            </a:pPr>
            <a:r>
              <a:rPr lang="en-US" altLang="en-US" sz="1400"/>
              <a:t>Determine Compression Index (C</a:t>
            </a:r>
            <a:r>
              <a:rPr lang="en-US" altLang="en-US" sz="1400" baseline="-25000"/>
              <a:t>c</a:t>
            </a:r>
            <a:r>
              <a:rPr lang="en-US" altLang="en-US" sz="1400"/>
              <a:t> ) &amp; Swelling Index (C</a:t>
            </a:r>
            <a:r>
              <a:rPr lang="en-US" altLang="en-US" sz="1400" baseline="-25000"/>
              <a:t>s</a:t>
            </a:r>
            <a:r>
              <a:rPr lang="en-US" altLang="en-US" sz="1400"/>
              <a:t>)</a:t>
            </a:r>
          </a:p>
        </p:txBody>
      </p:sp>
      <p:sp>
        <p:nvSpPr>
          <p:cNvPr id="40998" name="TextBox 89"/>
          <p:cNvSpPr txBox="1">
            <a:spLocks noChangeArrowheads="1"/>
          </p:cNvSpPr>
          <p:nvPr/>
        </p:nvSpPr>
        <p:spPr bwMode="auto">
          <a:xfrm>
            <a:off x="265113" y="433388"/>
            <a:ext cx="10588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 u="sng"/>
              <a:t>Example:</a:t>
            </a:r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41F9653D-C4E8-4EC8-A388-7C3BC0DA2652}"/>
              </a:ext>
            </a:extLst>
          </p:cNvPr>
          <p:cNvSpPr/>
          <p:nvPr/>
        </p:nvSpPr>
        <p:spPr>
          <a:xfrm>
            <a:off x="6954838" y="5233988"/>
            <a:ext cx="46037" cy="46037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1FC9F439-E6EA-45AB-A7ED-B8EBFFB09D1C}"/>
              </a:ext>
            </a:extLst>
          </p:cNvPr>
          <p:cNvCxnSpPr>
            <a:endCxn id="101" idx="5"/>
          </p:cNvCxnSpPr>
          <p:nvPr/>
        </p:nvCxnSpPr>
        <p:spPr>
          <a:xfrm rot="10800000">
            <a:off x="5051425" y="4699000"/>
            <a:ext cx="1898650" cy="5492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Oval 100">
            <a:extLst>
              <a:ext uri="{FF2B5EF4-FFF2-40B4-BE49-F238E27FC236}">
                <a16:creationId xmlns:a16="http://schemas.microsoft.com/office/drawing/2014/main" id="{FDFEFF87-BA27-458B-8C4C-A777E5739D49}"/>
              </a:ext>
            </a:extLst>
          </p:cNvPr>
          <p:cNvSpPr/>
          <p:nvPr/>
        </p:nvSpPr>
        <p:spPr>
          <a:xfrm>
            <a:off x="5011738" y="4659313"/>
            <a:ext cx="46037" cy="46037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103" name="Straight Arrow Connector 102">
            <a:extLst>
              <a:ext uri="{FF2B5EF4-FFF2-40B4-BE49-F238E27FC236}">
                <a16:creationId xmlns:a16="http://schemas.microsoft.com/office/drawing/2014/main" id="{BCB4BF9A-FF2D-4DA0-93F1-596C42EB2E2C}"/>
              </a:ext>
            </a:extLst>
          </p:cNvPr>
          <p:cNvCxnSpPr/>
          <p:nvPr/>
        </p:nvCxnSpPr>
        <p:spPr>
          <a:xfrm rot="10800000">
            <a:off x="5835650" y="4924425"/>
            <a:ext cx="188913" cy="571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03" name="TextBox 105"/>
          <p:cNvSpPr txBox="1">
            <a:spLocks noChangeArrowheads="1"/>
          </p:cNvSpPr>
          <p:nvPr/>
        </p:nvSpPr>
        <p:spPr bwMode="auto">
          <a:xfrm>
            <a:off x="6989763" y="6100763"/>
            <a:ext cx="776287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 u="sng"/>
              <a:t>Figure 2</a:t>
            </a:r>
          </a:p>
        </p:txBody>
      </p:sp>
      <p:sp>
        <p:nvSpPr>
          <p:cNvPr id="41004" name="TextBox 106"/>
          <p:cNvSpPr txBox="1">
            <a:spLocks noChangeArrowheads="1"/>
          </p:cNvSpPr>
          <p:nvPr/>
        </p:nvSpPr>
        <p:spPr bwMode="auto">
          <a:xfrm>
            <a:off x="4808538" y="441325"/>
            <a:ext cx="7762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 u="sng"/>
              <a:t>Figure 1</a:t>
            </a:r>
          </a:p>
        </p:txBody>
      </p:sp>
      <p:sp>
        <p:nvSpPr>
          <p:cNvPr id="108" name="Freeform 107">
            <a:extLst>
              <a:ext uri="{FF2B5EF4-FFF2-40B4-BE49-F238E27FC236}">
                <a16:creationId xmlns:a16="http://schemas.microsoft.com/office/drawing/2014/main" id="{08B5BCF9-C83B-4BC8-96DC-ABC77432E6CD}"/>
              </a:ext>
            </a:extLst>
          </p:cNvPr>
          <p:cNvSpPr/>
          <p:nvPr/>
        </p:nvSpPr>
        <p:spPr>
          <a:xfrm>
            <a:off x="3789363" y="-509588"/>
            <a:ext cx="3228975" cy="2049463"/>
          </a:xfrm>
          <a:custGeom>
            <a:avLst/>
            <a:gdLst>
              <a:gd name="connsiteX0" fmla="*/ 0 w 3665621"/>
              <a:gd name="connsiteY0" fmla="*/ 0 h 792079"/>
              <a:gd name="connsiteX1" fmla="*/ 3068053 w 3665621"/>
              <a:gd name="connsiteY1" fmla="*/ 733926 h 792079"/>
              <a:gd name="connsiteX2" fmla="*/ 3585410 w 3665621"/>
              <a:gd name="connsiteY2" fmla="*/ 348916 h 792079"/>
              <a:gd name="connsiteX0" fmla="*/ 0 w 3625515"/>
              <a:gd name="connsiteY0" fmla="*/ 0 h 1273342"/>
              <a:gd name="connsiteX1" fmla="*/ 842211 w 3625515"/>
              <a:gd name="connsiteY1" fmla="*/ 1215189 h 1273342"/>
              <a:gd name="connsiteX2" fmla="*/ 3585410 w 3625515"/>
              <a:gd name="connsiteY2" fmla="*/ 348916 h 1273342"/>
              <a:gd name="connsiteX0" fmla="*/ 0 w 3096125"/>
              <a:gd name="connsiteY0" fmla="*/ 0 h 1339515"/>
              <a:gd name="connsiteX1" fmla="*/ 842211 w 3096125"/>
              <a:gd name="connsiteY1" fmla="*/ 1215189 h 1339515"/>
              <a:gd name="connsiteX2" fmla="*/ 3056020 w 3096125"/>
              <a:gd name="connsiteY2" fmla="*/ 745958 h 1339515"/>
              <a:gd name="connsiteX0" fmla="*/ 0 w 3096125"/>
              <a:gd name="connsiteY0" fmla="*/ 608598 h 1948113"/>
              <a:gd name="connsiteX1" fmla="*/ 842211 w 3096125"/>
              <a:gd name="connsiteY1" fmla="*/ 1823787 h 1948113"/>
              <a:gd name="connsiteX2" fmla="*/ 3056020 w 3096125"/>
              <a:gd name="connsiteY2" fmla="*/ 1354556 h 1948113"/>
              <a:gd name="connsiteX0" fmla="*/ 0 w 3096125"/>
              <a:gd name="connsiteY0" fmla="*/ 701842 h 1447800"/>
              <a:gd name="connsiteX1" fmla="*/ 1082843 w 3096125"/>
              <a:gd name="connsiteY1" fmla="*/ 124326 h 1447800"/>
              <a:gd name="connsiteX2" fmla="*/ 3056020 w 3096125"/>
              <a:gd name="connsiteY2" fmla="*/ 1447800 h 1447800"/>
              <a:gd name="connsiteX0" fmla="*/ 0 w 3096125"/>
              <a:gd name="connsiteY0" fmla="*/ 789072 h 1354556"/>
              <a:gd name="connsiteX1" fmla="*/ 1082843 w 3096125"/>
              <a:gd name="connsiteY1" fmla="*/ 211556 h 1354556"/>
              <a:gd name="connsiteX2" fmla="*/ 3056020 w 3096125"/>
              <a:gd name="connsiteY2" fmla="*/ 1354556 h 1354556"/>
              <a:gd name="connsiteX0" fmla="*/ 0 w 3096125"/>
              <a:gd name="connsiteY0" fmla="*/ 789072 h 1354556"/>
              <a:gd name="connsiteX1" fmla="*/ 1082843 w 3096125"/>
              <a:gd name="connsiteY1" fmla="*/ 211556 h 1354556"/>
              <a:gd name="connsiteX2" fmla="*/ 3056020 w 3096125"/>
              <a:gd name="connsiteY2" fmla="*/ 1354556 h 1354556"/>
              <a:gd name="connsiteX0" fmla="*/ 0 w 3096125"/>
              <a:gd name="connsiteY0" fmla="*/ 789072 h 1354556"/>
              <a:gd name="connsiteX1" fmla="*/ 1082843 w 3096125"/>
              <a:gd name="connsiteY1" fmla="*/ 211556 h 1354556"/>
              <a:gd name="connsiteX2" fmla="*/ 3056020 w 3096125"/>
              <a:gd name="connsiteY2" fmla="*/ 1354556 h 1354556"/>
              <a:gd name="connsiteX0" fmla="*/ 0 w 3096125"/>
              <a:gd name="connsiteY0" fmla="*/ 789072 h 1354556"/>
              <a:gd name="connsiteX1" fmla="*/ 1082843 w 3096125"/>
              <a:gd name="connsiteY1" fmla="*/ 211556 h 1354556"/>
              <a:gd name="connsiteX2" fmla="*/ 3056020 w 3096125"/>
              <a:gd name="connsiteY2" fmla="*/ 1354556 h 1354556"/>
              <a:gd name="connsiteX0" fmla="*/ 0 w 3096125"/>
              <a:gd name="connsiteY0" fmla="*/ 789072 h 1354556"/>
              <a:gd name="connsiteX1" fmla="*/ 1588169 w 3096125"/>
              <a:gd name="connsiteY1" fmla="*/ 151398 h 1354556"/>
              <a:gd name="connsiteX2" fmla="*/ 3056020 w 3096125"/>
              <a:gd name="connsiteY2" fmla="*/ 1354556 h 1354556"/>
              <a:gd name="connsiteX0" fmla="*/ 0 w 3096125"/>
              <a:gd name="connsiteY0" fmla="*/ 789072 h 1354556"/>
              <a:gd name="connsiteX1" fmla="*/ 1588169 w 3096125"/>
              <a:gd name="connsiteY1" fmla="*/ 151398 h 1354556"/>
              <a:gd name="connsiteX2" fmla="*/ 3056020 w 3096125"/>
              <a:gd name="connsiteY2" fmla="*/ 1354556 h 1354556"/>
              <a:gd name="connsiteX0" fmla="*/ 0 w 3096125"/>
              <a:gd name="connsiteY0" fmla="*/ 1037138 h 1602622"/>
              <a:gd name="connsiteX1" fmla="*/ 1588169 w 3096125"/>
              <a:gd name="connsiteY1" fmla="*/ 399464 h 1602622"/>
              <a:gd name="connsiteX2" fmla="*/ 3056020 w 3096125"/>
              <a:gd name="connsiteY2" fmla="*/ 1602622 h 1602622"/>
              <a:gd name="connsiteX0" fmla="*/ 0 w 3096125"/>
              <a:gd name="connsiteY0" fmla="*/ 789072 h 1354556"/>
              <a:gd name="connsiteX1" fmla="*/ 1588169 w 3096125"/>
              <a:gd name="connsiteY1" fmla="*/ 151398 h 1354556"/>
              <a:gd name="connsiteX2" fmla="*/ 3056020 w 3096125"/>
              <a:gd name="connsiteY2" fmla="*/ 1354556 h 1354556"/>
              <a:gd name="connsiteX0" fmla="*/ 0 w 3056020"/>
              <a:gd name="connsiteY0" fmla="*/ 0 h 565484"/>
              <a:gd name="connsiteX1" fmla="*/ 3056020 w 3056020"/>
              <a:gd name="connsiteY1" fmla="*/ 565484 h 565484"/>
              <a:gd name="connsiteX0" fmla="*/ 0 w 3056020"/>
              <a:gd name="connsiteY0" fmla="*/ 0 h 565484"/>
              <a:gd name="connsiteX1" fmla="*/ 3056020 w 3056020"/>
              <a:gd name="connsiteY1" fmla="*/ 565484 h 565484"/>
              <a:gd name="connsiteX0" fmla="*/ 0 w 3056020"/>
              <a:gd name="connsiteY0" fmla="*/ 1483894 h 2049378"/>
              <a:gd name="connsiteX1" fmla="*/ 3056020 w 3056020"/>
              <a:gd name="connsiteY1" fmla="*/ 2049378 h 2049378"/>
              <a:gd name="connsiteX0" fmla="*/ 0 w 3072063"/>
              <a:gd name="connsiteY0" fmla="*/ 1483894 h 2049378"/>
              <a:gd name="connsiteX1" fmla="*/ 3056020 w 3072063"/>
              <a:gd name="connsiteY1" fmla="*/ 2049378 h 2049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72063" h="2049378">
                <a:moveTo>
                  <a:pt x="0" y="1483894"/>
                </a:moveTo>
                <a:cubicBezTo>
                  <a:pt x="1295399" y="0"/>
                  <a:pt x="3072063" y="1536031"/>
                  <a:pt x="3056020" y="2049378"/>
                </a:cubicBezTo>
              </a:path>
            </a:pathLst>
          </a:custGeom>
          <a:ln w="3175">
            <a:solidFill>
              <a:schemeClr val="tx1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1006" name="TextBox 108"/>
          <p:cNvSpPr txBox="1">
            <a:spLocks noChangeArrowheads="1"/>
          </p:cNvSpPr>
          <p:nvPr/>
        </p:nvSpPr>
        <p:spPr bwMode="auto">
          <a:xfrm>
            <a:off x="6754813" y="1722438"/>
            <a:ext cx="90328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/>
              <a:t>Soil Sample</a:t>
            </a:r>
          </a:p>
        </p:txBody>
      </p:sp>
      <p:cxnSp>
        <p:nvCxnSpPr>
          <p:cNvPr id="111" name="Straight Arrow Connector 110">
            <a:extLst>
              <a:ext uri="{FF2B5EF4-FFF2-40B4-BE49-F238E27FC236}">
                <a16:creationId xmlns:a16="http://schemas.microsoft.com/office/drawing/2014/main" id="{2CCA2D20-878D-4AE7-AB15-567B822E8D42}"/>
              </a:ext>
            </a:extLst>
          </p:cNvPr>
          <p:cNvCxnSpPr/>
          <p:nvPr/>
        </p:nvCxnSpPr>
        <p:spPr>
          <a:xfrm rot="16200000" flipH="1">
            <a:off x="6542881" y="4639469"/>
            <a:ext cx="112713" cy="730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EC3BFD2E-8293-49C6-8BB4-BBC06BD59458}"/>
              </a:ext>
            </a:extLst>
          </p:cNvPr>
          <p:cNvCxnSpPr/>
          <p:nvPr/>
        </p:nvCxnSpPr>
        <p:spPr>
          <a:xfrm rot="5400000">
            <a:off x="6024563" y="4572000"/>
            <a:ext cx="60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955614D0-E955-401E-8212-833C77126964}"/>
              </a:ext>
            </a:extLst>
          </p:cNvPr>
          <p:cNvCxnSpPr/>
          <p:nvPr/>
        </p:nvCxnSpPr>
        <p:spPr>
          <a:xfrm rot="10800000">
            <a:off x="6329363" y="4876800"/>
            <a:ext cx="381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0D5D51B0-3C37-4EC9-A16B-D2DE8D0AF0DF}"/>
              </a:ext>
            </a:extLst>
          </p:cNvPr>
          <p:cNvCxnSpPr/>
          <p:nvPr/>
        </p:nvCxnSpPr>
        <p:spPr>
          <a:xfrm rot="5400000">
            <a:off x="6036469" y="5064919"/>
            <a:ext cx="1285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9886AC5A-7EC5-4DDB-BAA6-8205F95769F3}"/>
              </a:ext>
            </a:extLst>
          </p:cNvPr>
          <p:cNvCxnSpPr/>
          <p:nvPr/>
        </p:nvCxnSpPr>
        <p:spPr>
          <a:xfrm rot="10800000">
            <a:off x="6105525" y="5133975"/>
            <a:ext cx="45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12" name="TextBox 126"/>
          <p:cNvSpPr txBox="1">
            <a:spLocks noChangeArrowheads="1"/>
          </p:cNvSpPr>
          <p:nvPr/>
        </p:nvSpPr>
        <p:spPr bwMode="auto">
          <a:xfrm>
            <a:off x="6256338" y="4464050"/>
            <a:ext cx="35083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>
                <a:solidFill>
                  <a:srgbClr val="C00000"/>
                </a:solidFill>
              </a:rPr>
              <a:t>C</a:t>
            </a:r>
            <a:r>
              <a:rPr lang="en-US" altLang="en-US" sz="1600" b="1" baseline="-25000">
                <a:solidFill>
                  <a:srgbClr val="C00000"/>
                </a:solidFill>
              </a:rPr>
              <a:t>c</a:t>
            </a:r>
          </a:p>
        </p:txBody>
      </p:sp>
      <p:sp>
        <p:nvSpPr>
          <p:cNvPr id="41013" name="TextBox 128"/>
          <p:cNvSpPr txBox="1">
            <a:spLocks noChangeArrowheads="1"/>
          </p:cNvSpPr>
          <p:nvPr/>
        </p:nvSpPr>
        <p:spPr bwMode="auto">
          <a:xfrm>
            <a:off x="5880100" y="4965700"/>
            <a:ext cx="35083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>
                <a:solidFill>
                  <a:srgbClr val="C00000"/>
                </a:solidFill>
              </a:rPr>
              <a:t>C</a:t>
            </a:r>
            <a:r>
              <a:rPr lang="en-US" altLang="en-US" sz="1600" b="1" baseline="-25000">
                <a:solidFill>
                  <a:srgbClr val="C00000"/>
                </a:solidFill>
              </a:rPr>
              <a:t>s</a:t>
            </a:r>
          </a:p>
        </p:txBody>
      </p:sp>
      <p:grpSp>
        <p:nvGrpSpPr>
          <p:cNvPr id="41014" name="Group 161"/>
          <p:cNvGrpSpPr>
            <a:grpSpLocks/>
          </p:cNvGrpSpPr>
          <p:nvPr/>
        </p:nvGrpSpPr>
        <p:grpSpPr bwMode="auto">
          <a:xfrm>
            <a:off x="430213" y="3446463"/>
            <a:ext cx="1382712" cy="1519237"/>
            <a:chOff x="430293" y="3445984"/>
            <a:chExt cx="1381840" cy="1519083"/>
          </a:xfrm>
        </p:grpSpPr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9EA329C1-52FD-468B-B31C-80E2D0CEDEDA}"/>
                </a:ext>
              </a:extLst>
            </p:cNvPr>
            <p:cNvSpPr/>
            <p:nvPr/>
          </p:nvSpPr>
          <p:spPr>
            <a:xfrm>
              <a:off x="471542" y="4555534"/>
              <a:ext cx="1297756" cy="35238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BDE2428D-BA78-4FF5-8E95-E0C695AF7502}"/>
                </a:ext>
              </a:extLst>
            </p:cNvPr>
            <p:cNvSpPr/>
            <p:nvPr/>
          </p:nvSpPr>
          <p:spPr>
            <a:xfrm>
              <a:off x="739660" y="4599979"/>
              <a:ext cx="750414" cy="242863"/>
            </a:xfrm>
            <a:prstGeom prst="rect">
              <a:avLst/>
            </a:prstGeom>
            <a:solidFill>
              <a:srgbClr val="FF0000">
                <a:alpha val="5000"/>
              </a:srgb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281ADDA6-EBDE-4600-9E8A-F5DE6856A098}"/>
                </a:ext>
              </a:extLst>
            </p:cNvPr>
            <p:cNvSpPr/>
            <p:nvPr/>
          </p:nvSpPr>
          <p:spPr>
            <a:xfrm>
              <a:off x="739660" y="4550772"/>
              <a:ext cx="750414" cy="47620"/>
            </a:xfrm>
            <a:prstGeom prst="rect">
              <a:avLst/>
            </a:prstGeom>
            <a:solidFill>
              <a:srgbClr val="FFC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5B402D0D-5128-4D7B-8889-4C00B54EF946}"/>
                </a:ext>
              </a:extLst>
            </p:cNvPr>
            <p:cNvSpPr/>
            <p:nvPr/>
          </p:nvSpPr>
          <p:spPr>
            <a:xfrm>
              <a:off x="739660" y="4841255"/>
              <a:ext cx="750414" cy="47620"/>
            </a:xfrm>
            <a:prstGeom prst="rect">
              <a:avLst/>
            </a:prstGeom>
            <a:solidFill>
              <a:srgbClr val="FFC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74B63FB4-D2D7-4897-861D-62611D2188E4}"/>
                </a:ext>
              </a:extLst>
            </p:cNvPr>
            <p:cNvSpPr/>
            <p:nvPr/>
          </p:nvSpPr>
          <p:spPr>
            <a:xfrm>
              <a:off x="571491" y="4541248"/>
              <a:ext cx="168169" cy="347627"/>
            </a:xfrm>
            <a:prstGeom prst="rect">
              <a:avLst/>
            </a:prstGeom>
            <a:gradFill>
              <a:gsLst>
                <a:gs pos="0">
                  <a:schemeClr val="bg2">
                    <a:lumMod val="75000"/>
                  </a:schemeClr>
                </a:gs>
                <a:gs pos="0">
                  <a:schemeClr val="accent1">
                    <a:tint val="66000"/>
                    <a:satMod val="160000"/>
                  </a:schemeClr>
                </a:gs>
                <a:gs pos="0">
                  <a:schemeClr val="accent1">
                    <a:tint val="66000"/>
                    <a:satMod val="160000"/>
                  </a:schemeClr>
                </a:gs>
                <a:gs pos="0">
                  <a:schemeClr val="accent1">
                    <a:tint val="66000"/>
                    <a:satMod val="160000"/>
                  </a:schemeClr>
                </a:gs>
                <a:gs pos="0">
                  <a:schemeClr val="accent1">
                    <a:tint val="66000"/>
                    <a:satMod val="160000"/>
                  </a:schemeClr>
                </a:gs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0"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41FDA15E-F7B8-4D1B-A9DA-420D01EF7C78}"/>
                </a:ext>
              </a:extLst>
            </p:cNvPr>
            <p:cNvSpPr/>
            <p:nvPr/>
          </p:nvSpPr>
          <p:spPr>
            <a:xfrm>
              <a:off x="1490074" y="4542835"/>
              <a:ext cx="169755" cy="347628"/>
            </a:xfrm>
            <a:prstGeom prst="rect">
              <a:avLst/>
            </a:prstGeom>
            <a:gradFill>
              <a:gsLst>
                <a:gs pos="0">
                  <a:schemeClr val="bg2">
                    <a:lumMod val="75000"/>
                  </a:schemeClr>
                </a:gs>
                <a:gs pos="0">
                  <a:schemeClr val="accent1">
                    <a:tint val="66000"/>
                    <a:satMod val="160000"/>
                  </a:schemeClr>
                </a:gs>
                <a:gs pos="0">
                  <a:schemeClr val="accent1">
                    <a:tint val="66000"/>
                    <a:satMod val="160000"/>
                  </a:schemeClr>
                </a:gs>
                <a:gs pos="0">
                  <a:schemeClr val="accent1">
                    <a:tint val="66000"/>
                    <a:satMod val="160000"/>
                  </a:schemeClr>
                </a:gs>
                <a:gs pos="0">
                  <a:schemeClr val="accent1">
                    <a:tint val="66000"/>
                    <a:satMod val="160000"/>
                  </a:schemeClr>
                </a:gs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0"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135" name="Trapezoid 134">
              <a:extLst>
                <a:ext uri="{FF2B5EF4-FFF2-40B4-BE49-F238E27FC236}">
                  <a16:creationId xmlns:a16="http://schemas.microsoft.com/office/drawing/2014/main" id="{AB8FD3F4-9CBB-4DA4-BA6E-869C394B5109}"/>
                </a:ext>
              </a:extLst>
            </p:cNvPr>
            <p:cNvSpPr/>
            <p:nvPr/>
          </p:nvSpPr>
          <p:spPr>
            <a:xfrm>
              <a:off x="742833" y="4471405"/>
              <a:ext cx="745654" cy="80954"/>
            </a:xfrm>
            <a:prstGeom prst="trapezoid">
              <a:avLst>
                <a:gd name="adj" fmla="val 239706"/>
              </a:avLst>
            </a:prstGeom>
            <a:solidFill>
              <a:schemeClr val="bg1">
                <a:lumMod val="9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136" name="Down Arrow 135">
              <a:extLst>
                <a:ext uri="{FF2B5EF4-FFF2-40B4-BE49-F238E27FC236}">
                  <a16:creationId xmlns:a16="http://schemas.microsoft.com/office/drawing/2014/main" id="{227A3DCD-C449-48B2-9271-FD898ABF25B6}"/>
                </a:ext>
              </a:extLst>
            </p:cNvPr>
            <p:cNvSpPr/>
            <p:nvPr/>
          </p:nvSpPr>
          <p:spPr>
            <a:xfrm>
              <a:off x="1045855" y="4307909"/>
              <a:ext cx="152304" cy="153972"/>
            </a:xfrm>
            <a:prstGeom prst="downArrow">
              <a:avLst/>
            </a:prstGeom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0B10052D-D373-4AE7-AE1D-091C1F439C67}"/>
                </a:ext>
              </a:extLst>
            </p:cNvPr>
            <p:cNvSpPr/>
            <p:nvPr/>
          </p:nvSpPr>
          <p:spPr>
            <a:xfrm>
              <a:off x="430293" y="4441245"/>
              <a:ext cx="74565" cy="52223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9DC892D4-FCE0-4626-A504-628C61359EB7}"/>
                </a:ext>
              </a:extLst>
            </p:cNvPr>
            <p:cNvSpPr/>
            <p:nvPr/>
          </p:nvSpPr>
          <p:spPr>
            <a:xfrm>
              <a:off x="1734395" y="4441245"/>
              <a:ext cx="74565" cy="52223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E1A2D7CD-8B21-415E-B41B-C7C95239A736}"/>
                </a:ext>
              </a:extLst>
            </p:cNvPr>
            <p:cNvSpPr/>
            <p:nvPr/>
          </p:nvSpPr>
          <p:spPr>
            <a:xfrm>
              <a:off x="444571" y="4893637"/>
              <a:ext cx="1345351" cy="7143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FBE8EDF3-E981-4854-B41F-8FB9D6CC981A}"/>
                </a:ext>
              </a:extLst>
            </p:cNvPr>
            <p:cNvCxnSpPr/>
            <p:nvPr/>
          </p:nvCxnSpPr>
          <p:spPr>
            <a:xfrm>
              <a:off x="439812" y="4963480"/>
              <a:ext cx="1372321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D7DCD2A8-8D1A-4B90-ACA2-E83E728FC8F6}"/>
                </a:ext>
              </a:extLst>
            </p:cNvPr>
            <p:cNvSpPr txBox="1"/>
            <p:nvPr/>
          </p:nvSpPr>
          <p:spPr>
            <a:xfrm>
              <a:off x="947492" y="3911074"/>
              <a:ext cx="360135" cy="2761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ymbol" pitchFamily="18" charset="2"/>
                  <a:cs typeface="+mn-cs"/>
                </a:rPr>
                <a:t>D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+mn-lt"/>
                  <a:cs typeface="+mn-cs"/>
                </a:rPr>
                <a:t>p</a:t>
              </a:r>
            </a:p>
          </p:txBody>
        </p:sp>
        <p:sp>
          <p:nvSpPr>
            <p:cNvPr id="151" name="TextBox 150">
              <a:extLst>
                <a:ext uri="{FF2B5EF4-FFF2-40B4-BE49-F238E27FC236}">
                  <a16:creationId xmlns:a16="http://schemas.microsoft.com/office/drawing/2014/main" id="{7ED5A49C-8982-4E07-893F-527CE6FCBC9A}"/>
                </a:ext>
              </a:extLst>
            </p:cNvPr>
            <p:cNvSpPr txBox="1"/>
            <p:nvPr/>
          </p:nvSpPr>
          <p:spPr>
            <a:xfrm>
              <a:off x="947492" y="3765039"/>
              <a:ext cx="410903" cy="27778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Symbol" pitchFamily="18" charset="2"/>
                  <a:cs typeface="+mn-cs"/>
                </a:rPr>
                <a:t>D</a:t>
              </a:r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+mn-lt"/>
                  <a:cs typeface="+mn-cs"/>
                </a:rPr>
                <a:t>p</a:t>
              </a:r>
              <a:r>
                <a:rPr lang="en-US" sz="1200" baseline="-25000" dirty="0">
                  <a:solidFill>
                    <a:schemeClr val="bg1">
                      <a:lumMod val="75000"/>
                    </a:schemeClr>
                  </a:solidFill>
                  <a:latin typeface="+mn-lt"/>
                  <a:cs typeface="+mn-cs"/>
                </a:rPr>
                <a:t>7</a:t>
              </a:r>
            </a:p>
          </p:txBody>
        </p:sp>
        <p:sp>
          <p:nvSpPr>
            <p:cNvPr id="152" name="TextBox 151">
              <a:extLst>
                <a:ext uri="{FF2B5EF4-FFF2-40B4-BE49-F238E27FC236}">
                  <a16:creationId xmlns:a16="http://schemas.microsoft.com/office/drawing/2014/main" id="{8E5D35BA-7145-4360-815E-15BD1D6E09F4}"/>
                </a:ext>
              </a:extLst>
            </p:cNvPr>
            <p:cNvSpPr txBox="1"/>
            <p:nvPr/>
          </p:nvSpPr>
          <p:spPr>
            <a:xfrm>
              <a:off x="947492" y="3630115"/>
              <a:ext cx="360135" cy="2761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solidFill>
                    <a:schemeClr val="bg1">
                      <a:lumMod val="85000"/>
                    </a:schemeClr>
                  </a:solidFill>
                  <a:latin typeface="Symbol" pitchFamily="18" charset="2"/>
                  <a:cs typeface="+mn-cs"/>
                </a:rPr>
                <a:t>D</a:t>
              </a:r>
              <a:r>
                <a:rPr lang="en-US" sz="1200" dirty="0">
                  <a:solidFill>
                    <a:schemeClr val="bg1">
                      <a:lumMod val="85000"/>
                    </a:schemeClr>
                  </a:solidFill>
                  <a:latin typeface="+mn-lt"/>
                  <a:cs typeface="+mn-cs"/>
                </a:rPr>
                <a:t>p</a:t>
              </a:r>
            </a:p>
          </p:txBody>
        </p:sp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651F89A3-0366-47F5-8F20-C301313E4D03}"/>
                </a:ext>
              </a:extLst>
            </p:cNvPr>
            <p:cNvSpPr txBox="1"/>
            <p:nvPr/>
          </p:nvSpPr>
          <p:spPr>
            <a:xfrm>
              <a:off x="947492" y="3445984"/>
              <a:ext cx="410903" cy="27778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Symbol" pitchFamily="18" charset="2"/>
                  <a:cs typeface="+mn-cs"/>
                </a:rPr>
                <a:t>D</a:t>
              </a:r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+mn-lt"/>
                  <a:cs typeface="+mn-cs"/>
                </a:rPr>
                <a:t>p</a:t>
              </a:r>
              <a:r>
                <a:rPr lang="en-US" sz="1200" baseline="-25000" dirty="0">
                  <a:solidFill>
                    <a:schemeClr val="bg1">
                      <a:lumMod val="75000"/>
                    </a:schemeClr>
                  </a:solidFill>
                  <a:latin typeface="+mn-lt"/>
                  <a:cs typeface="+mn-cs"/>
                </a:rPr>
                <a:t>1</a:t>
              </a:r>
            </a:p>
          </p:txBody>
        </p:sp>
        <p:sp>
          <p:nvSpPr>
            <p:cNvPr id="41056" name="TextBox 153"/>
            <p:cNvSpPr txBox="1">
              <a:spLocks noChangeArrowheads="1"/>
            </p:cNvSpPr>
            <p:nvPr/>
          </p:nvSpPr>
          <p:spPr bwMode="auto">
            <a:xfrm>
              <a:off x="947738" y="4053187"/>
              <a:ext cx="41069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>
                  <a:latin typeface="Symbol" panose="05050102010706020507" pitchFamily="18" charset="2"/>
                </a:rPr>
                <a:t>D</a:t>
              </a:r>
              <a:r>
                <a:rPr lang="en-US" altLang="en-US" sz="1200"/>
                <a:t>p</a:t>
              </a:r>
              <a:r>
                <a:rPr lang="en-US" altLang="en-US" sz="1200" baseline="-25000"/>
                <a:t>9</a:t>
              </a:r>
            </a:p>
          </p:txBody>
        </p:sp>
      </p:grpSp>
      <p:sp>
        <p:nvSpPr>
          <p:cNvPr id="159" name="Rectangle 158">
            <a:extLst>
              <a:ext uri="{FF2B5EF4-FFF2-40B4-BE49-F238E27FC236}">
                <a16:creationId xmlns:a16="http://schemas.microsoft.com/office/drawing/2014/main" id="{879B121E-41F5-41B7-BDB2-0324211882DB}"/>
              </a:ext>
            </a:extLst>
          </p:cNvPr>
          <p:cNvSpPr/>
          <p:nvPr/>
        </p:nvSpPr>
        <p:spPr>
          <a:xfrm>
            <a:off x="746125" y="2909888"/>
            <a:ext cx="750888" cy="242887"/>
          </a:xfrm>
          <a:prstGeom prst="rect">
            <a:avLst/>
          </a:prstGeom>
          <a:solidFill>
            <a:srgbClr val="FF0000"/>
          </a:solidFill>
          <a:ln w="3175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3F8B7F19-FE5D-42F7-A4FB-C050E440E5A8}"/>
              </a:ext>
            </a:extLst>
          </p:cNvPr>
          <p:cNvSpPr txBox="1"/>
          <p:nvPr/>
        </p:nvSpPr>
        <p:spPr>
          <a:xfrm>
            <a:off x="122238" y="2219325"/>
            <a:ext cx="2363787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accent3">
                    <a:lumMod val="75000"/>
                  </a:schemeClr>
                </a:solidFill>
                <a:latin typeface="+mn-lt"/>
                <a:cs typeface="+mn-cs"/>
              </a:rPr>
              <a:t>In the lab and after removing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accent3">
                    <a:lumMod val="75000"/>
                  </a:schemeClr>
                </a:solidFill>
                <a:latin typeface="+mn-lt"/>
                <a:cs typeface="+mn-cs"/>
              </a:rPr>
              <a:t>the soil sample from the ground,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accent3">
                    <a:lumMod val="75000"/>
                  </a:schemeClr>
                </a:solidFill>
                <a:latin typeface="+mn-lt"/>
                <a:cs typeface="+mn-cs"/>
              </a:rPr>
              <a:t>the stresses on the soil sample  = 0</a:t>
            </a: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3D4DC4F9-8517-461B-9C24-E3BBAFAFB124}"/>
              </a:ext>
            </a:extLst>
          </p:cNvPr>
          <p:cNvSpPr txBox="1"/>
          <p:nvPr/>
        </p:nvSpPr>
        <p:spPr>
          <a:xfrm>
            <a:off x="303213" y="5029200"/>
            <a:ext cx="1785937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accent3">
                    <a:lumMod val="75000"/>
                  </a:schemeClr>
                </a:solidFill>
                <a:latin typeface="+mn-lt"/>
                <a:cs typeface="+mn-cs"/>
              </a:rPr>
              <a:t>In the lab the stresses are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accent3">
                    <a:lumMod val="75000"/>
                  </a:schemeClr>
                </a:solidFill>
                <a:latin typeface="+mn-lt"/>
                <a:cs typeface="+mn-cs"/>
              </a:rPr>
              <a:t>added to the soil sample</a:t>
            </a: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6EAC935E-287C-4C1F-8314-859F2668D85E}"/>
              </a:ext>
            </a:extLst>
          </p:cNvPr>
          <p:cNvSpPr txBox="1"/>
          <p:nvPr/>
        </p:nvSpPr>
        <p:spPr>
          <a:xfrm>
            <a:off x="4516438" y="2744788"/>
            <a:ext cx="411162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Symbol" pitchFamily="18" charset="2"/>
                <a:cs typeface="+mn-cs"/>
              </a:rPr>
              <a:t>D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n-lt"/>
                <a:cs typeface="+mn-cs"/>
              </a:rPr>
              <a:t>p</a:t>
            </a:r>
            <a:r>
              <a:rPr lang="en-US" sz="1200" baseline="-25000" dirty="0">
                <a:solidFill>
                  <a:schemeClr val="bg1">
                    <a:lumMod val="50000"/>
                  </a:schemeClr>
                </a:solidFill>
                <a:latin typeface="+mn-lt"/>
                <a:cs typeface="+mn-cs"/>
              </a:rPr>
              <a:t>1</a:t>
            </a: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A2F6A8D9-C1C5-4B78-96D3-53255E87A3E8}"/>
              </a:ext>
            </a:extLst>
          </p:cNvPr>
          <p:cNvSpPr txBox="1"/>
          <p:nvPr/>
        </p:nvSpPr>
        <p:spPr>
          <a:xfrm>
            <a:off x="6907213" y="5026025"/>
            <a:ext cx="411162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Symbol" pitchFamily="18" charset="2"/>
                <a:cs typeface="+mn-cs"/>
              </a:rPr>
              <a:t>D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n-lt"/>
                <a:cs typeface="+mn-cs"/>
              </a:rPr>
              <a:t>p</a:t>
            </a:r>
            <a:r>
              <a:rPr lang="en-US" sz="1200" baseline="-25000" dirty="0">
                <a:solidFill>
                  <a:schemeClr val="bg1">
                    <a:lumMod val="50000"/>
                  </a:schemeClr>
                </a:solidFill>
                <a:latin typeface="+mn-lt"/>
                <a:cs typeface="+mn-cs"/>
              </a:rPr>
              <a:t>9</a:t>
            </a:r>
          </a:p>
        </p:txBody>
      </p:sp>
      <p:sp>
        <p:nvSpPr>
          <p:cNvPr id="41021" name="TextBox 179"/>
          <p:cNvSpPr txBox="1">
            <a:spLocks noChangeArrowheads="1"/>
          </p:cNvSpPr>
          <p:nvPr/>
        </p:nvSpPr>
        <p:spPr bwMode="auto">
          <a:xfrm>
            <a:off x="114300" y="3746500"/>
            <a:ext cx="887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/>
              <a:t>Stress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/>
              <a:t>Increments</a:t>
            </a:r>
          </a:p>
        </p:txBody>
      </p:sp>
      <p:sp>
        <p:nvSpPr>
          <p:cNvPr id="41022" name="TextBox 181"/>
          <p:cNvSpPr txBox="1">
            <a:spLocks noChangeArrowheads="1"/>
          </p:cNvSpPr>
          <p:nvPr/>
        </p:nvSpPr>
        <p:spPr bwMode="auto">
          <a:xfrm>
            <a:off x="5846763" y="3325813"/>
            <a:ext cx="815975" cy="276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/>
              <a:t>e</a:t>
            </a:r>
            <a:r>
              <a:rPr lang="en-US" altLang="en-US" sz="1200" baseline="-25000"/>
              <a:t>o</a:t>
            </a:r>
            <a:r>
              <a:rPr lang="en-US" altLang="en-US" sz="1200"/>
              <a:t> = 0.795</a:t>
            </a:r>
          </a:p>
        </p:txBody>
      </p:sp>
      <p:sp>
        <p:nvSpPr>
          <p:cNvPr id="87" name="Freeform 86">
            <a:extLst>
              <a:ext uri="{FF2B5EF4-FFF2-40B4-BE49-F238E27FC236}">
                <a16:creationId xmlns:a16="http://schemas.microsoft.com/office/drawing/2014/main" id="{22B46ED6-55B2-44F9-824B-015BA36B3ED2}"/>
              </a:ext>
            </a:extLst>
          </p:cNvPr>
          <p:cNvSpPr/>
          <p:nvPr/>
        </p:nvSpPr>
        <p:spPr>
          <a:xfrm>
            <a:off x="4638675" y="3038475"/>
            <a:ext cx="2338388" cy="2214563"/>
          </a:xfrm>
          <a:custGeom>
            <a:avLst/>
            <a:gdLst>
              <a:gd name="connsiteX0" fmla="*/ 0 w 2362200"/>
              <a:gd name="connsiteY0" fmla="*/ 0 h 2071688"/>
              <a:gd name="connsiteX1" fmla="*/ 2362200 w 2362200"/>
              <a:gd name="connsiteY1" fmla="*/ 2071688 h 2071688"/>
              <a:gd name="connsiteX2" fmla="*/ 2362200 w 2362200"/>
              <a:gd name="connsiteY2" fmla="*/ 2071688 h 2071688"/>
              <a:gd name="connsiteX0" fmla="*/ 0 w 2362200"/>
              <a:gd name="connsiteY0" fmla="*/ 0 h 2071688"/>
              <a:gd name="connsiteX1" fmla="*/ 523875 w 2362200"/>
              <a:gd name="connsiteY1" fmla="*/ 66675 h 2071688"/>
              <a:gd name="connsiteX2" fmla="*/ 2362200 w 2362200"/>
              <a:gd name="connsiteY2" fmla="*/ 2071688 h 2071688"/>
              <a:gd name="connsiteX3" fmla="*/ 2362200 w 2362200"/>
              <a:gd name="connsiteY3" fmla="*/ 2071688 h 2071688"/>
              <a:gd name="connsiteX0" fmla="*/ 0 w 2362200"/>
              <a:gd name="connsiteY0" fmla="*/ 0 h 2071688"/>
              <a:gd name="connsiteX1" fmla="*/ 2362200 w 2362200"/>
              <a:gd name="connsiteY1" fmla="*/ 2071688 h 2071688"/>
              <a:gd name="connsiteX2" fmla="*/ 2362200 w 2362200"/>
              <a:gd name="connsiteY2" fmla="*/ 2071688 h 2071688"/>
              <a:gd name="connsiteX0" fmla="*/ 0 w 2362200"/>
              <a:gd name="connsiteY0" fmla="*/ 0 h 2071688"/>
              <a:gd name="connsiteX1" fmla="*/ 2362200 w 2362200"/>
              <a:gd name="connsiteY1" fmla="*/ 2071688 h 2071688"/>
              <a:gd name="connsiteX2" fmla="*/ 2362200 w 2362200"/>
              <a:gd name="connsiteY2" fmla="*/ 2071688 h 2071688"/>
              <a:gd name="connsiteX0" fmla="*/ 0 w 2362200"/>
              <a:gd name="connsiteY0" fmla="*/ 0 h 2071688"/>
              <a:gd name="connsiteX1" fmla="*/ 2362200 w 2362200"/>
              <a:gd name="connsiteY1" fmla="*/ 2071688 h 2071688"/>
              <a:gd name="connsiteX2" fmla="*/ 2362200 w 2362200"/>
              <a:gd name="connsiteY2" fmla="*/ 2071688 h 2071688"/>
              <a:gd name="connsiteX0" fmla="*/ 0 w 2362200"/>
              <a:gd name="connsiteY0" fmla="*/ 0 h 2071688"/>
              <a:gd name="connsiteX1" fmla="*/ 2362200 w 2362200"/>
              <a:gd name="connsiteY1" fmla="*/ 2071688 h 2071688"/>
              <a:gd name="connsiteX2" fmla="*/ 2362200 w 2362200"/>
              <a:gd name="connsiteY2" fmla="*/ 2071688 h 2071688"/>
              <a:gd name="connsiteX0" fmla="*/ 0 w 2362200"/>
              <a:gd name="connsiteY0" fmla="*/ 0 h 2071688"/>
              <a:gd name="connsiteX1" fmla="*/ 2362200 w 2362200"/>
              <a:gd name="connsiteY1" fmla="*/ 2071688 h 2071688"/>
              <a:gd name="connsiteX2" fmla="*/ 2362200 w 2362200"/>
              <a:gd name="connsiteY2" fmla="*/ 2071688 h 2071688"/>
              <a:gd name="connsiteX0" fmla="*/ 0 w 2362200"/>
              <a:gd name="connsiteY0" fmla="*/ 0 h 2233613"/>
              <a:gd name="connsiteX1" fmla="*/ 2362200 w 2362200"/>
              <a:gd name="connsiteY1" fmla="*/ 2071688 h 2233613"/>
              <a:gd name="connsiteX2" fmla="*/ 2347913 w 2362200"/>
              <a:gd name="connsiteY2" fmla="*/ 2233613 h 2233613"/>
              <a:gd name="connsiteX0" fmla="*/ 0 w 2347913"/>
              <a:gd name="connsiteY0" fmla="*/ 0 h 2233613"/>
              <a:gd name="connsiteX1" fmla="*/ 2347913 w 2347913"/>
              <a:gd name="connsiteY1" fmla="*/ 2233613 h 2233613"/>
              <a:gd name="connsiteX0" fmla="*/ 0 w 2347913"/>
              <a:gd name="connsiteY0" fmla="*/ 117474 h 2351087"/>
              <a:gd name="connsiteX1" fmla="*/ 2347913 w 2347913"/>
              <a:gd name="connsiteY1" fmla="*/ 2351087 h 2351087"/>
              <a:gd name="connsiteX0" fmla="*/ 0 w 2347913"/>
              <a:gd name="connsiteY0" fmla="*/ 117474 h 2351087"/>
              <a:gd name="connsiteX1" fmla="*/ 2347913 w 2347913"/>
              <a:gd name="connsiteY1" fmla="*/ 2351087 h 2351087"/>
              <a:gd name="connsiteX0" fmla="*/ 0 w 2347913"/>
              <a:gd name="connsiteY0" fmla="*/ 117474 h 2351087"/>
              <a:gd name="connsiteX1" fmla="*/ 2347913 w 2347913"/>
              <a:gd name="connsiteY1" fmla="*/ 2351087 h 2351087"/>
              <a:gd name="connsiteX0" fmla="*/ 0 w 2347913"/>
              <a:gd name="connsiteY0" fmla="*/ 0 h 2233613"/>
              <a:gd name="connsiteX1" fmla="*/ 2347913 w 2347913"/>
              <a:gd name="connsiteY1" fmla="*/ 2233613 h 2233613"/>
              <a:gd name="connsiteX0" fmla="*/ 0 w 2347913"/>
              <a:gd name="connsiteY0" fmla="*/ 0 h 2233613"/>
              <a:gd name="connsiteX1" fmla="*/ 2347913 w 2347913"/>
              <a:gd name="connsiteY1" fmla="*/ 2233613 h 2233613"/>
              <a:gd name="connsiteX0" fmla="*/ 0 w 2347913"/>
              <a:gd name="connsiteY0" fmla="*/ 0 h 2233613"/>
              <a:gd name="connsiteX1" fmla="*/ 2347913 w 2347913"/>
              <a:gd name="connsiteY1" fmla="*/ 2233613 h 2233613"/>
              <a:gd name="connsiteX0" fmla="*/ 0 w 2347913"/>
              <a:gd name="connsiteY0" fmla="*/ 0 h 2233613"/>
              <a:gd name="connsiteX1" fmla="*/ 2347913 w 2347913"/>
              <a:gd name="connsiteY1" fmla="*/ 2233613 h 2233613"/>
              <a:gd name="connsiteX0" fmla="*/ 0 w 2362201"/>
              <a:gd name="connsiteY0" fmla="*/ 0 h 2357438"/>
              <a:gd name="connsiteX1" fmla="*/ 2362201 w 2362201"/>
              <a:gd name="connsiteY1" fmla="*/ 2357438 h 2357438"/>
              <a:gd name="connsiteX0" fmla="*/ 0 w 2338388"/>
              <a:gd name="connsiteY0" fmla="*/ 0 h 2214563"/>
              <a:gd name="connsiteX1" fmla="*/ 2338388 w 2338388"/>
              <a:gd name="connsiteY1" fmla="*/ 2214563 h 2214563"/>
              <a:gd name="connsiteX0" fmla="*/ 0 w 2338388"/>
              <a:gd name="connsiteY0" fmla="*/ 22224 h 2236787"/>
              <a:gd name="connsiteX1" fmla="*/ 2338388 w 2338388"/>
              <a:gd name="connsiteY1" fmla="*/ 2236787 h 2236787"/>
              <a:gd name="connsiteX0" fmla="*/ 0 w 2338388"/>
              <a:gd name="connsiteY0" fmla="*/ 0 h 2214563"/>
              <a:gd name="connsiteX1" fmla="*/ 2338388 w 2338388"/>
              <a:gd name="connsiteY1" fmla="*/ 2214563 h 2214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38388" h="2214563">
                <a:moveTo>
                  <a:pt x="0" y="0"/>
                </a:moveTo>
                <a:cubicBezTo>
                  <a:pt x="1101726" y="11113"/>
                  <a:pt x="946150" y="107950"/>
                  <a:pt x="2338388" y="2214563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D0391860-AA14-41B6-8E57-471C47C52FF3}"/>
              </a:ext>
            </a:extLst>
          </p:cNvPr>
          <p:cNvSpPr/>
          <p:nvPr/>
        </p:nvSpPr>
        <p:spPr>
          <a:xfrm>
            <a:off x="4643438" y="2997200"/>
            <a:ext cx="77787" cy="7937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3465FD11-5362-472C-B8F1-45BB6CEAD865}"/>
              </a:ext>
            </a:extLst>
          </p:cNvPr>
          <p:cNvSpPr/>
          <p:nvPr/>
        </p:nvSpPr>
        <p:spPr>
          <a:xfrm>
            <a:off x="4992688" y="3027363"/>
            <a:ext cx="46037" cy="44450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6AA8199A-A277-48C4-859C-0FB5C7B26BF7}"/>
              </a:ext>
            </a:extLst>
          </p:cNvPr>
          <p:cNvSpPr/>
          <p:nvPr/>
        </p:nvSpPr>
        <p:spPr>
          <a:xfrm>
            <a:off x="5229225" y="3067050"/>
            <a:ext cx="44450" cy="46038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7D5E958D-859B-4E86-8B20-4EED34CBBFA6}"/>
              </a:ext>
            </a:extLst>
          </p:cNvPr>
          <p:cNvSpPr/>
          <p:nvPr/>
        </p:nvSpPr>
        <p:spPr>
          <a:xfrm>
            <a:off x="5764213" y="3438525"/>
            <a:ext cx="46037" cy="46038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39916FE0-1DB1-4D50-8602-026D468A9F4B}"/>
              </a:ext>
            </a:extLst>
          </p:cNvPr>
          <p:cNvSpPr/>
          <p:nvPr/>
        </p:nvSpPr>
        <p:spPr>
          <a:xfrm>
            <a:off x="6049963" y="3841750"/>
            <a:ext cx="46037" cy="44450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5FA1946B-DCB7-445A-A958-4A6AC2A8F9C7}"/>
              </a:ext>
            </a:extLst>
          </p:cNvPr>
          <p:cNvSpPr/>
          <p:nvPr/>
        </p:nvSpPr>
        <p:spPr>
          <a:xfrm>
            <a:off x="6448425" y="4448175"/>
            <a:ext cx="44450" cy="46038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7B989525-9258-4FC8-A596-438D0F25F531}"/>
              </a:ext>
            </a:extLst>
          </p:cNvPr>
          <p:cNvSpPr/>
          <p:nvPr/>
        </p:nvSpPr>
        <p:spPr>
          <a:xfrm>
            <a:off x="5491163" y="3181350"/>
            <a:ext cx="44450" cy="46038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FD10DF11-2C0F-4CE0-8C09-9EFCA20518D7}"/>
              </a:ext>
            </a:extLst>
          </p:cNvPr>
          <p:cNvSpPr/>
          <p:nvPr/>
        </p:nvSpPr>
        <p:spPr>
          <a:xfrm>
            <a:off x="6738938" y="4891088"/>
            <a:ext cx="44450" cy="46037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1" name="Oval 180">
            <a:extLst>
              <a:ext uri="{FF2B5EF4-FFF2-40B4-BE49-F238E27FC236}">
                <a16:creationId xmlns:a16="http://schemas.microsoft.com/office/drawing/2014/main" id="{B03EA88C-4133-46BF-A595-6A6839985D78}"/>
              </a:ext>
            </a:extLst>
          </p:cNvPr>
          <p:cNvSpPr/>
          <p:nvPr/>
        </p:nvSpPr>
        <p:spPr>
          <a:xfrm>
            <a:off x="5626100" y="3290888"/>
            <a:ext cx="79375" cy="77787"/>
          </a:xfrm>
          <a:prstGeom prst="ellipse">
            <a:avLst/>
          </a:prstGeom>
          <a:solidFill>
            <a:schemeClr val="tx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3" name="Freeform 182">
            <a:extLst>
              <a:ext uri="{FF2B5EF4-FFF2-40B4-BE49-F238E27FC236}">
                <a16:creationId xmlns:a16="http://schemas.microsoft.com/office/drawing/2014/main" id="{D99B526A-2AD3-4AEB-BA70-D9C1F225186E}"/>
              </a:ext>
            </a:extLst>
          </p:cNvPr>
          <p:cNvSpPr/>
          <p:nvPr/>
        </p:nvSpPr>
        <p:spPr>
          <a:xfrm>
            <a:off x="5719763" y="1933575"/>
            <a:ext cx="1357312" cy="1403350"/>
          </a:xfrm>
          <a:custGeom>
            <a:avLst/>
            <a:gdLst>
              <a:gd name="connsiteX0" fmla="*/ 0 w 3665621"/>
              <a:gd name="connsiteY0" fmla="*/ 0 h 792079"/>
              <a:gd name="connsiteX1" fmla="*/ 3068053 w 3665621"/>
              <a:gd name="connsiteY1" fmla="*/ 733926 h 792079"/>
              <a:gd name="connsiteX2" fmla="*/ 3585410 w 3665621"/>
              <a:gd name="connsiteY2" fmla="*/ 348916 h 792079"/>
              <a:gd name="connsiteX0" fmla="*/ 0 w 3625515"/>
              <a:gd name="connsiteY0" fmla="*/ 0 h 1273342"/>
              <a:gd name="connsiteX1" fmla="*/ 842211 w 3625515"/>
              <a:gd name="connsiteY1" fmla="*/ 1215189 h 1273342"/>
              <a:gd name="connsiteX2" fmla="*/ 3585410 w 3625515"/>
              <a:gd name="connsiteY2" fmla="*/ 348916 h 1273342"/>
              <a:gd name="connsiteX0" fmla="*/ 0 w 3096125"/>
              <a:gd name="connsiteY0" fmla="*/ 0 h 1339515"/>
              <a:gd name="connsiteX1" fmla="*/ 842211 w 3096125"/>
              <a:gd name="connsiteY1" fmla="*/ 1215189 h 1339515"/>
              <a:gd name="connsiteX2" fmla="*/ 3056020 w 3096125"/>
              <a:gd name="connsiteY2" fmla="*/ 745958 h 1339515"/>
              <a:gd name="connsiteX0" fmla="*/ 0 w 3096125"/>
              <a:gd name="connsiteY0" fmla="*/ 608598 h 1948113"/>
              <a:gd name="connsiteX1" fmla="*/ 842211 w 3096125"/>
              <a:gd name="connsiteY1" fmla="*/ 1823787 h 1948113"/>
              <a:gd name="connsiteX2" fmla="*/ 3056020 w 3096125"/>
              <a:gd name="connsiteY2" fmla="*/ 1354556 h 1948113"/>
              <a:gd name="connsiteX0" fmla="*/ 0 w 3096125"/>
              <a:gd name="connsiteY0" fmla="*/ 701842 h 1447800"/>
              <a:gd name="connsiteX1" fmla="*/ 1082843 w 3096125"/>
              <a:gd name="connsiteY1" fmla="*/ 124326 h 1447800"/>
              <a:gd name="connsiteX2" fmla="*/ 3056020 w 3096125"/>
              <a:gd name="connsiteY2" fmla="*/ 1447800 h 1447800"/>
              <a:gd name="connsiteX0" fmla="*/ 0 w 3096125"/>
              <a:gd name="connsiteY0" fmla="*/ 789072 h 1354556"/>
              <a:gd name="connsiteX1" fmla="*/ 1082843 w 3096125"/>
              <a:gd name="connsiteY1" fmla="*/ 211556 h 1354556"/>
              <a:gd name="connsiteX2" fmla="*/ 3056020 w 3096125"/>
              <a:gd name="connsiteY2" fmla="*/ 1354556 h 1354556"/>
              <a:gd name="connsiteX0" fmla="*/ 0 w 3096125"/>
              <a:gd name="connsiteY0" fmla="*/ 789072 h 1354556"/>
              <a:gd name="connsiteX1" fmla="*/ 1082843 w 3096125"/>
              <a:gd name="connsiteY1" fmla="*/ 211556 h 1354556"/>
              <a:gd name="connsiteX2" fmla="*/ 3056020 w 3096125"/>
              <a:gd name="connsiteY2" fmla="*/ 1354556 h 1354556"/>
              <a:gd name="connsiteX0" fmla="*/ 0 w 3096125"/>
              <a:gd name="connsiteY0" fmla="*/ 789072 h 1354556"/>
              <a:gd name="connsiteX1" fmla="*/ 1082843 w 3096125"/>
              <a:gd name="connsiteY1" fmla="*/ 211556 h 1354556"/>
              <a:gd name="connsiteX2" fmla="*/ 3056020 w 3096125"/>
              <a:gd name="connsiteY2" fmla="*/ 1354556 h 1354556"/>
              <a:gd name="connsiteX0" fmla="*/ 0 w 3096125"/>
              <a:gd name="connsiteY0" fmla="*/ 789072 h 1354556"/>
              <a:gd name="connsiteX1" fmla="*/ 1082843 w 3096125"/>
              <a:gd name="connsiteY1" fmla="*/ 211556 h 1354556"/>
              <a:gd name="connsiteX2" fmla="*/ 3056020 w 3096125"/>
              <a:gd name="connsiteY2" fmla="*/ 1354556 h 1354556"/>
              <a:gd name="connsiteX0" fmla="*/ 0 w 3096125"/>
              <a:gd name="connsiteY0" fmla="*/ 789072 h 1354556"/>
              <a:gd name="connsiteX1" fmla="*/ 1588169 w 3096125"/>
              <a:gd name="connsiteY1" fmla="*/ 151398 h 1354556"/>
              <a:gd name="connsiteX2" fmla="*/ 3056020 w 3096125"/>
              <a:gd name="connsiteY2" fmla="*/ 1354556 h 1354556"/>
              <a:gd name="connsiteX0" fmla="*/ 0 w 3096125"/>
              <a:gd name="connsiteY0" fmla="*/ 789072 h 1354556"/>
              <a:gd name="connsiteX1" fmla="*/ 1588169 w 3096125"/>
              <a:gd name="connsiteY1" fmla="*/ 151398 h 1354556"/>
              <a:gd name="connsiteX2" fmla="*/ 3056020 w 3096125"/>
              <a:gd name="connsiteY2" fmla="*/ 1354556 h 1354556"/>
              <a:gd name="connsiteX0" fmla="*/ 0 w 3096125"/>
              <a:gd name="connsiteY0" fmla="*/ 1037138 h 1602622"/>
              <a:gd name="connsiteX1" fmla="*/ 1588169 w 3096125"/>
              <a:gd name="connsiteY1" fmla="*/ 399464 h 1602622"/>
              <a:gd name="connsiteX2" fmla="*/ 3056020 w 3096125"/>
              <a:gd name="connsiteY2" fmla="*/ 1602622 h 1602622"/>
              <a:gd name="connsiteX0" fmla="*/ 0 w 3096125"/>
              <a:gd name="connsiteY0" fmla="*/ 789072 h 1354556"/>
              <a:gd name="connsiteX1" fmla="*/ 1588169 w 3096125"/>
              <a:gd name="connsiteY1" fmla="*/ 151398 h 1354556"/>
              <a:gd name="connsiteX2" fmla="*/ 3056020 w 3096125"/>
              <a:gd name="connsiteY2" fmla="*/ 1354556 h 1354556"/>
              <a:gd name="connsiteX0" fmla="*/ 0 w 3056020"/>
              <a:gd name="connsiteY0" fmla="*/ 0 h 565484"/>
              <a:gd name="connsiteX1" fmla="*/ 3056020 w 3056020"/>
              <a:gd name="connsiteY1" fmla="*/ 565484 h 565484"/>
              <a:gd name="connsiteX0" fmla="*/ 0 w 3056020"/>
              <a:gd name="connsiteY0" fmla="*/ 0 h 565484"/>
              <a:gd name="connsiteX1" fmla="*/ 3056020 w 3056020"/>
              <a:gd name="connsiteY1" fmla="*/ 565484 h 565484"/>
              <a:gd name="connsiteX0" fmla="*/ 0 w 3056020"/>
              <a:gd name="connsiteY0" fmla="*/ 1483894 h 2049378"/>
              <a:gd name="connsiteX1" fmla="*/ 3056020 w 3056020"/>
              <a:gd name="connsiteY1" fmla="*/ 2049378 h 2049378"/>
              <a:gd name="connsiteX0" fmla="*/ 0 w 3072063"/>
              <a:gd name="connsiteY0" fmla="*/ 1483894 h 2049378"/>
              <a:gd name="connsiteX1" fmla="*/ 3056020 w 3072063"/>
              <a:gd name="connsiteY1" fmla="*/ 2049378 h 2049378"/>
              <a:gd name="connsiteX0" fmla="*/ 0 w 2395319"/>
              <a:gd name="connsiteY0" fmla="*/ 1483894 h 1483894"/>
              <a:gd name="connsiteX1" fmla="*/ 2379276 w 2395319"/>
              <a:gd name="connsiteY1" fmla="*/ 665078 h 1483894"/>
              <a:gd name="connsiteX0" fmla="*/ 0 w 3047894"/>
              <a:gd name="connsiteY0" fmla="*/ 1483894 h 2145631"/>
              <a:gd name="connsiteX1" fmla="*/ 2379276 w 3047894"/>
              <a:gd name="connsiteY1" fmla="*/ 665078 h 2145631"/>
              <a:gd name="connsiteX0" fmla="*/ 0 w 2008608"/>
              <a:gd name="connsiteY0" fmla="*/ 1483894 h 1561431"/>
              <a:gd name="connsiteX1" fmla="*/ 1339990 w 2008608"/>
              <a:gd name="connsiteY1" fmla="*/ 80878 h 1561431"/>
              <a:gd name="connsiteX0" fmla="*/ 0 w 1295398"/>
              <a:gd name="connsiteY0" fmla="*/ 1483894 h 1561431"/>
              <a:gd name="connsiteX1" fmla="*/ 578653 w 1295398"/>
              <a:gd name="connsiteY1" fmla="*/ 80878 h 1561431"/>
              <a:gd name="connsiteX0" fmla="*/ 0 w 1500839"/>
              <a:gd name="connsiteY0" fmla="*/ 1403016 h 1480553"/>
              <a:gd name="connsiteX1" fmla="*/ 578653 w 1500839"/>
              <a:gd name="connsiteY1" fmla="*/ 0 h 1480553"/>
              <a:gd name="connsiteX0" fmla="*/ 681833 w 1929104"/>
              <a:gd name="connsiteY0" fmla="*/ 1403016 h 1480553"/>
              <a:gd name="connsiteX1" fmla="*/ 0 w 1929104"/>
              <a:gd name="connsiteY1" fmla="*/ 1380957 h 1480553"/>
              <a:gd name="connsiteX2" fmla="*/ 1260486 w 1929104"/>
              <a:gd name="connsiteY2" fmla="*/ 0 h 1480553"/>
              <a:gd name="connsiteX0" fmla="*/ 0 w 578653"/>
              <a:gd name="connsiteY0" fmla="*/ 1403016 h 1403016"/>
              <a:gd name="connsiteX1" fmla="*/ 578653 w 578653"/>
              <a:gd name="connsiteY1" fmla="*/ 0 h 1403016"/>
              <a:gd name="connsiteX0" fmla="*/ 0 w 578653"/>
              <a:gd name="connsiteY0" fmla="*/ 1403016 h 1403016"/>
              <a:gd name="connsiteX1" fmla="*/ 578653 w 578653"/>
              <a:gd name="connsiteY1" fmla="*/ 0 h 1403016"/>
              <a:gd name="connsiteX0" fmla="*/ 0 w 881713"/>
              <a:gd name="connsiteY0" fmla="*/ 1403016 h 1403016"/>
              <a:gd name="connsiteX1" fmla="*/ 578653 w 881713"/>
              <a:gd name="connsiteY1" fmla="*/ 0 h 1403016"/>
              <a:gd name="connsiteX0" fmla="*/ 0 w 1291651"/>
              <a:gd name="connsiteY0" fmla="*/ 1403016 h 1403016"/>
              <a:gd name="connsiteX1" fmla="*/ 1291651 w 1291651"/>
              <a:gd name="connsiteY1" fmla="*/ 0 h 140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91651" h="1403016">
                <a:moveTo>
                  <a:pt x="0" y="1403016"/>
                </a:moveTo>
                <a:cubicBezTo>
                  <a:pt x="881713" y="1367144"/>
                  <a:pt x="1098767" y="467672"/>
                  <a:pt x="1291651" y="0"/>
                </a:cubicBezTo>
              </a:path>
            </a:pathLst>
          </a:custGeom>
          <a:ln w="3175">
            <a:solidFill>
              <a:schemeClr val="accent6">
                <a:lumMod val="75000"/>
              </a:schemeClr>
            </a:solidFill>
            <a:prstDash val="dash"/>
            <a:headEnd type="arrow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4" name="Freeform 183">
            <a:extLst>
              <a:ext uri="{FF2B5EF4-FFF2-40B4-BE49-F238E27FC236}">
                <a16:creationId xmlns:a16="http://schemas.microsoft.com/office/drawing/2014/main" id="{17FC15C6-8034-4803-A519-35AD500766DC}"/>
              </a:ext>
            </a:extLst>
          </p:cNvPr>
          <p:cNvSpPr/>
          <p:nvPr/>
        </p:nvSpPr>
        <p:spPr>
          <a:xfrm>
            <a:off x="1308100" y="3025775"/>
            <a:ext cx="3317875" cy="641350"/>
          </a:xfrm>
          <a:custGeom>
            <a:avLst/>
            <a:gdLst>
              <a:gd name="connsiteX0" fmla="*/ 0 w 3665621"/>
              <a:gd name="connsiteY0" fmla="*/ 0 h 792079"/>
              <a:gd name="connsiteX1" fmla="*/ 3068053 w 3665621"/>
              <a:gd name="connsiteY1" fmla="*/ 733926 h 792079"/>
              <a:gd name="connsiteX2" fmla="*/ 3585410 w 3665621"/>
              <a:gd name="connsiteY2" fmla="*/ 348916 h 792079"/>
              <a:gd name="connsiteX0" fmla="*/ 0 w 3625515"/>
              <a:gd name="connsiteY0" fmla="*/ 0 h 1273342"/>
              <a:gd name="connsiteX1" fmla="*/ 842211 w 3625515"/>
              <a:gd name="connsiteY1" fmla="*/ 1215189 h 1273342"/>
              <a:gd name="connsiteX2" fmla="*/ 3585410 w 3625515"/>
              <a:gd name="connsiteY2" fmla="*/ 348916 h 1273342"/>
              <a:gd name="connsiteX0" fmla="*/ 0 w 3096125"/>
              <a:gd name="connsiteY0" fmla="*/ 0 h 1339515"/>
              <a:gd name="connsiteX1" fmla="*/ 842211 w 3096125"/>
              <a:gd name="connsiteY1" fmla="*/ 1215189 h 1339515"/>
              <a:gd name="connsiteX2" fmla="*/ 3056020 w 3096125"/>
              <a:gd name="connsiteY2" fmla="*/ 745958 h 1339515"/>
              <a:gd name="connsiteX0" fmla="*/ 0 w 3096125"/>
              <a:gd name="connsiteY0" fmla="*/ 608598 h 1948113"/>
              <a:gd name="connsiteX1" fmla="*/ 842211 w 3096125"/>
              <a:gd name="connsiteY1" fmla="*/ 1823787 h 1948113"/>
              <a:gd name="connsiteX2" fmla="*/ 3056020 w 3096125"/>
              <a:gd name="connsiteY2" fmla="*/ 1354556 h 1948113"/>
              <a:gd name="connsiteX0" fmla="*/ 0 w 3096125"/>
              <a:gd name="connsiteY0" fmla="*/ 701842 h 1447800"/>
              <a:gd name="connsiteX1" fmla="*/ 1082843 w 3096125"/>
              <a:gd name="connsiteY1" fmla="*/ 124326 h 1447800"/>
              <a:gd name="connsiteX2" fmla="*/ 3056020 w 3096125"/>
              <a:gd name="connsiteY2" fmla="*/ 1447800 h 1447800"/>
              <a:gd name="connsiteX0" fmla="*/ 0 w 3096125"/>
              <a:gd name="connsiteY0" fmla="*/ 789072 h 1354556"/>
              <a:gd name="connsiteX1" fmla="*/ 1082843 w 3096125"/>
              <a:gd name="connsiteY1" fmla="*/ 211556 h 1354556"/>
              <a:gd name="connsiteX2" fmla="*/ 3056020 w 3096125"/>
              <a:gd name="connsiteY2" fmla="*/ 1354556 h 1354556"/>
              <a:gd name="connsiteX0" fmla="*/ 0 w 3096125"/>
              <a:gd name="connsiteY0" fmla="*/ 789072 h 1354556"/>
              <a:gd name="connsiteX1" fmla="*/ 1082843 w 3096125"/>
              <a:gd name="connsiteY1" fmla="*/ 211556 h 1354556"/>
              <a:gd name="connsiteX2" fmla="*/ 3056020 w 3096125"/>
              <a:gd name="connsiteY2" fmla="*/ 1354556 h 1354556"/>
              <a:gd name="connsiteX0" fmla="*/ 0 w 3096125"/>
              <a:gd name="connsiteY0" fmla="*/ 789072 h 1354556"/>
              <a:gd name="connsiteX1" fmla="*/ 1082843 w 3096125"/>
              <a:gd name="connsiteY1" fmla="*/ 211556 h 1354556"/>
              <a:gd name="connsiteX2" fmla="*/ 3056020 w 3096125"/>
              <a:gd name="connsiteY2" fmla="*/ 1354556 h 1354556"/>
              <a:gd name="connsiteX0" fmla="*/ 0 w 3096125"/>
              <a:gd name="connsiteY0" fmla="*/ 789072 h 1354556"/>
              <a:gd name="connsiteX1" fmla="*/ 1082843 w 3096125"/>
              <a:gd name="connsiteY1" fmla="*/ 211556 h 1354556"/>
              <a:gd name="connsiteX2" fmla="*/ 3056020 w 3096125"/>
              <a:gd name="connsiteY2" fmla="*/ 1354556 h 1354556"/>
              <a:gd name="connsiteX0" fmla="*/ 0 w 3096125"/>
              <a:gd name="connsiteY0" fmla="*/ 789072 h 1354556"/>
              <a:gd name="connsiteX1" fmla="*/ 1588169 w 3096125"/>
              <a:gd name="connsiteY1" fmla="*/ 151398 h 1354556"/>
              <a:gd name="connsiteX2" fmla="*/ 3056020 w 3096125"/>
              <a:gd name="connsiteY2" fmla="*/ 1354556 h 1354556"/>
              <a:gd name="connsiteX0" fmla="*/ 0 w 3096125"/>
              <a:gd name="connsiteY0" fmla="*/ 789072 h 1354556"/>
              <a:gd name="connsiteX1" fmla="*/ 1588169 w 3096125"/>
              <a:gd name="connsiteY1" fmla="*/ 151398 h 1354556"/>
              <a:gd name="connsiteX2" fmla="*/ 3056020 w 3096125"/>
              <a:gd name="connsiteY2" fmla="*/ 1354556 h 1354556"/>
              <a:gd name="connsiteX0" fmla="*/ 0 w 3096125"/>
              <a:gd name="connsiteY0" fmla="*/ 1037138 h 1602622"/>
              <a:gd name="connsiteX1" fmla="*/ 1588169 w 3096125"/>
              <a:gd name="connsiteY1" fmla="*/ 399464 h 1602622"/>
              <a:gd name="connsiteX2" fmla="*/ 3056020 w 3096125"/>
              <a:gd name="connsiteY2" fmla="*/ 1602622 h 1602622"/>
              <a:gd name="connsiteX0" fmla="*/ 0 w 3096125"/>
              <a:gd name="connsiteY0" fmla="*/ 789072 h 1354556"/>
              <a:gd name="connsiteX1" fmla="*/ 1588169 w 3096125"/>
              <a:gd name="connsiteY1" fmla="*/ 151398 h 1354556"/>
              <a:gd name="connsiteX2" fmla="*/ 3056020 w 3096125"/>
              <a:gd name="connsiteY2" fmla="*/ 1354556 h 1354556"/>
              <a:gd name="connsiteX0" fmla="*/ 0 w 3056020"/>
              <a:gd name="connsiteY0" fmla="*/ 0 h 565484"/>
              <a:gd name="connsiteX1" fmla="*/ 3056020 w 3056020"/>
              <a:gd name="connsiteY1" fmla="*/ 565484 h 565484"/>
              <a:gd name="connsiteX0" fmla="*/ 0 w 3056020"/>
              <a:gd name="connsiteY0" fmla="*/ 0 h 565484"/>
              <a:gd name="connsiteX1" fmla="*/ 3056020 w 3056020"/>
              <a:gd name="connsiteY1" fmla="*/ 565484 h 565484"/>
              <a:gd name="connsiteX0" fmla="*/ 0 w 3056020"/>
              <a:gd name="connsiteY0" fmla="*/ 1483894 h 2049378"/>
              <a:gd name="connsiteX1" fmla="*/ 3056020 w 3056020"/>
              <a:gd name="connsiteY1" fmla="*/ 2049378 h 2049378"/>
              <a:gd name="connsiteX0" fmla="*/ 0 w 3072063"/>
              <a:gd name="connsiteY0" fmla="*/ 1483894 h 2049378"/>
              <a:gd name="connsiteX1" fmla="*/ 3056020 w 3072063"/>
              <a:gd name="connsiteY1" fmla="*/ 2049378 h 2049378"/>
              <a:gd name="connsiteX0" fmla="*/ 0 w 2395319"/>
              <a:gd name="connsiteY0" fmla="*/ 1483894 h 1483894"/>
              <a:gd name="connsiteX1" fmla="*/ 2379276 w 2395319"/>
              <a:gd name="connsiteY1" fmla="*/ 665078 h 1483894"/>
              <a:gd name="connsiteX0" fmla="*/ 0 w 3047894"/>
              <a:gd name="connsiteY0" fmla="*/ 1483894 h 2145631"/>
              <a:gd name="connsiteX1" fmla="*/ 2379276 w 3047894"/>
              <a:gd name="connsiteY1" fmla="*/ 665078 h 2145631"/>
              <a:gd name="connsiteX0" fmla="*/ 0 w 2008608"/>
              <a:gd name="connsiteY0" fmla="*/ 1483894 h 1561431"/>
              <a:gd name="connsiteX1" fmla="*/ 1339990 w 2008608"/>
              <a:gd name="connsiteY1" fmla="*/ 80878 h 1561431"/>
              <a:gd name="connsiteX0" fmla="*/ 0 w 1295398"/>
              <a:gd name="connsiteY0" fmla="*/ 1483894 h 1561431"/>
              <a:gd name="connsiteX1" fmla="*/ 578653 w 1295398"/>
              <a:gd name="connsiteY1" fmla="*/ 80878 h 1561431"/>
              <a:gd name="connsiteX0" fmla="*/ 0 w 1500839"/>
              <a:gd name="connsiteY0" fmla="*/ 1403016 h 1480553"/>
              <a:gd name="connsiteX1" fmla="*/ 578653 w 1500839"/>
              <a:gd name="connsiteY1" fmla="*/ 0 h 1480553"/>
              <a:gd name="connsiteX0" fmla="*/ 681833 w 1929104"/>
              <a:gd name="connsiteY0" fmla="*/ 1403016 h 1480553"/>
              <a:gd name="connsiteX1" fmla="*/ 0 w 1929104"/>
              <a:gd name="connsiteY1" fmla="*/ 1380957 h 1480553"/>
              <a:gd name="connsiteX2" fmla="*/ 1260486 w 1929104"/>
              <a:gd name="connsiteY2" fmla="*/ 0 h 1480553"/>
              <a:gd name="connsiteX0" fmla="*/ 0 w 578653"/>
              <a:gd name="connsiteY0" fmla="*/ 1403016 h 1403016"/>
              <a:gd name="connsiteX1" fmla="*/ 578653 w 578653"/>
              <a:gd name="connsiteY1" fmla="*/ 0 h 1403016"/>
              <a:gd name="connsiteX0" fmla="*/ 0 w 578653"/>
              <a:gd name="connsiteY0" fmla="*/ 1403016 h 1403016"/>
              <a:gd name="connsiteX1" fmla="*/ 578653 w 578653"/>
              <a:gd name="connsiteY1" fmla="*/ 0 h 1403016"/>
              <a:gd name="connsiteX0" fmla="*/ 0 w 881713"/>
              <a:gd name="connsiteY0" fmla="*/ 1403016 h 1403016"/>
              <a:gd name="connsiteX1" fmla="*/ 578653 w 881713"/>
              <a:gd name="connsiteY1" fmla="*/ 0 h 1403016"/>
              <a:gd name="connsiteX0" fmla="*/ 0 w 1291651"/>
              <a:gd name="connsiteY0" fmla="*/ 1403016 h 1403016"/>
              <a:gd name="connsiteX1" fmla="*/ 1291651 w 1291651"/>
              <a:gd name="connsiteY1" fmla="*/ 0 h 1403016"/>
              <a:gd name="connsiteX0" fmla="*/ 1648610 w 2940261"/>
              <a:gd name="connsiteY0" fmla="*/ 1403016 h 1403016"/>
              <a:gd name="connsiteX1" fmla="*/ 0 w 2940261"/>
              <a:gd name="connsiteY1" fmla="*/ 72857 h 1403016"/>
              <a:gd name="connsiteX2" fmla="*/ 2940261 w 2940261"/>
              <a:gd name="connsiteY2" fmla="*/ 0 h 1403016"/>
              <a:gd name="connsiteX0" fmla="*/ 0 w 2940261"/>
              <a:gd name="connsiteY0" fmla="*/ 72857 h 467672"/>
              <a:gd name="connsiteX1" fmla="*/ 2940261 w 2940261"/>
              <a:gd name="connsiteY1" fmla="*/ 0 h 467672"/>
              <a:gd name="connsiteX0" fmla="*/ 0 w 2940261"/>
              <a:gd name="connsiteY0" fmla="*/ 72857 h 72857"/>
              <a:gd name="connsiteX1" fmla="*/ 2940261 w 2940261"/>
              <a:gd name="connsiteY1" fmla="*/ 0 h 72857"/>
              <a:gd name="connsiteX0" fmla="*/ 0 w 2940261"/>
              <a:gd name="connsiteY0" fmla="*/ 72857 h 72857"/>
              <a:gd name="connsiteX1" fmla="*/ 2940261 w 2940261"/>
              <a:gd name="connsiteY1" fmla="*/ 0 h 72857"/>
              <a:gd name="connsiteX0" fmla="*/ 0 w 2940261"/>
              <a:gd name="connsiteY0" fmla="*/ 72857 h 518471"/>
              <a:gd name="connsiteX1" fmla="*/ 2940261 w 2940261"/>
              <a:gd name="connsiteY1" fmla="*/ 0 h 518471"/>
              <a:gd name="connsiteX0" fmla="*/ 0 w 2916092"/>
              <a:gd name="connsiteY0" fmla="*/ 149057 h 594671"/>
              <a:gd name="connsiteX1" fmla="*/ 2916092 w 2916092"/>
              <a:gd name="connsiteY1" fmla="*/ 0 h 594671"/>
              <a:gd name="connsiteX0" fmla="*/ 0 w 2916092"/>
              <a:gd name="connsiteY0" fmla="*/ 405286 h 405286"/>
              <a:gd name="connsiteX1" fmla="*/ 2916092 w 2916092"/>
              <a:gd name="connsiteY1" fmla="*/ 256229 h 405286"/>
              <a:gd name="connsiteX0" fmla="*/ 0 w 2916092"/>
              <a:gd name="connsiteY0" fmla="*/ 595786 h 595786"/>
              <a:gd name="connsiteX1" fmla="*/ 60424 w 2916092"/>
              <a:gd name="connsiteY1" fmla="*/ 405287 h 595786"/>
              <a:gd name="connsiteX2" fmla="*/ 2916092 w 2916092"/>
              <a:gd name="connsiteY2" fmla="*/ 446729 h 595786"/>
              <a:gd name="connsiteX0" fmla="*/ 0 w 2916092"/>
              <a:gd name="connsiteY0" fmla="*/ 595786 h 686915"/>
              <a:gd name="connsiteX1" fmla="*/ 60424 w 2916092"/>
              <a:gd name="connsiteY1" fmla="*/ 405287 h 686915"/>
              <a:gd name="connsiteX2" fmla="*/ 2916092 w 2916092"/>
              <a:gd name="connsiteY2" fmla="*/ 446729 h 686915"/>
              <a:gd name="connsiteX0" fmla="*/ 0 w 2916092"/>
              <a:gd name="connsiteY0" fmla="*/ 519586 h 610715"/>
              <a:gd name="connsiteX1" fmla="*/ 519644 w 2916092"/>
              <a:gd name="connsiteY1" fmla="*/ 405287 h 610715"/>
              <a:gd name="connsiteX2" fmla="*/ 2916092 w 2916092"/>
              <a:gd name="connsiteY2" fmla="*/ 370529 h 610715"/>
              <a:gd name="connsiteX0" fmla="*/ 0 w 2916092"/>
              <a:gd name="connsiteY0" fmla="*/ 149057 h 149057"/>
              <a:gd name="connsiteX1" fmla="*/ 2916092 w 2916092"/>
              <a:gd name="connsiteY1" fmla="*/ 0 h 149057"/>
              <a:gd name="connsiteX0" fmla="*/ 0 w 2916092"/>
              <a:gd name="connsiteY0" fmla="*/ 149057 h 467671"/>
              <a:gd name="connsiteX1" fmla="*/ 2916092 w 2916092"/>
              <a:gd name="connsiteY1" fmla="*/ 0 h 467671"/>
              <a:gd name="connsiteX0" fmla="*/ 0 w 2916092"/>
              <a:gd name="connsiteY0" fmla="*/ 416871 h 735485"/>
              <a:gd name="connsiteX1" fmla="*/ 2916092 w 2916092"/>
              <a:gd name="connsiteY1" fmla="*/ 267814 h 735485"/>
              <a:gd name="connsiteX0" fmla="*/ 241694 w 3157786"/>
              <a:gd name="connsiteY0" fmla="*/ 416871 h 1218085"/>
              <a:gd name="connsiteX1" fmla="*/ 0 w 3157786"/>
              <a:gd name="connsiteY1" fmla="*/ 899472 h 1218085"/>
              <a:gd name="connsiteX2" fmla="*/ 3157786 w 3157786"/>
              <a:gd name="connsiteY2" fmla="*/ 267814 h 1218085"/>
              <a:gd name="connsiteX0" fmla="*/ 0 w 2916092"/>
              <a:gd name="connsiteY0" fmla="*/ 416871 h 1052985"/>
              <a:gd name="connsiteX1" fmla="*/ 471304 w 2916092"/>
              <a:gd name="connsiteY1" fmla="*/ 734372 h 1052985"/>
              <a:gd name="connsiteX2" fmla="*/ 2916092 w 2916092"/>
              <a:gd name="connsiteY2" fmla="*/ 267814 h 1052985"/>
              <a:gd name="connsiteX0" fmla="*/ 0 w 3157786"/>
              <a:gd name="connsiteY0" fmla="*/ 810571 h 1052985"/>
              <a:gd name="connsiteX1" fmla="*/ 712998 w 3157786"/>
              <a:gd name="connsiteY1" fmla="*/ 734372 h 1052985"/>
              <a:gd name="connsiteX2" fmla="*/ 3157786 w 3157786"/>
              <a:gd name="connsiteY2" fmla="*/ 267814 h 1052985"/>
              <a:gd name="connsiteX0" fmla="*/ 0 w 3157786"/>
              <a:gd name="connsiteY0" fmla="*/ 810571 h 1218085"/>
              <a:gd name="connsiteX1" fmla="*/ 700913 w 3157786"/>
              <a:gd name="connsiteY1" fmla="*/ 899472 h 1218085"/>
              <a:gd name="connsiteX2" fmla="*/ 3157786 w 3157786"/>
              <a:gd name="connsiteY2" fmla="*/ 267814 h 1218085"/>
              <a:gd name="connsiteX0" fmla="*/ 0 w 3157786"/>
              <a:gd name="connsiteY0" fmla="*/ 810571 h 899472"/>
              <a:gd name="connsiteX1" fmla="*/ 700913 w 3157786"/>
              <a:gd name="connsiteY1" fmla="*/ 899472 h 899472"/>
              <a:gd name="connsiteX2" fmla="*/ 3157786 w 3157786"/>
              <a:gd name="connsiteY2" fmla="*/ 267814 h 899472"/>
              <a:gd name="connsiteX0" fmla="*/ 0 w 3157786"/>
              <a:gd name="connsiteY0" fmla="*/ 810571 h 899472"/>
              <a:gd name="connsiteX1" fmla="*/ 700913 w 3157786"/>
              <a:gd name="connsiteY1" fmla="*/ 899472 h 899472"/>
              <a:gd name="connsiteX2" fmla="*/ 3157786 w 3157786"/>
              <a:gd name="connsiteY2" fmla="*/ 267814 h 899472"/>
              <a:gd name="connsiteX0" fmla="*/ 0 w 3157786"/>
              <a:gd name="connsiteY0" fmla="*/ 542757 h 542757"/>
              <a:gd name="connsiteX1" fmla="*/ 3157786 w 3157786"/>
              <a:gd name="connsiteY1" fmla="*/ 0 h 542757"/>
              <a:gd name="connsiteX0" fmla="*/ 0 w 3157786"/>
              <a:gd name="connsiteY0" fmla="*/ 542757 h 542757"/>
              <a:gd name="connsiteX1" fmla="*/ 3157786 w 3157786"/>
              <a:gd name="connsiteY1" fmla="*/ 0 h 542757"/>
              <a:gd name="connsiteX0" fmla="*/ 0 w 3157786"/>
              <a:gd name="connsiteY0" fmla="*/ 542757 h 720559"/>
              <a:gd name="connsiteX1" fmla="*/ 809676 w 3157786"/>
              <a:gd name="connsiteY1" fmla="*/ 720559 h 720559"/>
              <a:gd name="connsiteX2" fmla="*/ 3157786 w 3157786"/>
              <a:gd name="connsiteY2" fmla="*/ 0 h 720559"/>
              <a:gd name="connsiteX0" fmla="*/ 0 w 3157786"/>
              <a:gd name="connsiteY0" fmla="*/ 542757 h 542757"/>
              <a:gd name="connsiteX1" fmla="*/ 3157786 w 3157786"/>
              <a:gd name="connsiteY1" fmla="*/ 0 h 542757"/>
              <a:gd name="connsiteX0" fmla="*/ 0 w 3157786"/>
              <a:gd name="connsiteY0" fmla="*/ 542757 h 542757"/>
              <a:gd name="connsiteX1" fmla="*/ 3157786 w 3157786"/>
              <a:gd name="connsiteY1" fmla="*/ 0 h 542757"/>
              <a:gd name="connsiteX0" fmla="*/ 0 w 3157786"/>
              <a:gd name="connsiteY0" fmla="*/ 542757 h 641238"/>
              <a:gd name="connsiteX1" fmla="*/ 3157786 w 3157786"/>
              <a:gd name="connsiteY1" fmla="*/ 0 h 641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57786" h="641238">
                <a:moveTo>
                  <a:pt x="0" y="542757"/>
                </a:moveTo>
                <a:cubicBezTo>
                  <a:pt x="1270120" y="641238"/>
                  <a:pt x="945059" y="41219"/>
                  <a:pt x="3157786" y="0"/>
                </a:cubicBezTo>
              </a:path>
            </a:pathLst>
          </a:custGeom>
          <a:ln w="3175">
            <a:solidFill>
              <a:schemeClr val="accent6">
                <a:lumMod val="75000"/>
              </a:schemeClr>
            </a:solidFill>
            <a:prstDash val="dash"/>
            <a:headEnd type="arrow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316AE8E5-FE6F-4A0D-A182-650A274DADB3}"/>
              </a:ext>
            </a:extLst>
          </p:cNvPr>
          <p:cNvSpPr txBox="1"/>
          <p:nvPr/>
        </p:nvSpPr>
        <p:spPr>
          <a:xfrm>
            <a:off x="4843463" y="2801938"/>
            <a:ext cx="411162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Symbol" pitchFamily="18" charset="2"/>
                <a:cs typeface="+mn-cs"/>
              </a:rPr>
              <a:t>D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n-lt"/>
                <a:cs typeface="+mn-cs"/>
              </a:rPr>
              <a:t>p</a:t>
            </a:r>
            <a:r>
              <a:rPr lang="en-US" sz="1200" baseline="-25000" dirty="0">
                <a:solidFill>
                  <a:schemeClr val="bg1">
                    <a:lumMod val="50000"/>
                  </a:schemeClr>
                </a:solidFill>
                <a:latin typeface="+mn-lt"/>
                <a:cs typeface="+mn-cs"/>
              </a:rPr>
              <a:t>2</a:t>
            </a:r>
          </a:p>
        </p:txBody>
      </p:sp>
      <p:sp>
        <p:nvSpPr>
          <p:cNvPr id="186" name="TextBox 185"/>
          <p:cNvSpPr txBox="1">
            <a:spLocks noChangeArrowheads="1"/>
          </p:cNvSpPr>
          <p:nvPr/>
        </p:nvSpPr>
        <p:spPr bwMode="auto">
          <a:xfrm>
            <a:off x="3405188" y="3252788"/>
            <a:ext cx="1533525" cy="24939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solidFill>
                  <a:srgbClr val="FF0000"/>
                </a:solidFill>
              </a:rPr>
              <a:t>In the ground, the sample was subjected to geostatic stresses.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200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solidFill>
                  <a:srgbClr val="FF0000"/>
                </a:solidFill>
              </a:rPr>
              <a:t>In the lab and before the consolidation test  the stresses on the sample = 0.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200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solidFill>
                  <a:srgbClr val="FF0000"/>
                </a:solidFill>
              </a:rPr>
              <a:t>During testing, the geostatic stress is gradually recovered</a:t>
            </a:r>
          </a:p>
        </p:txBody>
      </p:sp>
      <p:cxnSp>
        <p:nvCxnSpPr>
          <p:cNvPr id="115" name="Straight Arrow Connector 114">
            <a:extLst>
              <a:ext uri="{FF2B5EF4-FFF2-40B4-BE49-F238E27FC236}">
                <a16:creationId xmlns:a16="http://schemas.microsoft.com/office/drawing/2014/main" id="{730C8A60-7A7D-41AA-B011-EA1E303AE346}"/>
              </a:ext>
            </a:extLst>
          </p:cNvPr>
          <p:cNvCxnSpPr/>
          <p:nvPr/>
        </p:nvCxnSpPr>
        <p:spPr>
          <a:xfrm rot="10800000" flipV="1">
            <a:off x="4559300" y="3365500"/>
            <a:ext cx="1028700" cy="152400"/>
          </a:xfrm>
          <a:prstGeom prst="straightConnector1">
            <a:avLst/>
          </a:prstGeom>
          <a:ln w="3175">
            <a:solidFill>
              <a:schemeClr val="accent6">
                <a:lumMod val="60000"/>
                <a:lumOff val="4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38" name="TextBox 115"/>
          <p:cNvSpPr txBox="1">
            <a:spLocks noChangeArrowheads="1"/>
          </p:cNvSpPr>
          <p:nvPr/>
        </p:nvSpPr>
        <p:spPr bwMode="auto">
          <a:xfrm>
            <a:off x="7569200" y="3543300"/>
            <a:ext cx="1036638" cy="923925"/>
          </a:xfrm>
          <a:prstGeom prst="rect">
            <a:avLst/>
          </a:prstGeom>
          <a:solidFill>
            <a:srgbClr val="FFFF00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C</a:t>
            </a:r>
            <a:r>
              <a:rPr lang="en-US" altLang="en-US" sz="1800" baseline="-25000"/>
              <a:t>c</a:t>
            </a:r>
            <a:r>
              <a:rPr lang="en-US" altLang="en-US" sz="1800"/>
              <a:t> = 0.72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C</a:t>
            </a:r>
            <a:r>
              <a:rPr lang="en-US" altLang="en-US" sz="1800" baseline="-25000"/>
              <a:t>s</a:t>
            </a:r>
            <a:r>
              <a:rPr lang="en-US" altLang="en-US" sz="1800"/>
              <a:t> = 0.1</a:t>
            </a:r>
          </a:p>
        </p:txBody>
      </p:sp>
      <p:sp>
        <p:nvSpPr>
          <p:cNvPr id="41039" name="TextBox 115"/>
          <p:cNvSpPr txBox="1">
            <a:spLocks noChangeArrowheads="1"/>
          </p:cNvSpPr>
          <p:nvPr/>
        </p:nvSpPr>
        <p:spPr bwMode="auto">
          <a:xfrm>
            <a:off x="7715250" y="0"/>
            <a:ext cx="1428750" cy="2301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00">
                <a:latin typeface="Arial" panose="020B0604020202020204" pitchFamily="34" charset="0"/>
              </a:rPr>
              <a:t>Dr. Kamal Tawfiq - 2010</a:t>
            </a:r>
          </a:p>
        </p:txBody>
      </p:sp>
      <p:sp>
        <p:nvSpPr>
          <p:cNvPr id="118" name="TextBox 87">
            <a:extLst>
              <a:ext uri="{FF2B5EF4-FFF2-40B4-BE49-F238E27FC236}">
                <a16:creationId xmlns:a16="http://schemas.microsoft.com/office/drawing/2014/main" id="{69B163BA-77D0-4DC0-972E-A0484019CC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0816" y="1248847"/>
            <a:ext cx="4889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n-US" sz="1800" b="1" dirty="0">
                <a:solidFill>
                  <a:srgbClr val="FF0000"/>
                </a:solidFill>
              </a:rPr>
              <a:t> σ</a:t>
            </a:r>
            <a:r>
              <a:rPr lang="en-US" altLang="en-US" sz="1800" b="1" dirty="0">
                <a:solidFill>
                  <a:srgbClr val="FF0000"/>
                </a:solidFill>
              </a:rPr>
              <a:t>’</a:t>
            </a:r>
            <a:r>
              <a:rPr lang="en-US" altLang="en-US" sz="1800" b="1" baseline="-25000" dirty="0">
                <a:solidFill>
                  <a:srgbClr val="FF0000"/>
                </a:solidFill>
              </a:rPr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355576706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35 0.00208 C -0.00087 0.00208 -0.03577 0.00185 -0.05347 -0.00556 C -0.07118 -0.01297 -0.10365 -0.03635 -0.1066 -0.04236 C -0.10834 -0.04352 -0.07743 -0.04098 -0.07118 -0.04098 C -0.06493 -0.04098 -0.03108 -0.0375 -0.00452 -0.00556 C 0.02205 0.02639 0.06059 0.10416 0.14392 0.28125 " pathEditMode="relative" rAng="0" ptsTypes="satsss">
                                      <p:cBhvr>
                                        <p:cTn id="6" dur="15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0" y="117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" dur="3200"/>
                                        <p:tgtEl>
                                          <p:spTgt spid="18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" grpId="0" animBg="1"/>
      <p:bldP spid="186" grpId="0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C61B02FC-D633-42D0-8D11-993FCD5DA4A0}"/>
              </a:ext>
            </a:extLst>
          </p:cNvPr>
          <p:cNvSpPr/>
          <p:nvPr/>
        </p:nvSpPr>
        <p:spPr>
          <a:xfrm>
            <a:off x="4667250" y="720725"/>
            <a:ext cx="3895725" cy="665163"/>
          </a:xfrm>
          <a:custGeom>
            <a:avLst/>
            <a:gdLst>
              <a:gd name="connsiteX0" fmla="*/ 0 w 2860766"/>
              <a:gd name="connsiteY0" fmla="*/ 10346 h 62597"/>
              <a:gd name="connsiteX1" fmla="*/ 339634 w 2860766"/>
              <a:gd name="connsiteY1" fmla="*/ 23408 h 62597"/>
              <a:gd name="connsiteX2" fmla="*/ 627017 w 2860766"/>
              <a:gd name="connsiteY2" fmla="*/ 36471 h 62597"/>
              <a:gd name="connsiteX3" fmla="*/ 1018903 w 2860766"/>
              <a:gd name="connsiteY3" fmla="*/ 23408 h 62597"/>
              <a:gd name="connsiteX4" fmla="*/ 1214846 w 2860766"/>
              <a:gd name="connsiteY4" fmla="*/ 36471 h 62597"/>
              <a:gd name="connsiteX5" fmla="*/ 1489166 w 2860766"/>
              <a:gd name="connsiteY5" fmla="*/ 62597 h 62597"/>
              <a:gd name="connsiteX6" fmla="*/ 2560320 w 2860766"/>
              <a:gd name="connsiteY6" fmla="*/ 49534 h 62597"/>
              <a:gd name="connsiteX7" fmla="*/ 2860766 w 2860766"/>
              <a:gd name="connsiteY7" fmla="*/ 23408 h 62597"/>
              <a:gd name="connsiteX0" fmla="*/ 0 w 2708921"/>
              <a:gd name="connsiteY0" fmla="*/ 10346 h 626477"/>
              <a:gd name="connsiteX1" fmla="*/ 339634 w 2708921"/>
              <a:gd name="connsiteY1" fmla="*/ 23408 h 626477"/>
              <a:gd name="connsiteX2" fmla="*/ 627017 w 2708921"/>
              <a:gd name="connsiteY2" fmla="*/ 36471 h 626477"/>
              <a:gd name="connsiteX3" fmla="*/ 1018903 w 2708921"/>
              <a:gd name="connsiteY3" fmla="*/ 23408 h 626477"/>
              <a:gd name="connsiteX4" fmla="*/ 1214846 w 2708921"/>
              <a:gd name="connsiteY4" fmla="*/ 36471 h 626477"/>
              <a:gd name="connsiteX5" fmla="*/ 1489166 w 2708921"/>
              <a:gd name="connsiteY5" fmla="*/ 62597 h 626477"/>
              <a:gd name="connsiteX6" fmla="*/ 2560320 w 2708921"/>
              <a:gd name="connsiteY6" fmla="*/ 49534 h 626477"/>
              <a:gd name="connsiteX7" fmla="*/ 2055223 w 2708921"/>
              <a:gd name="connsiteY7" fmla="*/ 626477 h 626477"/>
              <a:gd name="connsiteX0" fmla="*/ 0 w 2708921"/>
              <a:gd name="connsiteY0" fmla="*/ 10346 h 626477"/>
              <a:gd name="connsiteX1" fmla="*/ 339634 w 2708921"/>
              <a:gd name="connsiteY1" fmla="*/ 23408 h 626477"/>
              <a:gd name="connsiteX2" fmla="*/ 627017 w 2708921"/>
              <a:gd name="connsiteY2" fmla="*/ 36471 h 626477"/>
              <a:gd name="connsiteX3" fmla="*/ 1018903 w 2708921"/>
              <a:gd name="connsiteY3" fmla="*/ 23408 h 626477"/>
              <a:gd name="connsiteX4" fmla="*/ 1214846 w 2708921"/>
              <a:gd name="connsiteY4" fmla="*/ 36471 h 626477"/>
              <a:gd name="connsiteX5" fmla="*/ 1489166 w 2708921"/>
              <a:gd name="connsiteY5" fmla="*/ 62597 h 626477"/>
              <a:gd name="connsiteX6" fmla="*/ 2560320 w 2708921"/>
              <a:gd name="connsiteY6" fmla="*/ 49534 h 626477"/>
              <a:gd name="connsiteX7" fmla="*/ 2055223 w 2708921"/>
              <a:gd name="connsiteY7" fmla="*/ 626477 h 626477"/>
              <a:gd name="connsiteX8" fmla="*/ 0 w 2708921"/>
              <a:gd name="connsiteY8" fmla="*/ 10346 h 626477"/>
              <a:gd name="connsiteX0" fmla="*/ 0 w 2893424"/>
              <a:gd name="connsiteY0" fmla="*/ 10346 h 397877"/>
              <a:gd name="connsiteX1" fmla="*/ 339634 w 2893424"/>
              <a:gd name="connsiteY1" fmla="*/ 23408 h 397877"/>
              <a:gd name="connsiteX2" fmla="*/ 627017 w 2893424"/>
              <a:gd name="connsiteY2" fmla="*/ 36471 h 397877"/>
              <a:gd name="connsiteX3" fmla="*/ 1018903 w 2893424"/>
              <a:gd name="connsiteY3" fmla="*/ 23408 h 397877"/>
              <a:gd name="connsiteX4" fmla="*/ 1214846 w 2893424"/>
              <a:gd name="connsiteY4" fmla="*/ 36471 h 397877"/>
              <a:gd name="connsiteX5" fmla="*/ 1489166 w 2893424"/>
              <a:gd name="connsiteY5" fmla="*/ 62597 h 397877"/>
              <a:gd name="connsiteX6" fmla="*/ 2560320 w 2893424"/>
              <a:gd name="connsiteY6" fmla="*/ 49534 h 397877"/>
              <a:gd name="connsiteX7" fmla="*/ 2893424 w 2893424"/>
              <a:gd name="connsiteY7" fmla="*/ 397877 h 397877"/>
              <a:gd name="connsiteX8" fmla="*/ 0 w 2893424"/>
              <a:gd name="connsiteY8" fmla="*/ 10346 h 397877"/>
              <a:gd name="connsiteX0" fmla="*/ 0 w 2895601"/>
              <a:gd name="connsiteY0" fmla="*/ 474077 h 474077"/>
              <a:gd name="connsiteX1" fmla="*/ 341811 w 2895601"/>
              <a:gd name="connsiteY1" fmla="*/ 23408 h 474077"/>
              <a:gd name="connsiteX2" fmla="*/ 629194 w 2895601"/>
              <a:gd name="connsiteY2" fmla="*/ 36471 h 474077"/>
              <a:gd name="connsiteX3" fmla="*/ 1021080 w 2895601"/>
              <a:gd name="connsiteY3" fmla="*/ 23408 h 474077"/>
              <a:gd name="connsiteX4" fmla="*/ 1217023 w 2895601"/>
              <a:gd name="connsiteY4" fmla="*/ 36471 h 474077"/>
              <a:gd name="connsiteX5" fmla="*/ 1491343 w 2895601"/>
              <a:gd name="connsiteY5" fmla="*/ 62597 h 474077"/>
              <a:gd name="connsiteX6" fmla="*/ 2562497 w 2895601"/>
              <a:gd name="connsiteY6" fmla="*/ 49534 h 474077"/>
              <a:gd name="connsiteX7" fmla="*/ 2895601 w 2895601"/>
              <a:gd name="connsiteY7" fmla="*/ 397877 h 474077"/>
              <a:gd name="connsiteX8" fmla="*/ 0 w 2895601"/>
              <a:gd name="connsiteY8" fmla="*/ 474077 h 474077"/>
              <a:gd name="connsiteX0" fmla="*/ 0 w 2895601"/>
              <a:gd name="connsiteY0" fmla="*/ 474077 h 474077"/>
              <a:gd name="connsiteX1" fmla="*/ 76201 w 2895601"/>
              <a:gd name="connsiteY1" fmla="*/ 93077 h 474077"/>
              <a:gd name="connsiteX2" fmla="*/ 629194 w 2895601"/>
              <a:gd name="connsiteY2" fmla="*/ 36471 h 474077"/>
              <a:gd name="connsiteX3" fmla="*/ 1021080 w 2895601"/>
              <a:gd name="connsiteY3" fmla="*/ 23408 h 474077"/>
              <a:gd name="connsiteX4" fmla="*/ 1217023 w 2895601"/>
              <a:gd name="connsiteY4" fmla="*/ 36471 h 474077"/>
              <a:gd name="connsiteX5" fmla="*/ 1491343 w 2895601"/>
              <a:gd name="connsiteY5" fmla="*/ 62597 h 474077"/>
              <a:gd name="connsiteX6" fmla="*/ 2562497 w 2895601"/>
              <a:gd name="connsiteY6" fmla="*/ 49534 h 474077"/>
              <a:gd name="connsiteX7" fmla="*/ 2895601 w 2895601"/>
              <a:gd name="connsiteY7" fmla="*/ 397877 h 474077"/>
              <a:gd name="connsiteX8" fmla="*/ 0 w 2895601"/>
              <a:gd name="connsiteY8" fmla="*/ 474077 h 474077"/>
              <a:gd name="connsiteX0" fmla="*/ 0 w 2968002"/>
              <a:gd name="connsiteY0" fmla="*/ 506734 h 506734"/>
              <a:gd name="connsiteX1" fmla="*/ 76201 w 2968002"/>
              <a:gd name="connsiteY1" fmla="*/ 125734 h 506734"/>
              <a:gd name="connsiteX2" fmla="*/ 629194 w 2968002"/>
              <a:gd name="connsiteY2" fmla="*/ 69128 h 506734"/>
              <a:gd name="connsiteX3" fmla="*/ 1021080 w 2968002"/>
              <a:gd name="connsiteY3" fmla="*/ 56065 h 506734"/>
              <a:gd name="connsiteX4" fmla="*/ 1217023 w 2968002"/>
              <a:gd name="connsiteY4" fmla="*/ 69128 h 506734"/>
              <a:gd name="connsiteX5" fmla="*/ 1491343 w 2968002"/>
              <a:gd name="connsiteY5" fmla="*/ 95254 h 506734"/>
              <a:gd name="connsiteX6" fmla="*/ 2819401 w 2968002"/>
              <a:gd name="connsiteY6" fmla="*/ 49534 h 506734"/>
              <a:gd name="connsiteX7" fmla="*/ 2895601 w 2968002"/>
              <a:gd name="connsiteY7" fmla="*/ 430534 h 506734"/>
              <a:gd name="connsiteX8" fmla="*/ 0 w 2968002"/>
              <a:gd name="connsiteY8" fmla="*/ 506734 h 506734"/>
              <a:gd name="connsiteX0" fmla="*/ 0 w 2968002"/>
              <a:gd name="connsiteY0" fmla="*/ 506734 h 506734"/>
              <a:gd name="connsiteX1" fmla="*/ 76200 w 2968002"/>
              <a:gd name="connsiteY1" fmla="*/ 49534 h 506734"/>
              <a:gd name="connsiteX2" fmla="*/ 629194 w 2968002"/>
              <a:gd name="connsiteY2" fmla="*/ 69128 h 506734"/>
              <a:gd name="connsiteX3" fmla="*/ 1021080 w 2968002"/>
              <a:gd name="connsiteY3" fmla="*/ 56065 h 506734"/>
              <a:gd name="connsiteX4" fmla="*/ 1217023 w 2968002"/>
              <a:gd name="connsiteY4" fmla="*/ 69128 h 506734"/>
              <a:gd name="connsiteX5" fmla="*/ 1491343 w 2968002"/>
              <a:gd name="connsiteY5" fmla="*/ 95254 h 506734"/>
              <a:gd name="connsiteX6" fmla="*/ 2819401 w 2968002"/>
              <a:gd name="connsiteY6" fmla="*/ 49534 h 506734"/>
              <a:gd name="connsiteX7" fmla="*/ 2895601 w 2968002"/>
              <a:gd name="connsiteY7" fmla="*/ 430534 h 506734"/>
              <a:gd name="connsiteX8" fmla="*/ 0 w 2968002"/>
              <a:gd name="connsiteY8" fmla="*/ 506734 h 506734"/>
              <a:gd name="connsiteX0" fmla="*/ 0 w 2968002"/>
              <a:gd name="connsiteY0" fmla="*/ 506734 h 506734"/>
              <a:gd name="connsiteX1" fmla="*/ 76200 w 2968002"/>
              <a:gd name="connsiteY1" fmla="*/ 49534 h 506734"/>
              <a:gd name="connsiteX2" fmla="*/ 629194 w 2968002"/>
              <a:gd name="connsiteY2" fmla="*/ 69128 h 506734"/>
              <a:gd name="connsiteX3" fmla="*/ 1021080 w 2968002"/>
              <a:gd name="connsiteY3" fmla="*/ 56065 h 506734"/>
              <a:gd name="connsiteX4" fmla="*/ 1217023 w 2968002"/>
              <a:gd name="connsiteY4" fmla="*/ 69128 h 506734"/>
              <a:gd name="connsiteX5" fmla="*/ 1828800 w 2968002"/>
              <a:gd name="connsiteY5" fmla="*/ 49534 h 506734"/>
              <a:gd name="connsiteX6" fmla="*/ 2819401 w 2968002"/>
              <a:gd name="connsiteY6" fmla="*/ 49534 h 506734"/>
              <a:gd name="connsiteX7" fmla="*/ 2895601 w 2968002"/>
              <a:gd name="connsiteY7" fmla="*/ 430534 h 506734"/>
              <a:gd name="connsiteX8" fmla="*/ 0 w 2968002"/>
              <a:gd name="connsiteY8" fmla="*/ 506734 h 50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68002" h="506734">
                <a:moveTo>
                  <a:pt x="0" y="506734"/>
                </a:moveTo>
                <a:lnTo>
                  <a:pt x="76200" y="49534"/>
                </a:lnTo>
                <a:lnTo>
                  <a:pt x="629194" y="69128"/>
                </a:lnTo>
                <a:cubicBezTo>
                  <a:pt x="759895" y="69128"/>
                  <a:pt x="890451" y="60419"/>
                  <a:pt x="1021080" y="56065"/>
                </a:cubicBezTo>
                <a:lnTo>
                  <a:pt x="1217023" y="69128"/>
                </a:lnTo>
                <a:cubicBezTo>
                  <a:pt x="1308559" y="76756"/>
                  <a:pt x="1736951" y="48642"/>
                  <a:pt x="1828800" y="49534"/>
                </a:cubicBezTo>
                <a:lnTo>
                  <a:pt x="2819401" y="49534"/>
                </a:lnTo>
                <a:cubicBezTo>
                  <a:pt x="2968002" y="0"/>
                  <a:pt x="2645993" y="430534"/>
                  <a:pt x="2895601" y="430534"/>
                </a:cubicBezTo>
                <a:lnTo>
                  <a:pt x="0" y="506734"/>
                </a:lnTo>
                <a:close/>
              </a:path>
            </a:pathLst>
          </a:custGeom>
          <a:gradFill flip="none" rotWithShape="1">
            <a:gsLst>
              <a:gs pos="0">
                <a:srgbClr val="FFFFCC">
                  <a:shade val="30000"/>
                  <a:satMod val="115000"/>
                </a:srgbClr>
              </a:gs>
              <a:gs pos="50000">
                <a:srgbClr val="FFFFCC">
                  <a:shade val="67500"/>
                  <a:satMod val="115000"/>
                </a:srgbClr>
              </a:gs>
              <a:gs pos="100000">
                <a:srgbClr val="FFFFCC">
                  <a:shade val="100000"/>
                  <a:satMod val="115000"/>
                </a:srgbClr>
              </a:gs>
            </a:gsLst>
            <a:lin ang="16200000" scaled="1"/>
            <a:tileRect/>
          </a:gradFill>
          <a:ln w="127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69242E2-3C55-442F-A4E9-6EE4B4366F08}"/>
              </a:ext>
            </a:extLst>
          </p:cNvPr>
          <p:cNvSpPr/>
          <p:nvPr/>
        </p:nvSpPr>
        <p:spPr>
          <a:xfrm>
            <a:off x="4467225" y="1285875"/>
            <a:ext cx="4100513" cy="800100"/>
          </a:xfrm>
          <a:prstGeom prst="rect">
            <a:avLst/>
          </a:prstGeom>
          <a:solidFill>
            <a:srgbClr val="FFDC6D"/>
          </a:solidFill>
          <a:ln w="127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baseline="-25000" dirty="0">
              <a:solidFill>
                <a:srgbClr val="00206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9C58C5A-FE56-44D5-BD83-11FDE93C54BD}"/>
              </a:ext>
            </a:extLst>
          </p:cNvPr>
          <p:cNvSpPr/>
          <p:nvPr/>
        </p:nvSpPr>
        <p:spPr>
          <a:xfrm>
            <a:off x="8277225" y="762000"/>
            <a:ext cx="500063" cy="1400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3FD4E39C-8759-4284-801F-496B8F652FE0}"/>
              </a:ext>
            </a:extLst>
          </p:cNvPr>
          <p:cNvGraphicFramePr>
            <a:graphicFrameLocks noGrp="1"/>
          </p:cNvGraphicFramePr>
          <p:nvPr/>
        </p:nvGraphicFramePr>
        <p:xfrm>
          <a:off x="2717800" y="2273300"/>
          <a:ext cx="6166077" cy="398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1990" name="TextBox 14"/>
          <p:cNvSpPr txBox="1">
            <a:spLocks noChangeArrowheads="1"/>
          </p:cNvSpPr>
          <p:nvPr/>
        </p:nvSpPr>
        <p:spPr bwMode="auto">
          <a:xfrm>
            <a:off x="5537200" y="6159500"/>
            <a:ext cx="88838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/>
              <a:t>Log (</a:t>
            </a:r>
            <a:r>
              <a:rPr lang="el-GR" altLang="en-US" sz="1800" dirty="0"/>
              <a:t>σ</a:t>
            </a:r>
            <a:r>
              <a:rPr lang="en-US" altLang="en-US" sz="1800" dirty="0"/>
              <a:t>’)</a:t>
            </a:r>
          </a:p>
        </p:txBody>
      </p:sp>
      <p:sp>
        <p:nvSpPr>
          <p:cNvPr id="41991" name="TextBox 16"/>
          <p:cNvSpPr txBox="1">
            <a:spLocks noChangeArrowheads="1"/>
          </p:cNvSpPr>
          <p:nvPr/>
        </p:nvSpPr>
        <p:spPr bwMode="auto">
          <a:xfrm rot="-5400000">
            <a:off x="1834356" y="3880644"/>
            <a:ext cx="14509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Void Ratio (e)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82876E8-AF5B-4692-9530-4C46247F021C}"/>
              </a:ext>
            </a:extLst>
          </p:cNvPr>
          <p:cNvCxnSpPr/>
          <p:nvPr/>
        </p:nvCxnSpPr>
        <p:spPr>
          <a:xfrm>
            <a:off x="4848225" y="990600"/>
            <a:ext cx="342900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8F125B70-4CD2-4822-908E-8B812FDAABBB}"/>
              </a:ext>
            </a:extLst>
          </p:cNvPr>
          <p:cNvSpPr/>
          <p:nvPr/>
        </p:nvSpPr>
        <p:spPr>
          <a:xfrm>
            <a:off x="4467225" y="685800"/>
            <a:ext cx="400050" cy="16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41994" name="Group 28"/>
          <p:cNvGrpSpPr>
            <a:grpSpLocks/>
          </p:cNvGrpSpPr>
          <p:nvPr/>
        </p:nvGrpSpPr>
        <p:grpSpPr bwMode="auto">
          <a:xfrm>
            <a:off x="7210425" y="1012825"/>
            <a:ext cx="304800" cy="76200"/>
            <a:chOff x="762000" y="609600"/>
            <a:chExt cx="533400" cy="228600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05EDCDE0-CB86-477E-BFED-2C063025BD84}"/>
                </a:ext>
              </a:extLst>
            </p:cNvPr>
            <p:cNvCxnSpPr/>
            <p:nvPr/>
          </p:nvCxnSpPr>
          <p:spPr>
            <a:xfrm>
              <a:off x="762000" y="609600"/>
              <a:ext cx="533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088D0506-A3CA-485F-8123-44BF103E8B20}"/>
                </a:ext>
              </a:extLst>
            </p:cNvPr>
            <p:cNvCxnSpPr/>
            <p:nvPr/>
          </p:nvCxnSpPr>
          <p:spPr>
            <a:xfrm>
              <a:off x="837010" y="685800"/>
              <a:ext cx="38338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1DBC5088-D2B0-4A98-8C9E-83CAFD301DA0}"/>
                </a:ext>
              </a:extLst>
            </p:cNvPr>
            <p:cNvCxnSpPr/>
            <p:nvPr/>
          </p:nvCxnSpPr>
          <p:spPr>
            <a:xfrm>
              <a:off x="914798" y="762000"/>
              <a:ext cx="22780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52E9C1CB-84F0-4E4F-950A-46C7F5D6684B}"/>
                </a:ext>
              </a:extLst>
            </p:cNvPr>
            <p:cNvCxnSpPr/>
            <p:nvPr/>
          </p:nvCxnSpPr>
          <p:spPr>
            <a:xfrm>
              <a:off x="989806" y="838200"/>
              <a:ext cx="7778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995" name="TextBox 29"/>
          <p:cNvSpPr txBox="1">
            <a:spLocks noChangeArrowheads="1"/>
          </p:cNvSpPr>
          <p:nvPr/>
        </p:nvSpPr>
        <p:spPr bwMode="auto">
          <a:xfrm>
            <a:off x="7167563" y="806450"/>
            <a:ext cx="42386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"/>
              <a:t>W.T.</a:t>
            </a:r>
          </a:p>
        </p:txBody>
      </p:sp>
      <p:sp>
        <p:nvSpPr>
          <p:cNvPr id="41996" name="TextBox 30"/>
          <p:cNvSpPr txBox="1">
            <a:spLocks noChangeArrowheads="1"/>
          </p:cNvSpPr>
          <p:nvPr/>
        </p:nvSpPr>
        <p:spPr bwMode="auto">
          <a:xfrm>
            <a:off x="7319963" y="512763"/>
            <a:ext cx="3905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"/>
              <a:t>G.S.</a:t>
            </a:r>
          </a:p>
        </p:txBody>
      </p:sp>
      <p:sp>
        <p:nvSpPr>
          <p:cNvPr id="32" name="Isosceles Triangle 31">
            <a:extLst>
              <a:ext uri="{FF2B5EF4-FFF2-40B4-BE49-F238E27FC236}">
                <a16:creationId xmlns:a16="http://schemas.microsoft.com/office/drawing/2014/main" id="{E3D55FB4-5D59-4779-BD47-E9CC917DBBDE}"/>
              </a:ext>
            </a:extLst>
          </p:cNvPr>
          <p:cNvSpPr/>
          <p:nvPr/>
        </p:nvSpPr>
        <p:spPr>
          <a:xfrm rot="10800000">
            <a:off x="7450138" y="693738"/>
            <a:ext cx="79375" cy="80962"/>
          </a:xfrm>
          <a:prstGeom prst="triangle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1998" name="TextBox 32"/>
          <p:cNvSpPr txBox="1">
            <a:spLocks noChangeArrowheads="1"/>
          </p:cNvSpPr>
          <p:nvPr/>
        </p:nvSpPr>
        <p:spPr bwMode="auto">
          <a:xfrm>
            <a:off x="4800600" y="747713"/>
            <a:ext cx="16081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latin typeface="Symbol" panose="05050102010706020507" pitchFamily="18" charset="2"/>
              </a:rPr>
              <a:t>g</a:t>
            </a:r>
            <a:r>
              <a:rPr lang="en-US" altLang="en-US" sz="1200" baseline="-25000"/>
              <a:t>sand</a:t>
            </a:r>
            <a:r>
              <a:rPr lang="en-US" altLang="en-US" sz="1200"/>
              <a:t> </a:t>
            </a: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= 96 pcf</a:t>
            </a:r>
          </a:p>
        </p:txBody>
      </p:sp>
      <p:sp>
        <p:nvSpPr>
          <p:cNvPr id="41999" name="TextBox 33"/>
          <p:cNvSpPr txBox="1">
            <a:spLocks noChangeArrowheads="1"/>
          </p:cNvSpPr>
          <p:nvPr/>
        </p:nvSpPr>
        <p:spPr bwMode="auto">
          <a:xfrm>
            <a:off x="4816475" y="1219200"/>
            <a:ext cx="1609725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latin typeface="Symbol" panose="05050102010706020507" pitchFamily="18" charset="2"/>
              </a:rPr>
              <a:t>g</a:t>
            </a:r>
            <a:r>
              <a:rPr lang="en-US" altLang="en-US" sz="1200" baseline="-25000"/>
              <a:t>clay</a:t>
            </a:r>
            <a:r>
              <a:rPr lang="en-US" altLang="en-US" sz="1200"/>
              <a:t> </a:t>
            </a: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= 110 pcf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1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1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en-US" sz="11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c   </a:t>
            </a: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 = 0.3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A1383DB6-9A43-4E3C-A256-A99F1105AEAD}"/>
              </a:ext>
            </a:extLst>
          </p:cNvPr>
          <p:cNvCxnSpPr/>
          <p:nvPr/>
        </p:nvCxnSpPr>
        <p:spPr>
          <a:xfrm rot="16200000" flipH="1">
            <a:off x="7553325" y="1409700"/>
            <a:ext cx="1600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CBFC1095-A8D9-4F66-A692-EDD59C08C6D8}"/>
              </a:ext>
            </a:extLst>
          </p:cNvPr>
          <p:cNvCxnSpPr/>
          <p:nvPr/>
        </p:nvCxnSpPr>
        <p:spPr>
          <a:xfrm rot="10800000">
            <a:off x="8297863" y="788988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BAB680FC-E40C-43F6-84F6-5D18303AC54C}"/>
              </a:ext>
            </a:extLst>
          </p:cNvPr>
          <p:cNvCxnSpPr/>
          <p:nvPr/>
        </p:nvCxnSpPr>
        <p:spPr>
          <a:xfrm rot="10800000">
            <a:off x="8296275" y="982663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0236200F-10D7-49FB-B9EB-5CAB1D072FDE}"/>
              </a:ext>
            </a:extLst>
          </p:cNvPr>
          <p:cNvCxnSpPr/>
          <p:nvPr/>
        </p:nvCxnSpPr>
        <p:spPr>
          <a:xfrm rot="10800000">
            <a:off x="8313738" y="1282700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DF3D0A59-82ED-4021-84AA-472743F4EA4E}"/>
              </a:ext>
            </a:extLst>
          </p:cNvPr>
          <p:cNvCxnSpPr/>
          <p:nvPr/>
        </p:nvCxnSpPr>
        <p:spPr>
          <a:xfrm rot="10800000">
            <a:off x="8299450" y="2084388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Oval 44">
            <a:extLst>
              <a:ext uri="{FF2B5EF4-FFF2-40B4-BE49-F238E27FC236}">
                <a16:creationId xmlns:a16="http://schemas.microsoft.com/office/drawing/2014/main" id="{5C6227BA-1ABC-4032-9E7C-3FA46CD3E8D7}"/>
              </a:ext>
            </a:extLst>
          </p:cNvPr>
          <p:cNvSpPr/>
          <p:nvPr/>
        </p:nvSpPr>
        <p:spPr>
          <a:xfrm>
            <a:off x="8329613" y="763588"/>
            <a:ext cx="47625" cy="47625"/>
          </a:xfrm>
          <a:prstGeom prst="ellipse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9B33761A-88A2-4188-8D11-70FFE362EBB2}"/>
              </a:ext>
            </a:extLst>
          </p:cNvPr>
          <p:cNvSpPr/>
          <p:nvPr/>
        </p:nvSpPr>
        <p:spPr>
          <a:xfrm>
            <a:off x="8332788" y="957263"/>
            <a:ext cx="46037" cy="46037"/>
          </a:xfrm>
          <a:prstGeom prst="ellipse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B1E7C1CD-2AC6-44E5-BFFB-42488A41162F}"/>
              </a:ext>
            </a:extLst>
          </p:cNvPr>
          <p:cNvSpPr/>
          <p:nvPr/>
        </p:nvSpPr>
        <p:spPr>
          <a:xfrm>
            <a:off x="8332788" y="1257300"/>
            <a:ext cx="46037" cy="46038"/>
          </a:xfrm>
          <a:prstGeom prst="ellipse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E3642CDC-3DE3-47E1-A027-7B6C58FF60D7}"/>
              </a:ext>
            </a:extLst>
          </p:cNvPr>
          <p:cNvSpPr/>
          <p:nvPr/>
        </p:nvSpPr>
        <p:spPr>
          <a:xfrm>
            <a:off x="8329613" y="2063750"/>
            <a:ext cx="47625" cy="47625"/>
          </a:xfrm>
          <a:prstGeom prst="ellipse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2009" name="TextBox 48"/>
          <p:cNvSpPr txBox="1">
            <a:spLocks noChangeArrowheads="1"/>
          </p:cNvSpPr>
          <p:nvPr/>
        </p:nvSpPr>
        <p:spPr bwMode="auto">
          <a:xfrm>
            <a:off x="8291513" y="742950"/>
            <a:ext cx="46196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3 ft</a:t>
            </a:r>
          </a:p>
        </p:txBody>
      </p:sp>
      <p:sp>
        <p:nvSpPr>
          <p:cNvPr id="42010" name="TextBox 49"/>
          <p:cNvSpPr txBox="1">
            <a:spLocks noChangeArrowheads="1"/>
          </p:cNvSpPr>
          <p:nvPr/>
        </p:nvSpPr>
        <p:spPr bwMode="auto">
          <a:xfrm>
            <a:off x="8305800" y="990600"/>
            <a:ext cx="46196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4 ft</a:t>
            </a:r>
          </a:p>
        </p:txBody>
      </p:sp>
      <p:sp>
        <p:nvSpPr>
          <p:cNvPr id="42011" name="TextBox 50"/>
          <p:cNvSpPr txBox="1">
            <a:spLocks noChangeArrowheads="1"/>
          </p:cNvSpPr>
          <p:nvPr/>
        </p:nvSpPr>
        <p:spPr bwMode="auto">
          <a:xfrm>
            <a:off x="8305800" y="1524000"/>
            <a:ext cx="46196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16 ft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A999A94A-5705-4E6D-8C81-0860EE0EDCAE}"/>
              </a:ext>
            </a:extLst>
          </p:cNvPr>
          <p:cNvSpPr/>
          <p:nvPr/>
        </p:nvSpPr>
        <p:spPr>
          <a:xfrm>
            <a:off x="6940550" y="1609725"/>
            <a:ext cx="131763" cy="131763"/>
          </a:xfrm>
          <a:prstGeom prst="rect">
            <a:avLst/>
          </a:prstGeom>
          <a:solidFill>
            <a:schemeClr val="bg2">
              <a:lumMod val="9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B1D659B5-FF13-433D-8C02-4C6A04A624F6}"/>
              </a:ext>
            </a:extLst>
          </p:cNvPr>
          <p:cNvCxnSpPr/>
          <p:nvPr/>
        </p:nvCxnSpPr>
        <p:spPr>
          <a:xfrm>
            <a:off x="4848225" y="1676400"/>
            <a:ext cx="342900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014" name="Group 68"/>
          <p:cNvGrpSpPr>
            <a:grpSpLocks/>
          </p:cNvGrpSpPr>
          <p:nvPr/>
        </p:nvGrpSpPr>
        <p:grpSpPr bwMode="auto">
          <a:xfrm>
            <a:off x="7116763" y="1524000"/>
            <a:ext cx="889000" cy="153988"/>
            <a:chOff x="5240338" y="1524006"/>
            <a:chExt cx="888999" cy="153190"/>
          </a:xfrm>
        </p:grpSpPr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7D60305A-AEC2-4349-BF6F-5676FB1015AB}"/>
                </a:ext>
              </a:extLst>
            </p:cNvPr>
            <p:cNvCxnSpPr/>
            <p:nvPr/>
          </p:nvCxnSpPr>
          <p:spPr>
            <a:xfrm rot="5400000">
              <a:off x="5165331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>
              <a:extLst>
                <a:ext uri="{FF2B5EF4-FFF2-40B4-BE49-F238E27FC236}">
                  <a16:creationId xmlns:a16="http://schemas.microsoft.com/office/drawing/2014/main" id="{98060A55-E9B4-4460-9D12-E6FA27F27E94}"/>
                </a:ext>
              </a:extLst>
            </p:cNvPr>
            <p:cNvCxnSpPr/>
            <p:nvPr/>
          </p:nvCxnSpPr>
          <p:spPr>
            <a:xfrm rot="5400000">
              <a:off x="5295506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D8510B3E-AB67-40B8-8795-DA0F26047F4F}"/>
                </a:ext>
              </a:extLst>
            </p:cNvPr>
            <p:cNvCxnSpPr/>
            <p:nvPr/>
          </p:nvCxnSpPr>
          <p:spPr>
            <a:xfrm rot="5400000">
              <a:off x="5416156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Arrow Connector 63">
              <a:extLst>
                <a:ext uri="{FF2B5EF4-FFF2-40B4-BE49-F238E27FC236}">
                  <a16:creationId xmlns:a16="http://schemas.microsoft.com/office/drawing/2014/main" id="{133695A9-E5CC-447A-AF88-4B1A42529337}"/>
                </a:ext>
              </a:extLst>
            </p:cNvPr>
            <p:cNvCxnSpPr/>
            <p:nvPr/>
          </p:nvCxnSpPr>
          <p:spPr>
            <a:xfrm rot="5400000">
              <a:off x="5546331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97DA000A-CBF4-42B3-B8AF-3F310ECE5B52}"/>
                </a:ext>
              </a:extLst>
            </p:cNvPr>
            <p:cNvCxnSpPr/>
            <p:nvPr/>
          </p:nvCxnSpPr>
          <p:spPr>
            <a:xfrm rot="5400000">
              <a:off x="5670155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1AF7D22C-C9C6-4756-A068-2ABF37455EF5}"/>
                </a:ext>
              </a:extLst>
            </p:cNvPr>
            <p:cNvCxnSpPr/>
            <p:nvPr/>
          </p:nvCxnSpPr>
          <p:spPr>
            <a:xfrm rot="5400000">
              <a:off x="5800330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>
              <a:extLst>
                <a:ext uri="{FF2B5EF4-FFF2-40B4-BE49-F238E27FC236}">
                  <a16:creationId xmlns:a16="http://schemas.microsoft.com/office/drawing/2014/main" id="{8253B78D-5DA7-42C0-A948-1E7C122E9E95}"/>
                </a:ext>
              </a:extLst>
            </p:cNvPr>
            <p:cNvCxnSpPr/>
            <p:nvPr/>
          </p:nvCxnSpPr>
          <p:spPr>
            <a:xfrm rot="5400000">
              <a:off x="5920980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>
              <a:extLst>
                <a:ext uri="{FF2B5EF4-FFF2-40B4-BE49-F238E27FC236}">
                  <a16:creationId xmlns:a16="http://schemas.microsoft.com/office/drawing/2014/main" id="{D4802FB1-3D89-4DCD-A5B7-BA4145B1124D}"/>
                </a:ext>
              </a:extLst>
            </p:cNvPr>
            <p:cNvCxnSpPr/>
            <p:nvPr/>
          </p:nvCxnSpPr>
          <p:spPr>
            <a:xfrm rot="5400000">
              <a:off x="6051155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015" name="Group 69"/>
          <p:cNvGrpSpPr>
            <a:grpSpLocks/>
          </p:cNvGrpSpPr>
          <p:nvPr/>
        </p:nvGrpSpPr>
        <p:grpSpPr bwMode="auto">
          <a:xfrm>
            <a:off x="6110288" y="1519238"/>
            <a:ext cx="889000" cy="153987"/>
            <a:chOff x="5240338" y="1524006"/>
            <a:chExt cx="888999" cy="153190"/>
          </a:xfrm>
        </p:grpSpPr>
        <p:cxnSp>
          <p:nvCxnSpPr>
            <p:cNvPr id="71" name="Straight Arrow Connector 70">
              <a:extLst>
                <a:ext uri="{FF2B5EF4-FFF2-40B4-BE49-F238E27FC236}">
                  <a16:creationId xmlns:a16="http://schemas.microsoft.com/office/drawing/2014/main" id="{8A1201BB-D6E3-4A09-8E02-399E86D1881C}"/>
                </a:ext>
              </a:extLst>
            </p:cNvPr>
            <p:cNvCxnSpPr/>
            <p:nvPr/>
          </p:nvCxnSpPr>
          <p:spPr>
            <a:xfrm rot="5400000">
              <a:off x="5165330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>
              <a:extLst>
                <a:ext uri="{FF2B5EF4-FFF2-40B4-BE49-F238E27FC236}">
                  <a16:creationId xmlns:a16="http://schemas.microsoft.com/office/drawing/2014/main" id="{04377468-0E75-4991-B495-A14C76F9BBBF}"/>
                </a:ext>
              </a:extLst>
            </p:cNvPr>
            <p:cNvCxnSpPr/>
            <p:nvPr/>
          </p:nvCxnSpPr>
          <p:spPr>
            <a:xfrm rot="5400000">
              <a:off x="5295505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Arrow Connector 72">
              <a:extLst>
                <a:ext uri="{FF2B5EF4-FFF2-40B4-BE49-F238E27FC236}">
                  <a16:creationId xmlns:a16="http://schemas.microsoft.com/office/drawing/2014/main" id="{9949C8A6-ADF5-49CF-89EE-3CC9B896F3A0}"/>
                </a:ext>
              </a:extLst>
            </p:cNvPr>
            <p:cNvCxnSpPr/>
            <p:nvPr/>
          </p:nvCxnSpPr>
          <p:spPr>
            <a:xfrm rot="5400000">
              <a:off x="5416155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Arrow Connector 73">
              <a:extLst>
                <a:ext uri="{FF2B5EF4-FFF2-40B4-BE49-F238E27FC236}">
                  <a16:creationId xmlns:a16="http://schemas.microsoft.com/office/drawing/2014/main" id="{F1039477-0C17-4887-AE1A-381EA93ABB4A}"/>
                </a:ext>
              </a:extLst>
            </p:cNvPr>
            <p:cNvCxnSpPr/>
            <p:nvPr/>
          </p:nvCxnSpPr>
          <p:spPr>
            <a:xfrm rot="5400000">
              <a:off x="5546330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Arrow Connector 74">
              <a:extLst>
                <a:ext uri="{FF2B5EF4-FFF2-40B4-BE49-F238E27FC236}">
                  <a16:creationId xmlns:a16="http://schemas.microsoft.com/office/drawing/2014/main" id="{1E2ED269-0EE9-449C-A68A-7FAA2561AB7D}"/>
                </a:ext>
              </a:extLst>
            </p:cNvPr>
            <p:cNvCxnSpPr/>
            <p:nvPr/>
          </p:nvCxnSpPr>
          <p:spPr>
            <a:xfrm rot="5400000">
              <a:off x="5670155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Arrow Connector 75">
              <a:extLst>
                <a:ext uri="{FF2B5EF4-FFF2-40B4-BE49-F238E27FC236}">
                  <a16:creationId xmlns:a16="http://schemas.microsoft.com/office/drawing/2014/main" id="{71F71A83-8F0E-4574-B29D-83DE24EF3A16}"/>
                </a:ext>
              </a:extLst>
            </p:cNvPr>
            <p:cNvCxnSpPr/>
            <p:nvPr/>
          </p:nvCxnSpPr>
          <p:spPr>
            <a:xfrm rot="5400000">
              <a:off x="5800330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Arrow Connector 76">
              <a:extLst>
                <a:ext uri="{FF2B5EF4-FFF2-40B4-BE49-F238E27FC236}">
                  <a16:creationId xmlns:a16="http://schemas.microsoft.com/office/drawing/2014/main" id="{D0238551-EDD6-4D18-A127-DC9F6FF40EFB}"/>
                </a:ext>
              </a:extLst>
            </p:cNvPr>
            <p:cNvCxnSpPr/>
            <p:nvPr/>
          </p:nvCxnSpPr>
          <p:spPr>
            <a:xfrm rot="5400000">
              <a:off x="5920980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Arrow Connector 77">
              <a:extLst>
                <a:ext uri="{FF2B5EF4-FFF2-40B4-BE49-F238E27FC236}">
                  <a16:creationId xmlns:a16="http://schemas.microsoft.com/office/drawing/2014/main" id="{0FACC71F-4257-4F5A-BDD0-3165D72B1AD3}"/>
                </a:ext>
              </a:extLst>
            </p:cNvPr>
            <p:cNvCxnSpPr/>
            <p:nvPr/>
          </p:nvCxnSpPr>
          <p:spPr>
            <a:xfrm rot="5400000">
              <a:off x="6051155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017" name="TextBox 79"/>
          <p:cNvSpPr txBox="1">
            <a:spLocks noChangeArrowheads="1"/>
          </p:cNvSpPr>
          <p:nvPr/>
        </p:nvSpPr>
        <p:spPr bwMode="auto">
          <a:xfrm>
            <a:off x="6000750" y="981075"/>
            <a:ext cx="4905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/>
              <a:t>Sand</a:t>
            </a:r>
          </a:p>
        </p:txBody>
      </p:sp>
      <p:sp>
        <p:nvSpPr>
          <p:cNvPr id="42018" name="TextBox 80"/>
          <p:cNvSpPr txBox="1">
            <a:spLocks noChangeArrowheads="1"/>
          </p:cNvSpPr>
          <p:nvPr/>
        </p:nvSpPr>
        <p:spPr bwMode="auto">
          <a:xfrm>
            <a:off x="7829550" y="1252538"/>
            <a:ext cx="441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/>
              <a:t>Clay</a:t>
            </a:r>
          </a:p>
        </p:txBody>
      </p:sp>
      <p:sp>
        <p:nvSpPr>
          <p:cNvPr id="87" name="Freeform 86">
            <a:extLst>
              <a:ext uri="{FF2B5EF4-FFF2-40B4-BE49-F238E27FC236}">
                <a16:creationId xmlns:a16="http://schemas.microsoft.com/office/drawing/2014/main" id="{1004067B-2159-4D8D-8792-5BEAA485167B}"/>
              </a:ext>
            </a:extLst>
          </p:cNvPr>
          <p:cNvSpPr/>
          <p:nvPr/>
        </p:nvSpPr>
        <p:spPr>
          <a:xfrm>
            <a:off x="4532313" y="3101975"/>
            <a:ext cx="2338387" cy="2214563"/>
          </a:xfrm>
          <a:custGeom>
            <a:avLst/>
            <a:gdLst>
              <a:gd name="connsiteX0" fmla="*/ 0 w 2362200"/>
              <a:gd name="connsiteY0" fmla="*/ 0 h 2071688"/>
              <a:gd name="connsiteX1" fmla="*/ 2362200 w 2362200"/>
              <a:gd name="connsiteY1" fmla="*/ 2071688 h 2071688"/>
              <a:gd name="connsiteX2" fmla="*/ 2362200 w 2362200"/>
              <a:gd name="connsiteY2" fmla="*/ 2071688 h 2071688"/>
              <a:gd name="connsiteX0" fmla="*/ 0 w 2362200"/>
              <a:gd name="connsiteY0" fmla="*/ 0 h 2071688"/>
              <a:gd name="connsiteX1" fmla="*/ 523875 w 2362200"/>
              <a:gd name="connsiteY1" fmla="*/ 66675 h 2071688"/>
              <a:gd name="connsiteX2" fmla="*/ 2362200 w 2362200"/>
              <a:gd name="connsiteY2" fmla="*/ 2071688 h 2071688"/>
              <a:gd name="connsiteX3" fmla="*/ 2362200 w 2362200"/>
              <a:gd name="connsiteY3" fmla="*/ 2071688 h 2071688"/>
              <a:gd name="connsiteX0" fmla="*/ 0 w 2362200"/>
              <a:gd name="connsiteY0" fmla="*/ 0 h 2071688"/>
              <a:gd name="connsiteX1" fmla="*/ 2362200 w 2362200"/>
              <a:gd name="connsiteY1" fmla="*/ 2071688 h 2071688"/>
              <a:gd name="connsiteX2" fmla="*/ 2362200 w 2362200"/>
              <a:gd name="connsiteY2" fmla="*/ 2071688 h 2071688"/>
              <a:gd name="connsiteX0" fmla="*/ 0 w 2362200"/>
              <a:gd name="connsiteY0" fmla="*/ 0 h 2071688"/>
              <a:gd name="connsiteX1" fmla="*/ 2362200 w 2362200"/>
              <a:gd name="connsiteY1" fmla="*/ 2071688 h 2071688"/>
              <a:gd name="connsiteX2" fmla="*/ 2362200 w 2362200"/>
              <a:gd name="connsiteY2" fmla="*/ 2071688 h 2071688"/>
              <a:gd name="connsiteX0" fmla="*/ 0 w 2362200"/>
              <a:gd name="connsiteY0" fmla="*/ 0 h 2071688"/>
              <a:gd name="connsiteX1" fmla="*/ 2362200 w 2362200"/>
              <a:gd name="connsiteY1" fmla="*/ 2071688 h 2071688"/>
              <a:gd name="connsiteX2" fmla="*/ 2362200 w 2362200"/>
              <a:gd name="connsiteY2" fmla="*/ 2071688 h 2071688"/>
              <a:gd name="connsiteX0" fmla="*/ 0 w 2362200"/>
              <a:gd name="connsiteY0" fmla="*/ 0 h 2071688"/>
              <a:gd name="connsiteX1" fmla="*/ 2362200 w 2362200"/>
              <a:gd name="connsiteY1" fmla="*/ 2071688 h 2071688"/>
              <a:gd name="connsiteX2" fmla="*/ 2362200 w 2362200"/>
              <a:gd name="connsiteY2" fmla="*/ 2071688 h 2071688"/>
              <a:gd name="connsiteX0" fmla="*/ 0 w 2362200"/>
              <a:gd name="connsiteY0" fmla="*/ 0 h 2071688"/>
              <a:gd name="connsiteX1" fmla="*/ 2362200 w 2362200"/>
              <a:gd name="connsiteY1" fmla="*/ 2071688 h 2071688"/>
              <a:gd name="connsiteX2" fmla="*/ 2362200 w 2362200"/>
              <a:gd name="connsiteY2" fmla="*/ 2071688 h 2071688"/>
              <a:gd name="connsiteX0" fmla="*/ 0 w 2362200"/>
              <a:gd name="connsiteY0" fmla="*/ 0 h 2233613"/>
              <a:gd name="connsiteX1" fmla="*/ 2362200 w 2362200"/>
              <a:gd name="connsiteY1" fmla="*/ 2071688 h 2233613"/>
              <a:gd name="connsiteX2" fmla="*/ 2347913 w 2362200"/>
              <a:gd name="connsiteY2" fmla="*/ 2233613 h 2233613"/>
              <a:gd name="connsiteX0" fmla="*/ 0 w 2347913"/>
              <a:gd name="connsiteY0" fmla="*/ 0 h 2233613"/>
              <a:gd name="connsiteX1" fmla="*/ 2347913 w 2347913"/>
              <a:gd name="connsiteY1" fmla="*/ 2233613 h 2233613"/>
              <a:gd name="connsiteX0" fmla="*/ 0 w 2347913"/>
              <a:gd name="connsiteY0" fmla="*/ 117474 h 2351087"/>
              <a:gd name="connsiteX1" fmla="*/ 2347913 w 2347913"/>
              <a:gd name="connsiteY1" fmla="*/ 2351087 h 2351087"/>
              <a:gd name="connsiteX0" fmla="*/ 0 w 2347913"/>
              <a:gd name="connsiteY0" fmla="*/ 117474 h 2351087"/>
              <a:gd name="connsiteX1" fmla="*/ 2347913 w 2347913"/>
              <a:gd name="connsiteY1" fmla="*/ 2351087 h 2351087"/>
              <a:gd name="connsiteX0" fmla="*/ 0 w 2347913"/>
              <a:gd name="connsiteY0" fmla="*/ 117474 h 2351087"/>
              <a:gd name="connsiteX1" fmla="*/ 2347913 w 2347913"/>
              <a:gd name="connsiteY1" fmla="*/ 2351087 h 2351087"/>
              <a:gd name="connsiteX0" fmla="*/ 0 w 2347913"/>
              <a:gd name="connsiteY0" fmla="*/ 0 h 2233613"/>
              <a:gd name="connsiteX1" fmla="*/ 2347913 w 2347913"/>
              <a:gd name="connsiteY1" fmla="*/ 2233613 h 2233613"/>
              <a:gd name="connsiteX0" fmla="*/ 0 w 2347913"/>
              <a:gd name="connsiteY0" fmla="*/ 0 h 2233613"/>
              <a:gd name="connsiteX1" fmla="*/ 2347913 w 2347913"/>
              <a:gd name="connsiteY1" fmla="*/ 2233613 h 2233613"/>
              <a:gd name="connsiteX0" fmla="*/ 0 w 2347913"/>
              <a:gd name="connsiteY0" fmla="*/ 0 h 2233613"/>
              <a:gd name="connsiteX1" fmla="*/ 2347913 w 2347913"/>
              <a:gd name="connsiteY1" fmla="*/ 2233613 h 2233613"/>
              <a:gd name="connsiteX0" fmla="*/ 0 w 2347913"/>
              <a:gd name="connsiteY0" fmla="*/ 0 h 2233613"/>
              <a:gd name="connsiteX1" fmla="*/ 2347913 w 2347913"/>
              <a:gd name="connsiteY1" fmla="*/ 2233613 h 2233613"/>
              <a:gd name="connsiteX0" fmla="*/ 0 w 2362201"/>
              <a:gd name="connsiteY0" fmla="*/ 0 h 2357438"/>
              <a:gd name="connsiteX1" fmla="*/ 2362201 w 2362201"/>
              <a:gd name="connsiteY1" fmla="*/ 2357438 h 2357438"/>
              <a:gd name="connsiteX0" fmla="*/ 0 w 2338388"/>
              <a:gd name="connsiteY0" fmla="*/ 0 h 2214563"/>
              <a:gd name="connsiteX1" fmla="*/ 2338388 w 2338388"/>
              <a:gd name="connsiteY1" fmla="*/ 2214563 h 2214563"/>
              <a:gd name="connsiteX0" fmla="*/ 0 w 2338388"/>
              <a:gd name="connsiteY0" fmla="*/ 22224 h 2236787"/>
              <a:gd name="connsiteX1" fmla="*/ 2338388 w 2338388"/>
              <a:gd name="connsiteY1" fmla="*/ 2236787 h 2236787"/>
              <a:gd name="connsiteX0" fmla="*/ 0 w 2338388"/>
              <a:gd name="connsiteY0" fmla="*/ 0 h 2214563"/>
              <a:gd name="connsiteX1" fmla="*/ 2338388 w 2338388"/>
              <a:gd name="connsiteY1" fmla="*/ 2214563 h 2214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38388" h="2214563">
                <a:moveTo>
                  <a:pt x="0" y="0"/>
                </a:moveTo>
                <a:cubicBezTo>
                  <a:pt x="1101726" y="11113"/>
                  <a:pt x="946150" y="107950"/>
                  <a:pt x="2338388" y="2214563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921169B9-8ACE-4A4C-9F2F-7AAFE724A8E0}"/>
              </a:ext>
            </a:extLst>
          </p:cNvPr>
          <p:cNvSpPr/>
          <p:nvPr/>
        </p:nvSpPr>
        <p:spPr>
          <a:xfrm>
            <a:off x="5287963" y="3181350"/>
            <a:ext cx="65087" cy="635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65AD0EBA-2410-4B5A-B613-B8BA4801ACA6}"/>
              </a:ext>
            </a:extLst>
          </p:cNvPr>
          <p:cNvCxnSpPr/>
          <p:nvPr/>
        </p:nvCxnSpPr>
        <p:spPr>
          <a:xfrm rot="16200000" flipV="1">
            <a:off x="5029994" y="3475831"/>
            <a:ext cx="2247900" cy="14430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Oval 58">
            <a:extLst>
              <a:ext uri="{FF2B5EF4-FFF2-40B4-BE49-F238E27FC236}">
                <a16:creationId xmlns:a16="http://schemas.microsoft.com/office/drawing/2014/main" id="{A23767BB-4398-4C67-8461-BFC16C2C8834}"/>
              </a:ext>
            </a:extLst>
          </p:cNvPr>
          <p:cNvSpPr/>
          <p:nvPr/>
        </p:nvSpPr>
        <p:spPr>
          <a:xfrm>
            <a:off x="5516563" y="3214688"/>
            <a:ext cx="95250" cy="952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2023" name="TextBox 84"/>
          <p:cNvSpPr txBox="1">
            <a:spLocks noChangeArrowheads="1"/>
          </p:cNvSpPr>
          <p:nvPr/>
        </p:nvSpPr>
        <p:spPr bwMode="auto">
          <a:xfrm>
            <a:off x="6235700" y="3155950"/>
            <a:ext cx="276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X</a:t>
            </a:r>
          </a:p>
        </p:txBody>
      </p:sp>
      <p:sp>
        <p:nvSpPr>
          <p:cNvPr id="42024" name="TextBox 85"/>
          <p:cNvSpPr txBox="1">
            <a:spLocks noChangeArrowheads="1"/>
          </p:cNvSpPr>
          <p:nvPr/>
        </p:nvSpPr>
        <p:spPr bwMode="auto">
          <a:xfrm>
            <a:off x="6218238" y="3403600"/>
            <a:ext cx="2778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X</a:t>
            </a:r>
          </a:p>
        </p:txBody>
      </p:sp>
      <p:sp>
        <p:nvSpPr>
          <p:cNvPr id="42025" name="TextBox 87"/>
          <p:cNvSpPr txBox="1">
            <a:spLocks noChangeArrowheads="1"/>
          </p:cNvSpPr>
          <p:nvPr/>
        </p:nvSpPr>
        <p:spPr bwMode="auto">
          <a:xfrm>
            <a:off x="5244581" y="5844981"/>
            <a:ext cx="41485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n-US" sz="1800" b="1" dirty="0">
                <a:solidFill>
                  <a:srgbClr val="FF0000"/>
                </a:solidFill>
              </a:rPr>
              <a:t>σ</a:t>
            </a:r>
            <a:r>
              <a:rPr lang="en-US" altLang="en-US" sz="1800" b="1" dirty="0">
                <a:solidFill>
                  <a:srgbClr val="FF0000"/>
                </a:solidFill>
              </a:rPr>
              <a:t>’</a:t>
            </a:r>
            <a:r>
              <a:rPr lang="en-US" altLang="en-US" sz="1800" b="1" baseline="-25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2026" name="TextBox 88"/>
          <p:cNvSpPr txBox="1">
            <a:spLocks noChangeArrowheads="1"/>
          </p:cNvSpPr>
          <p:nvPr/>
        </p:nvSpPr>
        <p:spPr bwMode="auto">
          <a:xfrm>
            <a:off x="325438" y="901700"/>
            <a:ext cx="4370107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064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064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064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064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06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06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06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06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06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indent="-342900">
              <a:spcBef>
                <a:spcPct val="0"/>
              </a:spcBef>
              <a:buAutoNum type="arabicPeriod" startAt="5"/>
            </a:pPr>
            <a:r>
              <a:rPr lang="en-US" altLang="en-US" sz="1400" dirty="0"/>
              <a:t>Determine:</a:t>
            </a:r>
          </a:p>
          <a:p>
            <a:pPr>
              <a:spcBef>
                <a:spcPct val="0"/>
              </a:spcBef>
              <a:buNone/>
            </a:pPr>
            <a:r>
              <a:rPr lang="en-US" altLang="en-US" sz="1400" dirty="0"/>
              <a:t>	 </a:t>
            </a:r>
            <a:r>
              <a:rPr lang="el-GR" altLang="en-US" sz="1400" dirty="0"/>
              <a:t>σ</a:t>
            </a:r>
            <a:r>
              <a:rPr lang="en-US" altLang="en-US" sz="1400" dirty="0"/>
              <a:t>’= 3.(96) + 4.(96-62.4) + 8.(110-62.4) = 803.2 </a:t>
            </a:r>
            <a:r>
              <a:rPr lang="en-US" altLang="en-US" sz="1400" dirty="0" err="1"/>
              <a:t>lb</a:t>
            </a:r>
            <a:r>
              <a:rPr lang="en-US" altLang="en-US" sz="1400" dirty="0"/>
              <a:t>/ft</a:t>
            </a:r>
            <a:r>
              <a:rPr lang="en-US" altLang="en-US" sz="1400" baseline="30000" dirty="0"/>
              <a:t>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/>
              <a:t>6. 	Using Casagrande’s Method to determine </a:t>
            </a:r>
            <a:r>
              <a:rPr lang="el-GR" altLang="en-US" sz="1400" dirty="0"/>
              <a:t>σ</a:t>
            </a:r>
            <a:r>
              <a:rPr lang="en-US" altLang="en-US" sz="1400" dirty="0"/>
              <a:t>’</a:t>
            </a:r>
            <a:r>
              <a:rPr lang="en-US" altLang="en-US" sz="1400" baseline="-25000" dirty="0"/>
              <a:t>c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n-US" sz="1400" dirty="0"/>
              <a:t>σ</a:t>
            </a:r>
            <a:r>
              <a:rPr lang="en-US" altLang="en-US" sz="1400" dirty="0"/>
              <a:t>’</a:t>
            </a:r>
            <a:r>
              <a:rPr lang="en-US" altLang="en-US" sz="1400" baseline="-25000" dirty="0"/>
              <a:t>c </a:t>
            </a:r>
            <a:r>
              <a:rPr lang="en-US" altLang="en-US" sz="1400" dirty="0"/>
              <a:t>=  800 </a:t>
            </a:r>
            <a:r>
              <a:rPr lang="en-US" altLang="en-US" sz="1400" dirty="0" err="1"/>
              <a:t>lb</a:t>
            </a:r>
            <a:r>
              <a:rPr lang="en-US" altLang="en-US" sz="1400" dirty="0"/>
              <a:t>/ft</a:t>
            </a:r>
            <a:r>
              <a:rPr lang="en-US" altLang="en-US" sz="1400" baseline="30000" dirty="0"/>
              <a:t>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400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400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 err="1"/>
              <a:t>Overconsolidation</a:t>
            </a:r>
            <a:r>
              <a:rPr lang="en-US" altLang="en-US" sz="1400" dirty="0"/>
              <a:t> Ratio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/>
              <a:t>OCR  =             = 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400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/>
              <a:t>The soil is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/>
              <a:t>Normally Consolidated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/>
              <a:t>N.C.     soil </a:t>
            </a:r>
          </a:p>
        </p:txBody>
      </p:sp>
      <p:sp>
        <p:nvSpPr>
          <p:cNvPr id="42027" name="TextBox 89"/>
          <p:cNvSpPr txBox="1">
            <a:spLocks noChangeArrowheads="1"/>
          </p:cNvSpPr>
          <p:nvPr/>
        </p:nvSpPr>
        <p:spPr bwMode="auto">
          <a:xfrm>
            <a:off x="265113" y="433388"/>
            <a:ext cx="167340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 u="sng" dirty="0"/>
              <a:t>Example (cont.)</a:t>
            </a:r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78CE4F3F-1016-4873-B198-5103668CF0B1}"/>
              </a:ext>
            </a:extLst>
          </p:cNvPr>
          <p:cNvSpPr/>
          <p:nvPr/>
        </p:nvSpPr>
        <p:spPr>
          <a:xfrm>
            <a:off x="4541838" y="3068638"/>
            <a:ext cx="66675" cy="66675"/>
          </a:xfrm>
          <a:prstGeom prst="ellipse">
            <a:avLst/>
          </a:prstGeom>
          <a:solidFill>
            <a:schemeClr val="bg1">
              <a:lumMod val="65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CECDA7C4-5132-47BE-815C-E9C58E3B2099}"/>
              </a:ext>
            </a:extLst>
          </p:cNvPr>
          <p:cNvSpPr/>
          <p:nvPr/>
        </p:nvSpPr>
        <p:spPr>
          <a:xfrm>
            <a:off x="4887913" y="3090863"/>
            <a:ext cx="44450" cy="44450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DD623878-9203-484B-9E93-889ADA209661}"/>
              </a:ext>
            </a:extLst>
          </p:cNvPr>
          <p:cNvSpPr/>
          <p:nvPr/>
        </p:nvSpPr>
        <p:spPr>
          <a:xfrm>
            <a:off x="5122863" y="3130550"/>
            <a:ext cx="46037" cy="46038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90ECF80B-F09F-42EA-BD37-E8B15B8271E3}"/>
              </a:ext>
            </a:extLst>
          </p:cNvPr>
          <p:cNvSpPr/>
          <p:nvPr/>
        </p:nvSpPr>
        <p:spPr>
          <a:xfrm>
            <a:off x="5659438" y="3502025"/>
            <a:ext cx="44450" cy="46038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213FC996-F8EE-4FB9-8CD6-22C8A4332FC0}"/>
              </a:ext>
            </a:extLst>
          </p:cNvPr>
          <p:cNvSpPr/>
          <p:nvPr/>
        </p:nvSpPr>
        <p:spPr>
          <a:xfrm>
            <a:off x="5945188" y="3905250"/>
            <a:ext cx="44450" cy="44450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716C74FE-D5D1-44A8-BF47-75AD3737FD7C}"/>
              </a:ext>
            </a:extLst>
          </p:cNvPr>
          <p:cNvSpPr/>
          <p:nvPr/>
        </p:nvSpPr>
        <p:spPr>
          <a:xfrm>
            <a:off x="6342063" y="4511675"/>
            <a:ext cx="46037" cy="46038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500A1F2E-59CD-466D-AF1F-2E631B618BF1}"/>
              </a:ext>
            </a:extLst>
          </p:cNvPr>
          <p:cNvSpPr/>
          <p:nvPr/>
        </p:nvSpPr>
        <p:spPr>
          <a:xfrm>
            <a:off x="6632575" y="4954588"/>
            <a:ext cx="46038" cy="46037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F967717E-CE58-4B5B-8ACE-58F7D6623D4C}"/>
              </a:ext>
            </a:extLst>
          </p:cNvPr>
          <p:cNvCxnSpPr>
            <a:stCxn id="98" idx="6"/>
          </p:cNvCxnSpPr>
          <p:nvPr/>
        </p:nvCxnSpPr>
        <p:spPr>
          <a:xfrm flipH="1" flipV="1">
            <a:off x="4908550" y="4730750"/>
            <a:ext cx="1985963" cy="5889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Oval 100">
            <a:extLst>
              <a:ext uri="{FF2B5EF4-FFF2-40B4-BE49-F238E27FC236}">
                <a16:creationId xmlns:a16="http://schemas.microsoft.com/office/drawing/2014/main" id="{D6CF12AD-B38C-43EE-892E-4B2906A13FDD}"/>
              </a:ext>
            </a:extLst>
          </p:cNvPr>
          <p:cNvSpPr/>
          <p:nvPr/>
        </p:nvSpPr>
        <p:spPr>
          <a:xfrm>
            <a:off x="4879975" y="4711700"/>
            <a:ext cx="46038" cy="46038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103" name="Straight Arrow Connector 102">
            <a:extLst>
              <a:ext uri="{FF2B5EF4-FFF2-40B4-BE49-F238E27FC236}">
                <a16:creationId xmlns:a16="http://schemas.microsoft.com/office/drawing/2014/main" id="{3E52BC5A-FBF9-41D3-BE10-79DD0856C4BA}"/>
              </a:ext>
            </a:extLst>
          </p:cNvPr>
          <p:cNvCxnSpPr/>
          <p:nvPr/>
        </p:nvCxnSpPr>
        <p:spPr>
          <a:xfrm rot="10800000">
            <a:off x="5732463" y="4973638"/>
            <a:ext cx="188912" cy="571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Straight Connector 98">
            <a:extLst>
              <a:ext uri="{FF2B5EF4-FFF2-40B4-BE49-F238E27FC236}">
                <a16:creationId xmlns:a16="http://schemas.microsoft.com/office/drawing/2014/main" id="{793A2507-E860-44D8-B798-94B2055E36C2}"/>
              </a:ext>
            </a:extLst>
          </p:cNvPr>
          <p:cNvSpPr/>
          <p:nvPr/>
        </p:nvSpPr>
        <p:spPr>
          <a:xfrm>
            <a:off x="4765675" y="2940050"/>
            <a:ext cx="2457450" cy="1155700"/>
          </a:xfrm>
          <a:prstGeom prst="line">
            <a:avLst/>
          </a:prstGeom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D347F334-F570-4A08-BD03-7DF117716D43}"/>
              </a:ext>
            </a:extLst>
          </p:cNvPr>
          <p:cNvSpPr/>
          <p:nvPr/>
        </p:nvSpPr>
        <p:spPr>
          <a:xfrm>
            <a:off x="6850063" y="5297488"/>
            <a:ext cx="44450" cy="46037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C317AEEE-8716-4D6B-8AAC-F93ACD19F703}"/>
              </a:ext>
            </a:extLst>
          </p:cNvPr>
          <p:cNvSpPr txBox="1"/>
          <p:nvPr/>
        </p:nvSpPr>
        <p:spPr>
          <a:xfrm>
            <a:off x="4370388" y="2809875"/>
            <a:ext cx="411162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Symbol" pitchFamily="18" charset="2"/>
                <a:cs typeface="+mn-cs"/>
              </a:rPr>
              <a:t>D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n-lt"/>
                <a:cs typeface="+mn-cs"/>
              </a:rPr>
              <a:t>p</a:t>
            </a:r>
            <a:r>
              <a:rPr lang="en-US" sz="1200" baseline="-25000" dirty="0">
                <a:solidFill>
                  <a:schemeClr val="bg1">
                    <a:lumMod val="50000"/>
                  </a:schemeClr>
                </a:solidFill>
                <a:latin typeface="+mn-lt"/>
                <a:cs typeface="+mn-cs"/>
              </a:rPr>
              <a:t>1</a:t>
            </a:r>
          </a:p>
        </p:txBody>
      </p:sp>
      <p:sp>
        <p:nvSpPr>
          <p:cNvPr id="42041" name="TextBox 107"/>
          <p:cNvSpPr txBox="1">
            <a:spLocks noChangeArrowheads="1"/>
          </p:cNvSpPr>
          <p:nvPr/>
        </p:nvSpPr>
        <p:spPr bwMode="auto">
          <a:xfrm>
            <a:off x="914400" y="2443163"/>
            <a:ext cx="41485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n-US" sz="1800" dirty="0"/>
              <a:t>σ</a:t>
            </a:r>
            <a:r>
              <a:rPr lang="en-US" altLang="en-US" sz="1800" dirty="0"/>
              <a:t>’</a:t>
            </a:r>
            <a:r>
              <a:rPr lang="en-US" altLang="en-US" sz="1800" baseline="-25000" dirty="0"/>
              <a:t>c</a:t>
            </a:r>
            <a:endParaRPr lang="en-US" altLang="en-US" sz="1800" b="1" baseline="-25000" dirty="0">
              <a:solidFill>
                <a:srgbClr val="FF0000"/>
              </a:solidFill>
            </a:endParaRPr>
          </a:p>
        </p:txBody>
      </p:sp>
      <p:sp>
        <p:nvSpPr>
          <p:cNvPr id="42042" name="TextBox 108"/>
          <p:cNvSpPr txBox="1">
            <a:spLocks noChangeArrowheads="1"/>
          </p:cNvSpPr>
          <p:nvPr/>
        </p:nvSpPr>
        <p:spPr bwMode="auto">
          <a:xfrm>
            <a:off x="962476" y="2699306"/>
            <a:ext cx="4308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n-US" sz="1800" dirty="0"/>
              <a:t>σ</a:t>
            </a:r>
            <a:r>
              <a:rPr lang="en-US" altLang="en-US" sz="1800" dirty="0"/>
              <a:t>’</a:t>
            </a:r>
            <a:r>
              <a:rPr lang="en-US" altLang="en-US" sz="1800" baseline="-25000" dirty="0"/>
              <a:t>o</a:t>
            </a:r>
            <a:endParaRPr lang="en-US" altLang="en-US" sz="1800" b="1" baseline="-25000" dirty="0">
              <a:solidFill>
                <a:srgbClr val="FF0000"/>
              </a:solidFill>
            </a:endParaRPr>
          </a:p>
        </p:txBody>
      </p: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BB41D62D-2038-4808-8CD7-C9214467E151}"/>
              </a:ext>
            </a:extLst>
          </p:cNvPr>
          <p:cNvCxnSpPr/>
          <p:nvPr/>
        </p:nvCxnSpPr>
        <p:spPr>
          <a:xfrm>
            <a:off x="977900" y="2781300"/>
            <a:ext cx="304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044" name="TextBox 112"/>
          <p:cNvSpPr txBox="1">
            <a:spLocks noChangeArrowheads="1"/>
          </p:cNvSpPr>
          <p:nvPr/>
        </p:nvSpPr>
        <p:spPr bwMode="auto">
          <a:xfrm>
            <a:off x="5178425" y="3236913"/>
            <a:ext cx="25717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/>
              <a:t>1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D196A9E6-90EB-4D81-A823-50CC998BD7EB}"/>
              </a:ext>
            </a:extLst>
          </p:cNvPr>
          <p:cNvSpPr txBox="1"/>
          <p:nvPr/>
        </p:nvSpPr>
        <p:spPr>
          <a:xfrm>
            <a:off x="6751638" y="2995613"/>
            <a:ext cx="257175" cy="2619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2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1FA65BF0-02FB-4A65-800B-904FEDD31168}"/>
              </a:ext>
            </a:extLst>
          </p:cNvPr>
          <p:cNvSpPr txBox="1"/>
          <p:nvPr/>
        </p:nvSpPr>
        <p:spPr>
          <a:xfrm>
            <a:off x="6610350" y="3887788"/>
            <a:ext cx="257175" cy="2619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chemeClr val="accent3">
                    <a:lumMod val="75000"/>
                  </a:schemeClr>
                </a:solidFill>
                <a:latin typeface="+mn-lt"/>
                <a:cs typeface="+mn-cs"/>
              </a:rPr>
              <a:t>3</a:t>
            </a:r>
          </a:p>
        </p:txBody>
      </p:sp>
      <p:sp>
        <p:nvSpPr>
          <p:cNvPr id="42047" name="TextBox 115"/>
          <p:cNvSpPr txBox="1">
            <a:spLocks noChangeArrowheads="1"/>
          </p:cNvSpPr>
          <p:nvPr/>
        </p:nvSpPr>
        <p:spPr bwMode="auto">
          <a:xfrm>
            <a:off x="6772275" y="3506788"/>
            <a:ext cx="25717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>
                <a:solidFill>
                  <a:srgbClr val="C00000"/>
                </a:solidFill>
              </a:rPr>
              <a:t>4</a:t>
            </a:r>
          </a:p>
        </p:txBody>
      </p:sp>
      <p:sp>
        <p:nvSpPr>
          <p:cNvPr id="42048" name="TextBox 116"/>
          <p:cNvSpPr txBox="1">
            <a:spLocks noChangeArrowheads="1"/>
          </p:cNvSpPr>
          <p:nvPr/>
        </p:nvSpPr>
        <p:spPr bwMode="auto">
          <a:xfrm>
            <a:off x="5989638" y="3890963"/>
            <a:ext cx="25558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/>
              <a:t>5</a:t>
            </a:r>
          </a:p>
        </p:txBody>
      </p:sp>
      <p:sp>
        <p:nvSpPr>
          <p:cNvPr id="42049" name="TextBox 117"/>
          <p:cNvSpPr txBox="1">
            <a:spLocks noChangeArrowheads="1"/>
          </p:cNvSpPr>
          <p:nvPr/>
        </p:nvSpPr>
        <p:spPr bwMode="auto">
          <a:xfrm>
            <a:off x="5494338" y="3005138"/>
            <a:ext cx="25717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/>
              <a:t>6</a:t>
            </a:r>
          </a:p>
        </p:txBody>
      </p:sp>
      <p:sp>
        <p:nvSpPr>
          <p:cNvPr id="42050" name="TextBox 119"/>
          <p:cNvSpPr txBox="1">
            <a:spLocks noChangeArrowheads="1"/>
          </p:cNvSpPr>
          <p:nvPr/>
        </p:nvSpPr>
        <p:spPr bwMode="auto">
          <a:xfrm>
            <a:off x="3733800" y="1905000"/>
            <a:ext cx="14430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solidFill>
                  <a:srgbClr val="FF0000"/>
                </a:solidFill>
              </a:rPr>
              <a:t>Point of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solidFill>
                  <a:srgbClr val="FF0000"/>
                </a:solidFill>
              </a:rPr>
              <a:t>maximum curvature</a:t>
            </a:r>
          </a:p>
        </p:txBody>
      </p:sp>
      <p:sp>
        <p:nvSpPr>
          <p:cNvPr id="121" name="Freeform 120">
            <a:extLst>
              <a:ext uri="{FF2B5EF4-FFF2-40B4-BE49-F238E27FC236}">
                <a16:creationId xmlns:a16="http://schemas.microsoft.com/office/drawing/2014/main" id="{D7E4117A-DE09-4BF4-80C6-7307CC3B471F}"/>
              </a:ext>
            </a:extLst>
          </p:cNvPr>
          <p:cNvSpPr/>
          <p:nvPr/>
        </p:nvSpPr>
        <p:spPr>
          <a:xfrm>
            <a:off x="5100638" y="2239963"/>
            <a:ext cx="473075" cy="946150"/>
          </a:xfrm>
          <a:custGeom>
            <a:avLst/>
            <a:gdLst>
              <a:gd name="connsiteX0" fmla="*/ 0 w 230982"/>
              <a:gd name="connsiteY0" fmla="*/ 0 h 914400"/>
              <a:gd name="connsiteX1" fmla="*/ 230982 w 230982"/>
              <a:gd name="connsiteY1" fmla="*/ 914400 h 914400"/>
              <a:gd name="connsiteX2" fmla="*/ 230982 w 230982"/>
              <a:gd name="connsiteY2" fmla="*/ 914400 h 914400"/>
              <a:gd name="connsiteX0" fmla="*/ 0 w 230982"/>
              <a:gd name="connsiteY0" fmla="*/ 0 h 914400"/>
              <a:gd name="connsiteX1" fmla="*/ 230982 w 230982"/>
              <a:gd name="connsiteY1" fmla="*/ 914400 h 914400"/>
              <a:gd name="connsiteX2" fmla="*/ 230982 w 230982"/>
              <a:gd name="connsiteY2" fmla="*/ 914400 h 914400"/>
              <a:gd name="connsiteX0" fmla="*/ 0 w 484982"/>
              <a:gd name="connsiteY0" fmla="*/ 0 h 914400"/>
              <a:gd name="connsiteX1" fmla="*/ 230982 w 484982"/>
              <a:gd name="connsiteY1" fmla="*/ 914400 h 914400"/>
              <a:gd name="connsiteX2" fmla="*/ 230982 w 484982"/>
              <a:gd name="connsiteY2" fmla="*/ 914400 h 914400"/>
              <a:gd name="connsiteX0" fmla="*/ 0 w 484982"/>
              <a:gd name="connsiteY0" fmla="*/ 9525 h 923925"/>
              <a:gd name="connsiteX1" fmla="*/ 230982 w 484982"/>
              <a:gd name="connsiteY1" fmla="*/ 923925 h 923925"/>
              <a:gd name="connsiteX2" fmla="*/ 230982 w 484982"/>
              <a:gd name="connsiteY2" fmla="*/ 923925 h 923925"/>
              <a:gd name="connsiteX0" fmla="*/ 0 w 473076"/>
              <a:gd name="connsiteY0" fmla="*/ 9525 h 945356"/>
              <a:gd name="connsiteX1" fmla="*/ 219076 w 473076"/>
              <a:gd name="connsiteY1" fmla="*/ 945356 h 945356"/>
              <a:gd name="connsiteX2" fmla="*/ 219076 w 473076"/>
              <a:gd name="connsiteY2" fmla="*/ 945356 h 945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3076" h="945356">
                <a:moveTo>
                  <a:pt x="0" y="9525"/>
                </a:moveTo>
                <a:cubicBezTo>
                  <a:pt x="229394" y="0"/>
                  <a:pt x="473076" y="66675"/>
                  <a:pt x="219076" y="945356"/>
                </a:cubicBezTo>
                <a:lnTo>
                  <a:pt x="219076" y="945356"/>
                </a:lnTo>
              </a:path>
            </a:pathLst>
          </a:custGeom>
          <a:ln w="3175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5A542855-898C-43A6-B3BC-5589AEDEE10A}"/>
              </a:ext>
            </a:extLst>
          </p:cNvPr>
          <p:cNvSpPr txBox="1"/>
          <p:nvPr/>
        </p:nvSpPr>
        <p:spPr>
          <a:xfrm rot="1476340">
            <a:off x="6718300" y="4191000"/>
            <a:ext cx="1322388" cy="276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accent3">
                    <a:lumMod val="75000"/>
                  </a:schemeClr>
                </a:solidFill>
                <a:latin typeface="+mn-lt"/>
                <a:cs typeface="+mn-cs"/>
              </a:rPr>
              <a:t>Tangent to point 1</a:t>
            </a:r>
          </a:p>
        </p:txBody>
      </p:sp>
      <p:sp>
        <p:nvSpPr>
          <p:cNvPr id="42053" name="Rectangle 122"/>
          <p:cNvSpPr>
            <a:spLocks noChangeArrowheads="1"/>
          </p:cNvSpPr>
          <p:nvPr/>
        </p:nvSpPr>
        <p:spPr bwMode="auto">
          <a:xfrm>
            <a:off x="4411663" y="109538"/>
            <a:ext cx="18954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000000"/>
                </a:solidFill>
              </a:rPr>
              <a:t>Tangent to point 1</a:t>
            </a:r>
            <a:endParaRPr lang="en-US" altLang="en-US" sz="1800"/>
          </a:p>
        </p:txBody>
      </p:sp>
      <p:sp>
        <p:nvSpPr>
          <p:cNvPr id="124" name="Straight Connector 123">
            <a:extLst>
              <a:ext uri="{FF2B5EF4-FFF2-40B4-BE49-F238E27FC236}">
                <a16:creationId xmlns:a16="http://schemas.microsoft.com/office/drawing/2014/main" id="{71C2C38C-BC4A-469E-B8CC-5F5B79A07947}"/>
              </a:ext>
            </a:extLst>
          </p:cNvPr>
          <p:cNvSpPr/>
          <p:nvPr/>
        </p:nvSpPr>
        <p:spPr>
          <a:xfrm>
            <a:off x="5322888" y="3211513"/>
            <a:ext cx="19812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5" name="Straight Connector 124">
            <a:extLst>
              <a:ext uri="{FF2B5EF4-FFF2-40B4-BE49-F238E27FC236}">
                <a16:creationId xmlns:a16="http://schemas.microsoft.com/office/drawing/2014/main" id="{E266E1D5-B53D-469D-9BA8-506831D39DBB}"/>
              </a:ext>
            </a:extLst>
          </p:cNvPr>
          <p:cNvSpPr/>
          <p:nvPr/>
        </p:nvSpPr>
        <p:spPr>
          <a:xfrm>
            <a:off x="5383213" y="3222625"/>
            <a:ext cx="2181225" cy="471488"/>
          </a:xfrm>
          <a:prstGeom prst="line">
            <a:avLst/>
          </a:prstGeom>
          <a:ln w="28575">
            <a:solidFill>
              <a:srgbClr val="C0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6" name="Freeform 125">
            <a:extLst>
              <a:ext uri="{FF2B5EF4-FFF2-40B4-BE49-F238E27FC236}">
                <a16:creationId xmlns:a16="http://schemas.microsoft.com/office/drawing/2014/main" id="{02699D82-55B5-4398-BA48-BA5B1AF32D26}"/>
              </a:ext>
            </a:extLst>
          </p:cNvPr>
          <p:cNvSpPr/>
          <p:nvPr/>
        </p:nvSpPr>
        <p:spPr>
          <a:xfrm>
            <a:off x="6432550" y="3236913"/>
            <a:ext cx="260350" cy="471487"/>
          </a:xfrm>
          <a:custGeom>
            <a:avLst/>
            <a:gdLst>
              <a:gd name="connsiteX0" fmla="*/ 233362 w 233362"/>
              <a:gd name="connsiteY0" fmla="*/ 0 h 476250"/>
              <a:gd name="connsiteX1" fmla="*/ 0 w 233362"/>
              <a:gd name="connsiteY1" fmla="*/ 476250 h 476250"/>
              <a:gd name="connsiteX2" fmla="*/ 0 w 233362"/>
              <a:gd name="connsiteY2" fmla="*/ 476250 h 476250"/>
              <a:gd name="connsiteX0" fmla="*/ 233362 w 447675"/>
              <a:gd name="connsiteY0" fmla="*/ 0 h 476250"/>
              <a:gd name="connsiteX1" fmla="*/ 0 w 447675"/>
              <a:gd name="connsiteY1" fmla="*/ 476250 h 476250"/>
              <a:gd name="connsiteX2" fmla="*/ 447675 w 447675"/>
              <a:gd name="connsiteY2" fmla="*/ 476250 h 476250"/>
              <a:gd name="connsiteX0" fmla="*/ 233362 w 233362"/>
              <a:gd name="connsiteY0" fmla="*/ 0 h 476250"/>
              <a:gd name="connsiteX1" fmla="*/ 0 w 233362"/>
              <a:gd name="connsiteY1" fmla="*/ 476250 h 476250"/>
              <a:gd name="connsiteX0" fmla="*/ 233362 w 233362"/>
              <a:gd name="connsiteY0" fmla="*/ 0 h 476250"/>
              <a:gd name="connsiteX1" fmla="*/ 0 w 233362"/>
              <a:gd name="connsiteY1" fmla="*/ 476250 h 476250"/>
              <a:gd name="connsiteX0" fmla="*/ 233362 w 373062"/>
              <a:gd name="connsiteY0" fmla="*/ 0 h 476250"/>
              <a:gd name="connsiteX1" fmla="*/ 0 w 373062"/>
              <a:gd name="connsiteY1" fmla="*/ 476250 h 476250"/>
              <a:gd name="connsiteX0" fmla="*/ 233362 w 373062"/>
              <a:gd name="connsiteY0" fmla="*/ 0 h 476250"/>
              <a:gd name="connsiteX1" fmla="*/ 0 w 373062"/>
              <a:gd name="connsiteY1" fmla="*/ 476250 h 476250"/>
              <a:gd name="connsiteX0" fmla="*/ 233362 w 327025"/>
              <a:gd name="connsiteY0" fmla="*/ 0 h 476250"/>
              <a:gd name="connsiteX1" fmla="*/ 0 w 327025"/>
              <a:gd name="connsiteY1" fmla="*/ 476250 h 476250"/>
              <a:gd name="connsiteX0" fmla="*/ 233362 w 279400"/>
              <a:gd name="connsiteY0" fmla="*/ 0 h 476250"/>
              <a:gd name="connsiteX1" fmla="*/ 180976 w 279400"/>
              <a:gd name="connsiteY1" fmla="*/ 9525 h 476250"/>
              <a:gd name="connsiteX2" fmla="*/ 0 w 279400"/>
              <a:gd name="connsiteY2" fmla="*/ 476250 h 476250"/>
              <a:gd name="connsiteX0" fmla="*/ 233362 w 322263"/>
              <a:gd name="connsiteY0" fmla="*/ 0 h 476250"/>
              <a:gd name="connsiteX1" fmla="*/ 180976 w 322263"/>
              <a:gd name="connsiteY1" fmla="*/ 9525 h 476250"/>
              <a:gd name="connsiteX2" fmla="*/ 0 w 322263"/>
              <a:gd name="connsiteY2" fmla="*/ 476250 h 476250"/>
              <a:gd name="connsiteX0" fmla="*/ 233362 w 233362"/>
              <a:gd name="connsiteY0" fmla="*/ 0 h 476250"/>
              <a:gd name="connsiteX1" fmla="*/ 0 w 233362"/>
              <a:gd name="connsiteY1" fmla="*/ 476250 h 476250"/>
              <a:gd name="connsiteX0" fmla="*/ 233362 w 233362"/>
              <a:gd name="connsiteY0" fmla="*/ 0 h 476250"/>
              <a:gd name="connsiteX1" fmla="*/ 0 w 233362"/>
              <a:gd name="connsiteY1" fmla="*/ 476250 h 476250"/>
              <a:gd name="connsiteX0" fmla="*/ 233362 w 450850"/>
              <a:gd name="connsiteY0" fmla="*/ 0 h 476250"/>
              <a:gd name="connsiteX1" fmla="*/ 0 w 450850"/>
              <a:gd name="connsiteY1" fmla="*/ 476250 h 476250"/>
              <a:gd name="connsiteX0" fmla="*/ 233362 w 450850"/>
              <a:gd name="connsiteY0" fmla="*/ 0 h 476250"/>
              <a:gd name="connsiteX1" fmla="*/ 0 w 450850"/>
              <a:gd name="connsiteY1" fmla="*/ 476250 h 476250"/>
              <a:gd name="connsiteX0" fmla="*/ 233362 w 398463"/>
              <a:gd name="connsiteY0" fmla="*/ 0 h 476250"/>
              <a:gd name="connsiteX1" fmla="*/ 0 w 398463"/>
              <a:gd name="connsiteY1" fmla="*/ 476250 h 476250"/>
              <a:gd name="connsiteX0" fmla="*/ 157162 w 322263"/>
              <a:gd name="connsiteY0" fmla="*/ 0 h 461963"/>
              <a:gd name="connsiteX1" fmla="*/ 0 w 322263"/>
              <a:gd name="connsiteY1" fmla="*/ 461963 h 461963"/>
              <a:gd name="connsiteX0" fmla="*/ 157162 w 355601"/>
              <a:gd name="connsiteY0" fmla="*/ 0 h 461963"/>
              <a:gd name="connsiteX1" fmla="*/ 0 w 355601"/>
              <a:gd name="connsiteY1" fmla="*/ 461963 h 461963"/>
              <a:gd name="connsiteX0" fmla="*/ 157162 w 355601"/>
              <a:gd name="connsiteY0" fmla="*/ 0 h 461963"/>
              <a:gd name="connsiteX1" fmla="*/ 0 w 355601"/>
              <a:gd name="connsiteY1" fmla="*/ 461963 h 461963"/>
              <a:gd name="connsiteX0" fmla="*/ 109537 w 307976"/>
              <a:gd name="connsiteY0" fmla="*/ 0 h 471488"/>
              <a:gd name="connsiteX1" fmla="*/ 0 w 307976"/>
              <a:gd name="connsiteY1" fmla="*/ 471488 h 471488"/>
              <a:gd name="connsiteX0" fmla="*/ 109537 w 307976"/>
              <a:gd name="connsiteY0" fmla="*/ 0 h 471488"/>
              <a:gd name="connsiteX1" fmla="*/ 0 w 307976"/>
              <a:gd name="connsiteY1" fmla="*/ 471488 h 471488"/>
              <a:gd name="connsiteX0" fmla="*/ 109537 w 307976"/>
              <a:gd name="connsiteY0" fmla="*/ 0 h 471488"/>
              <a:gd name="connsiteX1" fmla="*/ 0 w 307976"/>
              <a:gd name="connsiteY1" fmla="*/ 471488 h 471488"/>
              <a:gd name="connsiteX0" fmla="*/ 109537 w 260351"/>
              <a:gd name="connsiteY0" fmla="*/ 0 h 471488"/>
              <a:gd name="connsiteX1" fmla="*/ 0 w 260351"/>
              <a:gd name="connsiteY1" fmla="*/ 471488 h 471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0351" h="471488">
                <a:moveTo>
                  <a:pt x="109537" y="0"/>
                </a:moveTo>
                <a:cubicBezTo>
                  <a:pt x="260351" y="196850"/>
                  <a:pt x="192087" y="379413"/>
                  <a:pt x="0" y="471488"/>
                </a:cubicBezTo>
              </a:path>
            </a:pathLst>
          </a:cu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42058" name="Group 69"/>
          <p:cNvGrpSpPr>
            <a:grpSpLocks/>
          </p:cNvGrpSpPr>
          <p:nvPr/>
        </p:nvGrpSpPr>
        <p:grpSpPr bwMode="auto">
          <a:xfrm>
            <a:off x="5111750" y="1519238"/>
            <a:ext cx="889000" cy="153987"/>
            <a:chOff x="5240338" y="1524006"/>
            <a:chExt cx="888999" cy="153190"/>
          </a:xfrm>
        </p:grpSpPr>
        <p:cxnSp>
          <p:nvCxnSpPr>
            <p:cNvPr id="104" name="Straight Arrow Connector 103">
              <a:extLst>
                <a:ext uri="{FF2B5EF4-FFF2-40B4-BE49-F238E27FC236}">
                  <a16:creationId xmlns:a16="http://schemas.microsoft.com/office/drawing/2014/main" id="{A263F637-91C8-4095-82E2-E09EB6D75798}"/>
                </a:ext>
              </a:extLst>
            </p:cNvPr>
            <p:cNvCxnSpPr/>
            <p:nvPr/>
          </p:nvCxnSpPr>
          <p:spPr>
            <a:xfrm rot="5400000">
              <a:off x="5165330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Arrow Connector 105">
              <a:extLst>
                <a:ext uri="{FF2B5EF4-FFF2-40B4-BE49-F238E27FC236}">
                  <a16:creationId xmlns:a16="http://schemas.microsoft.com/office/drawing/2014/main" id="{295F21FF-D3D1-4822-9CFC-8439C779A409}"/>
                </a:ext>
              </a:extLst>
            </p:cNvPr>
            <p:cNvCxnSpPr/>
            <p:nvPr/>
          </p:nvCxnSpPr>
          <p:spPr>
            <a:xfrm rot="5400000">
              <a:off x="5295505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Arrow Connector 106">
              <a:extLst>
                <a:ext uri="{FF2B5EF4-FFF2-40B4-BE49-F238E27FC236}">
                  <a16:creationId xmlns:a16="http://schemas.microsoft.com/office/drawing/2014/main" id="{1E852D3F-9E69-4F67-B906-C00FF3FE7D91}"/>
                </a:ext>
              </a:extLst>
            </p:cNvPr>
            <p:cNvCxnSpPr/>
            <p:nvPr/>
          </p:nvCxnSpPr>
          <p:spPr>
            <a:xfrm rot="5400000">
              <a:off x="5416155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Arrow Connector 109">
              <a:extLst>
                <a:ext uri="{FF2B5EF4-FFF2-40B4-BE49-F238E27FC236}">
                  <a16:creationId xmlns:a16="http://schemas.microsoft.com/office/drawing/2014/main" id="{B94D83BD-6777-4121-93CE-771A8487CB5E}"/>
                </a:ext>
              </a:extLst>
            </p:cNvPr>
            <p:cNvCxnSpPr/>
            <p:nvPr/>
          </p:nvCxnSpPr>
          <p:spPr>
            <a:xfrm rot="5400000">
              <a:off x="5546330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Arrow Connector 110">
              <a:extLst>
                <a:ext uri="{FF2B5EF4-FFF2-40B4-BE49-F238E27FC236}">
                  <a16:creationId xmlns:a16="http://schemas.microsoft.com/office/drawing/2014/main" id="{5F920DB9-67C9-4F94-A232-4EB09FA61D80}"/>
                </a:ext>
              </a:extLst>
            </p:cNvPr>
            <p:cNvCxnSpPr/>
            <p:nvPr/>
          </p:nvCxnSpPr>
          <p:spPr>
            <a:xfrm rot="5400000">
              <a:off x="5670155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Arrow Connector 126">
              <a:extLst>
                <a:ext uri="{FF2B5EF4-FFF2-40B4-BE49-F238E27FC236}">
                  <a16:creationId xmlns:a16="http://schemas.microsoft.com/office/drawing/2014/main" id="{49184F41-40EF-4907-93B2-F7E1E489E453}"/>
                </a:ext>
              </a:extLst>
            </p:cNvPr>
            <p:cNvCxnSpPr/>
            <p:nvPr/>
          </p:nvCxnSpPr>
          <p:spPr>
            <a:xfrm rot="5400000">
              <a:off x="5800330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Arrow Connector 128">
              <a:extLst>
                <a:ext uri="{FF2B5EF4-FFF2-40B4-BE49-F238E27FC236}">
                  <a16:creationId xmlns:a16="http://schemas.microsoft.com/office/drawing/2014/main" id="{3564647A-EC38-47C2-B4A3-238050CEB0F6}"/>
                </a:ext>
              </a:extLst>
            </p:cNvPr>
            <p:cNvCxnSpPr/>
            <p:nvPr/>
          </p:nvCxnSpPr>
          <p:spPr>
            <a:xfrm rot="5400000">
              <a:off x="5920980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Arrow Connector 129">
              <a:extLst>
                <a:ext uri="{FF2B5EF4-FFF2-40B4-BE49-F238E27FC236}">
                  <a16:creationId xmlns:a16="http://schemas.microsoft.com/office/drawing/2014/main" id="{3458A107-6E16-4F3F-A7AC-83D7D6512148}"/>
                </a:ext>
              </a:extLst>
            </p:cNvPr>
            <p:cNvCxnSpPr/>
            <p:nvPr/>
          </p:nvCxnSpPr>
          <p:spPr>
            <a:xfrm rot="5400000">
              <a:off x="6051155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6CB3CC3F-945F-40D4-BD33-0478060CE6FB}"/>
              </a:ext>
            </a:extLst>
          </p:cNvPr>
          <p:cNvCxnSpPr/>
          <p:nvPr/>
        </p:nvCxnSpPr>
        <p:spPr>
          <a:xfrm rot="5400000">
            <a:off x="4023519" y="4345782"/>
            <a:ext cx="3076575" cy="1587"/>
          </a:xfrm>
          <a:prstGeom prst="straightConnector1">
            <a:avLst/>
          </a:prstGeom>
          <a:ln w="190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060" name="TextBox 118"/>
          <p:cNvSpPr txBox="1">
            <a:spLocks noChangeArrowheads="1"/>
          </p:cNvSpPr>
          <p:nvPr/>
        </p:nvSpPr>
        <p:spPr bwMode="auto">
          <a:xfrm>
            <a:off x="5443538" y="5459413"/>
            <a:ext cx="257175" cy="2619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/>
              <a:t>7</a:t>
            </a:r>
          </a:p>
        </p:txBody>
      </p:sp>
      <p:sp>
        <p:nvSpPr>
          <p:cNvPr id="42061" name="TextBox 107"/>
          <p:cNvSpPr txBox="1">
            <a:spLocks noChangeArrowheads="1"/>
          </p:cNvSpPr>
          <p:nvPr/>
        </p:nvSpPr>
        <p:spPr bwMode="auto">
          <a:xfrm>
            <a:off x="7715250" y="0"/>
            <a:ext cx="1428750" cy="2301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00">
                <a:latin typeface="Arial" panose="020B0604020202020204" pitchFamily="34" charset="0"/>
              </a:rPr>
              <a:t>Dr. Kamal Tawfiq - 2010</a:t>
            </a:r>
          </a:p>
        </p:txBody>
      </p:sp>
    </p:spTree>
    <p:extLst>
      <p:ext uri="{BB962C8B-B14F-4D97-AF65-F5344CB8AC3E}">
        <p14:creationId xmlns:p14="http://schemas.microsoft.com/office/powerpoint/2010/main" val="225335800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7B1FBE09-C218-4FC9-B9D9-75F06CDCB66A}"/>
              </a:ext>
            </a:extLst>
          </p:cNvPr>
          <p:cNvSpPr/>
          <p:nvPr/>
        </p:nvSpPr>
        <p:spPr>
          <a:xfrm>
            <a:off x="4667250" y="720725"/>
            <a:ext cx="3895725" cy="665163"/>
          </a:xfrm>
          <a:custGeom>
            <a:avLst/>
            <a:gdLst>
              <a:gd name="connsiteX0" fmla="*/ 0 w 2860766"/>
              <a:gd name="connsiteY0" fmla="*/ 10346 h 62597"/>
              <a:gd name="connsiteX1" fmla="*/ 339634 w 2860766"/>
              <a:gd name="connsiteY1" fmla="*/ 23408 h 62597"/>
              <a:gd name="connsiteX2" fmla="*/ 627017 w 2860766"/>
              <a:gd name="connsiteY2" fmla="*/ 36471 h 62597"/>
              <a:gd name="connsiteX3" fmla="*/ 1018903 w 2860766"/>
              <a:gd name="connsiteY3" fmla="*/ 23408 h 62597"/>
              <a:gd name="connsiteX4" fmla="*/ 1214846 w 2860766"/>
              <a:gd name="connsiteY4" fmla="*/ 36471 h 62597"/>
              <a:gd name="connsiteX5" fmla="*/ 1489166 w 2860766"/>
              <a:gd name="connsiteY5" fmla="*/ 62597 h 62597"/>
              <a:gd name="connsiteX6" fmla="*/ 2560320 w 2860766"/>
              <a:gd name="connsiteY6" fmla="*/ 49534 h 62597"/>
              <a:gd name="connsiteX7" fmla="*/ 2860766 w 2860766"/>
              <a:gd name="connsiteY7" fmla="*/ 23408 h 62597"/>
              <a:gd name="connsiteX0" fmla="*/ 0 w 2708921"/>
              <a:gd name="connsiteY0" fmla="*/ 10346 h 626477"/>
              <a:gd name="connsiteX1" fmla="*/ 339634 w 2708921"/>
              <a:gd name="connsiteY1" fmla="*/ 23408 h 626477"/>
              <a:gd name="connsiteX2" fmla="*/ 627017 w 2708921"/>
              <a:gd name="connsiteY2" fmla="*/ 36471 h 626477"/>
              <a:gd name="connsiteX3" fmla="*/ 1018903 w 2708921"/>
              <a:gd name="connsiteY3" fmla="*/ 23408 h 626477"/>
              <a:gd name="connsiteX4" fmla="*/ 1214846 w 2708921"/>
              <a:gd name="connsiteY4" fmla="*/ 36471 h 626477"/>
              <a:gd name="connsiteX5" fmla="*/ 1489166 w 2708921"/>
              <a:gd name="connsiteY5" fmla="*/ 62597 h 626477"/>
              <a:gd name="connsiteX6" fmla="*/ 2560320 w 2708921"/>
              <a:gd name="connsiteY6" fmla="*/ 49534 h 626477"/>
              <a:gd name="connsiteX7" fmla="*/ 2055223 w 2708921"/>
              <a:gd name="connsiteY7" fmla="*/ 626477 h 626477"/>
              <a:gd name="connsiteX0" fmla="*/ 0 w 2708921"/>
              <a:gd name="connsiteY0" fmla="*/ 10346 h 626477"/>
              <a:gd name="connsiteX1" fmla="*/ 339634 w 2708921"/>
              <a:gd name="connsiteY1" fmla="*/ 23408 h 626477"/>
              <a:gd name="connsiteX2" fmla="*/ 627017 w 2708921"/>
              <a:gd name="connsiteY2" fmla="*/ 36471 h 626477"/>
              <a:gd name="connsiteX3" fmla="*/ 1018903 w 2708921"/>
              <a:gd name="connsiteY3" fmla="*/ 23408 h 626477"/>
              <a:gd name="connsiteX4" fmla="*/ 1214846 w 2708921"/>
              <a:gd name="connsiteY4" fmla="*/ 36471 h 626477"/>
              <a:gd name="connsiteX5" fmla="*/ 1489166 w 2708921"/>
              <a:gd name="connsiteY5" fmla="*/ 62597 h 626477"/>
              <a:gd name="connsiteX6" fmla="*/ 2560320 w 2708921"/>
              <a:gd name="connsiteY6" fmla="*/ 49534 h 626477"/>
              <a:gd name="connsiteX7" fmla="*/ 2055223 w 2708921"/>
              <a:gd name="connsiteY7" fmla="*/ 626477 h 626477"/>
              <a:gd name="connsiteX8" fmla="*/ 0 w 2708921"/>
              <a:gd name="connsiteY8" fmla="*/ 10346 h 626477"/>
              <a:gd name="connsiteX0" fmla="*/ 0 w 2893424"/>
              <a:gd name="connsiteY0" fmla="*/ 10346 h 397877"/>
              <a:gd name="connsiteX1" fmla="*/ 339634 w 2893424"/>
              <a:gd name="connsiteY1" fmla="*/ 23408 h 397877"/>
              <a:gd name="connsiteX2" fmla="*/ 627017 w 2893424"/>
              <a:gd name="connsiteY2" fmla="*/ 36471 h 397877"/>
              <a:gd name="connsiteX3" fmla="*/ 1018903 w 2893424"/>
              <a:gd name="connsiteY3" fmla="*/ 23408 h 397877"/>
              <a:gd name="connsiteX4" fmla="*/ 1214846 w 2893424"/>
              <a:gd name="connsiteY4" fmla="*/ 36471 h 397877"/>
              <a:gd name="connsiteX5" fmla="*/ 1489166 w 2893424"/>
              <a:gd name="connsiteY5" fmla="*/ 62597 h 397877"/>
              <a:gd name="connsiteX6" fmla="*/ 2560320 w 2893424"/>
              <a:gd name="connsiteY6" fmla="*/ 49534 h 397877"/>
              <a:gd name="connsiteX7" fmla="*/ 2893424 w 2893424"/>
              <a:gd name="connsiteY7" fmla="*/ 397877 h 397877"/>
              <a:gd name="connsiteX8" fmla="*/ 0 w 2893424"/>
              <a:gd name="connsiteY8" fmla="*/ 10346 h 397877"/>
              <a:gd name="connsiteX0" fmla="*/ 0 w 2895601"/>
              <a:gd name="connsiteY0" fmla="*/ 474077 h 474077"/>
              <a:gd name="connsiteX1" fmla="*/ 341811 w 2895601"/>
              <a:gd name="connsiteY1" fmla="*/ 23408 h 474077"/>
              <a:gd name="connsiteX2" fmla="*/ 629194 w 2895601"/>
              <a:gd name="connsiteY2" fmla="*/ 36471 h 474077"/>
              <a:gd name="connsiteX3" fmla="*/ 1021080 w 2895601"/>
              <a:gd name="connsiteY3" fmla="*/ 23408 h 474077"/>
              <a:gd name="connsiteX4" fmla="*/ 1217023 w 2895601"/>
              <a:gd name="connsiteY4" fmla="*/ 36471 h 474077"/>
              <a:gd name="connsiteX5" fmla="*/ 1491343 w 2895601"/>
              <a:gd name="connsiteY5" fmla="*/ 62597 h 474077"/>
              <a:gd name="connsiteX6" fmla="*/ 2562497 w 2895601"/>
              <a:gd name="connsiteY6" fmla="*/ 49534 h 474077"/>
              <a:gd name="connsiteX7" fmla="*/ 2895601 w 2895601"/>
              <a:gd name="connsiteY7" fmla="*/ 397877 h 474077"/>
              <a:gd name="connsiteX8" fmla="*/ 0 w 2895601"/>
              <a:gd name="connsiteY8" fmla="*/ 474077 h 474077"/>
              <a:gd name="connsiteX0" fmla="*/ 0 w 2895601"/>
              <a:gd name="connsiteY0" fmla="*/ 474077 h 474077"/>
              <a:gd name="connsiteX1" fmla="*/ 76201 w 2895601"/>
              <a:gd name="connsiteY1" fmla="*/ 93077 h 474077"/>
              <a:gd name="connsiteX2" fmla="*/ 629194 w 2895601"/>
              <a:gd name="connsiteY2" fmla="*/ 36471 h 474077"/>
              <a:gd name="connsiteX3" fmla="*/ 1021080 w 2895601"/>
              <a:gd name="connsiteY3" fmla="*/ 23408 h 474077"/>
              <a:gd name="connsiteX4" fmla="*/ 1217023 w 2895601"/>
              <a:gd name="connsiteY4" fmla="*/ 36471 h 474077"/>
              <a:gd name="connsiteX5" fmla="*/ 1491343 w 2895601"/>
              <a:gd name="connsiteY5" fmla="*/ 62597 h 474077"/>
              <a:gd name="connsiteX6" fmla="*/ 2562497 w 2895601"/>
              <a:gd name="connsiteY6" fmla="*/ 49534 h 474077"/>
              <a:gd name="connsiteX7" fmla="*/ 2895601 w 2895601"/>
              <a:gd name="connsiteY7" fmla="*/ 397877 h 474077"/>
              <a:gd name="connsiteX8" fmla="*/ 0 w 2895601"/>
              <a:gd name="connsiteY8" fmla="*/ 474077 h 474077"/>
              <a:gd name="connsiteX0" fmla="*/ 0 w 2968002"/>
              <a:gd name="connsiteY0" fmla="*/ 506734 h 506734"/>
              <a:gd name="connsiteX1" fmla="*/ 76201 w 2968002"/>
              <a:gd name="connsiteY1" fmla="*/ 125734 h 506734"/>
              <a:gd name="connsiteX2" fmla="*/ 629194 w 2968002"/>
              <a:gd name="connsiteY2" fmla="*/ 69128 h 506734"/>
              <a:gd name="connsiteX3" fmla="*/ 1021080 w 2968002"/>
              <a:gd name="connsiteY3" fmla="*/ 56065 h 506734"/>
              <a:gd name="connsiteX4" fmla="*/ 1217023 w 2968002"/>
              <a:gd name="connsiteY4" fmla="*/ 69128 h 506734"/>
              <a:gd name="connsiteX5" fmla="*/ 1491343 w 2968002"/>
              <a:gd name="connsiteY5" fmla="*/ 95254 h 506734"/>
              <a:gd name="connsiteX6" fmla="*/ 2819401 w 2968002"/>
              <a:gd name="connsiteY6" fmla="*/ 49534 h 506734"/>
              <a:gd name="connsiteX7" fmla="*/ 2895601 w 2968002"/>
              <a:gd name="connsiteY7" fmla="*/ 430534 h 506734"/>
              <a:gd name="connsiteX8" fmla="*/ 0 w 2968002"/>
              <a:gd name="connsiteY8" fmla="*/ 506734 h 506734"/>
              <a:gd name="connsiteX0" fmla="*/ 0 w 2968002"/>
              <a:gd name="connsiteY0" fmla="*/ 506734 h 506734"/>
              <a:gd name="connsiteX1" fmla="*/ 76200 w 2968002"/>
              <a:gd name="connsiteY1" fmla="*/ 49534 h 506734"/>
              <a:gd name="connsiteX2" fmla="*/ 629194 w 2968002"/>
              <a:gd name="connsiteY2" fmla="*/ 69128 h 506734"/>
              <a:gd name="connsiteX3" fmla="*/ 1021080 w 2968002"/>
              <a:gd name="connsiteY3" fmla="*/ 56065 h 506734"/>
              <a:gd name="connsiteX4" fmla="*/ 1217023 w 2968002"/>
              <a:gd name="connsiteY4" fmla="*/ 69128 h 506734"/>
              <a:gd name="connsiteX5" fmla="*/ 1491343 w 2968002"/>
              <a:gd name="connsiteY5" fmla="*/ 95254 h 506734"/>
              <a:gd name="connsiteX6" fmla="*/ 2819401 w 2968002"/>
              <a:gd name="connsiteY6" fmla="*/ 49534 h 506734"/>
              <a:gd name="connsiteX7" fmla="*/ 2895601 w 2968002"/>
              <a:gd name="connsiteY7" fmla="*/ 430534 h 506734"/>
              <a:gd name="connsiteX8" fmla="*/ 0 w 2968002"/>
              <a:gd name="connsiteY8" fmla="*/ 506734 h 506734"/>
              <a:gd name="connsiteX0" fmla="*/ 0 w 2968002"/>
              <a:gd name="connsiteY0" fmla="*/ 506734 h 506734"/>
              <a:gd name="connsiteX1" fmla="*/ 76200 w 2968002"/>
              <a:gd name="connsiteY1" fmla="*/ 49534 h 506734"/>
              <a:gd name="connsiteX2" fmla="*/ 629194 w 2968002"/>
              <a:gd name="connsiteY2" fmla="*/ 69128 h 506734"/>
              <a:gd name="connsiteX3" fmla="*/ 1021080 w 2968002"/>
              <a:gd name="connsiteY3" fmla="*/ 56065 h 506734"/>
              <a:gd name="connsiteX4" fmla="*/ 1217023 w 2968002"/>
              <a:gd name="connsiteY4" fmla="*/ 69128 h 506734"/>
              <a:gd name="connsiteX5" fmla="*/ 1828800 w 2968002"/>
              <a:gd name="connsiteY5" fmla="*/ 49534 h 506734"/>
              <a:gd name="connsiteX6" fmla="*/ 2819401 w 2968002"/>
              <a:gd name="connsiteY6" fmla="*/ 49534 h 506734"/>
              <a:gd name="connsiteX7" fmla="*/ 2895601 w 2968002"/>
              <a:gd name="connsiteY7" fmla="*/ 430534 h 506734"/>
              <a:gd name="connsiteX8" fmla="*/ 0 w 2968002"/>
              <a:gd name="connsiteY8" fmla="*/ 506734 h 50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68002" h="506734">
                <a:moveTo>
                  <a:pt x="0" y="506734"/>
                </a:moveTo>
                <a:lnTo>
                  <a:pt x="76200" y="49534"/>
                </a:lnTo>
                <a:lnTo>
                  <a:pt x="629194" y="69128"/>
                </a:lnTo>
                <a:cubicBezTo>
                  <a:pt x="759895" y="69128"/>
                  <a:pt x="890451" y="60419"/>
                  <a:pt x="1021080" y="56065"/>
                </a:cubicBezTo>
                <a:lnTo>
                  <a:pt x="1217023" y="69128"/>
                </a:lnTo>
                <a:cubicBezTo>
                  <a:pt x="1308559" y="76756"/>
                  <a:pt x="1736951" y="48642"/>
                  <a:pt x="1828800" y="49534"/>
                </a:cubicBezTo>
                <a:lnTo>
                  <a:pt x="2819401" y="49534"/>
                </a:lnTo>
                <a:cubicBezTo>
                  <a:pt x="2968002" y="0"/>
                  <a:pt x="2645993" y="430534"/>
                  <a:pt x="2895601" y="430534"/>
                </a:cubicBezTo>
                <a:lnTo>
                  <a:pt x="0" y="506734"/>
                </a:lnTo>
                <a:close/>
              </a:path>
            </a:pathLst>
          </a:custGeom>
          <a:gradFill flip="none" rotWithShape="1">
            <a:gsLst>
              <a:gs pos="0">
                <a:srgbClr val="FFFFCC">
                  <a:shade val="30000"/>
                  <a:satMod val="115000"/>
                </a:srgbClr>
              </a:gs>
              <a:gs pos="50000">
                <a:srgbClr val="FFFFCC">
                  <a:shade val="67500"/>
                  <a:satMod val="115000"/>
                </a:srgbClr>
              </a:gs>
              <a:gs pos="100000">
                <a:srgbClr val="FFFFCC">
                  <a:shade val="100000"/>
                  <a:satMod val="115000"/>
                </a:srgbClr>
              </a:gs>
            </a:gsLst>
            <a:lin ang="16200000" scaled="1"/>
            <a:tileRect/>
          </a:gradFill>
          <a:ln w="127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40D1E34-7D76-4D71-AAC2-E2F55CAEF536}"/>
              </a:ext>
            </a:extLst>
          </p:cNvPr>
          <p:cNvSpPr/>
          <p:nvPr/>
        </p:nvSpPr>
        <p:spPr>
          <a:xfrm>
            <a:off x="4467225" y="1285875"/>
            <a:ext cx="4100513" cy="800100"/>
          </a:xfrm>
          <a:prstGeom prst="rect">
            <a:avLst/>
          </a:prstGeom>
          <a:solidFill>
            <a:srgbClr val="FFDC6D"/>
          </a:solidFill>
          <a:ln w="127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baseline="-25000" dirty="0">
              <a:solidFill>
                <a:srgbClr val="00206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36E33ED-9B07-49CE-A67E-CDE06BEF8A1C}"/>
              </a:ext>
            </a:extLst>
          </p:cNvPr>
          <p:cNvSpPr/>
          <p:nvPr/>
        </p:nvSpPr>
        <p:spPr>
          <a:xfrm>
            <a:off x="8277225" y="762000"/>
            <a:ext cx="500063" cy="1400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27DA9C41-8846-45E3-BAA9-0CE527B42F19}"/>
              </a:ext>
            </a:extLst>
          </p:cNvPr>
          <p:cNvGraphicFramePr>
            <a:graphicFrameLocks noGrp="1"/>
          </p:cNvGraphicFramePr>
          <p:nvPr/>
        </p:nvGraphicFramePr>
        <p:xfrm>
          <a:off x="2717800" y="2273300"/>
          <a:ext cx="6166077" cy="398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5063" name="TextBox 16"/>
          <p:cNvSpPr txBox="1">
            <a:spLocks noChangeArrowheads="1"/>
          </p:cNvSpPr>
          <p:nvPr/>
        </p:nvSpPr>
        <p:spPr bwMode="auto">
          <a:xfrm rot="-5400000">
            <a:off x="1834356" y="3880644"/>
            <a:ext cx="14509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Void Ratio (e)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EBC5499-4F86-4D14-8150-FADB04582BA3}"/>
              </a:ext>
            </a:extLst>
          </p:cNvPr>
          <p:cNvCxnSpPr/>
          <p:nvPr/>
        </p:nvCxnSpPr>
        <p:spPr>
          <a:xfrm>
            <a:off x="4848225" y="990600"/>
            <a:ext cx="342900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0F6C93B3-5B8B-45E3-B800-677CD96CD423}"/>
              </a:ext>
            </a:extLst>
          </p:cNvPr>
          <p:cNvSpPr/>
          <p:nvPr/>
        </p:nvSpPr>
        <p:spPr>
          <a:xfrm>
            <a:off x="4467225" y="685800"/>
            <a:ext cx="400050" cy="16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45066" name="Group 28"/>
          <p:cNvGrpSpPr>
            <a:grpSpLocks/>
          </p:cNvGrpSpPr>
          <p:nvPr/>
        </p:nvGrpSpPr>
        <p:grpSpPr bwMode="auto">
          <a:xfrm>
            <a:off x="7756525" y="1012825"/>
            <a:ext cx="304800" cy="76200"/>
            <a:chOff x="762000" y="609600"/>
            <a:chExt cx="533400" cy="228600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943A2461-464E-47CB-B0CB-BF0C4C95F08C}"/>
                </a:ext>
              </a:extLst>
            </p:cNvPr>
            <p:cNvCxnSpPr/>
            <p:nvPr/>
          </p:nvCxnSpPr>
          <p:spPr>
            <a:xfrm>
              <a:off x="762000" y="609600"/>
              <a:ext cx="533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5CB750DA-9EC0-40FE-82A8-5628482FBCCC}"/>
                </a:ext>
              </a:extLst>
            </p:cNvPr>
            <p:cNvCxnSpPr/>
            <p:nvPr/>
          </p:nvCxnSpPr>
          <p:spPr>
            <a:xfrm>
              <a:off x="837010" y="685800"/>
              <a:ext cx="38338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D6B3A58-E757-47C4-AEFA-BAA932D27389}"/>
                </a:ext>
              </a:extLst>
            </p:cNvPr>
            <p:cNvCxnSpPr/>
            <p:nvPr/>
          </p:nvCxnSpPr>
          <p:spPr>
            <a:xfrm>
              <a:off x="914798" y="762000"/>
              <a:ext cx="22780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91EC2C-FC3E-4C7E-BEF7-2DA248A76CC7}"/>
                </a:ext>
              </a:extLst>
            </p:cNvPr>
            <p:cNvCxnSpPr/>
            <p:nvPr/>
          </p:nvCxnSpPr>
          <p:spPr>
            <a:xfrm>
              <a:off x="989806" y="838200"/>
              <a:ext cx="7778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067" name="TextBox 29"/>
          <p:cNvSpPr txBox="1">
            <a:spLocks noChangeArrowheads="1"/>
          </p:cNvSpPr>
          <p:nvPr/>
        </p:nvSpPr>
        <p:spPr bwMode="auto">
          <a:xfrm>
            <a:off x="7712075" y="806450"/>
            <a:ext cx="4254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"/>
              <a:t>W.T.</a:t>
            </a:r>
          </a:p>
        </p:txBody>
      </p:sp>
      <p:sp>
        <p:nvSpPr>
          <p:cNvPr id="45068" name="TextBox 32"/>
          <p:cNvSpPr txBox="1">
            <a:spLocks noChangeArrowheads="1"/>
          </p:cNvSpPr>
          <p:nvPr/>
        </p:nvSpPr>
        <p:spPr bwMode="auto">
          <a:xfrm>
            <a:off x="4800600" y="754063"/>
            <a:ext cx="16081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85725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85725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85725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8572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8572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8572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8572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8572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8572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latin typeface="Symbol" panose="05050102010706020507" pitchFamily="18" charset="2"/>
              </a:rPr>
              <a:t>g</a:t>
            </a:r>
            <a:r>
              <a:rPr lang="en-US" altLang="en-US" sz="1200" baseline="-25000"/>
              <a:t>sand</a:t>
            </a:r>
            <a:r>
              <a:rPr lang="en-US" altLang="en-US" sz="1200"/>
              <a:t> </a:t>
            </a: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= 96 pcf</a:t>
            </a:r>
          </a:p>
        </p:txBody>
      </p:sp>
      <p:sp>
        <p:nvSpPr>
          <p:cNvPr id="45069" name="TextBox 33"/>
          <p:cNvSpPr txBox="1">
            <a:spLocks noChangeArrowheads="1"/>
          </p:cNvSpPr>
          <p:nvPr/>
        </p:nvSpPr>
        <p:spPr bwMode="auto">
          <a:xfrm>
            <a:off x="4835525" y="1812925"/>
            <a:ext cx="223837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en-US" sz="11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 = w</a:t>
            </a:r>
            <a:r>
              <a:rPr lang="en-US" altLang="en-US" sz="11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c  </a:t>
            </a: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. G</a:t>
            </a:r>
            <a:r>
              <a:rPr lang="en-US" altLang="en-US" sz="11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s  </a:t>
            </a: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= 0.3 x 2.65 = 0.795 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5CE30D3-BEB4-49F6-A7E5-83A7C8025989}"/>
              </a:ext>
            </a:extLst>
          </p:cNvPr>
          <p:cNvCxnSpPr/>
          <p:nvPr/>
        </p:nvCxnSpPr>
        <p:spPr>
          <a:xfrm rot="16200000" flipH="1">
            <a:off x="7553325" y="1409700"/>
            <a:ext cx="1600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E07FA2EE-07C6-443E-93F7-28BF3E3EF4FA}"/>
              </a:ext>
            </a:extLst>
          </p:cNvPr>
          <p:cNvCxnSpPr/>
          <p:nvPr/>
        </p:nvCxnSpPr>
        <p:spPr>
          <a:xfrm rot="10800000">
            <a:off x="8297863" y="788988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0957716B-BCFB-4C1B-B3DC-FB6D9AC4A884}"/>
              </a:ext>
            </a:extLst>
          </p:cNvPr>
          <p:cNvCxnSpPr/>
          <p:nvPr/>
        </p:nvCxnSpPr>
        <p:spPr>
          <a:xfrm rot="10800000">
            <a:off x="8296275" y="982663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A0903751-3E81-44F4-B2AA-9469B1DA2A40}"/>
              </a:ext>
            </a:extLst>
          </p:cNvPr>
          <p:cNvCxnSpPr/>
          <p:nvPr/>
        </p:nvCxnSpPr>
        <p:spPr>
          <a:xfrm rot="10800000">
            <a:off x="8313738" y="1282700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A4325EF4-F603-4DFD-BEE7-E59B8433E6B9}"/>
              </a:ext>
            </a:extLst>
          </p:cNvPr>
          <p:cNvCxnSpPr/>
          <p:nvPr/>
        </p:nvCxnSpPr>
        <p:spPr>
          <a:xfrm rot="10800000">
            <a:off x="8299450" y="2084388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Oval 44">
            <a:extLst>
              <a:ext uri="{FF2B5EF4-FFF2-40B4-BE49-F238E27FC236}">
                <a16:creationId xmlns:a16="http://schemas.microsoft.com/office/drawing/2014/main" id="{A746C437-24AB-4E69-A955-2289DA660D29}"/>
              </a:ext>
            </a:extLst>
          </p:cNvPr>
          <p:cNvSpPr/>
          <p:nvPr/>
        </p:nvSpPr>
        <p:spPr>
          <a:xfrm>
            <a:off x="8329613" y="763588"/>
            <a:ext cx="47625" cy="47625"/>
          </a:xfrm>
          <a:prstGeom prst="ellipse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D11DCBCA-A795-43C6-9BC9-A3C9AFF5AE4E}"/>
              </a:ext>
            </a:extLst>
          </p:cNvPr>
          <p:cNvSpPr/>
          <p:nvPr/>
        </p:nvSpPr>
        <p:spPr>
          <a:xfrm>
            <a:off x="8332788" y="957263"/>
            <a:ext cx="46037" cy="46037"/>
          </a:xfrm>
          <a:prstGeom prst="ellipse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605E44C8-770F-4FF8-9BFE-BB824B3C4CFC}"/>
              </a:ext>
            </a:extLst>
          </p:cNvPr>
          <p:cNvSpPr/>
          <p:nvPr/>
        </p:nvSpPr>
        <p:spPr>
          <a:xfrm>
            <a:off x="8332788" y="1257300"/>
            <a:ext cx="46037" cy="46038"/>
          </a:xfrm>
          <a:prstGeom prst="ellipse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FBBAE231-4A81-47EB-8D5F-963F3DD6EBDA}"/>
              </a:ext>
            </a:extLst>
          </p:cNvPr>
          <p:cNvSpPr/>
          <p:nvPr/>
        </p:nvSpPr>
        <p:spPr>
          <a:xfrm>
            <a:off x="8329613" y="2063750"/>
            <a:ext cx="47625" cy="47625"/>
          </a:xfrm>
          <a:prstGeom prst="ellipse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5079" name="TextBox 48"/>
          <p:cNvSpPr txBox="1">
            <a:spLocks noChangeArrowheads="1"/>
          </p:cNvSpPr>
          <p:nvPr/>
        </p:nvSpPr>
        <p:spPr bwMode="auto">
          <a:xfrm>
            <a:off x="8291513" y="742950"/>
            <a:ext cx="46196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3 ft</a:t>
            </a:r>
          </a:p>
        </p:txBody>
      </p:sp>
      <p:sp>
        <p:nvSpPr>
          <p:cNvPr id="45080" name="TextBox 49"/>
          <p:cNvSpPr txBox="1">
            <a:spLocks noChangeArrowheads="1"/>
          </p:cNvSpPr>
          <p:nvPr/>
        </p:nvSpPr>
        <p:spPr bwMode="auto">
          <a:xfrm>
            <a:off x="8305800" y="990600"/>
            <a:ext cx="46196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4 ft</a:t>
            </a:r>
          </a:p>
        </p:txBody>
      </p:sp>
      <p:sp>
        <p:nvSpPr>
          <p:cNvPr id="45081" name="TextBox 50"/>
          <p:cNvSpPr txBox="1">
            <a:spLocks noChangeArrowheads="1"/>
          </p:cNvSpPr>
          <p:nvPr/>
        </p:nvSpPr>
        <p:spPr bwMode="auto">
          <a:xfrm>
            <a:off x="8305800" y="1524000"/>
            <a:ext cx="46196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16 ft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2E119BFC-39D3-4B35-B6A6-10664BEE74EA}"/>
              </a:ext>
            </a:extLst>
          </p:cNvPr>
          <p:cNvSpPr/>
          <p:nvPr/>
        </p:nvSpPr>
        <p:spPr>
          <a:xfrm>
            <a:off x="6940550" y="1609725"/>
            <a:ext cx="131763" cy="131763"/>
          </a:xfrm>
          <a:prstGeom prst="rect">
            <a:avLst/>
          </a:prstGeom>
          <a:solidFill>
            <a:schemeClr val="bg2">
              <a:lumMod val="9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E9FD5108-D069-4B83-BEE2-912C7543DC67}"/>
              </a:ext>
            </a:extLst>
          </p:cNvPr>
          <p:cNvCxnSpPr/>
          <p:nvPr/>
        </p:nvCxnSpPr>
        <p:spPr>
          <a:xfrm>
            <a:off x="4848225" y="1676400"/>
            <a:ext cx="342900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084" name="Group 68"/>
          <p:cNvGrpSpPr>
            <a:grpSpLocks/>
          </p:cNvGrpSpPr>
          <p:nvPr/>
        </p:nvGrpSpPr>
        <p:grpSpPr bwMode="auto">
          <a:xfrm>
            <a:off x="6881813" y="1524000"/>
            <a:ext cx="889000" cy="153988"/>
            <a:chOff x="5240338" y="1524006"/>
            <a:chExt cx="888999" cy="153190"/>
          </a:xfrm>
        </p:grpSpPr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61D17334-0B96-4297-BA6C-23A3187D7EA5}"/>
                </a:ext>
              </a:extLst>
            </p:cNvPr>
            <p:cNvCxnSpPr/>
            <p:nvPr/>
          </p:nvCxnSpPr>
          <p:spPr>
            <a:xfrm rot="5400000">
              <a:off x="5165331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>
              <a:extLst>
                <a:ext uri="{FF2B5EF4-FFF2-40B4-BE49-F238E27FC236}">
                  <a16:creationId xmlns:a16="http://schemas.microsoft.com/office/drawing/2014/main" id="{A5760A15-C90C-424B-9FAA-A234458E4248}"/>
                </a:ext>
              </a:extLst>
            </p:cNvPr>
            <p:cNvCxnSpPr/>
            <p:nvPr/>
          </p:nvCxnSpPr>
          <p:spPr>
            <a:xfrm rot="5400000">
              <a:off x="5295506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D1DF4CEE-D01D-4A7D-8D77-0BBBDA8D04D2}"/>
                </a:ext>
              </a:extLst>
            </p:cNvPr>
            <p:cNvCxnSpPr/>
            <p:nvPr/>
          </p:nvCxnSpPr>
          <p:spPr>
            <a:xfrm rot="5400000">
              <a:off x="5416156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Arrow Connector 63">
              <a:extLst>
                <a:ext uri="{FF2B5EF4-FFF2-40B4-BE49-F238E27FC236}">
                  <a16:creationId xmlns:a16="http://schemas.microsoft.com/office/drawing/2014/main" id="{36254C57-D3E7-453F-BD78-25806A4042AF}"/>
                </a:ext>
              </a:extLst>
            </p:cNvPr>
            <p:cNvCxnSpPr/>
            <p:nvPr/>
          </p:nvCxnSpPr>
          <p:spPr>
            <a:xfrm rot="5400000">
              <a:off x="5546331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ADCDBDC0-E6E3-4F63-B012-6E8BAACA77BF}"/>
                </a:ext>
              </a:extLst>
            </p:cNvPr>
            <p:cNvCxnSpPr/>
            <p:nvPr/>
          </p:nvCxnSpPr>
          <p:spPr>
            <a:xfrm rot="5400000">
              <a:off x="5670155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00970FBE-B94C-4F93-92E2-0A2253F51181}"/>
                </a:ext>
              </a:extLst>
            </p:cNvPr>
            <p:cNvCxnSpPr/>
            <p:nvPr/>
          </p:nvCxnSpPr>
          <p:spPr>
            <a:xfrm rot="5400000">
              <a:off x="5800330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>
              <a:extLst>
                <a:ext uri="{FF2B5EF4-FFF2-40B4-BE49-F238E27FC236}">
                  <a16:creationId xmlns:a16="http://schemas.microsoft.com/office/drawing/2014/main" id="{9AC667C2-9AEE-45B1-BACE-8339F031B628}"/>
                </a:ext>
              </a:extLst>
            </p:cNvPr>
            <p:cNvCxnSpPr/>
            <p:nvPr/>
          </p:nvCxnSpPr>
          <p:spPr>
            <a:xfrm rot="5400000">
              <a:off x="5920980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>
              <a:extLst>
                <a:ext uri="{FF2B5EF4-FFF2-40B4-BE49-F238E27FC236}">
                  <a16:creationId xmlns:a16="http://schemas.microsoft.com/office/drawing/2014/main" id="{2D5A3D0B-DC18-441D-B68F-6CC89B53E79B}"/>
                </a:ext>
              </a:extLst>
            </p:cNvPr>
            <p:cNvCxnSpPr/>
            <p:nvPr/>
          </p:nvCxnSpPr>
          <p:spPr>
            <a:xfrm rot="5400000">
              <a:off x="6051155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085" name="Group 69"/>
          <p:cNvGrpSpPr>
            <a:grpSpLocks/>
          </p:cNvGrpSpPr>
          <p:nvPr/>
        </p:nvGrpSpPr>
        <p:grpSpPr bwMode="auto">
          <a:xfrm>
            <a:off x="5876925" y="1519238"/>
            <a:ext cx="889000" cy="153987"/>
            <a:chOff x="5240338" y="1524006"/>
            <a:chExt cx="888999" cy="153190"/>
          </a:xfrm>
        </p:grpSpPr>
        <p:cxnSp>
          <p:nvCxnSpPr>
            <p:cNvPr id="71" name="Straight Arrow Connector 70">
              <a:extLst>
                <a:ext uri="{FF2B5EF4-FFF2-40B4-BE49-F238E27FC236}">
                  <a16:creationId xmlns:a16="http://schemas.microsoft.com/office/drawing/2014/main" id="{EE776E52-4E78-45A0-85CC-8DFCCD7D16E7}"/>
                </a:ext>
              </a:extLst>
            </p:cNvPr>
            <p:cNvCxnSpPr/>
            <p:nvPr/>
          </p:nvCxnSpPr>
          <p:spPr>
            <a:xfrm rot="5400000">
              <a:off x="5165330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>
              <a:extLst>
                <a:ext uri="{FF2B5EF4-FFF2-40B4-BE49-F238E27FC236}">
                  <a16:creationId xmlns:a16="http://schemas.microsoft.com/office/drawing/2014/main" id="{4BFE4D1C-B0E8-410C-9EC6-23F5B98C6769}"/>
                </a:ext>
              </a:extLst>
            </p:cNvPr>
            <p:cNvCxnSpPr/>
            <p:nvPr/>
          </p:nvCxnSpPr>
          <p:spPr>
            <a:xfrm rot="5400000">
              <a:off x="5295505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Arrow Connector 72">
              <a:extLst>
                <a:ext uri="{FF2B5EF4-FFF2-40B4-BE49-F238E27FC236}">
                  <a16:creationId xmlns:a16="http://schemas.microsoft.com/office/drawing/2014/main" id="{ABB71288-F603-40E8-A0F8-77B349CF89BB}"/>
                </a:ext>
              </a:extLst>
            </p:cNvPr>
            <p:cNvCxnSpPr/>
            <p:nvPr/>
          </p:nvCxnSpPr>
          <p:spPr>
            <a:xfrm rot="5400000">
              <a:off x="5416155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Arrow Connector 73">
              <a:extLst>
                <a:ext uri="{FF2B5EF4-FFF2-40B4-BE49-F238E27FC236}">
                  <a16:creationId xmlns:a16="http://schemas.microsoft.com/office/drawing/2014/main" id="{8D1D05D3-467B-4662-B0C9-B5BD6F9EB5E1}"/>
                </a:ext>
              </a:extLst>
            </p:cNvPr>
            <p:cNvCxnSpPr/>
            <p:nvPr/>
          </p:nvCxnSpPr>
          <p:spPr>
            <a:xfrm rot="5400000">
              <a:off x="5546330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Arrow Connector 74">
              <a:extLst>
                <a:ext uri="{FF2B5EF4-FFF2-40B4-BE49-F238E27FC236}">
                  <a16:creationId xmlns:a16="http://schemas.microsoft.com/office/drawing/2014/main" id="{A0EA74A2-6F55-41B0-A96A-1DBF6817C55F}"/>
                </a:ext>
              </a:extLst>
            </p:cNvPr>
            <p:cNvCxnSpPr/>
            <p:nvPr/>
          </p:nvCxnSpPr>
          <p:spPr>
            <a:xfrm rot="5400000">
              <a:off x="5670155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Arrow Connector 75">
              <a:extLst>
                <a:ext uri="{FF2B5EF4-FFF2-40B4-BE49-F238E27FC236}">
                  <a16:creationId xmlns:a16="http://schemas.microsoft.com/office/drawing/2014/main" id="{4995D804-D539-447C-960C-87C7BFF34499}"/>
                </a:ext>
              </a:extLst>
            </p:cNvPr>
            <p:cNvCxnSpPr/>
            <p:nvPr/>
          </p:nvCxnSpPr>
          <p:spPr>
            <a:xfrm rot="5400000">
              <a:off x="5800330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Arrow Connector 76">
              <a:extLst>
                <a:ext uri="{FF2B5EF4-FFF2-40B4-BE49-F238E27FC236}">
                  <a16:creationId xmlns:a16="http://schemas.microsoft.com/office/drawing/2014/main" id="{041B2511-125F-42DA-A574-CFF4FD2E9F7D}"/>
                </a:ext>
              </a:extLst>
            </p:cNvPr>
            <p:cNvCxnSpPr/>
            <p:nvPr/>
          </p:nvCxnSpPr>
          <p:spPr>
            <a:xfrm rot="5400000">
              <a:off x="5920980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Arrow Connector 77">
              <a:extLst>
                <a:ext uri="{FF2B5EF4-FFF2-40B4-BE49-F238E27FC236}">
                  <a16:creationId xmlns:a16="http://schemas.microsoft.com/office/drawing/2014/main" id="{F4AC73DD-3B0F-40F0-85CE-849D25F81277}"/>
                </a:ext>
              </a:extLst>
            </p:cNvPr>
            <p:cNvCxnSpPr/>
            <p:nvPr/>
          </p:nvCxnSpPr>
          <p:spPr>
            <a:xfrm rot="5400000">
              <a:off x="6051155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086" name="TextBox 78"/>
          <p:cNvSpPr txBox="1">
            <a:spLocks noChangeArrowheads="1"/>
          </p:cNvSpPr>
          <p:nvPr/>
        </p:nvSpPr>
        <p:spPr bwMode="auto">
          <a:xfrm>
            <a:off x="7753350" y="1346200"/>
            <a:ext cx="30797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/>
              <a:t>P</a:t>
            </a:r>
            <a:r>
              <a:rPr lang="en-US" altLang="en-US" sz="1100" baseline="-25000"/>
              <a:t>o</a:t>
            </a:r>
          </a:p>
        </p:txBody>
      </p:sp>
      <p:sp>
        <p:nvSpPr>
          <p:cNvPr id="45087" name="TextBox 79"/>
          <p:cNvSpPr txBox="1">
            <a:spLocks noChangeArrowheads="1"/>
          </p:cNvSpPr>
          <p:nvPr/>
        </p:nvSpPr>
        <p:spPr bwMode="auto">
          <a:xfrm>
            <a:off x="4891088" y="995363"/>
            <a:ext cx="4905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/>
              <a:t>Sand</a:t>
            </a:r>
          </a:p>
        </p:txBody>
      </p:sp>
      <p:sp>
        <p:nvSpPr>
          <p:cNvPr id="45088" name="TextBox 80"/>
          <p:cNvSpPr txBox="1">
            <a:spLocks noChangeArrowheads="1"/>
          </p:cNvSpPr>
          <p:nvPr/>
        </p:nvSpPr>
        <p:spPr bwMode="auto">
          <a:xfrm>
            <a:off x="4879975" y="1247775"/>
            <a:ext cx="441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/>
              <a:t>Clay</a:t>
            </a:r>
          </a:p>
        </p:txBody>
      </p:sp>
      <p:sp>
        <p:nvSpPr>
          <p:cNvPr id="87" name="Freeform 86">
            <a:extLst>
              <a:ext uri="{FF2B5EF4-FFF2-40B4-BE49-F238E27FC236}">
                <a16:creationId xmlns:a16="http://schemas.microsoft.com/office/drawing/2014/main" id="{4177BCEE-52ED-4849-B6F5-A5299E2CC5C0}"/>
              </a:ext>
            </a:extLst>
          </p:cNvPr>
          <p:cNvSpPr/>
          <p:nvPr/>
        </p:nvSpPr>
        <p:spPr>
          <a:xfrm>
            <a:off x="4532313" y="3101975"/>
            <a:ext cx="2338387" cy="2214563"/>
          </a:xfrm>
          <a:custGeom>
            <a:avLst/>
            <a:gdLst>
              <a:gd name="connsiteX0" fmla="*/ 0 w 2362200"/>
              <a:gd name="connsiteY0" fmla="*/ 0 h 2071688"/>
              <a:gd name="connsiteX1" fmla="*/ 2362200 w 2362200"/>
              <a:gd name="connsiteY1" fmla="*/ 2071688 h 2071688"/>
              <a:gd name="connsiteX2" fmla="*/ 2362200 w 2362200"/>
              <a:gd name="connsiteY2" fmla="*/ 2071688 h 2071688"/>
              <a:gd name="connsiteX0" fmla="*/ 0 w 2362200"/>
              <a:gd name="connsiteY0" fmla="*/ 0 h 2071688"/>
              <a:gd name="connsiteX1" fmla="*/ 523875 w 2362200"/>
              <a:gd name="connsiteY1" fmla="*/ 66675 h 2071688"/>
              <a:gd name="connsiteX2" fmla="*/ 2362200 w 2362200"/>
              <a:gd name="connsiteY2" fmla="*/ 2071688 h 2071688"/>
              <a:gd name="connsiteX3" fmla="*/ 2362200 w 2362200"/>
              <a:gd name="connsiteY3" fmla="*/ 2071688 h 2071688"/>
              <a:gd name="connsiteX0" fmla="*/ 0 w 2362200"/>
              <a:gd name="connsiteY0" fmla="*/ 0 h 2071688"/>
              <a:gd name="connsiteX1" fmla="*/ 2362200 w 2362200"/>
              <a:gd name="connsiteY1" fmla="*/ 2071688 h 2071688"/>
              <a:gd name="connsiteX2" fmla="*/ 2362200 w 2362200"/>
              <a:gd name="connsiteY2" fmla="*/ 2071688 h 2071688"/>
              <a:gd name="connsiteX0" fmla="*/ 0 w 2362200"/>
              <a:gd name="connsiteY0" fmla="*/ 0 h 2071688"/>
              <a:gd name="connsiteX1" fmla="*/ 2362200 w 2362200"/>
              <a:gd name="connsiteY1" fmla="*/ 2071688 h 2071688"/>
              <a:gd name="connsiteX2" fmla="*/ 2362200 w 2362200"/>
              <a:gd name="connsiteY2" fmla="*/ 2071688 h 2071688"/>
              <a:gd name="connsiteX0" fmla="*/ 0 w 2362200"/>
              <a:gd name="connsiteY0" fmla="*/ 0 h 2071688"/>
              <a:gd name="connsiteX1" fmla="*/ 2362200 w 2362200"/>
              <a:gd name="connsiteY1" fmla="*/ 2071688 h 2071688"/>
              <a:gd name="connsiteX2" fmla="*/ 2362200 w 2362200"/>
              <a:gd name="connsiteY2" fmla="*/ 2071688 h 2071688"/>
              <a:gd name="connsiteX0" fmla="*/ 0 w 2362200"/>
              <a:gd name="connsiteY0" fmla="*/ 0 h 2071688"/>
              <a:gd name="connsiteX1" fmla="*/ 2362200 w 2362200"/>
              <a:gd name="connsiteY1" fmla="*/ 2071688 h 2071688"/>
              <a:gd name="connsiteX2" fmla="*/ 2362200 w 2362200"/>
              <a:gd name="connsiteY2" fmla="*/ 2071688 h 2071688"/>
              <a:gd name="connsiteX0" fmla="*/ 0 w 2362200"/>
              <a:gd name="connsiteY0" fmla="*/ 0 h 2071688"/>
              <a:gd name="connsiteX1" fmla="*/ 2362200 w 2362200"/>
              <a:gd name="connsiteY1" fmla="*/ 2071688 h 2071688"/>
              <a:gd name="connsiteX2" fmla="*/ 2362200 w 2362200"/>
              <a:gd name="connsiteY2" fmla="*/ 2071688 h 2071688"/>
              <a:gd name="connsiteX0" fmla="*/ 0 w 2362200"/>
              <a:gd name="connsiteY0" fmla="*/ 0 h 2233613"/>
              <a:gd name="connsiteX1" fmla="*/ 2362200 w 2362200"/>
              <a:gd name="connsiteY1" fmla="*/ 2071688 h 2233613"/>
              <a:gd name="connsiteX2" fmla="*/ 2347913 w 2362200"/>
              <a:gd name="connsiteY2" fmla="*/ 2233613 h 2233613"/>
              <a:gd name="connsiteX0" fmla="*/ 0 w 2347913"/>
              <a:gd name="connsiteY0" fmla="*/ 0 h 2233613"/>
              <a:gd name="connsiteX1" fmla="*/ 2347913 w 2347913"/>
              <a:gd name="connsiteY1" fmla="*/ 2233613 h 2233613"/>
              <a:gd name="connsiteX0" fmla="*/ 0 w 2347913"/>
              <a:gd name="connsiteY0" fmla="*/ 117474 h 2351087"/>
              <a:gd name="connsiteX1" fmla="*/ 2347913 w 2347913"/>
              <a:gd name="connsiteY1" fmla="*/ 2351087 h 2351087"/>
              <a:gd name="connsiteX0" fmla="*/ 0 w 2347913"/>
              <a:gd name="connsiteY0" fmla="*/ 117474 h 2351087"/>
              <a:gd name="connsiteX1" fmla="*/ 2347913 w 2347913"/>
              <a:gd name="connsiteY1" fmla="*/ 2351087 h 2351087"/>
              <a:gd name="connsiteX0" fmla="*/ 0 w 2347913"/>
              <a:gd name="connsiteY0" fmla="*/ 117474 h 2351087"/>
              <a:gd name="connsiteX1" fmla="*/ 2347913 w 2347913"/>
              <a:gd name="connsiteY1" fmla="*/ 2351087 h 2351087"/>
              <a:gd name="connsiteX0" fmla="*/ 0 w 2347913"/>
              <a:gd name="connsiteY0" fmla="*/ 0 h 2233613"/>
              <a:gd name="connsiteX1" fmla="*/ 2347913 w 2347913"/>
              <a:gd name="connsiteY1" fmla="*/ 2233613 h 2233613"/>
              <a:gd name="connsiteX0" fmla="*/ 0 w 2347913"/>
              <a:gd name="connsiteY0" fmla="*/ 0 h 2233613"/>
              <a:gd name="connsiteX1" fmla="*/ 2347913 w 2347913"/>
              <a:gd name="connsiteY1" fmla="*/ 2233613 h 2233613"/>
              <a:gd name="connsiteX0" fmla="*/ 0 w 2347913"/>
              <a:gd name="connsiteY0" fmla="*/ 0 h 2233613"/>
              <a:gd name="connsiteX1" fmla="*/ 2347913 w 2347913"/>
              <a:gd name="connsiteY1" fmla="*/ 2233613 h 2233613"/>
              <a:gd name="connsiteX0" fmla="*/ 0 w 2347913"/>
              <a:gd name="connsiteY0" fmla="*/ 0 h 2233613"/>
              <a:gd name="connsiteX1" fmla="*/ 2347913 w 2347913"/>
              <a:gd name="connsiteY1" fmla="*/ 2233613 h 2233613"/>
              <a:gd name="connsiteX0" fmla="*/ 0 w 2362201"/>
              <a:gd name="connsiteY0" fmla="*/ 0 h 2357438"/>
              <a:gd name="connsiteX1" fmla="*/ 2362201 w 2362201"/>
              <a:gd name="connsiteY1" fmla="*/ 2357438 h 2357438"/>
              <a:gd name="connsiteX0" fmla="*/ 0 w 2338388"/>
              <a:gd name="connsiteY0" fmla="*/ 0 h 2214563"/>
              <a:gd name="connsiteX1" fmla="*/ 2338388 w 2338388"/>
              <a:gd name="connsiteY1" fmla="*/ 2214563 h 2214563"/>
              <a:gd name="connsiteX0" fmla="*/ 0 w 2338388"/>
              <a:gd name="connsiteY0" fmla="*/ 22224 h 2236787"/>
              <a:gd name="connsiteX1" fmla="*/ 2338388 w 2338388"/>
              <a:gd name="connsiteY1" fmla="*/ 2236787 h 2236787"/>
              <a:gd name="connsiteX0" fmla="*/ 0 w 2338388"/>
              <a:gd name="connsiteY0" fmla="*/ 0 h 2214563"/>
              <a:gd name="connsiteX1" fmla="*/ 2338388 w 2338388"/>
              <a:gd name="connsiteY1" fmla="*/ 2214563 h 2214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38388" h="2214563">
                <a:moveTo>
                  <a:pt x="0" y="0"/>
                </a:moveTo>
                <a:cubicBezTo>
                  <a:pt x="1101726" y="11113"/>
                  <a:pt x="946150" y="107950"/>
                  <a:pt x="2338388" y="2214563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0E9047EF-0544-40E5-A173-042BAEA2686B}"/>
              </a:ext>
            </a:extLst>
          </p:cNvPr>
          <p:cNvSpPr/>
          <p:nvPr/>
        </p:nvSpPr>
        <p:spPr>
          <a:xfrm>
            <a:off x="5514975" y="3341688"/>
            <a:ext cx="93663" cy="9366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87D8F9A3-0129-4704-A05D-10A3230FD44A}"/>
              </a:ext>
            </a:extLst>
          </p:cNvPr>
          <p:cNvCxnSpPr>
            <a:stCxn id="59" idx="0"/>
          </p:cNvCxnSpPr>
          <p:nvPr/>
        </p:nvCxnSpPr>
        <p:spPr>
          <a:xfrm rot="16200000" flipH="1" flipV="1">
            <a:off x="4289425" y="4613276"/>
            <a:ext cx="2543175" cy="0"/>
          </a:xfrm>
          <a:prstGeom prst="straightConnector1">
            <a:avLst/>
          </a:prstGeom>
          <a:ln w="190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092" name="TextBox 87"/>
          <p:cNvSpPr txBox="1">
            <a:spLocks noChangeArrowheads="1"/>
          </p:cNvSpPr>
          <p:nvPr/>
        </p:nvSpPr>
        <p:spPr bwMode="auto">
          <a:xfrm>
            <a:off x="5408613" y="5794375"/>
            <a:ext cx="4308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n-US" sz="1800" b="1" dirty="0">
                <a:solidFill>
                  <a:srgbClr val="FF0000"/>
                </a:solidFill>
              </a:rPr>
              <a:t>σ</a:t>
            </a:r>
            <a:r>
              <a:rPr lang="en-US" altLang="en-US" sz="1800" b="1" dirty="0">
                <a:solidFill>
                  <a:srgbClr val="FF0000"/>
                </a:solidFill>
              </a:rPr>
              <a:t>’</a:t>
            </a:r>
            <a:r>
              <a:rPr lang="en-US" altLang="en-US" sz="1800" b="1" baseline="-25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5093" name="TextBox 88"/>
          <p:cNvSpPr txBox="1">
            <a:spLocks noChangeArrowheads="1"/>
          </p:cNvSpPr>
          <p:nvPr/>
        </p:nvSpPr>
        <p:spPr bwMode="auto">
          <a:xfrm>
            <a:off x="325438" y="901700"/>
            <a:ext cx="4085093" cy="309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064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064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064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064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06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06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06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06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06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/>
              <a:t>A 150’ x 100’ building will be constructed at the site.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/>
              <a:t>The vertical stress due to the addition of the building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 err="1"/>
              <a:t>q</a:t>
            </a:r>
            <a:r>
              <a:rPr lang="en-US" altLang="en-US" sz="1400" baseline="-25000" dirty="0" err="1"/>
              <a:t>design</a:t>
            </a:r>
            <a:r>
              <a:rPr lang="en-US" altLang="en-US" sz="1400" dirty="0"/>
              <a:t> =1000 </a:t>
            </a:r>
            <a:r>
              <a:rPr lang="en-US" altLang="en-US" sz="1400" dirty="0" err="1"/>
              <a:t>lb</a:t>
            </a:r>
            <a:r>
              <a:rPr lang="en-US" altLang="en-US" sz="1400" dirty="0"/>
              <a:t>/ft</a:t>
            </a:r>
            <a:r>
              <a:rPr lang="en-US" altLang="en-US" sz="1400" baseline="30000" dirty="0"/>
              <a:t>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400" baseline="300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/>
              <a:t>The weight of the building </a:t>
            </a:r>
            <a:r>
              <a:rPr lang="en-US" altLang="en-US" sz="1400" dirty="0" err="1"/>
              <a:t>Q</a:t>
            </a:r>
            <a:r>
              <a:rPr lang="en-US" altLang="en-US" sz="1400" baseline="-25000" dirty="0" err="1"/>
              <a:t>design</a:t>
            </a:r>
            <a:r>
              <a:rPr lang="en-US" altLang="en-US" sz="1400" dirty="0"/>
              <a:t> will be transferred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/>
              <a:t>to the mid height of the clay layer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 err="1"/>
              <a:t>Q</a:t>
            </a:r>
            <a:r>
              <a:rPr lang="en-US" altLang="en-US" sz="1400" baseline="-25000" dirty="0" err="1"/>
              <a:t>design</a:t>
            </a:r>
            <a:r>
              <a:rPr lang="en-US" altLang="en-US" sz="1400" baseline="-25000" dirty="0"/>
              <a:t> </a:t>
            </a:r>
            <a:r>
              <a:rPr lang="en-US" altLang="en-US" sz="1400" dirty="0"/>
              <a:t>=  15,000,000 </a:t>
            </a:r>
            <a:r>
              <a:rPr lang="en-US" altLang="en-US" sz="1400" dirty="0" err="1"/>
              <a:t>lb</a:t>
            </a:r>
            <a:endParaRPr lang="en-US" altLang="en-US" sz="1400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/>
              <a:t>The added stress at  15’ from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/>
              <a:t>the ground surface 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400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Symbol" panose="05050102010706020507" pitchFamily="18" charset="2"/>
              </a:rPr>
              <a:t>D</a:t>
            </a:r>
            <a:r>
              <a:rPr lang="el-GR" altLang="en-US" sz="1400" dirty="0"/>
              <a:t> σ</a:t>
            </a:r>
            <a:r>
              <a:rPr lang="en-US" altLang="en-US" sz="1400" dirty="0"/>
              <a:t>’ = </a:t>
            </a:r>
          </a:p>
        </p:txBody>
      </p:sp>
      <p:sp>
        <p:nvSpPr>
          <p:cNvPr id="45094" name="TextBox 89"/>
          <p:cNvSpPr txBox="1">
            <a:spLocks noChangeArrowheads="1"/>
          </p:cNvSpPr>
          <p:nvPr/>
        </p:nvSpPr>
        <p:spPr bwMode="auto">
          <a:xfrm>
            <a:off x="265113" y="433388"/>
            <a:ext cx="172630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 u="sng" dirty="0"/>
              <a:t>Example  (cont.)</a:t>
            </a:r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DD075F18-EABB-49E0-ACD3-EFAD7A447196}"/>
              </a:ext>
            </a:extLst>
          </p:cNvPr>
          <p:cNvSpPr/>
          <p:nvPr/>
        </p:nvSpPr>
        <p:spPr>
          <a:xfrm>
            <a:off x="4541838" y="3068638"/>
            <a:ext cx="66675" cy="66675"/>
          </a:xfrm>
          <a:prstGeom prst="ellipse">
            <a:avLst/>
          </a:prstGeom>
          <a:solidFill>
            <a:schemeClr val="bg1">
              <a:lumMod val="65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7174E6EC-45CD-4D3B-973A-5E0FABF8C09C}"/>
              </a:ext>
            </a:extLst>
          </p:cNvPr>
          <p:cNvSpPr/>
          <p:nvPr/>
        </p:nvSpPr>
        <p:spPr>
          <a:xfrm>
            <a:off x="4887913" y="3090863"/>
            <a:ext cx="44450" cy="44450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BC705C49-1D9D-475A-8628-B0AAF8BD4D5C}"/>
              </a:ext>
            </a:extLst>
          </p:cNvPr>
          <p:cNvSpPr/>
          <p:nvPr/>
        </p:nvSpPr>
        <p:spPr>
          <a:xfrm>
            <a:off x="5122863" y="3130550"/>
            <a:ext cx="46037" cy="46038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15854AF2-679A-4A4C-9870-C67CD8FD61F7}"/>
              </a:ext>
            </a:extLst>
          </p:cNvPr>
          <p:cNvSpPr/>
          <p:nvPr/>
        </p:nvSpPr>
        <p:spPr>
          <a:xfrm>
            <a:off x="5659438" y="3502025"/>
            <a:ext cx="44450" cy="46038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62D7C327-8F9D-4682-BC45-74334FFEE1F8}"/>
              </a:ext>
            </a:extLst>
          </p:cNvPr>
          <p:cNvSpPr/>
          <p:nvPr/>
        </p:nvSpPr>
        <p:spPr>
          <a:xfrm>
            <a:off x="5945188" y="3905250"/>
            <a:ext cx="44450" cy="44450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398938BF-E329-4D72-A09C-19D587FF9243}"/>
              </a:ext>
            </a:extLst>
          </p:cNvPr>
          <p:cNvSpPr/>
          <p:nvPr/>
        </p:nvSpPr>
        <p:spPr>
          <a:xfrm>
            <a:off x="6342063" y="4511675"/>
            <a:ext cx="46037" cy="46038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6D7B9363-DA95-4BFD-93DA-96B4AEF80576}"/>
              </a:ext>
            </a:extLst>
          </p:cNvPr>
          <p:cNvSpPr/>
          <p:nvPr/>
        </p:nvSpPr>
        <p:spPr>
          <a:xfrm>
            <a:off x="6632575" y="4954588"/>
            <a:ext cx="46038" cy="46037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1251DF29-3C24-47E2-AB87-48C7C5BB85B5}"/>
              </a:ext>
            </a:extLst>
          </p:cNvPr>
          <p:cNvCxnSpPr>
            <a:stCxn id="98" idx="6"/>
          </p:cNvCxnSpPr>
          <p:nvPr/>
        </p:nvCxnSpPr>
        <p:spPr>
          <a:xfrm flipH="1" flipV="1">
            <a:off x="4908550" y="4730750"/>
            <a:ext cx="1985963" cy="5889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Oval 100">
            <a:extLst>
              <a:ext uri="{FF2B5EF4-FFF2-40B4-BE49-F238E27FC236}">
                <a16:creationId xmlns:a16="http://schemas.microsoft.com/office/drawing/2014/main" id="{D59AA3A4-81FD-4AA3-94B7-DC16D761ED00}"/>
              </a:ext>
            </a:extLst>
          </p:cNvPr>
          <p:cNvSpPr/>
          <p:nvPr/>
        </p:nvSpPr>
        <p:spPr>
          <a:xfrm>
            <a:off x="4879975" y="4711700"/>
            <a:ext cx="46038" cy="46038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103" name="Straight Arrow Connector 102">
            <a:extLst>
              <a:ext uri="{FF2B5EF4-FFF2-40B4-BE49-F238E27FC236}">
                <a16:creationId xmlns:a16="http://schemas.microsoft.com/office/drawing/2014/main" id="{871277B6-2938-4622-8EBB-45B3ECBE5146}"/>
              </a:ext>
            </a:extLst>
          </p:cNvPr>
          <p:cNvCxnSpPr/>
          <p:nvPr/>
        </p:nvCxnSpPr>
        <p:spPr>
          <a:xfrm rot="10800000">
            <a:off x="5732463" y="4973638"/>
            <a:ext cx="188912" cy="571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Oval 97">
            <a:extLst>
              <a:ext uri="{FF2B5EF4-FFF2-40B4-BE49-F238E27FC236}">
                <a16:creationId xmlns:a16="http://schemas.microsoft.com/office/drawing/2014/main" id="{24B4BDB6-1B89-4CEC-8CAE-7FC95AFE7C74}"/>
              </a:ext>
            </a:extLst>
          </p:cNvPr>
          <p:cNvSpPr/>
          <p:nvPr/>
        </p:nvSpPr>
        <p:spPr>
          <a:xfrm>
            <a:off x="6850063" y="5297488"/>
            <a:ext cx="44450" cy="46037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C0827214-AEE3-40AC-A70F-E4285BC8A272}"/>
              </a:ext>
            </a:extLst>
          </p:cNvPr>
          <p:cNvSpPr txBox="1"/>
          <p:nvPr/>
        </p:nvSpPr>
        <p:spPr>
          <a:xfrm>
            <a:off x="4370388" y="2809875"/>
            <a:ext cx="411162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Symbol" pitchFamily="18" charset="2"/>
                <a:cs typeface="+mn-cs"/>
              </a:rPr>
              <a:t>D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n-lt"/>
                <a:cs typeface="+mn-cs"/>
              </a:rPr>
              <a:t>p</a:t>
            </a:r>
            <a:r>
              <a:rPr lang="en-US" sz="1200" baseline="-25000" dirty="0">
                <a:solidFill>
                  <a:schemeClr val="bg1">
                    <a:lumMod val="50000"/>
                  </a:schemeClr>
                </a:solidFill>
                <a:latin typeface="+mn-lt"/>
                <a:cs typeface="+mn-cs"/>
              </a:rPr>
              <a:t>1</a:t>
            </a: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28F67CA1-67B8-4662-91B4-ED3B34C539CD}"/>
              </a:ext>
            </a:extLst>
          </p:cNvPr>
          <p:cNvSpPr/>
          <p:nvPr/>
        </p:nvSpPr>
        <p:spPr>
          <a:xfrm>
            <a:off x="6223000" y="241300"/>
            <a:ext cx="723900" cy="571500"/>
          </a:xfrm>
          <a:prstGeom prst="rect">
            <a:avLst/>
          </a:prstGeom>
          <a:solidFill>
            <a:srgbClr val="FFFF00"/>
          </a:solidFill>
          <a:ln w="31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5108" name="TextBox 103"/>
          <p:cNvSpPr txBox="1">
            <a:spLocks noChangeArrowheads="1"/>
          </p:cNvSpPr>
          <p:nvPr/>
        </p:nvSpPr>
        <p:spPr bwMode="auto">
          <a:xfrm>
            <a:off x="6180138" y="0"/>
            <a:ext cx="7762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064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064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064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064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06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06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06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06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06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Building</a:t>
            </a:r>
          </a:p>
        </p:txBody>
      </p:sp>
      <p:cxnSp>
        <p:nvCxnSpPr>
          <p:cNvPr id="111" name="Straight Arrow Connector 110">
            <a:extLst>
              <a:ext uri="{FF2B5EF4-FFF2-40B4-BE49-F238E27FC236}">
                <a16:creationId xmlns:a16="http://schemas.microsoft.com/office/drawing/2014/main" id="{14EFFC18-2B3C-49D8-8458-B361A03F0C17}"/>
              </a:ext>
            </a:extLst>
          </p:cNvPr>
          <p:cNvCxnSpPr/>
          <p:nvPr/>
        </p:nvCxnSpPr>
        <p:spPr>
          <a:xfrm rot="5400000">
            <a:off x="6173788" y="696913"/>
            <a:ext cx="230187" cy="15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Arrow Connector 114">
            <a:extLst>
              <a:ext uri="{FF2B5EF4-FFF2-40B4-BE49-F238E27FC236}">
                <a16:creationId xmlns:a16="http://schemas.microsoft.com/office/drawing/2014/main" id="{3F0B864F-8F2A-405B-AD8B-D218FE3E83BB}"/>
              </a:ext>
            </a:extLst>
          </p:cNvPr>
          <p:cNvCxnSpPr/>
          <p:nvPr/>
        </p:nvCxnSpPr>
        <p:spPr>
          <a:xfrm rot="5400000">
            <a:off x="6327775" y="696913"/>
            <a:ext cx="230187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Arrow Connector 115">
            <a:extLst>
              <a:ext uri="{FF2B5EF4-FFF2-40B4-BE49-F238E27FC236}">
                <a16:creationId xmlns:a16="http://schemas.microsoft.com/office/drawing/2014/main" id="{6F4913CB-0A3E-4B30-BBE2-52C971134960}"/>
              </a:ext>
            </a:extLst>
          </p:cNvPr>
          <p:cNvCxnSpPr/>
          <p:nvPr/>
        </p:nvCxnSpPr>
        <p:spPr>
          <a:xfrm rot="5400000">
            <a:off x="6480175" y="696913"/>
            <a:ext cx="230187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>
            <a:extLst>
              <a:ext uri="{FF2B5EF4-FFF2-40B4-BE49-F238E27FC236}">
                <a16:creationId xmlns:a16="http://schemas.microsoft.com/office/drawing/2014/main" id="{5FF78E9F-56FE-490A-9071-CE1D116AD706}"/>
              </a:ext>
            </a:extLst>
          </p:cNvPr>
          <p:cNvCxnSpPr/>
          <p:nvPr/>
        </p:nvCxnSpPr>
        <p:spPr>
          <a:xfrm rot="5400000">
            <a:off x="6632575" y="696913"/>
            <a:ext cx="230187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Arrow Connector 117">
            <a:extLst>
              <a:ext uri="{FF2B5EF4-FFF2-40B4-BE49-F238E27FC236}">
                <a16:creationId xmlns:a16="http://schemas.microsoft.com/office/drawing/2014/main" id="{FBB52123-1F68-4688-BC30-89D2D831BB06}"/>
              </a:ext>
            </a:extLst>
          </p:cNvPr>
          <p:cNvCxnSpPr/>
          <p:nvPr/>
        </p:nvCxnSpPr>
        <p:spPr>
          <a:xfrm rot="5400000">
            <a:off x="6783388" y="696913"/>
            <a:ext cx="230187" cy="15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114" name="TextBox 118"/>
          <p:cNvSpPr txBox="1">
            <a:spLocks noChangeArrowheads="1"/>
          </p:cNvSpPr>
          <p:nvPr/>
        </p:nvSpPr>
        <p:spPr bwMode="auto">
          <a:xfrm>
            <a:off x="6296025" y="331788"/>
            <a:ext cx="5365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/>
              <a:t>q</a:t>
            </a:r>
            <a:r>
              <a:rPr lang="en-US" altLang="en-US" sz="1200" baseline="-25000"/>
              <a:t>design</a:t>
            </a:r>
          </a:p>
        </p:txBody>
      </p:sp>
      <p:sp>
        <p:nvSpPr>
          <p:cNvPr id="120" name="Trapezoid 119">
            <a:extLst>
              <a:ext uri="{FF2B5EF4-FFF2-40B4-BE49-F238E27FC236}">
                <a16:creationId xmlns:a16="http://schemas.microsoft.com/office/drawing/2014/main" id="{BBF031F4-F8D2-4942-9020-F0EDBF0DDF3B}"/>
              </a:ext>
            </a:extLst>
          </p:cNvPr>
          <p:cNvSpPr/>
          <p:nvPr/>
        </p:nvSpPr>
        <p:spPr>
          <a:xfrm>
            <a:off x="5875338" y="812800"/>
            <a:ext cx="1416050" cy="862013"/>
          </a:xfrm>
          <a:prstGeom prst="trapezoid">
            <a:avLst>
              <a:gd name="adj" fmla="val 40193"/>
            </a:avLst>
          </a:prstGeom>
          <a:solidFill>
            <a:srgbClr val="4F81BD">
              <a:alpha val="18824"/>
            </a:srgb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123" name="Straight Arrow Connector 122">
            <a:extLst>
              <a:ext uri="{FF2B5EF4-FFF2-40B4-BE49-F238E27FC236}">
                <a16:creationId xmlns:a16="http://schemas.microsoft.com/office/drawing/2014/main" id="{4822FEA3-473E-4F60-A6F0-C8FC81F23721}"/>
              </a:ext>
            </a:extLst>
          </p:cNvPr>
          <p:cNvCxnSpPr/>
          <p:nvPr/>
        </p:nvCxnSpPr>
        <p:spPr>
          <a:xfrm rot="5400000">
            <a:off x="4935538" y="1592262"/>
            <a:ext cx="152400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Arrow Connector 123">
            <a:extLst>
              <a:ext uri="{FF2B5EF4-FFF2-40B4-BE49-F238E27FC236}">
                <a16:creationId xmlns:a16="http://schemas.microsoft.com/office/drawing/2014/main" id="{5368677D-B5CB-43B1-B099-50B0AA33C2E4}"/>
              </a:ext>
            </a:extLst>
          </p:cNvPr>
          <p:cNvCxnSpPr/>
          <p:nvPr/>
        </p:nvCxnSpPr>
        <p:spPr>
          <a:xfrm rot="5400000">
            <a:off x="5054601" y="1592262"/>
            <a:ext cx="152400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Arrow Connector 124">
            <a:extLst>
              <a:ext uri="{FF2B5EF4-FFF2-40B4-BE49-F238E27FC236}">
                <a16:creationId xmlns:a16="http://schemas.microsoft.com/office/drawing/2014/main" id="{2497DC59-3CAF-4001-B26E-5299A84F44C3}"/>
              </a:ext>
            </a:extLst>
          </p:cNvPr>
          <p:cNvCxnSpPr/>
          <p:nvPr/>
        </p:nvCxnSpPr>
        <p:spPr>
          <a:xfrm rot="5400000">
            <a:off x="5184776" y="1592262"/>
            <a:ext cx="152400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Arrow Connector 125">
            <a:extLst>
              <a:ext uri="{FF2B5EF4-FFF2-40B4-BE49-F238E27FC236}">
                <a16:creationId xmlns:a16="http://schemas.microsoft.com/office/drawing/2014/main" id="{C0C9C13C-3037-4EB3-ADED-CECC5CFCBB7C}"/>
              </a:ext>
            </a:extLst>
          </p:cNvPr>
          <p:cNvCxnSpPr/>
          <p:nvPr/>
        </p:nvCxnSpPr>
        <p:spPr>
          <a:xfrm rot="5400000">
            <a:off x="5308601" y="1592262"/>
            <a:ext cx="152400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Arrow Connector 126">
            <a:extLst>
              <a:ext uri="{FF2B5EF4-FFF2-40B4-BE49-F238E27FC236}">
                <a16:creationId xmlns:a16="http://schemas.microsoft.com/office/drawing/2014/main" id="{26B25B51-2D63-41B3-AB9C-0E30AE94DB77}"/>
              </a:ext>
            </a:extLst>
          </p:cNvPr>
          <p:cNvCxnSpPr/>
          <p:nvPr/>
        </p:nvCxnSpPr>
        <p:spPr>
          <a:xfrm rot="5400000">
            <a:off x="5440363" y="1592262"/>
            <a:ext cx="152400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Arrow Connector 127">
            <a:extLst>
              <a:ext uri="{FF2B5EF4-FFF2-40B4-BE49-F238E27FC236}">
                <a16:creationId xmlns:a16="http://schemas.microsoft.com/office/drawing/2014/main" id="{C0A2DFAE-BA2B-4573-82AD-6AAFC607CD9D}"/>
              </a:ext>
            </a:extLst>
          </p:cNvPr>
          <p:cNvCxnSpPr/>
          <p:nvPr/>
        </p:nvCxnSpPr>
        <p:spPr>
          <a:xfrm rot="5400000">
            <a:off x="5559426" y="1592262"/>
            <a:ext cx="152400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Arrow Connector 128">
            <a:extLst>
              <a:ext uri="{FF2B5EF4-FFF2-40B4-BE49-F238E27FC236}">
                <a16:creationId xmlns:a16="http://schemas.microsoft.com/office/drawing/2014/main" id="{7A057E6E-DCAC-4767-9ABB-50A79FBBCEE4}"/>
              </a:ext>
            </a:extLst>
          </p:cNvPr>
          <p:cNvCxnSpPr/>
          <p:nvPr/>
        </p:nvCxnSpPr>
        <p:spPr>
          <a:xfrm rot="5400000">
            <a:off x="5689601" y="1592262"/>
            <a:ext cx="152400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Arrow Connector 130">
            <a:extLst>
              <a:ext uri="{FF2B5EF4-FFF2-40B4-BE49-F238E27FC236}">
                <a16:creationId xmlns:a16="http://schemas.microsoft.com/office/drawing/2014/main" id="{FBBAB078-C038-4FD7-A150-6B343D0365F6}"/>
              </a:ext>
            </a:extLst>
          </p:cNvPr>
          <p:cNvCxnSpPr/>
          <p:nvPr/>
        </p:nvCxnSpPr>
        <p:spPr>
          <a:xfrm rot="5400000">
            <a:off x="7816057" y="1599406"/>
            <a:ext cx="153988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Arrow Connector 131">
            <a:extLst>
              <a:ext uri="{FF2B5EF4-FFF2-40B4-BE49-F238E27FC236}">
                <a16:creationId xmlns:a16="http://schemas.microsoft.com/office/drawing/2014/main" id="{7E3B3F10-2BD3-4D5B-B487-E11E1BB67E69}"/>
              </a:ext>
            </a:extLst>
          </p:cNvPr>
          <p:cNvCxnSpPr/>
          <p:nvPr/>
        </p:nvCxnSpPr>
        <p:spPr>
          <a:xfrm rot="5400000">
            <a:off x="7946232" y="1599406"/>
            <a:ext cx="153988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Arrow Connector 132">
            <a:extLst>
              <a:ext uri="{FF2B5EF4-FFF2-40B4-BE49-F238E27FC236}">
                <a16:creationId xmlns:a16="http://schemas.microsoft.com/office/drawing/2014/main" id="{5AD040F0-7389-4053-8B38-7CB72AF67836}"/>
              </a:ext>
            </a:extLst>
          </p:cNvPr>
          <p:cNvCxnSpPr/>
          <p:nvPr/>
        </p:nvCxnSpPr>
        <p:spPr>
          <a:xfrm rot="5400000">
            <a:off x="8065294" y="1599406"/>
            <a:ext cx="153988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126" name="Group 68"/>
          <p:cNvGrpSpPr>
            <a:grpSpLocks/>
          </p:cNvGrpSpPr>
          <p:nvPr/>
        </p:nvGrpSpPr>
        <p:grpSpPr bwMode="auto">
          <a:xfrm>
            <a:off x="5878513" y="1528763"/>
            <a:ext cx="758825" cy="149225"/>
            <a:chOff x="5240338" y="1524006"/>
            <a:chExt cx="888999" cy="153190"/>
          </a:xfrm>
        </p:grpSpPr>
        <p:cxnSp>
          <p:nvCxnSpPr>
            <p:cNvPr id="141" name="Straight Arrow Connector 140">
              <a:extLst>
                <a:ext uri="{FF2B5EF4-FFF2-40B4-BE49-F238E27FC236}">
                  <a16:creationId xmlns:a16="http://schemas.microsoft.com/office/drawing/2014/main" id="{C8C87230-7FF2-4DE3-B330-2B4AA9F7F441}"/>
                </a:ext>
              </a:extLst>
            </p:cNvPr>
            <p:cNvCxnSpPr/>
            <p:nvPr/>
          </p:nvCxnSpPr>
          <p:spPr>
            <a:xfrm rot="5400000">
              <a:off x="5165603" y="1598741"/>
              <a:ext cx="153190" cy="372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Arrow Connector 141">
              <a:extLst>
                <a:ext uri="{FF2B5EF4-FFF2-40B4-BE49-F238E27FC236}">
                  <a16:creationId xmlns:a16="http://schemas.microsoft.com/office/drawing/2014/main" id="{C05AACCA-97EA-47D3-B1F6-F55A0ABED79D}"/>
                </a:ext>
              </a:extLst>
            </p:cNvPr>
            <p:cNvCxnSpPr/>
            <p:nvPr/>
          </p:nvCxnSpPr>
          <p:spPr>
            <a:xfrm rot="5400000">
              <a:off x="5295791" y="1598741"/>
              <a:ext cx="153190" cy="372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Arrow Connector 142">
              <a:extLst>
                <a:ext uri="{FF2B5EF4-FFF2-40B4-BE49-F238E27FC236}">
                  <a16:creationId xmlns:a16="http://schemas.microsoft.com/office/drawing/2014/main" id="{33B9604F-025D-499E-A770-2F0DC0FDE782}"/>
                </a:ext>
              </a:extLst>
            </p:cNvPr>
            <p:cNvCxnSpPr/>
            <p:nvPr/>
          </p:nvCxnSpPr>
          <p:spPr>
            <a:xfrm rot="5400000">
              <a:off x="5414820" y="1598741"/>
              <a:ext cx="153190" cy="372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Arrow Connector 143">
              <a:extLst>
                <a:ext uri="{FF2B5EF4-FFF2-40B4-BE49-F238E27FC236}">
                  <a16:creationId xmlns:a16="http://schemas.microsoft.com/office/drawing/2014/main" id="{71E8B69D-D795-41B5-BF34-9E702A511564}"/>
                </a:ext>
              </a:extLst>
            </p:cNvPr>
            <p:cNvCxnSpPr/>
            <p:nvPr/>
          </p:nvCxnSpPr>
          <p:spPr>
            <a:xfrm rot="5400000">
              <a:off x="5546868" y="1598741"/>
              <a:ext cx="153190" cy="372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Arrow Connector 144">
              <a:extLst>
                <a:ext uri="{FF2B5EF4-FFF2-40B4-BE49-F238E27FC236}">
                  <a16:creationId xmlns:a16="http://schemas.microsoft.com/office/drawing/2014/main" id="{08334801-93A1-40C4-8469-9EE099C21263}"/>
                </a:ext>
              </a:extLst>
            </p:cNvPr>
            <p:cNvCxnSpPr/>
            <p:nvPr/>
          </p:nvCxnSpPr>
          <p:spPr>
            <a:xfrm rot="5400000">
              <a:off x="5669616" y="1598741"/>
              <a:ext cx="153190" cy="372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Arrow Connector 145">
              <a:extLst>
                <a:ext uri="{FF2B5EF4-FFF2-40B4-BE49-F238E27FC236}">
                  <a16:creationId xmlns:a16="http://schemas.microsoft.com/office/drawing/2014/main" id="{44B19F82-C366-4D51-9871-06192A6DB8E8}"/>
                </a:ext>
              </a:extLst>
            </p:cNvPr>
            <p:cNvCxnSpPr/>
            <p:nvPr/>
          </p:nvCxnSpPr>
          <p:spPr>
            <a:xfrm rot="5400000">
              <a:off x="5801665" y="1598741"/>
              <a:ext cx="153190" cy="372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Arrow Connector 146">
              <a:extLst>
                <a:ext uri="{FF2B5EF4-FFF2-40B4-BE49-F238E27FC236}">
                  <a16:creationId xmlns:a16="http://schemas.microsoft.com/office/drawing/2014/main" id="{8D453A99-F748-423C-AFD0-D2A7C6D5C96F}"/>
                </a:ext>
              </a:extLst>
            </p:cNvPr>
            <p:cNvCxnSpPr/>
            <p:nvPr/>
          </p:nvCxnSpPr>
          <p:spPr>
            <a:xfrm rot="5400000">
              <a:off x="5920694" y="1598741"/>
              <a:ext cx="153190" cy="372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Arrow Connector 147">
              <a:extLst>
                <a:ext uri="{FF2B5EF4-FFF2-40B4-BE49-F238E27FC236}">
                  <a16:creationId xmlns:a16="http://schemas.microsoft.com/office/drawing/2014/main" id="{19F658ED-3944-4856-A70D-F7875CBB9F85}"/>
                </a:ext>
              </a:extLst>
            </p:cNvPr>
            <p:cNvCxnSpPr/>
            <p:nvPr/>
          </p:nvCxnSpPr>
          <p:spPr>
            <a:xfrm rot="5400000">
              <a:off x="6050882" y="1598741"/>
              <a:ext cx="153190" cy="372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50" name="Straight Arrow Connector 149">
            <a:extLst>
              <a:ext uri="{FF2B5EF4-FFF2-40B4-BE49-F238E27FC236}">
                <a16:creationId xmlns:a16="http://schemas.microsoft.com/office/drawing/2014/main" id="{A0E6E4DB-A7F6-409D-AD19-FCEF002B7411}"/>
              </a:ext>
            </a:extLst>
          </p:cNvPr>
          <p:cNvCxnSpPr/>
          <p:nvPr/>
        </p:nvCxnSpPr>
        <p:spPr>
          <a:xfrm rot="5400000">
            <a:off x="6667500" y="1601788"/>
            <a:ext cx="149225" cy="317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Arrow Connector 150">
            <a:extLst>
              <a:ext uri="{FF2B5EF4-FFF2-40B4-BE49-F238E27FC236}">
                <a16:creationId xmlns:a16="http://schemas.microsoft.com/office/drawing/2014/main" id="{BC81F72B-64E4-42BA-BC12-F89F30E73046}"/>
              </a:ext>
            </a:extLst>
          </p:cNvPr>
          <p:cNvCxnSpPr/>
          <p:nvPr/>
        </p:nvCxnSpPr>
        <p:spPr>
          <a:xfrm rot="5400000">
            <a:off x="6779419" y="1602582"/>
            <a:ext cx="149225" cy="1587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Arrow Connector 151">
            <a:extLst>
              <a:ext uri="{FF2B5EF4-FFF2-40B4-BE49-F238E27FC236}">
                <a16:creationId xmlns:a16="http://schemas.microsoft.com/office/drawing/2014/main" id="{5912393C-537B-4E93-B697-764CE97B286C}"/>
              </a:ext>
            </a:extLst>
          </p:cNvPr>
          <p:cNvCxnSpPr/>
          <p:nvPr/>
        </p:nvCxnSpPr>
        <p:spPr>
          <a:xfrm rot="5400000">
            <a:off x="6881019" y="1602582"/>
            <a:ext cx="149225" cy="1587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Arrow Connector 152">
            <a:extLst>
              <a:ext uri="{FF2B5EF4-FFF2-40B4-BE49-F238E27FC236}">
                <a16:creationId xmlns:a16="http://schemas.microsoft.com/office/drawing/2014/main" id="{029D5BB6-9694-4776-87C5-700BDF4C2CCE}"/>
              </a:ext>
            </a:extLst>
          </p:cNvPr>
          <p:cNvCxnSpPr/>
          <p:nvPr/>
        </p:nvCxnSpPr>
        <p:spPr>
          <a:xfrm rot="5400000">
            <a:off x="6992938" y="1601788"/>
            <a:ext cx="149225" cy="317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Arrow Connector 153">
            <a:extLst>
              <a:ext uri="{FF2B5EF4-FFF2-40B4-BE49-F238E27FC236}">
                <a16:creationId xmlns:a16="http://schemas.microsoft.com/office/drawing/2014/main" id="{1163C7D6-F31E-440B-A7C4-E97F7E67F931}"/>
              </a:ext>
            </a:extLst>
          </p:cNvPr>
          <p:cNvCxnSpPr/>
          <p:nvPr/>
        </p:nvCxnSpPr>
        <p:spPr>
          <a:xfrm rot="5400000">
            <a:off x="7097713" y="1601788"/>
            <a:ext cx="149225" cy="317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Arrow Connector 157">
            <a:extLst>
              <a:ext uri="{FF2B5EF4-FFF2-40B4-BE49-F238E27FC236}">
                <a16:creationId xmlns:a16="http://schemas.microsoft.com/office/drawing/2014/main" id="{2D4C28C4-658D-4AE8-A529-04AB76F7EC94}"/>
              </a:ext>
            </a:extLst>
          </p:cNvPr>
          <p:cNvCxnSpPr/>
          <p:nvPr/>
        </p:nvCxnSpPr>
        <p:spPr>
          <a:xfrm rot="5400000">
            <a:off x="7207250" y="1606550"/>
            <a:ext cx="149225" cy="317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133" name="TextBox 138"/>
          <p:cNvSpPr txBox="1">
            <a:spLocks noChangeArrowheads="1"/>
          </p:cNvSpPr>
          <p:nvPr/>
        </p:nvSpPr>
        <p:spPr bwMode="auto">
          <a:xfrm>
            <a:off x="5372100" y="1350963"/>
            <a:ext cx="30797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/>
              <a:t>P</a:t>
            </a:r>
            <a:r>
              <a:rPr lang="en-US" altLang="en-US" sz="1100" baseline="-25000"/>
              <a:t>o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B0815DA2-2D78-4BA1-B988-DA8722DF3789}"/>
              </a:ext>
            </a:extLst>
          </p:cNvPr>
          <p:cNvSpPr txBox="1"/>
          <p:nvPr/>
        </p:nvSpPr>
        <p:spPr>
          <a:xfrm>
            <a:off x="6410325" y="1273175"/>
            <a:ext cx="449263" cy="306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ymbol" pitchFamily="18" charset="2"/>
                <a:cs typeface="+mn-cs"/>
              </a:rPr>
              <a:t>D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P</a:t>
            </a:r>
            <a:r>
              <a:rPr lang="en-US" sz="1400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1</a:t>
            </a:r>
          </a:p>
        </p:txBody>
      </p:sp>
      <p:sp>
        <p:nvSpPr>
          <p:cNvPr id="45135" name="TextBox 159"/>
          <p:cNvSpPr txBox="1">
            <a:spLocks noChangeArrowheads="1"/>
          </p:cNvSpPr>
          <p:nvPr/>
        </p:nvSpPr>
        <p:spPr bwMode="auto">
          <a:xfrm>
            <a:off x="7319963" y="512763"/>
            <a:ext cx="3905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"/>
              <a:t>G.S.</a:t>
            </a:r>
          </a:p>
        </p:txBody>
      </p:sp>
      <p:sp>
        <p:nvSpPr>
          <p:cNvPr id="161" name="Isosceles Triangle 160">
            <a:extLst>
              <a:ext uri="{FF2B5EF4-FFF2-40B4-BE49-F238E27FC236}">
                <a16:creationId xmlns:a16="http://schemas.microsoft.com/office/drawing/2014/main" id="{C0485BA9-CF4E-4B47-966D-BEBA05796280}"/>
              </a:ext>
            </a:extLst>
          </p:cNvPr>
          <p:cNvSpPr/>
          <p:nvPr/>
        </p:nvSpPr>
        <p:spPr>
          <a:xfrm rot="10800000">
            <a:off x="7450138" y="693738"/>
            <a:ext cx="79375" cy="80962"/>
          </a:xfrm>
          <a:prstGeom prst="triangle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45137" name="Group 112"/>
          <p:cNvGrpSpPr>
            <a:grpSpLocks/>
          </p:cNvGrpSpPr>
          <p:nvPr/>
        </p:nvGrpSpPr>
        <p:grpSpPr bwMode="auto">
          <a:xfrm>
            <a:off x="673100" y="3536950"/>
            <a:ext cx="1447800" cy="511175"/>
            <a:chOff x="736600" y="3536434"/>
            <a:chExt cx="1447832" cy="512465"/>
          </a:xfrm>
        </p:grpSpPr>
        <p:cxnSp>
          <p:nvCxnSpPr>
            <p:cNvPr id="163" name="Straight Connector 162">
              <a:extLst>
                <a:ext uri="{FF2B5EF4-FFF2-40B4-BE49-F238E27FC236}">
                  <a16:creationId xmlns:a16="http://schemas.microsoft.com/office/drawing/2014/main" id="{3ABA180E-1BED-4DBA-8201-DB435F39AF8B}"/>
                </a:ext>
              </a:extLst>
            </p:cNvPr>
            <p:cNvCxnSpPr/>
            <p:nvPr/>
          </p:nvCxnSpPr>
          <p:spPr>
            <a:xfrm>
              <a:off x="863603" y="3784709"/>
              <a:ext cx="121922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143" name="TextBox 163"/>
            <p:cNvSpPr txBox="1">
              <a:spLocks noChangeArrowheads="1"/>
            </p:cNvSpPr>
            <p:nvPr/>
          </p:nvSpPr>
          <p:spPr bwMode="auto">
            <a:xfrm>
              <a:off x="736600" y="3771900"/>
              <a:ext cx="144783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/>
                <a:t>(150+15) x (100+15)</a:t>
              </a:r>
            </a:p>
          </p:txBody>
        </p:sp>
        <p:sp>
          <p:nvSpPr>
            <p:cNvPr id="45144" name="Rectangle 111"/>
            <p:cNvSpPr>
              <a:spLocks noChangeArrowheads="1"/>
            </p:cNvSpPr>
            <p:nvPr/>
          </p:nvSpPr>
          <p:spPr bwMode="auto">
            <a:xfrm>
              <a:off x="964878" y="3536434"/>
              <a:ext cx="104067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/>
                <a:t>15,000,000 lb</a:t>
              </a:r>
            </a:p>
          </p:txBody>
        </p:sp>
      </p:grpSp>
      <p:sp>
        <p:nvSpPr>
          <p:cNvPr id="45138" name="TextBox 113"/>
          <p:cNvSpPr txBox="1">
            <a:spLocks noChangeArrowheads="1"/>
          </p:cNvSpPr>
          <p:nvPr/>
        </p:nvSpPr>
        <p:spPr bwMode="auto">
          <a:xfrm>
            <a:off x="406400" y="4241800"/>
            <a:ext cx="16593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Symbol" panose="05050102010706020507" pitchFamily="18" charset="2"/>
              </a:rPr>
              <a:t>D</a:t>
            </a:r>
            <a:r>
              <a:rPr lang="el-GR" altLang="en-US" sz="1400" dirty="0"/>
              <a:t> σ</a:t>
            </a:r>
            <a:r>
              <a:rPr lang="en-US" altLang="en-US" sz="1400" dirty="0"/>
              <a:t>’ = 790.51 </a:t>
            </a:r>
            <a:r>
              <a:rPr lang="en-US" altLang="en-US" sz="1400" dirty="0" err="1"/>
              <a:t>lb</a:t>
            </a:r>
            <a:r>
              <a:rPr lang="en-US" altLang="en-US" sz="1400" dirty="0"/>
              <a:t>/ft</a:t>
            </a:r>
            <a:r>
              <a:rPr lang="en-US" altLang="en-US" sz="1400" baseline="30000" dirty="0"/>
              <a:t>2</a:t>
            </a:r>
            <a:r>
              <a:rPr lang="en-US" altLang="en-US" sz="1400" dirty="0"/>
              <a:t> </a:t>
            </a:r>
          </a:p>
        </p:txBody>
      </p:sp>
      <p:sp>
        <p:nvSpPr>
          <p:cNvPr id="45139" name="TextBox 120"/>
          <p:cNvSpPr txBox="1">
            <a:spLocks noChangeArrowheads="1"/>
          </p:cNvSpPr>
          <p:nvPr/>
        </p:nvSpPr>
        <p:spPr bwMode="auto">
          <a:xfrm>
            <a:off x="266700" y="4927600"/>
            <a:ext cx="235513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Symbol" panose="05050102010706020507" pitchFamily="18" charset="2"/>
              </a:rPr>
              <a:t>D</a:t>
            </a:r>
            <a:r>
              <a:rPr lang="el-GR" altLang="en-US" sz="1400" dirty="0"/>
              <a:t> σ</a:t>
            </a:r>
            <a:r>
              <a:rPr lang="en-US" altLang="en-US" sz="1400" dirty="0"/>
              <a:t>’  + </a:t>
            </a:r>
            <a:r>
              <a:rPr lang="el-GR" altLang="en-US" sz="1400" dirty="0"/>
              <a:t>σ</a:t>
            </a:r>
            <a:r>
              <a:rPr lang="en-US" altLang="en-US" sz="1400" dirty="0"/>
              <a:t>’</a:t>
            </a:r>
            <a:r>
              <a:rPr lang="en-US" altLang="en-US" sz="1400" baseline="-25000" dirty="0"/>
              <a:t>o </a:t>
            </a:r>
            <a:r>
              <a:rPr lang="en-US" altLang="en-US" sz="1400" dirty="0"/>
              <a:t>=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/>
              <a:t>790.51 + 803 = 1593.51 </a:t>
            </a:r>
            <a:r>
              <a:rPr lang="en-US" altLang="en-US" sz="1400" dirty="0" err="1"/>
              <a:t>lb</a:t>
            </a:r>
            <a:r>
              <a:rPr lang="en-US" altLang="en-US" sz="1400" dirty="0"/>
              <a:t>/ft</a:t>
            </a:r>
            <a:r>
              <a:rPr lang="en-US" altLang="en-US" sz="1400" baseline="30000" dirty="0"/>
              <a:t>2</a:t>
            </a:r>
            <a:r>
              <a:rPr lang="en-US" altLang="en-US" sz="1400" dirty="0"/>
              <a:t> </a:t>
            </a:r>
          </a:p>
        </p:txBody>
      </p:sp>
      <p:cxnSp>
        <p:nvCxnSpPr>
          <p:cNvPr id="122" name="Straight Arrow Connector 121">
            <a:extLst>
              <a:ext uri="{FF2B5EF4-FFF2-40B4-BE49-F238E27FC236}">
                <a16:creationId xmlns:a16="http://schemas.microsoft.com/office/drawing/2014/main" id="{33F7840F-B02B-46E8-B877-84FA024A3BE0}"/>
              </a:ext>
            </a:extLst>
          </p:cNvPr>
          <p:cNvCxnSpPr/>
          <p:nvPr/>
        </p:nvCxnSpPr>
        <p:spPr>
          <a:xfrm rot="16200000" flipH="1" flipV="1">
            <a:off x="5076825" y="4613276"/>
            <a:ext cx="2543175" cy="0"/>
          </a:xfrm>
          <a:prstGeom prst="straightConnector1">
            <a:avLst/>
          </a:prstGeom>
          <a:ln w="190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141" name="TextBox 118"/>
          <p:cNvSpPr txBox="1">
            <a:spLocks noChangeArrowheads="1"/>
          </p:cNvSpPr>
          <p:nvPr/>
        </p:nvSpPr>
        <p:spPr bwMode="auto">
          <a:xfrm>
            <a:off x="7715250" y="0"/>
            <a:ext cx="1428750" cy="2301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00">
                <a:latin typeface="Arial" panose="020B0604020202020204" pitchFamily="34" charset="0"/>
              </a:rPr>
              <a:t>Dr. Kamal Tawfiq - 2010</a:t>
            </a:r>
          </a:p>
        </p:txBody>
      </p:sp>
    </p:spTree>
    <p:extLst>
      <p:ext uri="{BB962C8B-B14F-4D97-AF65-F5344CB8AC3E}">
        <p14:creationId xmlns:p14="http://schemas.microsoft.com/office/powerpoint/2010/main" val="216486746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31617E1D-CB72-4D1C-882B-9F5DE8DF289C}"/>
              </a:ext>
            </a:extLst>
          </p:cNvPr>
          <p:cNvSpPr/>
          <p:nvPr/>
        </p:nvSpPr>
        <p:spPr>
          <a:xfrm>
            <a:off x="4667250" y="720725"/>
            <a:ext cx="3895725" cy="665163"/>
          </a:xfrm>
          <a:custGeom>
            <a:avLst/>
            <a:gdLst>
              <a:gd name="connsiteX0" fmla="*/ 0 w 2860766"/>
              <a:gd name="connsiteY0" fmla="*/ 10346 h 62597"/>
              <a:gd name="connsiteX1" fmla="*/ 339634 w 2860766"/>
              <a:gd name="connsiteY1" fmla="*/ 23408 h 62597"/>
              <a:gd name="connsiteX2" fmla="*/ 627017 w 2860766"/>
              <a:gd name="connsiteY2" fmla="*/ 36471 h 62597"/>
              <a:gd name="connsiteX3" fmla="*/ 1018903 w 2860766"/>
              <a:gd name="connsiteY3" fmla="*/ 23408 h 62597"/>
              <a:gd name="connsiteX4" fmla="*/ 1214846 w 2860766"/>
              <a:gd name="connsiteY4" fmla="*/ 36471 h 62597"/>
              <a:gd name="connsiteX5" fmla="*/ 1489166 w 2860766"/>
              <a:gd name="connsiteY5" fmla="*/ 62597 h 62597"/>
              <a:gd name="connsiteX6" fmla="*/ 2560320 w 2860766"/>
              <a:gd name="connsiteY6" fmla="*/ 49534 h 62597"/>
              <a:gd name="connsiteX7" fmla="*/ 2860766 w 2860766"/>
              <a:gd name="connsiteY7" fmla="*/ 23408 h 62597"/>
              <a:gd name="connsiteX0" fmla="*/ 0 w 2708921"/>
              <a:gd name="connsiteY0" fmla="*/ 10346 h 626477"/>
              <a:gd name="connsiteX1" fmla="*/ 339634 w 2708921"/>
              <a:gd name="connsiteY1" fmla="*/ 23408 h 626477"/>
              <a:gd name="connsiteX2" fmla="*/ 627017 w 2708921"/>
              <a:gd name="connsiteY2" fmla="*/ 36471 h 626477"/>
              <a:gd name="connsiteX3" fmla="*/ 1018903 w 2708921"/>
              <a:gd name="connsiteY3" fmla="*/ 23408 h 626477"/>
              <a:gd name="connsiteX4" fmla="*/ 1214846 w 2708921"/>
              <a:gd name="connsiteY4" fmla="*/ 36471 h 626477"/>
              <a:gd name="connsiteX5" fmla="*/ 1489166 w 2708921"/>
              <a:gd name="connsiteY5" fmla="*/ 62597 h 626477"/>
              <a:gd name="connsiteX6" fmla="*/ 2560320 w 2708921"/>
              <a:gd name="connsiteY6" fmla="*/ 49534 h 626477"/>
              <a:gd name="connsiteX7" fmla="*/ 2055223 w 2708921"/>
              <a:gd name="connsiteY7" fmla="*/ 626477 h 626477"/>
              <a:gd name="connsiteX0" fmla="*/ 0 w 2708921"/>
              <a:gd name="connsiteY0" fmla="*/ 10346 h 626477"/>
              <a:gd name="connsiteX1" fmla="*/ 339634 w 2708921"/>
              <a:gd name="connsiteY1" fmla="*/ 23408 h 626477"/>
              <a:gd name="connsiteX2" fmla="*/ 627017 w 2708921"/>
              <a:gd name="connsiteY2" fmla="*/ 36471 h 626477"/>
              <a:gd name="connsiteX3" fmla="*/ 1018903 w 2708921"/>
              <a:gd name="connsiteY3" fmla="*/ 23408 h 626477"/>
              <a:gd name="connsiteX4" fmla="*/ 1214846 w 2708921"/>
              <a:gd name="connsiteY4" fmla="*/ 36471 h 626477"/>
              <a:gd name="connsiteX5" fmla="*/ 1489166 w 2708921"/>
              <a:gd name="connsiteY5" fmla="*/ 62597 h 626477"/>
              <a:gd name="connsiteX6" fmla="*/ 2560320 w 2708921"/>
              <a:gd name="connsiteY6" fmla="*/ 49534 h 626477"/>
              <a:gd name="connsiteX7" fmla="*/ 2055223 w 2708921"/>
              <a:gd name="connsiteY7" fmla="*/ 626477 h 626477"/>
              <a:gd name="connsiteX8" fmla="*/ 0 w 2708921"/>
              <a:gd name="connsiteY8" fmla="*/ 10346 h 626477"/>
              <a:gd name="connsiteX0" fmla="*/ 0 w 2893424"/>
              <a:gd name="connsiteY0" fmla="*/ 10346 h 397877"/>
              <a:gd name="connsiteX1" fmla="*/ 339634 w 2893424"/>
              <a:gd name="connsiteY1" fmla="*/ 23408 h 397877"/>
              <a:gd name="connsiteX2" fmla="*/ 627017 w 2893424"/>
              <a:gd name="connsiteY2" fmla="*/ 36471 h 397877"/>
              <a:gd name="connsiteX3" fmla="*/ 1018903 w 2893424"/>
              <a:gd name="connsiteY3" fmla="*/ 23408 h 397877"/>
              <a:gd name="connsiteX4" fmla="*/ 1214846 w 2893424"/>
              <a:gd name="connsiteY4" fmla="*/ 36471 h 397877"/>
              <a:gd name="connsiteX5" fmla="*/ 1489166 w 2893424"/>
              <a:gd name="connsiteY5" fmla="*/ 62597 h 397877"/>
              <a:gd name="connsiteX6" fmla="*/ 2560320 w 2893424"/>
              <a:gd name="connsiteY6" fmla="*/ 49534 h 397877"/>
              <a:gd name="connsiteX7" fmla="*/ 2893424 w 2893424"/>
              <a:gd name="connsiteY7" fmla="*/ 397877 h 397877"/>
              <a:gd name="connsiteX8" fmla="*/ 0 w 2893424"/>
              <a:gd name="connsiteY8" fmla="*/ 10346 h 397877"/>
              <a:gd name="connsiteX0" fmla="*/ 0 w 2895601"/>
              <a:gd name="connsiteY0" fmla="*/ 474077 h 474077"/>
              <a:gd name="connsiteX1" fmla="*/ 341811 w 2895601"/>
              <a:gd name="connsiteY1" fmla="*/ 23408 h 474077"/>
              <a:gd name="connsiteX2" fmla="*/ 629194 w 2895601"/>
              <a:gd name="connsiteY2" fmla="*/ 36471 h 474077"/>
              <a:gd name="connsiteX3" fmla="*/ 1021080 w 2895601"/>
              <a:gd name="connsiteY3" fmla="*/ 23408 h 474077"/>
              <a:gd name="connsiteX4" fmla="*/ 1217023 w 2895601"/>
              <a:gd name="connsiteY4" fmla="*/ 36471 h 474077"/>
              <a:gd name="connsiteX5" fmla="*/ 1491343 w 2895601"/>
              <a:gd name="connsiteY5" fmla="*/ 62597 h 474077"/>
              <a:gd name="connsiteX6" fmla="*/ 2562497 w 2895601"/>
              <a:gd name="connsiteY6" fmla="*/ 49534 h 474077"/>
              <a:gd name="connsiteX7" fmla="*/ 2895601 w 2895601"/>
              <a:gd name="connsiteY7" fmla="*/ 397877 h 474077"/>
              <a:gd name="connsiteX8" fmla="*/ 0 w 2895601"/>
              <a:gd name="connsiteY8" fmla="*/ 474077 h 474077"/>
              <a:gd name="connsiteX0" fmla="*/ 0 w 2895601"/>
              <a:gd name="connsiteY0" fmla="*/ 474077 h 474077"/>
              <a:gd name="connsiteX1" fmla="*/ 76201 w 2895601"/>
              <a:gd name="connsiteY1" fmla="*/ 93077 h 474077"/>
              <a:gd name="connsiteX2" fmla="*/ 629194 w 2895601"/>
              <a:gd name="connsiteY2" fmla="*/ 36471 h 474077"/>
              <a:gd name="connsiteX3" fmla="*/ 1021080 w 2895601"/>
              <a:gd name="connsiteY3" fmla="*/ 23408 h 474077"/>
              <a:gd name="connsiteX4" fmla="*/ 1217023 w 2895601"/>
              <a:gd name="connsiteY4" fmla="*/ 36471 h 474077"/>
              <a:gd name="connsiteX5" fmla="*/ 1491343 w 2895601"/>
              <a:gd name="connsiteY5" fmla="*/ 62597 h 474077"/>
              <a:gd name="connsiteX6" fmla="*/ 2562497 w 2895601"/>
              <a:gd name="connsiteY6" fmla="*/ 49534 h 474077"/>
              <a:gd name="connsiteX7" fmla="*/ 2895601 w 2895601"/>
              <a:gd name="connsiteY7" fmla="*/ 397877 h 474077"/>
              <a:gd name="connsiteX8" fmla="*/ 0 w 2895601"/>
              <a:gd name="connsiteY8" fmla="*/ 474077 h 474077"/>
              <a:gd name="connsiteX0" fmla="*/ 0 w 2968002"/>
              <a:gd name="connsiteY0" fmla="*/ 506734 h 506734"/>
              <a:gd name="connsiteX1" fmla="*/ 76201 w 2968002"/>
              <a:gd name="connsiteY1" fmla="*/ 125734 h 506734"/>
              <a:gd name="connsiteX2" fmla="*/ 629194 w 2968002"/>
              <a:gd name="connsiteY2" fmla="*/ 69128 h 506734"/>
              <a:gd name="connsiteX3" fmla="*/ 1021080 w 2968002"/>
              <a:gd name="connsiteY3" fmla="*/ 56065 h 506734"/>
              <a:gd name="connsiteX4" fmla="*/ 1217023 w 2968002"/>
              <a:gd name="connsiteY4" fmla="*/ 69128 h 506734"/>
              <a:gd name="connsiteX5" fmla="*/ 1491343 w 2968002"/>
              <a:gd name="connsiteY5" fmla="*/ 95254 h 506734"/>
              <a:gd name="connsiteX6" fmla="*/ 2819401 w 2968002"/>
              <a:gd name="connsiteY6" fmla="*/ 49534 h 506734"/>
              <a:gd name="connsiteX7" fmla="*/ 2895601 w 2968002"/>
              <a:gd name="connsiteY7" fmla="*/ 430534 h 506734"/>
              <a:gd name="connsiteX8" fmla="*/ 0 w 2968002"/>
              <a:gd name="connsiteY8" fmla="*/ 506734 h 506734"/>
              <a:gd name="connsiteX0" fmla="*/ 0 w 2968002"/>
              <a:gd name="connsiteY0" fmla="*/ 506734 h 506734"/>
              <a:gd name="connsiteX1" fmla="*/ 76200 w 2968002"/>
              <a:gd name="connsiteY1" fmla="*/ 49534 h 506734"/>
              <a:gd name="connsiteX2" fmla="*/ 629194 w 2968002"/>
              <a:gd name="connsiteY2" fmla="*/ 69128 h 506734"/>
              <a:gd name="connsiteX3" fmla="*/ 1021080 w 2968002"/>
              <a:gd name="connsiteY3" fmla="*/ 56065 h 506734"/>
              <a:gd name="connsiteX4" fmla="*/ 1217023 w 2968002"/>
              <a:gd name="connsiteY4" fmla="*/ 69128 h 506734"/>
              <a:gd name="connsiteX5" fmla="*/ 1491343 w 2968002"/>
              <a:gd name="connsiteY5" fmla="*/ 95254 h 506734"/>
              <a:gd name="connsiteX6" fmla="*/ 2819401 w 2968002"/>
              <a:gd name="connsiteY6" fmla="*/ 49534 h 506734"/>
              <a:gd name="connsiteX7" fmla="*/ 2895601 w 2968002"/>
              <a:gd name="connsiteY7" fmla="*/ 430534 h 506734"/>
              <a:gd name="connsiteX8" fmla="*/ 0 w 2968002"/>
              <a:gd name="connsiteY8" fmla="*/ 506734 h 506734"/>
              <a:gd name="connsiteX0" fmla="*/ 0 w 2968002"/>
              <a:gd name="connsiteY0" fmla="*/ 506734 h 506734"/>
              <a:gd name="connsiteX1" fmla="*/ 76200 w 2968002"/>
              <a:gd name="connsiteY1" fmla="*/ 49534 h 506734"/>
              <a:gd name="connsiteX2" fmla="*/ 629194 w 2968002"/>
              <a:gd name="connsiteY2" fmla="*/ 69128 h 506734"/>
              <a:gd name="connsiteX3" fmla="*/ 1021080 w 2968002"/>
              <a:gd name="connsiteY3" fmla="*/ 56065 h 506734"/>
              <a:gd name="connsiteX4" fmla="*/ 1217023 w 2968002"/>
              <a:gd name="connsiteY4" fmla="*/ 69128 h 506734"/>
              <a:gd name="connsiteX5" fmla="*/ 1828800 w 2968002"/>
              <a:gd name="connsiteY5" fmla="*/ 49534 h 506734"/>
              <a:gd name="connsiteX6" fmla="*/ 2819401 w 2968002"/>
              <a:gd name="connsiteY6" fmla="*/ 49534 h 506734"/>
              <a:gd name="connsiteX7" fmla="*/ 2895601 w 2968002"/>
              <a:gd name="connsiteY7" fmla="*/ 430534 h 506734"/>
              <a:gd name="connsiteX8" fmla="*/ 0 w 2968002"/>
              <a:gd name="connsiteY8" fmla="*/ 506734 h 50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68002" h="506734">
                <a:moveTo>
                  <a:pt x="0" y="506734"/>
                </a:moveTo>
                <a:lnTo>
                  <a:pt x="76200" y="49534"/>
                </a:lnTo>
                <a:lnTo>
                  <a:pt x="629194" y="69128"/>
                </a:lnTo>
                <a:cubicBezTo>
                  <a:pt x="759895" y="69128"/>
                  <a:pt x="890451" y="60419"/>
                  <a:pt x="1021080" y="56065"/>
                </a:cubicBezTo>
                <a:lnTo>
                  <a:pt x="1217023" y="69128"/>
                </a:lnTo>
                <a:cubicBezTo>
                  <a:pt x="1308559" y="76756"/>
                  <a:pt x="1736951" y="48642"/>
                  <a:pt x="1828800" y="49534"/>
                </a:cubicBezTo>
                <a:lnTo>
                  <a:pt x="2819401" y="49534"/>
                </a:lnTo>
                <a:cubicBezTo>
                  <a:pt x="2968002" y="0"/>
                  <a:pt x="2645993" y="430534"/>
                  <a:pt x="2895601" y="430534"/>
                </a:cubicBezTo>
                <a:lnTo>
                  <a:pt x="0" y="506734"/>
                </a:lnTo>
                <a:close/>
              </a:path>
            </a:pathLst>
          </a:custGeom>
          <a:gradFill flip="none" rotWithShape="1">
            <a:gsLst>
              <a:gs pos="0">
                <a:srgbClr val="FFFFCC">
                  <a:shade val="30000"/>
                  <a:satMod val="115000"/>
                </a:srgbClr>
              </a:gs>
              <a:gs pos="50000">
                <a:srgbClr val="FFFFCC">
                  <a:shade val="67500"/>
                  <a:satMod val="115000"/>
                </a:srgbClr>
              </a:gs>
              <a:gs pos="100000">
                <a:srgbClr val="FFFFCC">
                  <a:shade val="100000"/>
                  <a:satMod val="115000"/>
                </a:srgbClr>
              </a:gs>
            </a:gsLst>
            <a:lin ang="16200000" scaled="1"/>
            <a:tileRect/>
          </a:gradFill>
          <a:ln w="127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86DC8FA-142E-44C6-8D45-3851B609EBEA}"/>
              </a:ext>
            </a:extLst>
          </p:cNvPr>
          <p:cNvSpPr/>
          <p:nvPr/>
        </p:nvSpPr>
        <p:spPr>
          <a:xfrm>
            <a:off x="4467225" y="1285875"/>
            <a:ext cx="4100513" cy="800100"/>
          </a:xfrm>
          <a:prstGeom prst="rect">
            <a:avLst/>
          </a:prstGeom>
          <a:solidFill>
            <a:srgbClr val="FFDC6D"/>
          </a:solidFill>
          <a:ln w="127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baseline="-25000" dirty="0">
              <a:solidFill>
                <a:srgbClr val="00206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DC0D453-5417-4B24-B530-56AC234FCB1D}"/>
              </a:ext>
            </a:extLst>
          </p:cNvPr>
          <p:cNvSpPr/>
          <p:nvPr/>
        </p:nvSpPr>
        <p:spPr>
          <a:xfrm>
            <a:off x="8277225" y="762000"/>
            <a:ext cx="500063" cy="1400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911D5430-DDF0-453F-BA41-8A6E96348863}"/>
              </a:ext>
            </a:extLst>
          </p:cNvPr>
          <p:cNvGraphicFramePr>
            <a:graphicFrameLocks noGrp="1"/>
          </p:cNvGraphicFramePr>
          <p:nvPr/>
        </p:nvGraphicFramePr>
        <p:xfrm>
          <a:off x="2717800" y="2273300"/>
          <a:ext cx="6166077" cy="398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6087" name="TextBox 16"/>
          <p:cNvSpPr txBox="1">
            <a:spLocks noChangeArrowheads="1"/>
          </p:cNvSpPr>
          <p:nvPr/>
        </p:nvSpPr>
        <p:spPr bwMode="auto">
          <a:xfrm rot="-5400000">
            <a:off x="1834356" y="3880644"/>
            <a:ext cx="14509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Void Ratio (e)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312E816-CAFF-4307-BD6E-8198C3F1B910}"/>
              </a:ext>
            </a:extLst>
          </p:cNvPr>
          <p:cNvCxnSpPr/>
          <p:nvPr/>
        </p:nvCxnSpPr>
        <p:spPr>
          <a:xfrm>
            <a:off x="4848225" y="990600"/>
            <a:ext cx="342900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3F6EDB66-997D-4B12-91F5-088703A5F5EC}"/>
              </a:ext>
            </a:extLst>
          </p:cNvPr>
          <p:cNvSpPr/>
          <p:nvPr/>
        </p:nvSpPr>
        <p:spPr>
          <a:xfrm>
            <a:off x="4467225" y="685800"/>
            <a:ext cx="400050" cy="16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46090" name="Group 28"/>
          <p:cNvGrpSpPr>
            <a:grpSpLocks/>
          </p:cNvGrpSpPr>
          <p:nvPr/>
        </p:nvGrpSpPr>
        <p:grpSpPr bwMode="auto">
          <a:xfrm>
            <a:off x="7756525" y="1012825"/>
            <a:ext cx="304800" cy="76200"/>
            <a:chOff x="762000" y="609600"/>
            <a:chExt cx="533400" cy="228600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A6AEA0CA-760F-4BE9-A935-F9A5A8CA32F1}"/>
                </a:ext>
              </a:extLst>
            </p:cNvPr>
            <p:cNvCxnSpPr/>
            <p:nvPr/>
          </p:nvCxnSpPr>
          <p:spPr>
            <a:xfrm>
              <a:off x="762000" y="609600"/>
              <a:ext cx="533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CEB8CAF4-8F08-4AAD-A5D1-0FF7A024BD68}"/>
                </a:ext>
              </a:extLst>
            </p:cNvPr>
            <p:cNvCxnSpPr/>
            <p:nvPr/>
          </p:nvCxnSpPr>
          <p:spPr>
            <a:xfrm>
              <a:off x="837010" y="685800"/>
              <a:ext cx="38338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70614722-6E83-444D-A44A-21FA3E3CBF77}"/>
                </a:ext>
              </a:extLst>
            </p:cNvPr>
            <p:cNvCxnSpPr/>
            <p:nvPr/>
          </p:nvCxnSpPr>
          <p:spPr>
            <a:xfrm>
              <a:off x="914798" y="762000"/>
              <a:ext cx="22780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04137523-2CB2-4527-A393-953036D61AE4}"/>
                </a:ext>
              </a:extLst>
            </p:cNvPr>
            <p:cNvCxnSpPr/>
            <p:nvPr/>
          </p:nvCxnSpPr>
          <p:spPr>
            <a:xfrm>
              <a:off x="989806" y="838200"/>
              <a:ext cx="7778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091" name="TextBox 29"/>
          <p:cNvSpPr txBox="1">
            <a:spLocks noChangeArrowheads="1"/>
          </p:cNvSpPr>
          <p:nvPr/>
        </p:nvSpPr>
        <p:spPr bwMode="auto">
          <a:xfrm>
            <a:off x="7712075" y="806450"/>
            <a:ext cx="4254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"/>
              <a:t>W.T.</a:t>
            </a:r>
          </a:p>
        </p:txBody>
      </p:sp>
      <p:sp>
        <p:nvSpPr>
          <p:cNvPr id="46092" name="TextBox 32"/>
          <p:cNvSpPr txBox="1">
            <a:spLocks noChangeArrowheads="1"/>
          </p:cNvSpPr>
          <p:nvPr/>
        </p:nvSpPr>
        <p:spPr bwMode="auto">
          <a:xfrm>
            <a:off x="4800600" y="754063"/>
            <a:ext cx="16081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85725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85725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85725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8572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8572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8572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8572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8572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8572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latin typeface="Symbol" panose="05050102010706020507" pitchFamily="18" charset="2"/>
              </a:rPr>
              <a:t>g</a:t>
            </a:r>
            <a:r>
              <a:rPr lang="en-US" altLang="en-US" sz="1200" baseline="-25000"/>
              <a:t>sand</a:t>
            </a:r>
            <a:r>
              <a:rPr lang="en-US" altLang="en-US" sz="1200"/>
              <a:t> </a:t>
            </a: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= 96 pcf</a:t>
            </a:r>
          </a:p>
        </p:txBody>
      </p:sp>
      <p:sp>
        <p:nvSpPr>
          <p:cNvPr id="46093" name="TextBox 33"/>
          <p:cNvSpPr txBox="1">
            <a:spLocks noChangeArrowheads="1"/>
          </p:cNvSpPr>
          <p:nvPr/>
        </p:nvSpPr>
        <p:spPr bwMode="auto">
          <a:xfrm>
            <a:off x="4835525" y="1812925"/>
            <a:ext cx="223837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en-US" sz="11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 = w</a:t>
            </a:r>
            <a:r>
              <a:rPr lang="en-US" altLang="en-US" sz="11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c  </a:t>
            </a: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. G</a:t>
            </a:r>
            <a:r>
              <a:rPr lang="en-US" altLang="en-US" sz="11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s  </a:t>
            </a: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= 0.3 x 2.65 = 0.795 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2141809C-963E-41E7-849C-5BB05E4FC364}"/>
              </a:ext>
            </a:extLst>
          </p:cNvPr>
          <p:cNvCxnSpPr/>
          <p:nvPr/>
        </p:nvCxnSpPr>
        <p:spPr>
          <a:xfrm rot="16200000" flipH="1">
            <a:off x="7553325" y="1409700"/>
            <a:ext cx="1600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E17AD0D9-F4AB-4A8C-B228-4C0AF7BB44D8}"/>
              </a:ext>
            </a:extLst>
          </p:cNvPr>
          <p:cNvCxnSpPr/>
          <p:nvPr/>
        </p:nvCxnSpPr>
        <p:spPr>
          <a:xfrm rot="10800000">
            <a:off x="8297863" y="788988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021D4A2F-63F5-4FC9-8430-6E65819F9D54}"/>
              </a:ext>
            </a:extLst>
          </p:cNvPr>
          <p:cNvCxnSpPr/>
          <p:nvPr/>
        </p:nvCxnSpPr>
        <p:spPr>
          <a:xfrm rot="10800000">
            <a:off x="8296275" y="982663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EE47EAE9-0537-473F-8981-383A46E8E4A4}"/>
              </a:ext>
            </a:extLst>
          </p:cNvPr>
          <p:cNvCxnSpPr/>
          <p:nvPr/>
        </p:nvCxnSpPr>
        <p:spPr>
          <a:xfrm rot="10800000">
            <a:off x="8313738" y="1282700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793A3C7C-8B38-4EC2-B678-23C29ED4CC77}"/>
              </a:ext>
            </a:extLst>
          </p:cNvPr>
          <p:cNvCxnSpPr/>
          <p:nvPr/>
        </p:nvCxnSpPr>
        <p:spPr>
          <a:xfrm rot="10800000">
            <a:off x="8299450" y="2084388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Oval 44">
            <a:extLst>
              <a:ext uri="{FF2B5EF4-FFF2-40B4-BE49-F238E27FC236}">
                <a16:creationId xmlns:a16="http://schemas.microsoft.com/office/drawing/2014/main" id="{3268FA73-D747-448F-81E7-33FEBA7B2188}"/>
              </a:ext>
            </a:extLst>
          </p:cNvPr>
          <p:cNvSpPr/>
          <p:nvPr/>
        </p:nvSpPr>
        <p:spPr>
          <a:xfrm>
            <a:off x="8329613" y="763588"/>
            <a:ext cx="47625" cy="47625"/>
          </a:xfrm>
          <a:prstGeom prst="ellipse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3E4BBDE4-99CD-45A4-BC5D-B8886E82DF61}"/>
              </a:ext>
            </a:extLst>
          </p:cNvPr>
          <p:cNvSpPr/>
          <p:nvPr/>
        </p:nvSpPr>
        <p:spPr>
          <a:xfrm>
            <a:off x="8332788" y="957263"/>
            <a:ext cx="46037" cy="46037"/>
          </a:xfrm>
          <a:prstGeom prst="ellipse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B0418422-C3AD-457D-9E7C-0F6D507C2BED}"/>
              </a:ext>
            </a:extLst>
          </p:cNvPr>
          <p:cNvSpPr/>
          <p:nvPr/>
        </p:nvSpPr>
        <p:spPr>
          <a:xfrm>
            <a:off x="8332788" y="1257300"/>
            <a:ext cx="46037" cy="46038"/>
          </a:xfrm>
          <a:prstGeom prst="ellipse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D0ACA948-6CD0-4185-A26A-E7AA81302B4E}"/>
              </a:ext>
            </a:extLst>
          </p:cNvPr>
          <p:cNvSpPr/>
          <p:nvPr/>
        </p:nvSpPr>
        <p:spPr>
          <a:xfrm>
            <a:off x="8329613" y="2063750"/>
            <a:ext cx="47625" cy="47625"/>
          </a:xfrm>
          <a:prstGeom prst="ellipse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6103" name="TextBox 48"/>
          <p:cNvSpPr txBox="1">
            <a:spLocks noChangeArrowheads="1"/>
          </p:cNvSpPr>
          <p:nvPr/>
        </p:nvSpPr>
        <p:spPr bwMode="auto">
          <a:xfrm>
            <a:off x="8291513" y="742950"/>
            <a:ext cx="46196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3 ft</a:t>
            </a:r>
          </a:p>
        </p:txBody>
      </p:sp>
      <p:sp>
        <p:nvSpPr>
          <p:cNvPr id="46104" name="TextBox 49"/>
          <p:cNvSpPr txBox="1">
            <a:spLocks noChangeArrowheads="1"/>
          </p:cNvSpPr>
          <p:nvPr/>
        </p:nvSpPr>
        <p:spPr bwMode="auto">
          <a:xfrm>
            <a:off x="8305800" y="990600"/>
            <a:ext cx="46196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4 ft</a:t>
            </a:r>
          </a:p>
        </p:txBody>
      </p:sp>
      <p:sp>
        <p:nvSpPr>
          <p:cNvPr id="46105" name="TextBox 50"/>
          <p:cNvSpPr txBox="1">
            <a:spLocks noChangeArrowheads="1"/>
          </p:cNvSpPr>
          <p:nvPr/>
        </p:nvSpPr>
        <p:spPr bwMode="auto">
          <a:xfrm>
            <a:off x="8305800" y="1524000"/>
            <a:ext cx="46196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16 ft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9A1C5EB2-9452-40E1-8B5B-550129D2EECE}"/>
              </a:ext>
            </a:extLst>
          </p:cNvPr>
          <p:cNvSpPr/>
          <p:nvPr/>
        </p:nvSpPr>
        <p:spPr>
          <a:xfrm>
            <a:off x="6940550" y="1609725"/>
            <a:ext cx="131763" cy="131763"/>
          </a:xfrm>
          <a:prstGeom prst="rect">
            <a:avLst/>
          </a:prstGeom>
          <a:solidFill>
            <a:schemeClr val="bg2">
              <a:lumMod val="9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A1559C6-4C31-45AC-9EAF-F9A0A7C9213B}"/>
              </a:ext>
            </a:extLst>
          </p:cNvPr>
          <p:cNvCxnSpPr/>
          <p:nvPr/>
        </p:nvCxnSpPr>
        <p:spPr>
          <a:xfrm>
            <a:off x="4848225" y="1676400"/>
            <a:ext cx="342900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108" name="Group 68"/>
          <p:cNvGrpSpPr>
            <a:grpSpLocks/>
          </p:cNvGrpSpPr>
          <p:nvPr/>
        </p:nvGrpSpPr>
        <p:grpSpPr bwMode="auto">
          <a:xfrm>
            <a:off x="6881813" y="1524000"/>
            <a:ext cx="889000" cy="153988"/>
            <a:chOff x="5240338" y="1524006"/>
            <a:chExt cx="888999" cy="153190"/>
          </a:xfrm>
        </p:grpSpPr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787BF5D5-1418-45C8-9DAA-5C51DA5EB9C0}"/>
                </a:ext>
              </a:extLst>
            </p:cNvPr>
            <p:cNvCxnSpPr/>
            <p:nvPr/>
          </p:nvCxnSpPr>
          <p:spPr>
            <a:xfrm rot="5400000">
              <a:off x="5165331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>
              <a:extLst>
                <a:ext uri="{FF2B5EF4-FFF2-40B4-BE49-F238E27FC236}">
                  <a16:creationId xmlns:a16="http://schemas.microsoft.com/office/drawing/2014/main" id="{2BCD66C3-C58B-414F-80BE-91AFFC18C756}"/>
                </a:ext>
              </a:extLst>
            </p:cNvPr>
            <p:cNvCxnSpPr/>
            <p:nvPr/>
          </p:nvCxnSpPr>
          <p:spPr>
            <a:xfrm rot="5400000">
              <a:off x="5295506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E50921B2-4284-48C2-A12A-BB4A1F3193EE}"/>
                </a:ext>
              </a:extLst>
            </p:cNvPr>
            <p:cNvCxnSpPr/>
            <p:nvPr/>
          </p:nvCxnSpPr>
          <p:spPr>
            <a:xfrm rot="5400000">
              <a:off x="5416156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Arrow Connector 63">
              <a:extLst>
                <a:ext uri="{FF2B5EF4-FFF2-40B4-BE49-F238E27FC236}">
                  <a16:creationId xmlns:a16="http://schemas.microsoft.com/office/drawing/2014/main" id="{DE6A8E61-CD4C-43BA-AF3F-A1676F9E4D0A}"/>
                </a:ext>
              </a:extLst>
            </p:cNvPr>
            <p:cNvCxnSpPr/>
            <p:nvPr/>
          </p:nvCxnSpPr>
          <p:spPr>
            <a:xfrm rot="5400000">
              <a:off x="5546331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09DCB613-E1BF-4161-A68A-62C03A8E640D}"/>
                </a:ext>
              </a:extLst>
            </p:cNvPr>
            <p:cNvCxnSpPr/>
            <p:nvPr/>
          </p:nvCxnSpPr>
          <p:spPr>
            <a:xfrm rot="5400000">
              <a:off x="5670155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F1C14B3E-9A74-4AA4-BCA3-7E00B2588831}"/>
                </a:ext>
              </a:extLst>
            </p:cNvPr>
            <p:cNvCxnSpPr/>
            <p:nvPr/>
          </p:nvCxnSpPr>
          <p:spPr>
            <a:xfrm rot="5400000">
              <a:off x="5800330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>
              <a:extLst>
                <a:ext uri="{FF2B5EF4-FFF2-40B4-BE49-F238E27FC236}">
                  <a16:creationId xmlns:a16="http://schemas.microsoft.com/office/drawing/2014/main" id="{FF48626E-DA63-4D1B-B820-9F333D8BB3A1}"/>
                </a:ext>
              </a:extLst>
            </p:cNvPr>
            <p:cNvCxnSpPr/>
            <p:nvPr/>
          </p:nvCxnSpPr>
          <p:spPr>
            <a:xfrm rot="5400000">
              <a:off x="5920980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>
              <a:extLst>
                <a:ext uri="{FF2B5EF4-FFF2-40B4-BE49-F238E27FC236}">
                  <a16:creationId xmlns:a16="http://schemas.microsoft.com/office/drawing/2014/main" id="{BC497F89-88E9-45C3-8AB5-8E2E73C447BB}"/>
                </a:ext>
              </a:extLst>
            </p:cNvPr>
            <p:cNvCxnSpPr/>
            <p:nvPr/>
          </p:nvCxnSpPr>
          <p:spPr>
            <a:xfrm rot="5400000">
              <a:off x="6051155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109" name="Group 69"/>
          <p:cNvGrpSpPr>
            <a:grpSpLocks/>
          </p:cNvGrpSpPr>
          <p:nvPr/>
        </p:nvGrpSpPr>
        <p:grpSpPr bwMode="auto">
          <a:xfrm>
            <a:off x="5876925" y="1519238"/>
            <a:ext cx="889000" cy="153987"/>
            <a:chOff x="5240338" y="1524006"/>
            <a:chExt cx="888999" cy="153190"/>
          </a:xfrm>
        </p:grpSpPr>
        <p:cxnSp>
          <p:nvCxnSpPr>
            <p:cNvPr id="71" name="Straight Arrow Connector 70">
              <a:extLst>
                <a:ext uri="{FF2B5EF4-FFF2-40B4-BE49-F238E27FC236}">
                  <a16:creationId xmlns:a16="http://schemas.microsoft.com/office/drawing/2014/main" id="{BEB275A9-A2D2-40C2-9FAE-F14744296243}"/>
                </a:ext>
              </a:extLst>
            </p:cNvPr>
            <p:cNvCxnSpPr/>
            <p:nvPr/>
          </p:nvCxnSpPr>
          <p:spPr>
            <a:xfrm rot="5400000">
              <a:off x="5165330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>
              <a:extLst>
                <a:ext uri="{FF2B5EF4-FFF2-40B4-BE49-F238E27FC236}">
                  <a16:creationId xmlns:a16="http://schemas.microsoft.com/office/drawing/2014/main" id="{B30C6713-702E-4E71-B73C-DFA92A0AA0AA}"/>
                </a:ext>
              </a:extLst>
            </p:cNvPr>
            <p:cNvCxnSpPr/>
            <p:nvPr/>
          </p:nvCxnSpPr>
          <p:spPr>
            <a:xfrm rot="5400000">
              <a:off x="5295505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Arrow Connector 72">
              <a:extLst>
                <a:ext uri="{FF2B5EF4-FFF2-40B4-BE49-F238E27FC236}">
                  <a16:creationId xmlns:a16="http://schemas.microsoft.com/office/drawing/2014/main" id="{DAA0A39E-88AA-4EC6-9F8F-1A75FBEB6A10}"/>
                </a:ext>
              </a:extLst>
            </p:cNvPr>
            <p:cNvCxnSpPr/>
            <p:nvPr/>
          </p:nvCxnSpPr>
          <p:spPr>
            <a:xfrm rot="5400000">
              <a:off x="5416155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Arrow Connector 73">
              <a:extLst>
                <a:ext uri="{FF2B5EF4-FFF2-40B4-BE49-F238E27FC236}">
                  <a16:creationId xmlns:a16="http://schemas.microsoft.com/office/drawing/2014/main" id="{A1E00930-7FF4-4493-A8C9-0D4C2AB40D49}"/>
                </a:ext>
              </a:extLst>
            </p:cNvPr>
            <p:cNvCxnSpPr/>
            <p:nvPr/>
          </p:nvCxnSpPr>
          <p:spPr>
            <a:xfrm rot="5400000">
              <a:off x="5546330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Arrow Connector 74">
              <a:extLst>
                <a:ext uri="{FF2B5EF4-FFF2-40B4-BE49-F238E27FC236}">
                  <a16:creationId xmlns:a16="http://schemas.microsoft.com/office/drawing/2014/main" id="{B27E46CF-6CFD-48CC-B286-BF45BD952682}"/>
                </a:ext>
              </a:extLst>
            </p:cNvPr>
            <p:cNvCxnSpPr/>
            <p:nvPr/>
          </p:nvCxnSpPr>
          <p:spPr>
            <a:xfrm rot="5400000">
              <a:off x="5670155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Arrow Connector 75">
              <a:extLst>
                <a:ext uri="{FF2B5EF4-FFF2-40B4-BE49-F238E27FC236}">
                  <a16:creationId xmlns:a16="http://schemas.microsoft.com/office/drawing/2014/main" id="{E0766678-4927-413B-A2A0-1988C84B6C84}"/>
                </a:ext>
              </a:extLst>
            </p:cNvPr>
            <p:cNvCxnSpPr/>
            <p:nvPr/>
          </p:nvCxnSpPr>
          <p:spPr>
            <a:xfrm rot="5400000">
              <a:off x="5800330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Arrow Connector 76">
              <a:extLst>
                <a:ext uri="{FF2B5EF4-FFF2-40B4-BE49-F238E27FC236}">
                  <a16:creationId xmlns:a16="http://schemas.microsoft.com/office/drawing/2014/main" id="{20027F2B-675D-4CB0-9C89-8F0DA79E6447}"/>
                </a:ext>
              </a:extLst>
            </p:cNvPr>
            <p:cNvCxnSpPr/>
            <p:nvPr/>
          </p:nvCxnSpPr>
          <p:spPr>
            <a:xfrm rot="5400000">
              <a:off x="5920980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Arrow Connector 77">
              <a:extLst>
                <a:ext uri="{FF2B5EF4-FFF2-40B4-BE49-F238E27FC236}">
                  <a16:creationId xmlns:a16="http://schemas.microsoft.com/office/drawing/2014/main" id="{73672E1D-97C5-40D5-A3EF-DA40A8884407}"/>
                </a:ext>
              </a:extLst>
            </p:cNvPr>
            <p:cNvCxnSpPr/>
            <p:nvPr/>
          </p:nvCxnSpPr>
          <p:spPr>
            <a:xfrm rot="5400000">
              <a:off x="6051155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111" name="TextBox 79"/>
          <p:cNvSpPr txBox="1">
            <a:spLocks noChangeArrowheads="1"/>
          </p:cNvSpPr>
          <p:nvPr/>
        </p:nvSpPr>
        <p:spPr bwMode="auto">
          <a:xfrm>
            <a:off x="4891088" y="995363"/>
            <a:ext cx="4905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/>
              <a:t>Sand</a:t>
            </a:r>
          </a:p>
        </p:txBody>
      </p:sp>
      <p:sp>
        <p:nvSpPr>
          <p:cNvPr id="46112" name="TextBox 80"/>
          <p:cNvSpPr txBox="1">
            <a:spLocks noChangeArrowheads="1"/>
          </p:cNvSpPr>
          <p:nvPr/>
        </p:nvSpPr>
        <p:spPr bwMode="auto">
          <a:xfrm>
            <a:off x="4879975" y="1247775"/>
            <a:ext cx="441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/>
              <a:t>Clay</a:t>
            </a:r>
          </a:p>
        </p:txBody>
      </p:sp>
      <p:sp>
        <p:nvSpPr>
          <p:cNvPr id="87" name="Freeform 86">
            <a:extLst>
              <a:ext uri="{FF2B5EF4-FFF2-40B4-BE49-F238E27FC236}">
                <a16:creationId xmlns:a16="http://schemas.microsoft.com/office/drawing/2014/main" id="{C2B31082-4996-4AC5-9AE5-E4A4B566CBD8}"/>
              </a:ext>
            </a:extLst>
          </p:cNvPr>
          <p:cNvSpPr/>
          <p:nvPr/>
        </p:nvSpPr>
        <p:spPr>
          <a:xfrm>
            <a:off x="4532313" y="3101975"/>
            <a:ext cx="2338387" cy="2214563"/>
          </a:xfrm>
          <a:custGeom>
            <a:avLst/>
            <a:gdLst>
              <a:gd name="connsiteX0" fmla="*/ 0 w 2362200"/>
              <a:gd name="connsiteY0" fmla="*/ 0 h 2071688"/>
              <a:gd name="connsiteX1" fmla="*/ 2362200 w 2362200"/>
              <a:gd name="connsiteY1" fmla="*/ 2071688 h 2071688"/>
              <a:gd name="connsiteX2" fmla="*/ 2362200 w 2362200"/>
              <a:gd name="connsiteY2" fmla="*/ 2071688 h 2071688"/>
              <a:gd name="connsiteX0" fmla="*/ 0 w 2362200"/>
              <a:gd name="connsiteY0" fmla="*/ 0 h 2071688"/>
              <a:gd name="connsiteX1" fmla="*/ 523875 w 2362200"/>
              <a:gd name="connsiteY1" fmla="*/ 66675 h 2071688"/>
              <a:gd name="connsiteX2" fmla="*/ 2362200 w 2362200"/>
              <a:gd name="connsiteY2" fmla="*/ 2071688 h 2071688"/>
              <a:gd name="connsiteX3" fmla="*/ 2362200 w 2362200"/>
              <a:gd name="connsiteY3" fmla="*/ 2071688 h 2071688"/>
              <a:gd name="connsiteX0" fmla="*/ 0 w 2362200"/>
              <a:gd name="connsiteY0" fmla="*/ 0 h 2071688"/>
              <a:gd name="connsiteX1" fmla="*/ 2362200 w 2362200"/>
              <a:gd name="connsiteY1" fmla="*/ 2071688 h 2071688"/>
              <a:gd name="connsiteX2" fmla="*/ 2362200 w 2362200"/>
              <a:gd name="connsiteY2" fmla="*/ 2071688 h 2071688"/>
              <a:gd name="connsiteX0" fmla="*/ 0 w 2362200"/>
              <a:gd name="connsiteY0" fmla="*/ 0 h 2071688"/>
              <a:gd name="connsiteX1" fmla="*/ 2362200 w 2362200"/>
              <a:gd name="connsiteY1" fmla="*/ 2071688 h 2071688"/>
              <a:gd name="connsiteX2" fmla="*/ 2362200 w 2362200"/>
              <a:gd name="connsiteY2" fmla="*/ 2071688 h 2071688"/>
              <a:gd name="connsiteX0" fmla="*/ 0 w 2362200"/>
              <a:gd name="connsiteY0" fmla="*/ 0 h 2071688"/>
              <a:gd name="connsiteX1" fmla="*/ 2362200 w 2362200"/>
              <a:gd name="connsiteY1" fmla="*/ 2071688 h 2071688"/>
              <a:gd name="connsiteX2" fmla="*/ 2362200 w 2362200"/>
              <a:gd name="connsiteY2" fmla="*/ 2071688 h 2071688"/>
              <a:gd name="connsiteX0" fmla="*/ 0 w 2362200"/>
              <a:gd name="connsiteY0" fmla="*/ 0 h 2071688"/>
              <a:gd name="connsiteX1" fmla="*/ 2362200 w 2362200"/>
              <a:gd name="connsiteY1" fmla="*/ 2071688 h 2071688"/>
              <a:gd name="connsiteX2" fmla="*/ 2362200 w 2362200"/>
              <a:gd name="connsiteY2" fmla="*/ 2071688 h 2071688"/>
              <a:gd name="connsiteX0" fmla="*/ 0 w 2362200"/>
              <a:gd name="connsiteY0" fmla="*/ 0 h 2071688"/>
              <a:gd name="connsiteX1" fmla="*/ 2362200 w 2362200"/>
              <a:gd name="connsiteY1" fmla="*/ 2071688 h 2071688"/>
              <a:gd name="connsiteX2" fmla="*/ 2362200 w 2362200"/>
              <a:gd name="connsiteY2" fmla="*/ 2071688 h 2071688"/>
              <a:gd name="connsiteX0" fmla="*/ 0 w 2362200"/>
              <a:gd name="connsiteY0" fmla="*/ 0 h 2233613"/>
              <a:gd name="connsiteX1" fmla="*/ 2362200 w 2362200"/>
              <a:gd name="connsiteY1" fmla="*/ 2071688 h 2233613"/>
              <a:gd name="connsiteX2" fmla="*/ 2347913 w 2362200"/>
              <a:gd name="connsiteY2" fmla="*/ 2233613 h 2233613"/>
              <a:gd name="connsiteX0" fmla="*/ 0 w 2347913"/>
              <a:gd name="connsiteY0" fmla="*/ 0 h 2233613"/>
              <a:gd name="connsiteX1" fmla="*/ 2347913 w 2347913"/>
              <a:gd name="connsiteY1" fmla="*/ 2233613 h 2233613"/>
              <a:gd name="connsiteX0" fmla="*/ 0 w 2347913"/>
              <a:gd name="connsiteY0" fmla="*/ 117474 h 2351087"/>
              <a:gd name="connsiteX1" fmla="*/ 2347913 w 2347913"/>
              <a:gd name="connsiteY1" fmla="*/ 2351087 h 2351087"/>
              <a:gd name="connsiteX0" fmla="*/ 0 w 2347913"/>
              <a:gd name="connsiteY0" fmla="*/ 117474 h 2351087"/>
              <a:gd name="connsiteX1" fmla="*/ 2347913 w 2347913"/>
              <a:gd name="connsiteY1" fmla="*/ 2351087 h 2351087"/>
              <a:gd name="connsiteX0" fmla="*/ 0 w 2347913"/>
              <a:gd name="connsiteY0" fmla="*/ 117474 h 2351087"/>
              <a:gd name="connsiteX1" fmla="*/ 2347913 w 2347913"/>
              <a:gd name="connsiteY1" fmla="*/ 2351087 h 2351087"/>
              <a:gd name="connsiteX0" fmla="*/ 0 w 2347913"/>
              <a:gd name="connsiteY0" fmla="*/ 0 h 2233613"/>
              <a:gd name="connsiteX1" fmla="*/ 2347913 w 2347913"/>
              <a:gd name="connsiteY1" fmla="*/ 2233613 h 2233613"/>
              <a:gd name="connsiteX0" fmla="*/ 0 w 2347913"/>
              <a:gd name="connsiteY0" fmla="*/ 0 h 2233613"/>
              <a:gd name="connsiteX1" fmla="*/ 2347913 w 2347913"/>
              <a:gd name="connsiteY1" fmla="*/ 2233613 h 2233613"/>
              <a:gd name="connsiteX0" fmla="*/ 0 w 2347913"/>
              <a:gd name="connsiteY0" fmla="*/ 0 h 2233613"/>
              <a:gd name="connsiteX1" fmla="*/ 2347913 w 2347913"/>
              <a:gd name="connsiteY1" fmla="*/ 2233613 h 2233613"/>
              <a:gd name="connsiteX0" fmla="*/ 0 w 2347913"/>
              <a:gd name="connsiteY0" fmla="*/ 0 h 2233613"/>
              <a:gd name="connsiteX1" fmla="*/ 2347913 w 2347913"/>
              <a:gd name="connsiteY1" fmla="*/ 2233613 h 2233613"/>
              <a:gd name="connsiteX0" fmla="*/ 0 w 2362201"/>
              <a:gd name="connsiteY0" fmla="*/ 0 h 2357438"/>
              <a:gd name="connsiteX1" fmla="*/ 2362201 w 2362201"/>
              <a:gd name="connsiteY1" fmla="*/ 2357438 h 2357438"/>
              <a:gd name="connsiteX0" fmla="*/ 0 w 2338388"/>
              <a:gd name="connsiteY0" fmla="*/ 0 h 2214563"/>
              <a:gd name="connsiteX1" fmla="*/ 2338388 w 2338388"/>
              <a:gd name="connsiteY1" fmla="*/ 2214563 h 2214563"/>
              <a:gd name="connsiteX0" fmla="*/ 0 w 2338388"/>
              <a:gd name="connsiteY0" fmla="*/ 22224 h 2236787"/>
              <a:gd name="connsiteX1" fmla="*/ 2338388 w 2338388"/>
              <a:gd name="connsiteY1" fmla="*/ 2236787 h 2236787"/>
              <a:gd name="connsiteX0" fmla="*/ 0 w 2338388"/>
              <a:gd name="connsiteY0" fmla="*/ 0 h 2214563"/>
              <a:gd name="connsiteX1" fmla="*/ 2338388 w 2338388"/>
              <a:gd name="connsiteY1" fmla="*/ 2214563 h 2214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38388" h="2214563">
                <a:moveTo>
                  <a:pt x="0" y="0"/>
                </a:moveTo>
                <a:cubicBezTo>
                  <a:pt x="1101726" y="11113"/>
                  <a:pt x="946150" y="107950"/>
                  <a:pt x="2338388" y="2214563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00E8825C-4A1D-4606-8F76-2F24D0711C46}"/>
              </a:ext>
            </a:extLst>
          </p:cNvPr>
          <p:cNvSpPr/>
          <p:nvPr/>
        </p:nvSpPr>
        <p:spPr>
          <a:xfrm>
            <a:off x="5514975" y="3341688"/>
            <a:ext cx="93663" cy="9366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41505F8B-7D16-4809-BF40-6409CAE86B36}"/>
              </a:ext>
            </a:extLst>
          </p:cNvPr>
          <p:cNvCxnSpPr>
            <a:stCxn id="59" idx="0"/>
          </p:cNvCxnSpPr>
          <p:nvPr/>
        </p:nvCxnSpPr>
        <p:spPr>
          <a:xfrm rot="16200000" flipH="1" flipV="1">
            <a:off x="4289425" y="4613276"/>
            <a:ext cx="2543175" cy="0"/>
          </a:xfrm>
          <a:prstGeom prst="straightConnector1">
            <a:avLst/>
          </a:prstGeom>
          <a:ln w="190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116" name="TextBox 87"/>
          <p:cNvSpPr txBox="1">
            <a:spLocks noChangeArrowheads="1"/>
          </p:cNvSpPr>
          <p:nvPr/>
        </p:nvSpPr>
        <p:spPr bwMode="auto">
          <a:xfrm>
            <a:off x="5281629" y="5847029"/>
            <a:ext cx="4889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n-US" sz="1800" b="1" dirty="0">
                <a:solidFill>
                  <a:srgbClr val="FF0000"/>
                </a:solidFill>
              </a:rPr>
              <a:t> σ</a:t>
            </a:r>
            <a:r>
              <a:rPr lang="en-US" altLang="en-US" sz="1800" b="1" dirty="0">
                <a:solidFill>
                  <a:srgbClr val="FF0000"/>
                </a:solidFill>
              </a:rPr>
              <a:t>’</a:t>
            </a:r>
            <a:r>
              <a:rPr lang="en-US" altLang="en-US" sz="1800" b="1" baseline="-25000" dirty="0">
                <a:solidFill>
                  <a:srgbClr val="FF0000"/>
                </a:solidFill>
              </a:rPr>
              <a:t>o</a:t>
            </a:r>
          </a:p>
        </p:txBody>
      </p:sp>
      <p:sp>
        <p:nvSpPr>
          <p:cNvPr id="46117" name="TextBox 89"/>
          <p:cNvSpPr txBox="1">
            <a:spLocks noChangeArrowheads="1"/>
          </p:cNvSpPr>
          <p:nvPr/>
        </p:nvSpPr>
        <p:spPr bwMode="auto">
          <a:xfrm>
            <a:off x="201613" y="179388"/>
            <a:ext cx="173752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 u="sng" dirty="0"/>
              <a:t>Example: (cont.)</a:t>
            </a:r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E32C9ED1-879C-49B9-8E02-31FB0B5EA2D2}"/>
              </a:ext>
            </a:extLst>
          </p:cNvPr>
          <p:cNvSpPr/>
          <p:nvPr/>
        </p:nvSpPr>
        <p:spPr>
          <a:xfrm>
            <a:off x="4541838" y="3068638"/>
            <a:ext cx="66675" cy="66675"/>
          </a:xfrm>
          <a:prstGeom prst="ellipse">
            <a:avLst/>
          </a:prstGeom>
          <a:solidFill>
            <a:schemeClr val="bg1">
              <a:lumMod val="65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CA8510E3-CFDD-4672-B0CE-A57C46DA9C18}"/>
              </a:ext>
            </a:extLst>
          </p:cNvPr>
          <p:cNvSpPr/>
          <p:nvPr/>
        </p:nvSpPr>
        <p:spPr>
          <a:xfrm>
            <a:off x="4887913" y="3090863"/>
            <a:ext cx="44450" cy="44450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1E7FE2DD-7ECB-435A-AF5B-B4B38708FE35}"/>
              </a:ext>
            </a:extLst>
          </p:cNvPr>
          <p:cNvSpPr/>
          <p:nvPr/>
        </p:nvSpPr>
        <p:spPr>
          <a:xfrm>
            <a:off x="5122863" y="3130550"/>
            <a:ext cx="46037" cy="46038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220DCD47-C305-4312-A127-8704EBCCBA77}"/>
              </a:ext>
            </a:extLst>
          </p:cNvPr>
          <p:cNvSpPr/>
          <p:nvPr/>
        </p:nvSpPr>
        <p:spPr>
          <a:xfrm>
            <a:off x="5659438" y="3502025"/>
            <a:ext cx="44450" cy="46038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B8D2C015-9CC9-403B-858A-EA1A624191A9}"/>
              </a:ext>
            </a:extLst>
          </p:cNvPr>
          <p:cNvSpPr/>
          <p:nvPr/>
        </p:nvSpPr>
        <p:spPr>
          <a:xfrm>
            <a:off x="5945188" y="3905250"/>
            <a:ext cx="44450" cy="44450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81F8FDC4-9A1C-4643-99DC-439A979ECDF0}"/>
              </a:ext>
            </a:extLst>
          </p:cNvPr>
          <p:cNvSpPr/>
          <p:nvPr/>
        </p:nvSpPr>
        <p:spPr>
          <a:xfrm>
            <a:off x="6342063" y="4511675"/>
            <a:ext cx="46037" cy="46038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D76A5CB7-7BE0-4554-B092-AC796BAB86B0}"/>
              </a:ext>
            </a:extLst>
          </p:cNvPr>
          <p:cNvSpPr/>
          <p:nvPr/>
        </p:nvSpPr>
        <p:spPr>
          <a:xfrm>
            <a:off x="6632575" y="4954588"/>
            <a:ext cx="46038" cy="46037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C956AEDC-534E-458D-A0BC-0AAB3783AB53}"/>
              </a:ext>
            </a:extLst>
          </p:cNvPr>
          <p:cNvCxnSpPr>
            <a:stCxn id="98" idx="6"/>
          </p:cNvCxnSpPr>
          <p:nvPr/>
        </p:nvCxnSpPr>
        <p:spPr>
          <a:xfrm flipH="1" flipV="1">
            <a:off x="4908550" y="4730750"/>
            <a:ext cx="1985963" cy="5889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Oval 100">
            <a:extLst>
              <a:ext uri="{FF2B5EF4-FFF2-40B4-BE49-F238E27FC236}">
                <a16:creationId xmlns:a16="http://schemas.microsoft.com/office/drawing/2014/main" id="{0A17DB66-660B-40BF-A714-F1D5546C90BA}"/>
              </a:ext>
            </a:extLst>
          </p:cNvPr>
          <p:cNvSpPr/>
          <p:nvPr/>
        </p:nvSpPr>
        <p:spPr>
          <a:xfrm>
            <a:off x="4879975" y="4711700"/>
            <a:ext cx="46038" cy="46038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103" name="Straight Arrow Connector 102">
            <a:extLst>
              <a:ext uri="{FF2B5EF4-FFF2-40B4-BE49-F238E27FC236}">
                <a16:creationId xmlns:a16="http://schemas.microsoft.com/office/drawing/2014/main" id="{059D5B58-9578-4348-9492-69A35D7C956F}"/>
              </a:ext>
            </a:extLst>
          </p:cNvPr>
          <p:cNvCxnSpPr/>
          <p:nvPr/>
        </p:nvCxnSpPr>
        <p:spPr>
          <a:xfrm rot="10800000">
            <a:off x="5732463" y="4973638"/>
            <a:ext cx="188912" cy="571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Oval 97">
            <a:extLst>
              <a:ext uri="{FF2B5EF4-FFF2-40B4-BE49-F238E27FC236}">
                <a16:creationId xmlns:a16="http://schemas.microsoft.com/office/drawing/2014/main" id="{FE463C47-A170-4D38-A0D0-3E00AD01190B}"/>
              </a:ext>
            </a:extLst>
          </p:cNvPr>
          <p:cNvSpPr/>
          <p:nvPr/>
        </p:nvSpPr>
        <p:spPr>
          <a:xfrm>
            <a:off x="6850063" y="5297488"/>
            <a:ext cx="44450" cy="46037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45128E6F-B977-4CFA-A012-F266092435B7}"/>
              </a:ext>
            </a:extLst>
          </p:cNvPr>
          <p:cNvSpPr txBox="1"/>
          <p:nvPr/>
        </p:nvSpPr>
        <p:spPr>
          <a:xfrm>
            <a:off x="4370388" y="2809875"/>
            <a:ext cx="411162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Symbol" pitchFamily="18" charset="2"/>
                <a:cs typeface="+mn-cs"/>
              </a:rPr>
              <a:t>D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n-lt"/>
                <a:cs typeface="+mn-cs"/>
              </a:rPr>
              <a:t>p</a:t>
            </a:r>
            <a:r>
              <a:rPr lang="en-US" sz="1200" baseline="-25000" dirty="0">
                <a:solidFill>
                  <a:schemeClr val="bg1">
                    <a:lumMod val="50000"/>
                  </a:schemeClr>
                </a:solidFill>
                <a:latin typeface="+mn-lt"/>
                <a:cs typeface="+mn-cs"/>
              </a:rPr>
              <a:t>1</a:t>
            </a: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EF7C72C5-C46E-4BA0-8D48-4BE855C40ED1}"/>
              </a:ext>
            </a:extLst>
          </p:cNvPr>
          <p:cNvSpPr/>
          <p:nvPr/>
        </p:nvSpPr>
        <p:spPr>
          <a:xfrm>
            <a:off x="6223000" y="241300"/>
            <a:ext cx="723900" cy="571500"/>
          </a:xfrm>
          <a:prstGeom prst="rect">
            <a:avLst/>
          </a:prstGeom>
          <a:solidFill>
            <a:srgbClr val="FFFF00"/>
          </a:solidFill>
          <a:ln w="31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6131" name="TextBox 103"/>
          <p:cNvSpPr txBox="1">
            <a:spLocks noChangeArrowheads="1"/>
          </p:cNvSpPr>
          <p:nvPr/>
        </p:nvSpPr>
        <p:spPr bwMode="auto">
          <a:xfrm>
            <a:off x="6180138" y="0"/>
            <a:ext cx="7762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064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064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064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064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06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06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06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06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06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Building</a:t>
            </a:r>
          </a:p>
        </p:txBody>
      </p:sp>
      <p:cxnSp>
        <p:nvCxnSpPr>
          <p:cNvPr id="111" name="Straight Arrow Connector 110">
            <a:extLst>
              <a:ext uri="{FF2B5EF4-FFF2-40B4-BE49-F238E27FC236}">
                <a16:creationId xmlns:a16="http://schemas.microsoft.com/office/drawing/2014/main" id="{5165DBB2-9562-45D4-AB7F-8F13D8DA13ED}"/>
              </a:ext>
            </a:extLst>
          </p:cNvPr>
          <p:cNvCxnSpPr/>
          <p:nvPr/>
        </p:nvCxnSpPr>
        <p:spPr>
          <a:xfrm rot="5400000">
            <a:off x="6173788" y="696913"/>
            <a:ext cx="230187" cy="15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Arrow Connector 114">
            <a:extLst>
              <a:ext uri="{FF2B5EF4-FFF2-40B4-BE49-F238E27FC236}">
                <a16:creationId xmlns:a16="http://schemas.microsoft.com/office/drawing/2014/main" id="{98494E86-9711-44AD-87E1-D8437AA330B9}"/>
              </a:ext>
            </a:extLst>
          </p:cNvPr>
          <p:cNvCxnSpPr/>
          <p:nvPr/>
        </p:nvCxnSpPr>
        <p:spPr>
          <a:xfrm rot="5400000">
            <a:off x="6327775" y="696913"/>
            <a:ext cx="230187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Arrow Connector 115">
            <a:extLst>
              <a:ext uri="{FF2B5EF4-FFF2-40B4-BE49-F238E27FC236}">
                <a16:creationId xmlns:a16="http://schemas.microsoft.com/office/drawing/2014/main" id="{9DF81FB9-8AA5-41B2-93B5-6728DFA42411}"/>
              </a:ext>
            </a:extLst>
          </p:cNvPr>
          <p:cNvCxnSpPr/>
          <p:nvPr/>
        </p:nvCxnSpPr>
        <p:spPr>
          <a:xfrm rot="5400000">
            <a:off x="6480175" y="696913"/>
            <a:ext cx="230187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>
            <a:extLst>
              <a:ext uri="{FF2B5EF4-FFF2-40B4-BE49-F238E27FC236}">
                <a16:creationId xmlns:a16="http://schemas.microsoft.com/office/drawing/2014/main" id="{DAB21177-602B-445C-9E7E-306388CA8C27}"/>
              </a:ext>
            </a:extLst>
          </p:cNvPr>
          <p:cNvCxnSpPr/>
          <p:nvPr/>
        </p:nvCxnSpPr>
        <p:spPr>
          <a:xfrm rot="5400000">
            <a:off x="6632575" y="696913"/>
            <a:ext cx="230187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Arrow Connector 117">
            <a:extLst>
              <a:ext uri="{FF2B5EF4-FFF2-40B4-BE49-F238E27FC236}">
                <a16:creationId xmlns:a16="http://schemas.microsoft.com/office/drawing/2014/main" id="{FC993A28-AEAD-4F13-A7D3-00BB8D376CFB}"/>
              </a:ext>
            </a:extLst>
          </p:cNvPr>
          <p:cNvCxnSpPr/>
          <p:nvPr/>
        </p:nvCxnSpPr>
        <p:spPr>
          <a:xfrm rot="5400000">
            <a:off x="6783388" y="696913"/>
            <a:ext cx="230187" cy="15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137" name="TextBox 118"/>
          <p:cNvSpPr txBox="1">
            <a:spLocks noChangeArrowheads="1"/>
          </p:cNvSpPr>
          <p:nvPr/>
        </p:nvSpPr>
        <p:spPr bwMode="auto">
          <a:xfrm>
            <a:off x="6296025" y="331788"/>
            <a:ext cx="5365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/>
              <a:t>q</a:t>
            </a:r>
            <a:r>
              <a:rPr lang="en-US" altLang="en-US" sz="1200" baseline="-25000"/>
              <a:t>design</a:t>
            </a:r>
          </a:p>
        </p:txBody>
      </p:sp>
      <p:sp>
        <p:nvSpPr>
          <p:cNvPr id="120" name="Trapezoid 119">
            <a:extLst>
              <a:ext uri="{FF2B5EF4-FFF2-40B4-BE49-F238E27FC236}">
                <a16:creationId xmlns:a16="http://schemas.microsoft.com/office/drawing/2014/main" id="{7DD73353-B9CA-490D-9C30-84E3B448AF74}"/>
              </a:ext>
            </a:extLst>
          </p:cNvPr>
          <p:cNvSpPr/>
          <p:nvPr/>
        </p:nvSpPr>
        <p:spPr>
          <a:xfrm>
            <a:off x="5875338" y="812800"/>
            <a:ext cx="1416050" cy="862013"/>
          </a:xfrm>
          <a:prstGeom prst="trapezoid">
            <a:avLst>
              <a:gd name="adj" fmla="val 40193"/>
            </a:avLst>
          </a:prstGeom>
          <a:solidFill>
            <a:srgbClr val="4F81BD">
              <a:alpha val="18824"/>
            </a:srgb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123" name="Straight Arrow Connector 122">
            <a:extLst>
              <a:ext uri="{FF2B5EF4-FFF2-40B4-BE49-F238E27FC236}">
                <a16:creationId xmlns:a16="http://schemas.microsoft.com/office/drawing/2014/main" id="{D0D33BDF-81A5-450C-B655-A4F84936BC57}"/>
              </a:ext>
            </a:extLst>
          </p:cNvPr>
          <p:cNvCxnSpPr/>
          <p:nvPr/>
        </p:nvCxnSpPr>
        <p:spPr>
          <a:xfrm rot="5400000">
            <a:off x="4935538" y="1592262"/>
            <a:ext cx="152400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Arrow Connector 123">
            <a:extLst>
              <a:ext uri="{FF2B5EF4-FFF2-40B4-BE49-F238E27FC236}">
                <a16:creationId xmlns:a16="http://schemas.microsoft.com/office/drawing/2014/main" id="{FBFC401C-C1AF-4E33-97C1-5A2ED3278D54}"/>
              </a:ext>
            </a:extLst>
          </p:cNvPr>
          <p:cNvCxnSpPr/>
          <p:nvPr/>
        </p:nvCxnSpPr>
        <p:spPr>
          <a:xfrm rot="5400000">
            <a:off x="5054601" y="1592262"/>
            <a:ext cx="152400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Arrow Connector 124">
            <a:extLst>
              <a:ext uri="{FF2B5EF4-FFF2-40B4-BE49-F238E27FC236}">
                <a16:creationId xmlns:a16="http://schemas.microsoft.com/office/drawing/2014/main" id="{055A4FFB-93E3-43F5-9444-EFB601B59209}"/>
              </a:ext>
            </a:extLst>
          </p:cNvPr>
          <p:cNvCxnSpPr/>
          <p:nvPr/>
        </p:nvCxnSpPr>
        <p:spPr>
          <a:xfrm rot="5400000">
            <a:off x="5184776" y="1592262"/>
            <a:ext cx="152400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Arrow Connector 125">
            <a:extLst>
              <a:ext uri="{FF2B5EF4-FFF2-40B4-BE49-F238E27FC236}">
                <a16:creationId xmlns:a16="http://schemas.microsoft.com/office/drawing/2014/main" id="{0660D7E8-11D6-48E8-8FA4-2A637AB3CC3E}"/>
              </a:ext>
            </a:extLst>
          </p:cNvPr>
          <p:cNvCxnSpPr/>
          <p:nvPr/>
        </p:nvCxnSpPr>
        <p:spPr>
          <a:xfrm rot="5400000">
            <a:off x="5308601" y="1592262"/>
            <a:ext cx="152400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Arrow Connector 126">
            <a:extLst>
              <a:ext uri="{FF2B5EF4-FFF2-40B4-BE49-F238E27FC236}">
                <a16:creationId xmlns:a16="http://schemas.microsoft.com/office/drawing/2014/main" id="{4FD99EA0-8849-4E9A-9464-B536CEF31F42}"/>
              </a:ext>
            </a:extLst>
          </p:cNvPr>
          <p:cNvCxnSpPr/>
          <p:nvPr/>
        </p:nvCxnSpPr>
        <p:spPr>
          <a:xfrm rot="5400000">
            <a:off x="5440363" y="1592262"/>
            <a:ext cx="152400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Arrow Connector 127">
            <a:extLst>
              <a:ext uri="{FF2B5EF4-FFF2-40B4-BE49-F238E27FC236}">
                <a16:creationId xmlns:a16="http://schemas.microsoft.com/office/drawing/2014/main" id="{47978946-ECC2-442E-928C-38398E27A4D1}"/>
              </a:ext>
            </a:extLst>
          </p:cNvPr>
          <p:cNvCxnSpPr/>
          <p:nvPr/>
        </p:nvCxnSpPr>
        <p:spPr>
          <a:xfrm rot="5400000">
            <a:off x="5559426" y="1592262"/>
            <a:ext cx="152400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Arrow Connector 128">
            <a:extLst>
              <a:ext uri="{FF2B5EF4-FFF2-40B4-BE49-F238E27FC236}">
                <a16:creationId xmlns:a16="http://schemas.microsoft.com/office/drawing/2014/main" id="{776598DE-1CD4-4BD7-81A5-740245ED6928}"/>
              </a:ext>
            </a:extLst>
          </p:cNvPr>
          <p:cNvCxnSpPr/>
          <p:nvPr/>
        </p:nvCxnSpPr>
        <p:spPr>
          <a:xfrm rot="5400000">
            <a:off x="5689601" y="1592262"/>
            <a:ext cx="152400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Arrow Connector 130">
            <a:extLst>
              <a:ext uri="{FF2B5EF4-FFF2-40B4-BE49-F238E27FC236}">
                <a16:creationId xmlns:a16="http://schemas.microsoft.com/office/drawing/2014/main" id="{A68B8352-5AF1-4DC7-AC6C-741ABE85BEB6}"/>
              </a:ext>
            </a:extLst>
          </p:cNvPr>
          <p:cNvCxnSpPr/>
          <p:nvPr/>
        </p:nvCxnSpPr>
        <p:spPr>
          <a:xfrm rot="5400000">
            <a:off x="7816057" y="1599406"/>
            <a:ext cx="153988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Arrow Connector 131">
            <a:extLst>
              <a:ext uri="{FF2B5EF4-FFF2-40B4-BE49-F238E27FC236}">
                <a16:creationId xmlns:a16="http://schemas.microsoft.com/office/drawing/2014/main" id="{6B908EE4-F653-4F0E-BC7D-4A48FD3CFF50}"/>
              </a:ext>
            </a:extLst>
          </p:cNvPr>
          <p:cNvCxnSpPr/>
          <p:nvPr/>
        </p:nvCxnSpPr>
        <p:spPr>
          <a:xfrm rot="5400000">
            <a:off x="7946232" y="1599406"/>
            <a:ext cx="153988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Arrow Connector 132">
            <a:extLst>
              <a:ext uri="{FF2B5EF4-FFF2-40B4-BE49-F238E27FC236}">
                <a16:creationId xmlns:a16="http://schemas.microsoft.com/office/drawing/2014/main" id="{630EA088-1E6A-47D0-8DA2-7BFC580A0863}"/>
              </a:ext>
            </a:extLst>
          </p:cNvPr>
          <p:cNvCxnSpPr/>
          <p:nvPr/>
        </p:nvCxnSpPr>
        <p:spPr>
          <a:xfrm rot="5400000">
            <a:off x="8065294" y="1599406"/>
            <a:ext cx="153988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150" name="Group 133"/>
          <p:cNvGrpSpPr>
            <a:grpSpLocks/>
          </p:cNvGrpSpPr>
          <p:nvPr/>
        </p:nvGrpSpPr>
        <p:grpSpPr bwMode="auto">
          <a:xfrm>
            <a:off x="5878513" y="1528762"/>
            <a:ext cx="1404937" cy="153987"/>
            <a:chOff x="5879105" y="1527981"/>
            <a:chExt cx="1404377" cy="153992"/>
          </a:xfrm>
        </p:grpSpPr>
        <p:grpSp>
          <p:nvGrpSpPr>
            <p:cNvPr id="46177" name="Group 68"/>
            <p:cNvGrpSpPr>
              <a:grpSpLocks/>
            </p:cNvGrpSpPr>
            <p:nvPr/>
          </p:nvGrpSpPr>
          <p:grpSpPr bwMode="auto">
            <a:xfrm>
              <a:off x="5879105" y="1528763"/>
              <a:ext cx="757439" cy="148432"/>
              <a:chOff x="5240338" y="1524006"/>
              <a:chExt cx="888999" cy="153190"/>
            </a:xfrm>
          </p:grpSpPr>
          <p:cxnSp>
            <p:nvCxnSpPr>
              <p:cNvPr id="141" name="Straight Arrow Connector 140">
                <a:extLst>
                  <a:ext uri="{FF2B5EF4-FFF2-40B4-BE49-F238E27FC236}">
                    <a16:creationId xmlns:a16="http://schemas.microsoft.com/office/drawing/2014/main" id="{AD3997F4-1B18-4A32-9E09-75DC41AC7FD7}"/>
                  </a:ext>
                </a:extLst>
              </p:cNvPr>
              <p:cNvCxnSpPr/>
              <p:nvPr/>
            </p:nvCxnSpPr>
            <p:spPr>
              <a:xfrm rot="5400000">
                <a:off x="5165194" y="1598343"/>
                <a:ext cx="154014" cy="3725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Arrow Connector 141">
                <a:extLst>
                  <a:ext uri="{FF2B5EF4-FFF2-40B4-BE49-F238E27FC236}">
                    <a16:creationId xmlns:a16="http://schemas.microsoft.com/office/drawing/2014/main" id="{C25CFEC8-7C6A-4657-BEE2-A2CFBEA59A99}"/>
                  </a:ext>
                </a:extLst>
              </p:cNvPr>
              <p:cNvCxnSpPr/>
              <p:nvPr/>
            </p:nvCxnSpPr>
            <p:spPr>
              <a:xfrm rot="5400000">
                <a:off x="5295568" y="1598343"/>
                <a:ext cx="154014" cy="3725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Arrow Connector 142">
                <a:extLst>
                  <a:ext uri="{FF2B5EF4-FFF2-40B4-BE49-F238E27FC236}">
                    <a16:creationId xmlns:a16="http://schemas.microsoft.com/office/drawing/2014/main" id="{F052FCF9-8604-4AD0-A4CE-CA5DC93AA782}"/>
                  </a:ext>
                </a:extLst>
              </p:cNvPr>
              <p:cNvCxnSpPr/>
              <p:nvPr/>
            </p:nvCxnSpPr>
            <p:spPr>
              <a:xfrm rot="5400000">
                <a:off x="5414768" y="1598343"/>
                <a:ext cx="154014" cy="3725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Arrow Connector 143">
                <a:extLst>
                  <a:ext uri="{FF2B5EF4-FFF2-40B4-BE49-F238E27FC236}">
                    <a16:creationId xmlns:a16="http://schemas.microsoft.com/office/drawing/2014/main" id="{4710E403-62D9-45E8-84D1-99BA45CBA4DC}"/>
                  </a:ext>
                </a:extLst>
              </p:cNvPr>
              <p:cNvCxnSpPr/>
              <p:nvPr/>
            </p:nvCxnSpPr>
            <p:spPr>
              <a:xfrm rot="5400000">
                <a:off x="5545142" y="1598343"/>
                <a:ext cx="154014" cy="3725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Arrow Connector 144">
                <a:extLst>
                  <a:ext uri="{FF2B5EF4-FFF2-40B4-BE49-F238E27FC236}">
                    <a16:creationId xmlns:a16="http://schemas.microsoft.com/office/drawing/2014/main" id="{67D48170-143F-47F5-97A2-23399EED67CD}"/>
                  </a:ext>
                </a:extLst>
              </p:cNvPr>
              <p:cNvCxnSpPr/>
              <p:nvPr/>
            </p:nvCxnSpPr>
            <p:spPr>
              <a:xfrm rot="5400000">
                <a:off x="5669928" y="1598343"/>
                <a:ext cx="154014" cy="3725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Arrow Connector 145">
                <a:extLst>
                  <a:ext uri="{FF2B5EF4-FFF2-40B4-BE49-F238E27FC236}">
                    <a16:creationId xmlns:a16="http://schemas.microsoft.com/office/drawing/2014/main" id="{D91B29AA-B2C4-49B1-8EB0-4BF2E147D79C}"/>
                  </a:ext>
                </a:extLst>
              </p:cNvPr>
              <p:cNvCxnSpPr/>
              <p:nvPr/>
            </p:nvCxnSpPr>
            <p:spPr>
              <a:xfrm rot="5400000">
                <a:off x="5800303" y="1598343"/>
                <a:ext cx="154014" cy="3725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Arrow Connector 146">
                <a:extLst>
                  <a:ext uri="{FF2B5EF4-FFF2-40B4-BE49-F238E27FC236}">
                    <a16:creationId xmlns:a16="http://schemas.microsoft.com/office/drawing/2014/main" id="{3CC1D647-E0D0-4FCA-A070-B6CC74D8569A}"/>
                  </a:ext>
                </a:extLst>
              </p:cNvPr>
              <p:cNvCxnSpPr/>
              <p:nvPr/>
            </p:nvCxnSpPr>
            <p:spPr>
              <a:xfrm rot="5400000">
                <a:off x="5919502" y="1598343"/>
                <a:ext cx="154014" cy="3725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Arrow Connector 147">
                <a:extLst>
                  <a:ext uri="{FF2B5EF4-FFF2-40B4-BE49-F238E27FC236}">
                    <a16:creationId xmlns:a16="http://schemas.microsoft.com/office/drawing/2014/main" id="{BAA84C6E-91AF-481D-85A3-16124582CE78}"/>
                  </a:ext>
                </a:extLst>
              </p:cNvPr>
              <p:cNvCxnSpPr/>
              <p:nvPr/>
            </p:nvCxnSpPr>
            <p:spPr>
              <a:xfrm rot="5400000">
                <a:off x="6049876" y="1598343"/>
                <a:ext cx="154014" cy="3725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50" name="Straight Arrow Connector 149">
              <a:extLst>
                <a:ext uri="{FF2B5EF4-FFF2-40B4-BE49-F238E27FC236}">
                  <a16:creationId xmlns:a16="http://schemas.microsoft.com/office/drawing/2014/main" id="{9207F64E-1469-4F0E-85D6-A7CBBB8BCD61}"/>
                </a:ext>
              </a:extLst>
            </p:cNvPr>
            <p:cNvCxnSpPr/>
            <p:nvPr/>
          </p:nvCxnSpPr>
          <p:spPr>
            <a:xfrm rot="5400000">
              <a:off x="6667745" y="1601009"/>
              <a:ext cx="149230" cy="3174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Arrow Connector 150">
              <a:extLst>
                <a:ext uri="{FF2B5EF4-FFF2-40B4-BE49-F238E27FC236}">
                  <a16:creationId xmlns:a16="http://schemas.microsoft.com/office/drawing/2014/main" id="{39997B18-7C29-41A3-81E3-77AD83BECE1B}"/>
                </a:ext>
              </a:extLst>
            </p:cNvPr>
            <p:cNvCxnSpPr/>
            <p:nvPr/>
          </p:nvCxnSpPr>
          <p:spPr>
            <a:xfrm rot="5400000">
              <a:off x="6779620" y="1601803"/>
              <a:ext cx="149230" cy="1586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Arrow Connector 151">
              <a:extLst>
                <a:ext uri="{FF2B5EF4-FFF2-40B4-BE49-F238E27FC236}">
                  <a16:creationId xmlns:a16="http://schemas.microsoft.com/office/drawing/2014/main" id="{6CFC60C8-4FF8-4A57-BE14-1A612ED35C3A}"/>
                </a:ext>
              </a:extLst>
            </p:cNvPr>
            <p:cNvCxnSpPr/>
            <p:nvPr/>
          </p:nvCxnSpPr>
          <p:spPr>
            <a:xfrm rot="5400000">
              <a:off x="6880386" y="1601009"/>
              <a:ext cx="149230" cy="3174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Arrow Connector 152">
              <a:extLst>
                <a:ext uri="{FF2B5EF4-FFF2-40B4-BE49-F238E27FC236}">
                  <a16:creationId xmlns:a16="http://schemas.microsoft.com/office/drawing/2014/main" id="{BFBBD73E-6B6E-4FE1-8F7A-0B9F80A4CC81}"/>
                </a:ext>
              </a:extLst>
            </p:cNvPr>
            <p:cNvCxnSpPr/>
            <p:nvPr/>
          </p:nvCxnSpPr>
          <p:spPr>
            <a:xfrm rot="5400000">
              <a:off x="6992260" y="1601803"/>
              <a:ext cx="149230" cy="1586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Arrow Connector 153">
              <a:extLst>
                <a:ext uri="{FF2B5EF4-FFF2-40B4-BE49-F238E27FC236}">
                  <a16:creationId xmlns:a16="http://schemas.microsoft.com/office/drawing/2014/main" id="{0C66AD67-7284-41D9-A94E-162D869DCDF7}"/>
                </a:ext>
              </a:extLst>
            </p:cNvPr>
            <p:cNvCxnSpPr/>
            <p:nvPr/>
          </p:nvCxnSpPr>
          <p:spPr>
            <a:xfrm rot="5400000">
              <a:off x="7097787" y="1601009"/>
              <a:ext cx="149230" cy="3174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Arrow Connector 157">
              <a:extLst>
                <a:ext uri="{FF2B5EF4-FFF2-40B4-BE49-F238E27FC236}">
                  <a16:creationId xmlns:a16="http://schemas.microsoft.com/office/drawing/2014/main" id="{2A702152-4915-44F8-939D-C2678B01FEF5}"/>
                </a:ext>
              </a:extLst>
            </p:cNvPr>
            <p:cNvCxnSpPr/>
            <p:nvPr/>
          </p:nvCxnSpPr>
          <p:spPr>
            <a:xfrm rot="5400000">
              <a:off x="7208074" y="1606565"/>
              <a:ext cx="147642" cy="3174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151" name="TextBox 159"/>
          <p:cNvSpPr txBox="1">
            <a:spLocks noChangeArrowheads="1"/>
          </p:cNvSpPr>
          <p:nvPr/>
        </p:nvSpPr>
        <p:spPr bwMode="auto">
          <a:xfrm>
            <a:off x="7319963" y="512763"/>
            <a:ext cx="3905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"/>
              <a:t>G.S.</a:t>
            </a:r>
          </a:p>
        </p:txBody>
      </p:sp>
      <p:sp>
        <p:nvSpPr>
          <p:cNvPr id="161" name="Isosceles Triangle 160">
            <a:extLst>
              <a:ext uri="{FF2B5EF4-FFF2-40B4-BE49-F238E27FC236}">
                <a16:creationId xmlns:a16="http://schemas.microsoft.com/office/drawing/2014/main" id="{6DCA1A81-746F-4EAD-A0D5-6E98578C51B2}"/>
              </a:ext>
            </a:extLst>
          </p:cNvPr>
          <p:cNvSpPr/>
          <p:nvPr/>
        </p:nvSpPr>
        <p:spPr>
          <a:xfrm rot="10800000">
            <a:off x="7450138" y="693738"/>
            <a:ext cx="79375" cy="80962"/>
          </a:xfrm>
          <a:prstGeom prst="triangle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46153" name="Group 156"/>
          <p:cNvGrpSpPr>
            <a:grpSpLocks/>
          </p:cNvGrpSpPr>
          <p:nvPr/>
        </p:nvGrpSpPr>
        <p:grpSpPr bwMode="auto">
          <a:xfrm>
            <a:off x="175138" y="942420"/>
            <a:ext cx="3192463" cy="877888"/>
            <a:chOff x="324853" y="902368"/>
            <a:chExt cx="3193048" cy="878609"/>
          </a:xfrm>
        </p:grpSpPr>
        <p:sp>
          <p:nvSpPr>
            <p:cNvPr id="46170" name="TextBox 88"/>
            <p:cNvSpPr txBox="1">
              <a:spLocks noChangeArrowheads="1"/>
            </p:cNvSpPr>
            <p:nvPr/>
          </p:nvSpPr>
          <p:spPr bwMode="auto">
            <a:xfrm>
              <a:off x="324853" y="902368"/>
              <a:ext cx="3193048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40640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40640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4064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4064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4064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064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064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064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064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/>
                <a:t>Consolidation Settlement 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400"/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latin typeface="Symbol" panose="05050102010706020507" pitchFamily="18" charset="2"/>
                </a:rPr>
                <a:t>DH</a:t>
              </a:r>
              <a:r>
                <a:rPr lang="en-US" altLang="en-US" sz="1400"/>
                <a:t> =                     log (                     )</a:t>
              </a:r>
            </a:p>
          </p:txBody>
        </p:sp>
        <p:cxnSp>
          <p:nvCxnSpPr>
            <p:cNvPr id="163" name="Straight Connector 162">
              <a:extLst>
                <a:ext uri="{FF2B5EF4-FFF2-40B4-BE49-F238E27FC236}">
                  <a16:creationId xmlns:a16="http://schemas.microsoft.com/office/drawing/2014/main" id="{51152BF3-093A-478C-971D-D8A1031AB4E4}"/>
                </a:ext>
              </a:extLst>
            </p:cNvPr>
            <p:cNvCxnSpPr/>
            <p:nvPr/>
          </p:nvCxnSpPr>
          <p:spPr>
            <a:xfrm>
              <a:off x="825008" y="1498170"/>
              <a:ext cx="67322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172" name="TextBox 163"/>
            <p:cNvSpPr txBox="1">
              <a:spLocks noChangeArrowheads="1"/>
            </p:cNvSpPr>
            <p:nvPr/>
          </p:nvSpPr>
          <p:spPr bwMode="auto">
            <a:xfrm>
              <a:off x="889000" y="1219200"/>
              <a:ext cx="48442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/>
                <a:t>C</a:t>
              </a:r>
              <a:r>
                <a:rPr lang="en-US" altLang="en-US" sz="1400" baseline="-25000"/>
                <a:t>c</a:t>
              </a:r>
              <a:r>
                <a:rPr lang="en-US" altLang="en-US" sz="1400"/>
                <a:t> H</a:t>
              </a:r>
            </a:p>
          </p:txBody>
        </p:sp>
        <p:sp>
          <p:nvSpPr>
            <p:cNvPr id="46173" name="TextBox 112"/>
            <p:cNvSpPr txBox="1">
              <a:spLocks noChangeArrowheads="1"/>
            </p:cNvSpPr>
            <p:nvPr/>
          </p:nvSpPr>
          <p:spPr bwMode="auto">
            <a:xfrm>
              <a:off x="876300" y="1473200"/>
              <a:ext cx="61427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 dirty="0"/>
                <a:t>1 + </a:t>
              </a:r>
              <a:r>
                <a:rPr lang="en-US" altLang="en-US" sz="1400" dirty="0" err="1"/>
                <a:t>e</a:t>
              </a:r>
              <a:r>
                <a:rPr lang="en-US" altLang="en-US" sz="1400" baseline="-25000" dirty="0" err="1"/>
                <a:t>O</a:t>
              </a:r>
              <a:endParaRPr lang="en-US" altLang="en-US" sz="1400" dirty="0"/>
            </a:p>
          </p:txBody>
        </p: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DDE59F9C-0A27-4228-8A21-DE65A2252B1A}"/>
                </a:ext>
              </a:extLst>
            </p:cNvPr>
            <p:cNvCxnSpPr/>
            <p:nvPr/>
          </p:nvCxnSpPr>
          <p:spPr>
            <a:xfrm>
              <a:off x="1955515" y="1498170"/>
              <a:ext cx="72403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175" name="TextBox 129"/>
            <p:cNvSpPr txBox="1">
              <a:spLocks noChangeArrowheads="1"/>
            </p:cNvSpPr>
            <p:nvPr/>
          </p:nvSpPr>
          <p:spPr bwMode="auto">
            <a:xfrm>
              <a:off x="1981200" y="1219200"/>
              <a:ext cx="877196" cy="3080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 dirty="0">
                  <a:latin typeface="Symbol" panose="05050102010706020507" pitchFamily="18" charset="2"/>
                </a:rPr>
                <a:t>D</a:t>
              </a:r>
              <a:r>
                <a:rPr lang="el-GR" altLang="en-US" sz="1400" dirty="0"/>
                <a:t> σ</a:t>
              </a:r>
              <a:r>
                <a:rPr lang="en-US" altLang="en-US" sz="1400" dirty="0"/>
                <a:t>’  + </a:t>
              </a:r>
              <a:r>
                <a:rPr lang="el-GR" altLang="en-US" sz="1400" dirty="0"/>
                <a:t>σ</a:t>
              </a:r>
              <a:r>
                <a:rPr lang="en-US" altLang="en-US" sz="1400" dirty="0"/>
                <a:t>’</a:t>
              </a:r>
              <a:r>
                <a:rPr lang="en-US" altLang="en-US" sz="1400" baseline="-25000" dirty="0"/>
                <a:t>o</a:t>
              </a:r>
              <a:endParaRPr lang="en-US" altLang="en-US" sz="1400" dirty="0"/>
            </a:p>
          </p:txBody>
        </p:sp>
        <p:sp>
          <p:nvSpPr>
            <p:cNvPr id="46176" name="TextBox 134"/>
            <p:cNvSpPr txBox="1">
              <a:spLocks noChangeArrowheads="1"/>
            </p:cNvSpPr>
            <p:nvPr/>
          </p:nvSpPr>
          <p:spPr bwMode="auto">
            <a:xfrm>
              <a:off x="2184400" y="1447800"/>
              <a:ext cx="415446" cy="3080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 dirty="0"/>
                <a:t> </a:t>
              </a:r>
              <a:r>
                <a:rPr lang="el-GR" altLang="en-US" sz="1400" dirty="0"/>
                <a:t>σ</a:t>
              </a:r>
              <a:r>
                <a:rPr lang="en-US" altLang="en-US" sz="1400" dirty="0"/>
                <a:t>’</a:t>
              </a:r>
              <a:r>
                <a:rPr lang="en-US" altLang="en-US" sz="1400" baseline="-25000" dirty="0"/>
                <a:t>o</a:t>
              </a:r>
              <a:endParaRPr lang="en-US" altLang="en-US" sz="1400" dirty="0"/>
            </a:p>
          </p:txBody>
        </p:sp>
      </p:grpSp>
      <p:cxnSp>
        <p:nvCxnSpPr>
          <p:cNvPr id="136" name="Straight Arrow Connector 135">
            <a:extLst>
              <a:ext uri="{FF2B5EF4-FFF2-40B4-BE49-F238E27FC236}">
                <a16:creationId xmlns:a16="http://schemas.microsoft.com/office/drawing/2014/main" id="{11CF230C-8D13-46F6-ABFC-0A000AE2E75E}"/>
              </a:ext>
            </a:extLst>
          </p:cNvPr>
          <p:cNvCxnSpPr/>
          <p:nvPr/>
        </p:nvCxnSpPr>
        <p:spPr>
          <a:xfrm rot="16200000" flipH="1" flipV="1">
            <a:off x="5076825" y="4613276"/>
            <a:ext cx="2543175" cy="0"/>
          </a:xfrm>
          <a:prstGeom prst="straightConnector1">
            <a:avLst/>
          </a:prstGeom>
          <a:ln w="190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155" name="TextBox 136"/>
          <p:cNvSpPr txBox="1">
            <a:spLocks noChangeArrowheads="1"/>
          </p:cNvSpPr>
          <p:nvPr/>
        </p:nvSpPr>
        <p:spPr bwMode="auto">
          <a:xfrm>
            <a:off x="6134100" y="5829300"/>
            <a:ext cx="87703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 dirty="0">
                <a:solidFill>
                  <a:srgbClr val="FF0000"/>
                </a:solidFill>
                <a:latin typeface="Symbol" panose="05050102010706020507" pitchFamily="18" charset="2"/>
              </a:rPr>
              <a:t>D</a:t>
            </a:r>
            <a:r>
              <a:rPr lang="el-GR" altLang="en-US" sz="1400" b="1" dirty="0">
                <a:solidFill>
                  <a:srgbClr val="FF0000"/>
                </a:solidFill>
              </a:rPr>
              <a:t> σ</a:t>
            </a:r>
            <a:r>
              <a:rPr lang="en-US" altLang="en-US" sz="1400" b="1" dirty="0">
                <a:solidFill>
                  <a:srgbClr val="FF0000"/>
                </a:solidFill>
              </a:rPr>
              <a:t>’  + </a:t>
            </a:r>
            <a:r>
              <a:rPr lang="el-GR" altLang="en-US" sz="1400" b="1" dirty="0">
                <a:solidFill>
                  <a:srgbClr val="FF0000"/>
                </a:solidFill>
              </a:rPr>
              <a:t>σ</a:t>
            </a:r>
            <a:r>
              <a:rPr lang="en-US" altLang="en-US" sz="1400" b="1" dirty="0">
                <a:solidFill>
                  <a:srgbClr val="FF0000"/>
                </a:solidFill>
              </a:rPr>
              <a:t>’</a:t>
            </a:r>
            <a:r>
              <a:rPr lang="en-US" altLang="en-US" sz="1400" b="1" baseline="-25000" dirty="0">
                <a:solidFill>
                  <a:srgbClr val="FF0000"/>
                </a:solidFill>
              </a:rPr>
              <a:t>o</a:t>
            </a:r>
            <a:endParaRPr lang="en-US" altLang="en-US" sz="1400" b="1" dirty="0">
              <a:solidFill>
                <a:srgbClr val="FF0000"/>
              </a:solidFill>
            </a:endParaRPr>
          </a:p>
        </p:txBody>
      </p: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099CC70D-B0B3-4374-A23A-1D4F988BA894}"/>
              </a:ext>
            </a:extLst>
          </p:cNvPr>
          <p:cNvCxnSpPr/>
          <p:nvPr/>
        </p:nvCxnSpPr>
        <p:spPr>
          <a:xfrm>
            <a:off x="5562600" y="3746500"/>
            <a:ext cx="800100" cy="1588"/>
          </a:xfrm>
          <a:prstGeom prst="straightConnector1">
            <a:avLst/>
          </a:prstGeom>
          <a:ln w="31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TextBox 148">
            <a:extLst>
              <a:ext uri="{FF2B5EF4-FFF2-40B4-BE49-F238E27FC236}">
                <a16:creationId xmlns:a16="http://schemas.microsoft.com/office/drawing/2014/main" id="{2BBD9349-4465-4672-8329-801DFC75CFF6}"/>
              </a:ext>
            </a:extLst>
          </p:cNvPr>
          <p:cNvSpPr txBox="1"/>
          <p:nvPr/>
        </p:nvSpPr>
        <p:spPr>
          <a:xfrm>
            <a:off x="5800725" y="3432175"/>
            <a:ext cx="51809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400" b="1" dirty="0">
                <a:solidFill>
                  <a:srgbClr val="FF0000"/>
                </a:solidFill>
                <a:latin typeface="Symbol" panose="05050102010706020507" pitchFamily="18" charset="2"/>
              </a:rPr>
              <a:t>D</a:t>
            </a:r>
            <a:r>
              <a:rPr lang="el-GR" altLang="en-US" sz="1400" b="1" dirty="0">
                <a:solidFill>
                  <a:srgbClr val="FF0000"/>
                </a:solidFill>
              </a:rPr>
              <a:t> σ</a:t>
            </a:r>
            <a:r>
              <a:rPr lang="en-US" altLang="en-US" sz="1400" b="1" dirty="0">
                <a:solidFill>
                  <a:srgbClr val="FF0000"/>
                </a:solidFill>
              </a:rPr>
              <a:t>’</a:t>
            </a:r>
            <a:endParaRPr lang="en-US" sz="1400" b="1" baseline="-25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55" name="Freeform 154">
            <a:extLst>
              <a:ext uri="{FF2B5EF4-FFF2-40B4-BE49-F238E27FC236}">
                <a16:creationId xmlns:a16="http://schemas.microsoft.com/office/drawing/2014/main" id="{5308B248-2B6C-483B-8354-40F968807FDA}"/>
              </a:ext>
            </a:extLst>
          </p:cNvPr>
          <p:cNvSpPr/>
          <p:nvPr/>
        </p:nvSpPr>
        <p:spPr>
          <a:xfrm>
            <a:off x="5842000" y="1417638"/>
            <a:ext cx="1701800" cy="2087562"/>
          </a:xfrm>
          <a:custGeom>
            <a:avLst/>
            <a:gdLst>
              <a:gd name="connsiteX0" fmla="*/ 647700 w 647700"/>
              <a:gd name="connsiteY0" fmla="*/ 0 h 2006600"/>
              <a:gd name="connsiteX1" fmla="*/ 0 w 647700"/>
              <a:gd name="connsiteY1" fmla="*/ 2006600 h 2006600"/>
              <a:gd name="connsiteX2" fmla="*/ 0 w 647700"/>
              <a:gd name="connsiteY2" fmla="*/ 2006600 h 2006600"/>
              <a:gd name="connsiteX0" fmla="*/ 812800 w 812800"/>
              <a:gd name="connsiteY0" fmla="*/ 0 h 2006600"/>
              <a:gd name="connsiteX1" fmla="*/ 165100 w 812800"/>
              <a:gd name="connsiteY1" fmla="*/ 2006600 h 2006600"/>
              <a:gd name="connsiteX2" fmla="*/ 165100 w 812800"/>
              <a:gd name="connsiteY2" fmla="*/ 2006600 h 2006600"/>
              <a:gd name="connsiteX0" fmla="*/ 812800 w 1320800"/>
              <a:gd name="connsiteY0" fmla="*/ 0 h 2006600"/>
              <a:gd name="connsiteX1" fmla="*/ 165100 w 1320800"/>
              <a:gd name="connsiteY1" fmla="*/ 2006600 h 2006600"/>
              <a:gd name="connsiteX2" fmla="*/ 165100 w 1320800"/>
              <a:gd name="connsiteY2" fmla="*/ 2006600 h 2006600"/>
              <a:gd name="connsiteX0" fmla="*/ 812800 w 1320800"/>
              <a:gd name="connsiteY0" fmla="*/ 0 h 2006600"/>
              <a:gd name="connsiteX1" fmla="*/ 165100 w 1320800"/>
              <a:gd name="connsiteY1" fmla="*/ 2006600 h 2006600"/>
              <a:gd name="connsiteX2" fmla="*/ 12700 w 1320800"/>
              <a:gd name="connsiteY2" fmla="*/ 2006600 h 2006600"/>
              <a:gd name="connsiteX0" fmla="*/ 812800 w 1320800"/>
              <a:gd name="connsiteY0" fmla="*/ 0 h 2006600"/>
              <a:gd name="connsiteX1" fmla="*/ 165100 w 1320800"/>
              <a:gd name="connsiteY1" fmla="*/ 2006600 h 2006600"/>
              <a:gd name="connsiteX0" fmla="*/ 939800 w 1447800"/>
              <a:gd name="connsiteY0" fmla="*/ 0 h 2044700"/>
              <a:gd name="connsiteX1" fmla="*/ 165100 w 1447800"/>
              <a:gd name="connsiteY1" fmla="*/ 2044700 h 2044700"/>
              <a:gd name="connsiteX0" fmla="*/ 939800 w 1701800"/>
              <a:gd name="connsiteY0" fmla="*/ 42333 h 2087033"/>
              <a:gd name="connsiteX1" fmla="*/ 165100 w 1701800"/>
              <a:gd name="connsiteY1" fmla="*/ 2087033 h 2087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01800" h="2087033">
                <a:moveTo>
                  <a:pt x="939800" y="42333"/>
                </a:moveTo>
                <a:cubicBezTo>
                  <a:pt x="1701800" y="0"/>
                  <a:pt x="0" y="1278466"/>
                  <a:pt x="165100" y="2087033"/>
                </a:cubicBezTo>
              </a:path>
            </a:pathLst>
          </a:custGeom>
          <a:ln w="3175">
            <a:solidFill>
              <a:schemeClr val="accent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6" name="Freeform 155">
            <a:extLst>
              <a:ext uri="{FF2B5EF4-FFF2-40B4-BE49-F238E27FC236}">
                <a16:creationId xmlns:a16="http://schemas.microsoft.com/office/drawing/2014/main" id="{D65116FD-844E-4AA4-8F75-E4A2426A7E4B}"/>
              </a:ext>
            </a:extLst>
          </p:cNvPr>
          <p:cNvSpPr/>
          <p:nvPr/>
        </p:nvSpPr>
        <p:spPr>
          <a:xfrm flipH="1">
            <a:off x="2603500" y="1460500"/>
            <a:ext cx="2874963" cy="4533900"/>
          </a:xfrm>
          <a:custGeom>
            <a:avLst/>
            <a:gdLst>
              <a:gd name="connsiteX0" fmla="*/ 647700 w 647700"/>
              <a:gd name="connsiteY0" fmla="*/ 0 h 2006600"/>
              <a:gd name="connsiteX1" fmla="*/ 0 w 647700"/>
              <a:gd name="connsiteY1" fmla="*/ 2006600 h 2006600"/>
              <a:gd name="connsiteX2" fmla="*/ 0 w 647700"/>
              <a:gd name="connsiteY2" fmla="*/ 2006600 h 2006600"/>
              <a:gd name="connsiteX0" fmla="*/ 812800 w 812800"/>
              <a:gd name="connsiteY0" fmla="*/ 0 h 2006600"/>
              <a:gd name="connsiteX1" fmla="*/ 165100 w 812800"/>
              <a:gd name="connsiteY1" fmla="*/ 2006600 h 2006600"/>
              <a:gd name="connsiteX2" fmla="*/ 165100 w 812800"/>
              <a:gd name="connsiteY2" fmla="*/ 2006600 h 2006600"/>
              <a:gd name="connsiteX0" fmla="*/ 812800 w 1320800"/>
              <a:gd name="connsiteY0" fmla="*/ 0 h 2006600"/>
              <a:gd name="connsiteX1" fmla="*/ 165100 w 1320800"/>
              <a:gd name="connsiteY1" fmla="*/ 2006600 h 2006600"/>
              <a:gd name="connsiteX2" fmla="*/ 165100 w 1320800"/>
              <a:gd name="connsiteY2" fmla="*/ 2006600 h 2006600"/>
              <a:gd name="connsiteX0" fmla="*/ 812800 w 1320800"/>
              <a:gd name="connsiteY0" fmla="*/ 0 h 2006600"/>
              <a:gd name="connsiteX1" fmla="*/ 165100 w 1320800"/>
              <a:gd name="connsiteY1" fmla="*/ 2006600 h 2006600"/>
              <a:gd name="connsiteX2" fmla="*/ 12700 w 1320800"/>
              <a:gd name="connsiteY2" fmla="*/ 2006600 h 2006600"/>
              <a:gd name="connsiteX0" fmla="*/ 812800 w 1320800"/>
              <a:gd name="connsiteY0" fmla="*/ 0 h 2006600"/>
              <a:gd name="connsiteX1" fmla="*/ 165100 w 1320800"/>
              <a:gd name="connsiteY1" fmla="*/ 2006600 h 2006600"/>
              <a:gd name="connsiteX0" fmla="*/ 939800 w 1447800"/>
              <a:gd name="connsiteY0" fmla="*/ 0 h 2044700"/>
              <a:gd name="connsiteX1" fmla="*/ 165100 w 1447800"/>
              <a:gd name="connsiteY1" fmla="*/ 2044700 h 2044700"/>
              <a:gd name="connsiteX0" fmla="*/ 939800 w 1701800"/>
              <a:gd name="connsiteY0" fmla="*/ 42333 h 2087033"/>
              <a:gd name="connsiteX1" fmla="*/ 165100 w 1701800"/>
              <a:gd name="connsiteY1" fmla="*/ 2087033 h 2087033"/>
              <a:gd name="connsiteX0" fmla="*/ 1151204 w 1151204"/>
              <a:gd name="connsiteY0" fmla="*/ 36336 h 2081036"/>
              <a:gd name="connsiteX1" fmla="*/ 0 w 1151204"/>
              <a:gd name="connsiteY1" fmla="*/ 41981 h 2081036"/>
              <a:gd name="connsiteX2" fmla="*/ 376504 w 1151204"/>
              <a:gd name="connsiteY2" fmla="*/ 2081036 h 2081036"/>
              <a:gd name="connsiteX0" fmla="*/ 1151204 w 2769390"/>
              <a:gd name="connsiteY0" fmla="*/ 36336 h 2081036"/>
              <a:gd name="connsiteX1" fmla="*/ 0 w 2769390"/>
              <a:gd name="connsiteY1" fmla="*/ 41981 h 2081036"/>
              <a:gd name="connsiteX2" fmla="*/ 376504 w 2769390"/>
              <a:gd name="connsiteY2" fmla="*/ 2081036 h 2081036"/>
              <a:gd name="connsiteX0" fmla="*/ 1155226 w 2392886"/>
              <a:gd name="connsiteY0" fmla="*/ 36336 h 2159000"/>
              <a:gd name="connsiteX1" fmla="*/ 4022 w 2392886"/>
              <a:gd name="connsiteY1" fmla="*/ 41981 h 2159000"/>
              <a:gd name="connsiteX2" fmla="*/ 0 w 2392886"/>
              <a:gd name="connsiteY2" fmla="*/ 2159000 h 2159000"/>
              <a:gd name="connsiteX0" fmla="*/ 1155226 w 2392886"/>
              <a:gd name="connsiteY0" fmla="*/ 36336 h 2159000"/>
              <a:gd name="connsiteX1" fmla="*/ 2075780 w 2392886"/>
              <a:gd name="connsiteY1" fmla="*/ 41981 h 2159000"/>
              <a:gd name="connsiteX2" fmla="*/ 4022 w 2392886"/>
              <a:gd name="connsiteY2" fmla="*/ 41981 h 2159000"/>
              <a:gd name="connsiteX3" fmla="*/ 0 w 2392886"/>
              <a:gd name="connsiteY3" fmla="*/ 2159000 h 2159000"/>
              <a:gd name="connsiteX0" fmla="*/ 1155226 w 2392886"/>
              <a:gd name="connsiteY0" fmla="*/ 36336 h 2159000"/>
              <a:gd name="connsiteX1" fmla="*/ 4022 w 2392886"/>
              <a:gd name="connsiteY1" fmla="*/ 41981 h 2159000"/>
              <a:gd name="connsiteX2" fmla="*/ 0 w 2392886"/>
              <a:gd name="connsiteY2" fmla="*/ 2159000 h 2159000"/>
              <a:gd name="connsiteX0" fmla="*/ 4022 w 2392886"/>
              <a:gd name="connsiteY0" fmla="*/ 41981 h 2159000"/>
              <a:gd name="connsiteX1" fmla="*/ 0 w 2392886"/>
              <a:gd name="connsiteY1" fmla="*/ 2159000 h 2159000"/>
              <a:gd name="connsiteX0" fmla="*/ 56873 w 2392886"/>
              <a:gd name="connsiteY0" fmla="*/ 41981 h 2182989"/>
              <a:gd name="connsiteX1" fmla="*/ 0 w 2392886"/>
              <a:gd name="connsiteY1" fmla="*/ 2182989 h 2182989"/>
              <a:gd name="connsiteX0" fmla="*/ 56873 w 2392886"/>
              <a:gd name="connsiteY0" fmla="*/ 0 h 2141008"/>
              <a:gd name="connsiteX1" fmla="*/ 0 w 2392886"/>
              <a:gd name="connsiteY1" fmla="*/ 2141008 h 2141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92886" h="2141008">
                <a:moveTo>
                  <a:pt x="56873" y="0"/>
                </a:moveTo>
                <a:cubicBezTo>
                  <a:pt x="2149770" y="23988"/>
                  <a:pt x="2392886" y="510822"/>
                  <a:pt x="0" y="2141008"/>
                </a:cubicBezTo>
              </a:path>
            </a:pathLst>
          </a:custGeom>
          <a:ln w="3175">
            <a:solidFill>
              <a:schemeClr val="accent2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6161" name="TextBox 164"/>
          <p:cNvSpPr txBox="1">
            <a:spLocks noChangeArrowheads="1"/>
          </p:cNvSpPr>
          <p:nvPr/>
        </p:nvSpPr>
        <p:spPr bwMode="auto">
          <a:xfrm>
            <a:off x="0" y="1730375"/>
            <a:ext cx="31924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064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064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064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064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064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06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06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06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064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400">
              <a:latin typeface="Symbol" panose="05050102010706020507" pitchFamily="18" charset="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>
                <a:latin typeface="Symbol" panose="05050102010706020507" pitchFamily="18" charset="2"/>
              </a:rPr>
              <a:t>DH</a:t>
            </a:r>
            <a:r>
              <a:rPr lang="en-US" altLang="en-US" sz="1400"/>
              <a:t> =                     log (                     )</a:t>
            </a:r>
          </a:p>
        </p:txBody>
      </p:sp>
      <p:cxnSp>
        <p:nvCxnSpPr>
          <p:cNvPr id="166" name="Straight Connector 165">
            <a:extLst>
              <a:ext uri="{FF2B5EF4-FFF2-40B4-BE49-F238E27FC236}">
                <a16:creationId xmlns:a16="http://schemas.microsoft.com/office/drawing/2014/main" id="{DBC3561C-5DA4-4174-A033-8FDFA76D7CC5}"/>
              </a:ext>
            </a:extLst>
          </p:cNvPr>
          <p:cNvCxnSpPr/>
          <p:nvPr/>
        </p:nvCxnSpPr>
        <p:spPr>
          <a:xfrm>
            <a:off x="474663" y="2097088"/>
            <a:ext cx="6731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163" name="TextBox 166"/>
          <p:cNvSpPr txBox="1">
            <a:spLocks noChangeArrowheads="1"/>
          </p:cNvSpPr>
          <p:nvPr/>
        </p:nvSpPr>
        <p:spPr bwMode="auto">
          <a:xfrm>
            <a:off x="423863" y="1843088"/>
            <a:ext cx="8461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0.72 x 16</a:t>
            </a:r>
          </a:p>
        </p:txBody>
      </p:sp>
      <p:sp>
        <p:nvSpPr>
          <p:cNvPr id="46164" name="TextBox 167"/>
          <p:cNvSpPr txBox="1">
            <a:spLocks noChangeArrowheads="1"/>
          </p:cNvSpPr>
          <p:nvPr/>
        </p:nvSpPr>
        <p:spPr bwMode="auto">
          <a:xfrm>
            <a:off x="436563" y="2046288"/>
            <a:ext cx="8572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1 + 0.795</a:t>
            </a:r>
          </a:p>
        </p:txBody>
      </p:sp>
      <p:cxnSp>
        <p:nvCxnSpPr>
          <p:cNvPr id="169" name="Straight Connector 168">
            <a:extLst>
              <a:ext uri="{FF2B5EF4-FFF2-40B4-BE49-F238E27FC236}">
                <a16:creationId xmlns:a16="http://schemas.microsoft.com/office/drawing/2014/main" id="{B4518BE1-C945-40A2-8723-997AAB20E5FA}"/>
              </a:ext>
            </a:extLst>
          </p:cNvPr>
          <p:cNvCxnSpPr/>
          <p:nvPr/>
        </p:nvCxnSpPr>
        <p:spPr>
          <a:xfrm>
            <a:off x="1630363" y="2122488"/>
            <a:ext cx="7239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166" name="TextBox 169"/>
          <p:cNvSpPr txBox="1">
            <a:spLocks noChangeArrowheads="1"/>
          </p:cNvSpPr>
          <p:nvPr/>
        </p:nvSpPr>
        <p:spPr bwMode="auto">
          <a:xfrm>
            <a:off x="1604963" y="1843088"/>
            <a:ext cx="7778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1593.51</a:t>
            </a:r>
          </a:p>
        </p:txBody>
      </p:sp>
      <p:sp>
        <p:nvSpPr>
          <p:cNvPr id="46167" name="TextBox 170"/>
          <p:cNvSpPr txBox="1">
            <a:spLocks noChangeArrowheads="1"/>
          </p:cNvSpPr>
          <p:nvPr/>
        </p:nvSpPr>
        <p:spPr bwMode="auto">
          <a:xfrm>
            <a:off x="1757363" y="2084388"/>
            <a:ext cx="4587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803</a:t>
            </a:r>
          </a:p>
        </p:txBody>
      </p:sp>
      <p:sp>
        <p:nvSpPr>
          <p:cNvPr id="46168" name="TextBox 171"/>
          <p:cNvSpPr txBox="1">
            <a:spLocks noChangeArrowheads="1"/>
          </p:cNvSpPr>
          <p:nvPr/>
        </p:nvSpPr>
        <p:spPr bwMode="auto">
          <a:xfrm>
            <a:off x="152400" y="2603500"/>
            <a:ext cx="12827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latin typeface="Symbol" panose="05050102010706020507" pitchFamily="18" charset="2"/>
                <a:cs typeface="Times New Roman" panose="02020603050405020304" pitchFamily="18" charset="0"/>
              </a:rPr>
              <a:t>D</a:t>
            </a:r>
            <a:r>
              <a:rPr lang="en-US" alt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H = 1.9 ft </a:t>
            </a:r>
          </a:p>
        </p:txBody>
      </p:sp>
      <p:sp>
        <p:nvSpPr>
          <p:cNvPr id="134" name="TextBox 120">
            <a:extLst>
              <a:ext uri="{FF2B5EF4-FFF2-40B4-BE49-F238E27FC236}">
                <a16:creationId xmlns:a16="http://schemas.microsoft.com/office/drawing/2014/main" id="{D310EB52-498A-4FF7-991C-CFDB29DEAA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438" y="665875"/>
            <a:ext cx="36248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Symbol" panose="05050102010706020507" pitchFamily="18" charset="2"/>
              </a:rPr>
              <a:t>D</a:t>
            </a:r>
            <a:r>
              <a:rPr lang="el-GR" altLang="en-US" sz="1400" dirty="0"/>
              <a:t> σ</a:t>
            </a:r>
            <a:r>
              <a:rPr lang="en-US" altLang="en-US" sz="1400" dirty="0"/>
              <a:t>’  + </a:t>
            </a:r>
            <a:r>
              <a:rPr lang="el-GR" altLang="en-US" sz="1400" dirty="0"/>
              <a:t>σ</a:t>
            </a:r>
            <a:r>
              <a:rPr lang="en-US" altLang="en-US" sz="1400" dirty="0"/>
              <a:t>’</a:t>
            </a:r>
            <a:r>
              <a:rPr lang="en-US" altLang="en-US" sz="1400" baseline="-25000" dirty="0"/>
              <a:t>o </a:t>
            </a:r>
            <a:r>
              <a:rPr lang="en-US" altLang="en-US" sz="1400" dirty="0"/>
              <a:t>= 790.51 + 803 = 1593.51 </a:t>
            </a:r>
            <a:r>
              <a:rPr lang="en-US" altLang="en-US" sz="1400" dirty="0" err="1"/>
              <a:t>lb</a:t>
            </a:r>
            <a:r>
              <a:rPr lang="en-US" altLang="en-US" sz="1400" dirty="0"/>
              <a:t>/ft</a:t>
            </a:r>
            <a:r>
              <a:rPr lang="en-US" altLang="en-US" sz="1400" baseline="30000" dirty="0"/>
              <a:t>2</a:t>
            </a:r>
            <a:r>
              <a:rPr lang="en-US" altLang="en-US" sz="1400" dirty="0"/>
              <a:t> </a:t>
            </a:r>
          </a:p>
        </p:txBody>
      </p:sp>
      <p:sp>
        <p:nvSpPr>
          <p:cNvPr id="135" name="TextBox 87">
            <a:extLst>
              <a:ext uri="{FF2B5EF4-FFF2-40B4-BE49-F238E27FC236}">
                <a16:creationId xmlns:a16="http://schemas.microsoft.com/office/drawing/2014/main" id="{A2D7B3EF-440D-4B6D-A09C-6447D45A2C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6959" y="1277978"/>
            <a:ext cx="4889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n-US" sz="1800" b="1" dirty="0">
                <a:solidFill>
                  <a:srgbClr val="FF0000"/>
                </a:solidFill>
              </a:rPr>
              <a:t> σ</a:t>
            </a:r>
            <a:r>
              <a:rPr lang="en-US" altLang="en-US" sz="1800" b="1" dirty="0">
                <a:solidFill>
                  <a:srgbClr val="FF0000"/>
                </a:solidFill>
              </a:rPr>
              <a:t>’</a:t>
            </a:r>
            <a:r>
              <a:rPr lang="en-US" altLang="en-US" sz="1800" b="1" baseline="-25000" dirty="0">
                <a:solidFill>
                  <a:srgbClr val="FF0000"/>
                </a:solidFill>
              </a:rPr>
              <a:t>o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6CEE1187-4304-497C-9703-DA43BA3BBCF9}"/>
              </a:ext>
            </a:extLst>
          </p:cNvPr>
          <p:cNvSpPr txBox="1"/>
          <p:nvPr/>
        </p:nvSpPr>
        <p:spPr>
          <a:xfrm>
            <a:off x="6281683" y="1266825"/>
            <a:ext cx="51809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400" b="1" dirty="0">
                <a:solidFill>
                  <a:srgbClr val="FF0000"/>
                </a:solidFill>
                <a:latin typeface="Symbol" panose="05050102010706020507" pitchFamily="18" charset="2"/>
              </a:rPr>
              <a:t>D</a:t>
            </a:r>
            <a:r>
              <a:rPr lang="el-GR" altLang="en-US" sz="1400" b="1" dirty="0">
                <a:solidFill>
                  <a:srgbClr val="FF0000"/>
                </a:solidFill>
              </a:rPr>
              <a:t> σ</a:t>
            </a:r>
            <a:r>
              <a:rPr lang="en-US" altLang="en-US" sz="1400" b="1" dirty="0">
                <a:solidFill>
                  <a:srgbClr val="FF0000"/>
                </a:solidFill>
              </a:rPr>
              <a:t>’</a:t>
            </a:r>
            <a:endParaRPr lang="en-US" sz="1400" b="1" baseline="-25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5230513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F2889EED-7B0A-422E-9C77-9E9E8968E952}"/>
              </a:ext>
            </a:extLst>
          </p:cNvPr>
          <p:cNvSpPr/>
          <p:nvPr/>
        </p:nvSpPr>
        <p:spPr>
          <a:xfrm>
            <a:off x="4667250" y="720725"/>
            <a:ext cx="3895725" cy="665163"/>
          </a:xfrm>
          <a:custGeom>
            <a:avLst/>
            <a:gdLst>
              <a:gd name="connsiteX0" fmla="*/ 0 w 2860766"/>
              <a:gd name="connsiteY0" fmla="*/ 10346 h 62597"/>
              <a:gd name="connsiteX1" fmla="*/ 339634 w 2860766"/>
              <a:gd name="connsiteY1" fmla="*/ 23408 h 62597"/>
              <a:gd name="connsiteX2" fmla="*/ 627017 w 2860766"/>
              <a:gd name="connsiteY2" fmla="*/ 36471 h 62597"/>
              <a:gd name="connsiteX3" fmla="*/ 1018903 w 2860766"/>
              <a:gd name="connsiteY3" fmla="*/ 23408 h 62597"/>
              <a:gd name="connsiteX4" fmla="*/ 1214846 w 2860766"/>
              <a:gd name="connsiteY4" fmla="*/ 36471 h 62597"/>
              <a:gd name="connsiteX5" fmla="*/ 1489166 w 2860766"/>
              <a:gd name="connsiteY5" fmla="*/ 62597 h 62597"/>
              <a:gd name="connsiteX6" fmla="*/ 2560320 w 2860766"/>
              <a:gd name="connsiteY6" fmla="*/ 49534 h 62597"/>
              <a:gd name="connsiteX7" fmla="*/ 2860766 w 2860766"/>
              <a:gd name="connsiteY7" fmla="*/ 23408 h 62597"/>
              <a:gd name="connsiteX0" fmla="*/ 0 w 2708921"/>
              <a:gd name="connsiteY0" fmla="*/ 10346 h 626477"/>
              <a:gd name="connsiteX1" fmla="*/ 339634 w 2708921"/>
              <a:gd name="connsiteY1" fmla="*/ 23408 h 626477"/>
              <a:gd name="connsiteX2" fmla="*/ 627017 w 2708921"/>
              <a:gd name="connsiteY2" fmla="*/ 36471 h 626477"/>
              <a:gd name="connsiteX3" fmla="*/ 1018903 w 2708921"/>
              <a:gd name="connsiteY3" fmla="*/ 23408 h 626477"/>
              <a:gd name="connsiteX4" fmla="*/ 1214846 w 2708921"/>
              <a:gd name="connsiteY4" fmla="*/ 36471 h 626477"/>
              <a:gd name="connsiteX5" fmla="*/ 1489166 w 2708921"/>
              <a:gd name="connsiteY5" fmla="*/ 62597 h 626477"/>
              <a:gd name="connsiteX6" fmla="*/ 2560320 w 2708921"/>
              <a:gd name="connsiteY6" fmla="*/ 49534 h 626477"/>
              <a:gd name="connsiteX7" fmla="*/ 2055223 w 2708921"/>
              <a:gd name="connsiteY7" fmla="*/ 626477 h 626477"/>
              <a:gd name="connsiteX0" fmla="*/ 0 w 2708921"/>
              <a:gd name="connsiteY0" fmla="*/ 10346 h 626477"/>
              <a:gd name="connsiteX1" fmla="*/ 339634 w 2708921"/>
              <a:gd name="connsiteY1" fmla="*/ 23408 h 626477"/>
              <a:gd name="connsiteX2" fmla="*/ 627017 w 2708921"/>
              <a:gd name="connsiteY2" fmla="*/ 36471 h 626477"/>
              <a:gd name="connsiteX3" fmla="*/ 1018903 w 2708921"/>
              <a:gd name="connsiteY3" fmla="*/ 23408 h 626477"/>
              <a:gd name="connsiteX4" fmla="*/ 1214846 w 2708921"/>
              <a:gd name="connsiteY4" fmla="*/ 36471 h 626477"/>
              <a:gd name="connsiteX5" fmla="*/ 1489166 w 2708921"/>
              <a:gd name="connsiteY5" fmla="*/ 62597 h 626477"/>
              <a:gd name="connsiteX6" fmla="*/ 2560320 w 2708921"/>
              <a:gd name="connsiteY6" fmla="*/ 49534 h 626477"/>
              <a:gd name="connsiteX7" fmla="*/ 2055223 w 2708921"/>
              <a:gd name="connsiteY7" fmla="*/ 626477 h 626477"/>
              <a:gd name="connsiteX8" fmla="*/ 0 w 2708921"/>
              <a:gd name="connsiteY8" fmla="*/ 10346 h 626477"/>
              <a:gd name="connsiteX0" fmla="*/ 0 w 2893424"/>
              <a:gd name="connsiteY0" fmla="*/ 10346 h 397877"/>
              <a:gd name="connsiteX1" fmla="*/ 339634 w 2893424"/>
              <a:gd name="connsiteY1" fmla="*/ 23408 h 397877"/>
              <a:gd name="connsiteX2" fmla="*/ 627017 w 2893424"/>
              <a:gd name="connsiteY2" fmla="*/ 36471 h 397877"/>
              <a:gd name="connsiteX3" fmla="*/ 1018903 w 2893424"/>
              <a:gd name="connsiteY3" fmla="*/ 23408 h 397877"/>
              <a:gd name="connsiteX4" fmla="*/ 1214846 w 2893424"/>
              <a:gd name="connsiteY4" fmla="*/ 36471 h 397877"/>
              <a:gd name="connsiteX5" fmla="*/ 1489166 w 2893424"/>
              <a:gd name="connsiteY5" fmla="*/ 62597 h 397877"/>
              <a:gd name="connsiteX6" fmla="*/ 2560320 w 2893424"/>
              <a:gd name="connsiteY6" fmla="*/ 49534 h 397877"/>
              <a:gd name="connsiteX7" fmla="*/ 2893424 w 2893424"/>
              <a:gd name="connsiteY7" fmla="*/ 397877 h 397877"/>
              <a:gd name="connsiteX8" fmla="*/ 0 w 2893424"/>
              <a:gd name="connsiteY8" fmla="*/ 10346 h 397877"/>
              <a:gd name="connsiteX0" fmla="*/ 0 w 2895601"/>
              <a:gd name="connsiteY0" fmla="*/ 474077 h 474077"/>
              <a:gd name="connsiteX1" fmla="*/ 341811 w 2895601"/>
              <a:gd name="connsiteY1" fmla="*/ 23408 h 474077"/>
              <a:gd name="connsiteX2" fmla="*/ 629194 w 2895601"/>
              <a:gd name="connsiteY2" fmla="*/ 36471 h 474077"/>
              <a:gd name="connsiteX3" fmla="*/ 1021080 w 2895601"/>
              <a:gd name="connsiteY3" fmla="*/ 23408 h 474077"/>
              <a:gd name="connsiteX4" fmla="*/ 1217023 w 2895601"/>
              <a:gd name="connsiteY4" fmla="*/ 36471 h 474077"/>
              <a:gd name="connsiteX5" fmla="*/ 1491343 w 2895601"/>
              <a:gd name="connsiteY5" fmla="*/ 62597 h 474077"/>
              <a:gd name="connsiteX6" fmla="*/ 2562497 w 2895601"/>
              <a:gd name="connsiteY6" fmla="*/ 49534 h 474077"/>
              <a:gd name="connsiteX7" fmla="*/ 2895601 w 2895601"/>
              <a:gd name="connsiteY7" fmla="*/ 397877 h 474077"/>
              <a:gd name="connsiteX8" fmla="*/ 0 w 2895601"/>
              <a:gd name="connsiteY8" fmla="*/ 474077 h 474077"/>
              <a:gd name="connsiteX0" fmla="*/ 0 w 2895601"/>
              <a:gd name="connsiteY0" fmla="*/ 474077 h 474077"/>
              <a:gd name="connsiteX1" fmla="*/ 76201 w 2895601"/>
              <a:gd name="connsiteY1" fmla="*/ 93077 h 474077"/>
              <a:gd name="connsiteX2" fmla="*/ 629194 w 2895601"/>
              <a:gd name="connsiteY2" fmla="*/ 36471 h 474077"/>
              <a:gd name="connsiteX3" fmla="*/ 1021080 w 2895601"/>
              <a:gd name="connsiteY3" fmla="*/ 23408 h 474077"/>
              <a:gd name="connsiteX4" fmla="*/ 1217023 w 2895601"/>
              <a:gd name="connsiteY4" fmla="*/ 36471 h 474077"/>
              <a:gd name="connsiteX5" fmla="*/ 1491343 w 2895601"/>
              <a:gd name="connsiteY5" fmla="*/ 62597 h 474077"/>
              <a:gd name="connsiteX6" fmla="*/ 2562497 w 2895601"/>
              <a:gd name="connsiteY6" fmla="*/ 49534 h 474077"/>
              <a:gd name="connsiteX7" fmla="*/ 2895601 w 2895601"/>
              <a:gd name="connsiteY7" fmla="*/ 397877 h 474077"/>
              <a:gd name="connsiteX8" fmla="*/ 0 w 2895601"/>
              <a:gd name="connsiteY8" fmla="*/ 474077 h 474077"/>
              <a:gd name="connsiteX0" fmla="*/ 0 w 2968002"/>
              <a:gd name="connsiteY0" fmla="*/ 506734 h 506734"/>
              <a:gd name="connsiteX1" fmla="*/ 76201 w 2968002"/>
              <a:gd name="connsiteY1" fmla="*/ 125734 h 506734"/>
              <a:gd name="connsiteX2" fmla="*/ 629194 w 2968002"/>
              <a:gd name="connsiteY2" fmla="*/ 69128 h 506734"/>
              <a:gd name="connsiteX3" fmla="*/ 1021080 w 2968002"/>
              <a:gd name="connsiteY3" fmla="*/ 56065 h 506734"/>
              <a:gd name="connsiteX4" fmla="*/ 1217023 w 2968002"/>
              <a:gd name="connsiteY4" fmla="*/ 69128 h 506734"/>
              <a:gd name="connsiteX5" fmla="*/ 1491343 w 2968002"/>
              <a:gd name="connsiteY5" fmla="*/ 95254 h 506734"/>
              <a:gd name="connsiteX6" fmla="*/ 2819401 w 2968002"/>
              <a:gd name="connsiteY6" fmla="*/ 49534 h 506734"/>
              <a:gd name="connsiteX7" fmla="*/ 2895601 w 2968002"/>
              <a:gd name="connsiteY7" fmla="*/ 430534 h 506734"/>
              <a:gd name="connsiteX8" fmla="*/ 0 w 2968002"/>
              <a:gd name="connsiteY8" fmla="*/ 506734 h 506734"/>
              <a:gd name="connsiteX0" fmla="*/ 0 w 2968002"/>
              <a:gd name="connsiteY0" fmla="*/ 506734 h 506734"/>
              <a:gd name="connsiteX1" fmla="*/ 76200 w 2968002"/>
              <a:gd name="connsiteY1" fmla="*/ 49534 h 506734"/>
              <a:gd name="connsiteX2" fmla="*/ 629194 w 2968002"/>
              <a:gd name="connsiteY2" fmla="*/ 69128 h 506734"/>
              <a:gd name="connsiteX3" fmla="*/ 1021080 w 2968002"/>
              <a:gd name="connsiteY3" fmla="*/ 56065 h 506734"/>
              <a:gd name="connsiteX4" fmla="*/ 1217023 w 2968002"/>
              <a:gd name="connsiteY4" fmla="*/ 69128 h 506734"/>
              <a:gd name="connsiteX5" fmla="*/ 1491343 w 2968002"/>
              <a:gd name="connsiteY5" fmla="*/ 95254 h 506734"/>
              <a:gd name="connsiteX6" fmla="*/ 2819401 w 2968002"/>
              <a:gd name="connsiteY6" fmla="*/ 49534 h 506734"/>
              <a:gd name="connsiteX7" fmla="*/ 2895601 w 2968002"/>
              <a:gd name="connsiteY7" fmla="*/ 430534 h 506734"/>
              <a:gd name="connsiteX8" fmla="*/ 0 w 2968002"/>
              <a:gd name="connsiteY8" fmla="*/ 506734 h 506734"/>
              <a:gd name="connsiteX0" fmla="*/ 0 w 2968002"/>
              <a:gd name="connsiteY0" fmla="*/ 506734 h 506734"/>
              <a:gd name="connsiteX1" fmla="*/ 76200 w 2968002"/>
              <a:gd name="connsiteY1" fmla="*/ 49534 h 506734"/>
              <a:gd name="connsiteX2" fmla="*/ 629194 w 2968002"/>
              <a:gd name="connsiteY2" fmla="*/ 69128 h 506734"/>
              <a:gd name="connsiteX3" fmla="*/ 1021080 w 2968002"/>
              <a:gd name="connsiteY3" fmla="*/ 56065 h 506734"/>
              <a:gd name="connsiteX4" fmla="*/ 1217023 w 2968002"/>
              <a:gd name="connsiteY4" fmla="*/ 69128 h 506734"/>
              <a:gd name="connsiteX5" fmla="*/ 1828800 w 2968002"/>
              <a:gd name="connsiteY5" fmla="*/ 49534 h 506734"/>
              <a:gd name="connsiteX6" fmla="*/ 2819401 w 2968002"/>
              <a:gd name="connsiteY6" fmla="*/ 49534 h 506734"/>
              <a:gd name="connsiteX7" fmla="*/ 2895601 w 2968002"/>
              <a:gd name="connsiteY7" fmla="*/ 430534 h 506734"/>
              <a:gd name="connsiteX8" fmla="*/ 0 w 2968002"/>
              <a:gd name="connsiteY8" fmla="*/ 506734 h 50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68002" h="506734">
                <a:moveTo>
                  <a:pt x="0" y="506734"/>
                </a:moveTo>
                <a:lnTo>
                  <a:pt x="76200" y="49534"/>
                </a:lnTo>
                <a:lnTo>
                  <a:pt x="629194" y="69128"/>
                </a:lnTo>
                <a:cubicBezTo>
                  <a:pt x="759895" y="69128"/>
                  <a:pt x="890451" y="60419"/>
                  <a:pt x="1021080" y="56065"/>
                </a:cubicBezTo>
                <a:lnTo>
                  <a:pt x="1217023" y="69128"/>
                </a:lnTo>
                <a:cubicBezTo>
                  <a:pt x="1308559" y="76756"/>
                  <a:pt x="1736951" y="48642"/>
                  <a:pt x="1828800" y="49534"/>
                </a:cubicBezTo>
                <a:lnTo>
                  <a:pt x="2819401" y="49534"/>
                </a:lnTo>
                <a:cubicBezTo>
                  <a:pt x="2968002" y="0"/>
                  <a:pt x="2645993" y="430534"/>
                  <a:pt x="2895601" y="430534"/>
                </a:cubicBezTo>
                <a:lnTo>
                  <a:pt x="0" y="506734"/>
                </a:lnTo>
                <a:close/>
              </a:path>
            </a:pathLst>
          </a:custGeom>
          <a:gradFill flip="none" rotWithShape="1">
            <a:gsLst>
              <a:gs pos="0">
                <a:srgbClr val="FFFFCC">
                  <a:shade val="30000"/>
                  <a:satMod val="115000"/>
                </a:srgbClr>
              </a:gs>
              <a:gs pos="50000">
                <a:srgbClr val="FFFFCC">
                  <a:shade val="67500"/>
                  <a:satMod val="115000"/>
                </a:srgbClr>
              </a:gs>
              <a:gs pos="100000">
                <a:srgbClr val="FFFFCC">
                  <a:shade val="100000"/>
                  <a:satMod val="115000"/>
                </a:srgbClr>
              </a:gs>
            </a:gsLst>
            <a:lin ang="16200000" scaled="1"/>
            <a:tileRect/>
          </a:gradFill>
          <a:ln w="127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25ED3E3-B09B-4185-9335-42AE6B7D927F}"/>
              </a:ext>
            </a:extLst>
          </p:cNvPr>
          <p:cNvSpPr/>
          <p:nvPr/>
        </p:nvSpPr>
        <p:spPr>
          <a:xfrm>
            <a:off x="4467225" y="1285875"/>
            <a:ext cx="4100513" cy="800100"/>
          </a:xfrm>
          <a:prstGeom prst="rect">
            <a:avLst/>
          </a:prstGeom>
          <a:solidFill>
            <a:srgbClr val="FFDC6D"/>
          </a:solidFill>
          <a:ln w="127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baseline="-25000" dirty="0">
              <a:solidFill>
                <a:srgbClr val="00206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4719BCD-BCDD-4F1B-8F62-9CE5B23AF620}"/>
              </a:ext>
            </a:extLst>
          </p:cNvPr>
          <p:cNvSpPr/>
          <p:nvPr/>
        </p:nvSpPr>
        <p:spPr>
          <a:xfrm>
            <a:off x="8277225" y="762000"/>
            <a:ext cx="500063" cy="1400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3F431AF8-D581-47C5-BC5D-6E228D6937A9}"/>
              </a:ext>
            </a:extLst>
          </p:cNvPr>
          <p:cNvGraphicFramePr>
            <a:graphicFrameLocks noGrp="1"/>
          </p:cNvGraphicFramePr>
          <p:nvPr/>
        </p:nvGraphicFramePr>
        <p:xfrm>
          <a:off x="2717800" y="2273300"/>
          <a:ext cx="6166077" cy="398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7111" name="TextBox 16"/>
          <p:cNvSpPr txBox="1">
            <a:spLocks noChangeArrowheads="1"/>
          </p:cNvSpPr>
          <p:nvPr/>
        </p:nvSpPr>
        <p:spPr bwMode="auto">
          <a:xfrm rot="-5400000">
            <a:off x="1834356" y="3880644"/>
            <a:ext cx="14509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Void Ratio (e)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649E0B8-72BB-469C-A74F-672786766BC3}"/>
              </a:ext>
            </a:extLst>
          </p:cNvPr>
          <p:cNvCxnSpPr/>
          <p:nvPr/>
        </p:nvCxnSpPr>
        <p:spPr>
          <a:xfrm>
            <a:off x="4848225" y="990600"/>
            <a:ext cx="342900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497E99D9-AB94-4999-AA03-721AAB1D617D}"/>
              </a:ext>
            </a:extLst>
          </p:cNvPr>
          <p:cNvSpPr/>
          <p:nvPr/>
        </p:nvSpPr>
        <p:spPr>
          <a:xfrm>
            <a:off x="4467225" y="685800"/>
            <a:ext cx="400050" cy="16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47114" name="Group 28"/>
          <p:cNvGrpSpPr>
            <a:grpSpLocks/>
          </p:cNvGrpSpPr>
          <p:nvPr/>
        </p:nvGrpSpPr>
        <p:grpSpPr bwMode="auto">
          <a:xfrm>
            <a:off x="7756525" y="1012825"/>
            <a:ext cx="304800" cy="76200"/>
            <a:chOff x="762000" y="609600"/>
            <a:chExt cx="533400" cy="228600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278361D7-54B7-4498-856B-A29247186DCF}"/>
                </a:ext>
              </a:extLst>
            </p:cNvPr>
            <p:cNvCxnSpPr/>
            <p:nvPr/>
          </p:nvCxnSpPr>
          <p:spPr>
            <a:xfrm>
              <a:off x="762000" y="609600"/>
              <a:ext cx="533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A10E2A18-95B7-407F-9F96-C30FEB53D416}"/>
                </a:ext>
              </a:extLst>
            </p:cNvPr>
            <p:cNvCxnSpPr/>
            <p:nvPr/>
          </p:nvCxnSpPr>
          <p:spPr>
            <a:xfrm>
              <a:off x="837010" y="685800"/>
              <a:ext cx="38338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583B55F0-4B5F-41B5-A543-DC02AF30328C}"/>
                </a:ext>
              </a:extLst>
            </p:cNvPr>
            <p:cNvCxnSpPr/>
            <p:nvPr/>
          </p:nvCxnSpPr>
          <p:spPr>
            <a:xfrm>
              <a:off x="914798" y="762000"/>
              <a:ext cx="22780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82A2F486-8F90-4243-9BCA-DC6D2612603C}"/>
                </a:ext>
              </a:extLst>
            </p:cNvPr>
            <p:cNvCxnSpPr/>
            <p:nvPr/>
          </p:nvCxnSpPr>
          <p:spPr>
            <a:xfrm>
              <a:off x="989806" y="838200"/>
              <a:ext cx="7778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115" name="TextBox 29"/>
          <p:cNvSpPr txBox="1">
            <a:spLocks noChangeArrowheads="1"/>
          </p:cNvSpPr>
          <p:nvPr/>
        </p:nvSpPr>
        <p:spPr bwMode="auto">
          <a:xfrm>
            <a:off x="7712075" y="806450"/>
            <a:ext cx="4254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"/>
              <a:t>W.T.</a:t>
            </a:r>
          </a:p>
        </p:txBody>
      </p:sp>
      <p:sp>
        <p:nvSpPr>
          <p:cNvPr id="47116" name="TextBox 32"/>
          <p:cNvSpPr txBox="1">
            <a:spLocks noChangeArrowheads="1"/>
          </p:cNvSpPr>
          <p:nvPr/>
        </p:nvSpPr>
        <p:spPr bwMode="auto">
          <a:xfrm>
            <a:off x="4800600" y="754063"/>
            <a:ext cx="16081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85725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85725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85725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8572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8572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8572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8572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8572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8572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latin typeface="Symbol" panose="05050102010706020507" pitchFamily="18" charset="2"/>
              </a:rPr>
              <a:t>g</a:t>
            </a:r>
            <a:r>
              <a:rPr lang="en-US" altLang="en-US" sz="1200" baseline="-25000"/>
              <a:t>sand</a:t>
            </a:r>
            <a:r>
              <a:rPr lang="en-US" altLang="en-US" sz="1200"/>
              <a:t> </a:t>
            </a: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= 96 pcf</a:t>
            </a:r>
          </a:p>
        </p:txBody>
      </p:sp>
      <p:sp>
        <p:nvSpPr>
          <p:cNvPr id="47117" name="TextBox 33"/>
          <p:cNvSpPr txBox="1">
            <a:spLocks noChangeArrowheads="1"/>
          </p:cNvSpPr>
          <p:nvPr/>
        </p:nvSpPr>
        <p:spPr bwMode="auto">
          <a:xfrm>
            <a:off x="4835525" y="1812925"/>
            <a:ext cx="223837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en-US" sz="11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 = w</a:t>
            </a:r>
            <a:r>
              <a:rPr lang="en-US" altLang="en-US" sz="11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c  </a:t>
            </a: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. G</a:t>
            </a:r>
            <a:r>
              <a:rPr lang="en-US" altLang="en-US" sz="11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s  </a:t>
            </a: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= 0.3 x 2.65 = 0.795 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38D0533D-9AC1-4C6E-BFA1-F4E68EDDD850}"/>
              </a:ext>
            </a:extLst>
          </p:cNvPr>
          <p:cNvCxnSpPr/>
          <p:nvPr/>
        </p:nvCxnSpPr>
        <p:spPr>
          <a:xfrm rot="16200000" flipH="1">
            <a:off x="7553325" y="1409700"/>
            <a:ext cx="1600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D65DF05C-3AA2-40D6-8883-F972D8372857}"/>
              </a:ext>
            </a:extLst>
          </p:cNvPr>
          <p:cNvCxnSpPr/>
          <p:nvPr/>
        </p:nvCxnSpPr>
        <p:spPr>
          <a:xfrm rot="10800000">
            <a:off x="8297863" y="788988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27C85814-3B53-43B3-8352-F88D3F9ECA7B}"/>
              </a:ext>
            </a:extLst>
          </p:cNvPr>
          <p:cNvCxnSpPr/>
          <p:nvPr/>
        </p:nvCxnSpPr>
        <p:spPr>
          <a:xfrm rot="10800000">
            <a:off x="8296275" y="982663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388AC5A4-B005-4DF2-88E7-66CDA508CEF1}"/>
              </a:ext>
            </a:extLst>
          </p:cNvPr>
          <p:cNvCxnSpPr/>
          <p:nvPr/>
        </p:nvCxnSpPr>
        <p:spPr>
          <a:xfrm rot="10800000">
            <a:off x="8313738" y="1282700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D406036D-63A9-4D35-9BCC-4CDD9545F2F1}"/>
              </a:ext>
            </a:extLst>
          </p:cNvPr>
          <p:cNvCxnSpPr/>
          <p:nvPr/>
        </p:nvCxnSpPr>
        <p:spPr>
          <a:xfrm rot="10800000">
            <a:off x="8299450" y="2084388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Oval 44">
            <a:extLst>
              <a:ext uri="{FF2B5EF4-FFF2-40B4-BE49-F238E27FC236}">
                <a16:creationId xmlns:a16="http://schemas.microsoft.com/office/drawing/2014/main" id="{D7AD4447-A807-4A8F-A041-784EEC7AACEE}"/>
              </a:ext>
            </a:extLst>
          </p:cNvPr>
          <p:cNvSpPr/>
          <p:nvPr/>
        </p:nvSpPr>
        <p:spPr>
          <a:xfrm>
            <a:off x="8329613" y="763588"/>
            <a:ext cx="47625" cy="47625"/>
          </a:xfrm>
          <a:prstGeom prst="ellipse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A86E5341-A9E5-46E0-9CCC-4E87FF782F1A}"/>
              </a:ext>
            </a:extLst>
          </p:cNvPr>
          <p:cNvSpPr/>
          <p:nvPr/>
        </p:nvSpPr>
        <p:spPr>
          <a:xfrm>
            <a:off x="8332788" y="957263"/>
            <a:ext cx="46037" cy="46037"/>
          </a:xfrm>
          <a:prstGeom prst="ellipse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15ECF361-1647-45FA-8E26-62A99E5A0D60}"/>
              </a:ext>
            </a:extLst>
          </p:cNvPr>
          <p:cNvSpPr/>
          <p:nvPr/>
        </p:nvSpPr>
        <p:spPr>
          <a:xfrm>
            <a:off x="8332788" y="1257300"/>
            <a:ext cx="46037" cy="46038"/>
          </a:xfrm>
          <a:prstGeom prst="ellipse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8114F1A1-905A-485B-AD1C-D357A203A298}"/>
              </a:ext>
            </a:extLst>
          </p:cNvPr>
          <p:cNvSpPr/>
          <p:nvPr/>
        </p:nvSpPr>
        <p:spPr>
          <a:xfrm>
            <a:off x="8329613" y="2063750"/>
            <a:ext cx="47625" cy="47625"/>
          </a:xfrm>
          <a:prstGeom prst="ellipse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7127" name="TextBox 48"/>
          <p:cNvSpPr txBox="1">
            <a:spLocks noChangeArrowheads="1"/>
          </p:cNvSpPr>
          <p:nvPr/>
        </p:nvSpPr>
        <p:spPr bwMode="auto">
          <a:xfrm>
            <a:off x="8291513" y="742950"/>
            <a:ext cx="46196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3 ft</a:t>
            </a:r>
          </a:p>
        </p:txBody>
      </p:sp>
      <p:sp>
        <p:nvSpPr>
          <p:cNvPr id="47128" name="TextBox 49"/>
          <p:cNvSpPr txBox="1">
            <a:spLocks noChangeArrowheads="1"/>
          </p:cNvSpPr>
          <p:nvPr/>
        </p:nvSpPr>
        <p:spPr bwMode="auto">
          <a:xfrm>
            <a:off x="8305800" y="990600"/>
            <a:ext cx="46196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4 ft</a:t>
            </a:r>
          </a:p>
        </p:txBody>
      </p:sp>
      <p:sp>
        <p:nvSpPr>
          <p:cNvPr id="47129" name="TextBox 50"/>
          <p:cNvSpPr txBox="1">
            <a:spLocks noChangeArrowheads="1"/>
          </p:cNvSpPr>
          <p:nvPr/>
        </p:nvSpPr>
        <p:spPr bwMode="auto">
          <a:xfrm>
            <a:off x="8305800" y="1524000"/>
            <a:ext cx="46196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16 ft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A101DFAA-EB1E-419F-A6A8-B79F1DAE5F70}"/>
              </a:ext>
            </a:extLst>
          </p:cNvPr>
          <p:cNvSpPr/>
          <p:nvPr/>
        </p:nvSpPr>
        <p:spPr>
          <a:xfrm>
            <a:off x="6940550" y="1609725"/>
            <a:ext cx="131763" cy="131763"/>
          </a:xfrm>
          <a:prstGeom prst="rect">
            <a:avLst/>
          </a:prstGeom>
          <a:solidFill>
            <a:schemeClr val="bg2">
              <a:lumMod val="9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BD7F4785-4D12-4AC7-A62C-7D066B80FBB8}"/>
              </a:ext>
            </a:extLst>
          </p:cNvPr>
          <p:cNvCxnSpPr/>
          <p:nvPr/>
        </p:nvCxnSpPr>
        <p:spPr>
          <a:xfrm>
            <a:off x="4848225" y="1676400"/>
            <a:ext cx="342900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132" name="Group 68"/>
          <p:cNvGrpSpPr>
            <a:grpSpLocks/>
          </p:cNvGrpSpPr>
          <p:nvPr/>
        </p:nvGrpSpPr>
        <p:grpSpPr bwMode="auto">
          <a:xfrm>
            <a:off x="6881813" y="1524000"/>
            <a:ext cx="889000" cy="153988"/>
            <a:chOff x="5240338" y="1524006"/>
            <a:chExt cx="888999" cy="153190"/>
          </a:xfrm>
        </p:grpSpPr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EAC7AB11-0B14-44D3-84B0-AD4988C15F81}"/>
                </a:ext>
              </a:extLst>
            </p:cNvPr>
            <p:cNvCxnSpPr/>
            <p:nvPr/>
          </p:nvCxnSpPr>
          <p:spPr>
            <a:xfrm rot="5400000">
              <a:off x="5165331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>
              <a:extLst>
                <a:ext uri="{FF2B5EF4-FFF2-40B4-BE49-F238E27FC236}">
                  <a16:creationId xmlns:a16="http://schemas.microsoft.com/office/drawing/2014/main" id="{ADE8AA7C-53AF-4908-9552-35BCF8754EE8}"/>
                </a:ext>
              </a:extLst>
            </p:cNvPr>
            <p:cNvCxnSpPr/>
            <p:nvPr/>
          </p:nvCxnSpPr>
          <p:spPr>
            <a:xfrm rot="5400000">
              <a:off x="5295506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10955908-DAF0-4543-8387-B637E8548729}"/>
                </a:ext>
              </a:extLst>
            </p:cNvPr>
            <p:cNvCxnSpPr/>
            <p:nvPr/>
          </p:nvCxnSpPr>
          <p:spPr>
            <a:xfrm rot="5400000">
              <a:off x="5416156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Arrow Connector 63">
              <a:extLst>
                <a:ext uri="{FF2B5EF4-FFF2-40B4-BE49-F238E27FC236}">
                  <a16:creationId xmlns:a16="http://schemas.microsoft.com/office/drawing/2014/main" id="{88A21EEF-D0EE-4318-ABE9-A9F335871960}"/>
                </a:ext>
              </a:extLst>
            </p:cNvPr>
            <p:cNvCxnSpPr/>
            <p:nvPr/>
          </p:nvCxnSpPr>
          <p:spPr>
            <a:xfrm rot="5400000">
              <a:off x="5546331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26985ED0-7563-47FF-81B5-31057A21B138}"/>
                </a:ext>
              </a:extLst>
            </p:cNvPr>
            <p:cNvCxnSpPr/>
            <p:nvPr/>
          </p:nvCxnSpPr>
          <p:spPr>
            <a:xfrm rot="5400000">
              <a:off x="5670155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DBBFEEDB-70AF-418C-84C6-E4D3D8191C97}"/>
                </a:ext>
              </a:extLst>
            </p:cNvPr>
            <p:cNvCxnSpPr/>
            <p:nvPr/>
          </p:nvCxnSpPr>
          <p:spPr>
            <a:xfrm rot="5400000">
              <a:off x="5800330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>
              <a:extLst>
                <a:ext uri="{FF2B5EF4-FFF2-40B4-BE49-F238E27FC236}">
                  <a16:creationId xmlns:a16="http://schemas.microsoft.com/office/drawing/2014/main" id="{D64F6E20-2896-46FF-8C5B-65D1721E1C1F}"/>
                </a:ext>
              </a:extLst>
            </p:cNvPr>
            <p:cNvCxnSpPr/>
            <p:nvPr/>
          </p:nvCxnSpPr>
          <p:spPr>
            <a:xfrm rot="5400000">
              <a:off x="5920980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>
              <a:extLst>
                <a:ext uri="{FF2B5EF4-FFF2-40B4-BE49-F238E27FC236}">
                  <a16:creationId xmlns:a16="http://schemas.microsoft.com/office/drawing/2014/main" id="{0DD7F313-BE8A-42D5-A205-0287AA692028}"/>
                </a:ext>
              </a:extLst>
            </p:cNvPr>
            <p:cNvCxnSpPr/>
            <p:nvPr/>
          </p:nvCxnSpPr>
          <p:spPr>
            <a:xfrm rot="5400000">
              <a:off x="6051155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133" name="Group 69"/>
          <p:cNvGrpSpPr>
            <a:grpSpLocks/>
          </p:cNvGrpSpPr>
          <p:nvPr/>
        </p:nvGrpSpPr>
        <p:grpSpPr bwMode="auto">
          <a:xfrm>
            <a:off x="5876925" y="1519238"/>
            <a:ext cx="889000" cy="153987"/>
            <a:chOff x="5240338" y="1524006"/>
            <a:chExt cx="888999" cy="153190"/>
          </a:xfrm>
        </p:grpSpPr>
        <p:cxnSp>
          <p:nvCxnSpPr>
            <p:cNvPr id="71" name="Straight Arrow Connector 70">
              <a:extLst>
                <a:ext uri="{FF2B5EF4-FFF2-40B4-BE49-F238E27FC236}">
                  <a16:creationId xmlns:a16="http://schemas.microsoft.com/office/drawing/2014/main" id="{05571471-21BE-4815-AF41-FD44C59A2463}"/>
                </a:ext>
              </a:extLst>
            </p:cNvPr>
            <p:cNvCxnSpPr/>
            <p:nvPr/>
          </p:nvCxnSpPr>
          <p:spPr>
            <a:xfrm rot="5400000">
              <a:off x="5165330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>
              <a:extLst>
                <a:ext uri="{FF2B5EF4-FFF2-40B4-BE49-F238E27FC236}">
                  <a16:creationId xmlns:a16="http://schemas.microsoft.com/office/drawing/2014/main" id="{BDB66718-67D7-4BC7-9A2D-47D6FB1BC5D3}"/>
                </a:ext>
              </a:extLst>
            </p:cNvPr>
            <p:cNvCxnSpPr/>
            <p:nvPr/>
          </p:nvCxnSpPr>
          <p:spPr>
            <a:xfrm rot="5400000">
              <a:off x="5295505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Arrow Connector 72">
              <a:extLst>
                <a:ext uri="{FF2B5EF4-FFF2-40B4-BE49-F238E27FC236}">
                  <a16:creationId xmlns:a16="http://schemas.microsoft.com/office/drawing/2014/main" id="{8A71C404-75BB-49D8-991B-EC582332C7DE}"/>
                </a:ext>
              </a:extLst>
            </p:cNvPr>
            <p:cNvCxnSpPr/>
            <p:nvPr/>
          </p:nvCxnSpPr>
          <p:spPr>
            <a:xfrm rot="5400000">
              <a:off x="5416155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Arrow Connector 73">
              <a:extLst>
                <a:ext uri="{FF2B5EF4-FFF2-40B4-BE49-F238E27FC236}">
                  <a16:creationId xmlns:a16="http://schemas.microsoft.com/office/drawing/2014/main" id="{2EF4DBD4-72D4-47AF-96D6-55C2A8C5B66B}"/>
                </a:ext>
              </a:extLst>
            </p:cNvPr>
            <p:cNvCxnSpPr/>
            <p:nvPr/>
          </p:nvCxnSpPr>
          <p:spPr>
            <a:xfrm rot="5400000">
              <a:off x="5546330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Arrow Connector 74">
              <a:extLst>
                <a:ext uri="{FF2B5EF4-FFF2-40B4-BE49-F238E27FC236}">
                  <a16:creationId xmlns:a16="http://schemas.microsoft.com/office/drawing/2014/main" id="{99CACEA2-86CA-42A1-9BF3-B0C03F811A5C}"/>
                </a:ext>
              </a:extLst>
            </p:cNvPr>
            <p:cNvCxnSpPr/>
            <p:nvPr/>
          </p:nvCxnSpPr>
          <p:spPr>
            <a:xfrm rot="5400000">
              <a:off x="5670155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Arrow Connector 75">
              <a:extLst>
                <a:ext uri="{FF2B5EF4-FFF2-40B4-BE49-F238E27FC236}">
                  <a16:creationId xmlns:a16="http://schemas.microsoft.com/office/drawing/2014/main" id="{65A0A754-2423-4AF4-981A-CCFBEED9297D}"/>
                </a:ext>
              </a:extLst>
            </p:cNvPr>
            <p:cNvCxnSpPr/>
            <p:nvPr/>
          </p:nvCxnSpPr>
          <p:spPr>
            <a:xfrm rot="5400000">
              <a:off x="5800330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Arrow Connector 76">
              <a:extLst>
                <a:ext uri="{FF2B5EF4-FFF2-40B4-BE49-F238E27FC236}">
                  <a16:creationId xmlns:a16="http://schemas.microsoft.com/office/drawing/2014/main" id="{2BE97678-D0E6-4B71-86AE-9D5B1AA4161D}"/>
                </a:ext>
              </a:extLst>
            </p:cNvPr>
            <p:cNvCxnSpPr/>
            <p:nvPr/>
          </p:nvCxnSpPr>
          <p:spPr>
            <a:xfrm rot="5400000">
              <a:off x="5920980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Arrow Connector 77">
              <a:extLst>
                <a:ext uri="{FF2B5EF4-FFF2-40B4-BE49-F238E27FC236}">
                  <a16:creationId xmlns:a16="http://schemas.microsoft.com/office/drawing/2014/main" id="{DC92788F-5D67-45C8-954D-3823C57234FB}"/>
                </a:ext>
              </a:extLst>
            </p:cNvPr>
            <p:cNvCxnSpPr/>
            <p:nvPr/>
          </p:nvCxnSpPr>
          <p:spPr>
            <a:xfrm rot="5400000">
              <a:off x="6051155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135" name="TextBox 79"/>
          <p:cNvSpPr txBox="1">
            <a:spLocks noChangeArrowheads="1"/>
          </p:cNvSpPr>
          <p:nvPr/>
        </p:nvSpPr>
        <p:spPr bwMode="auto">
          <a:xfrm>
            <a:off x="4891088" y="995363"/>
            <a:ext cx="4905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/>
              <a:t>Sand</a:t>
            </a:r>
          </a:p>
        </p:txBody>
      </p:sp>
      <p:sp>
        <p:nvSpPr>
          <p:cNvPr id="47136" name="TextBox 80"/>
          <p:cNvSpPr txBox="1">
            <a:spLocks noChangeArrowheads="1"/>
          </p:cNvSpPr>
          <p:nvPr/>
        </p:nvSpPr>
        <p:spPr bwMode="auto">
          <a:xfrm>
            <a:off x="4879975" y="1247775"/>
            <a:ext cx="441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/>
              <a:t>Clay</a:t>
            </a:r>
          </a:p>
        </p:txBody>
      </p:sp>
      <p:sp>
        <p:nvSpPr>
          <p:cNvPr id="87" name="Freeform 86">
            <a:extLst>
              <a:ext uri="{FF2B5EF4-FFF2-40B4-BE49-F238E27FC236}">
                <a16:creationId xmlns:a16="http://schemas.microsoft.com/office/drawing/2014/main" id="{C74A4927-3C84-494D-AE9C-CEC70DF3C2B1}"/>
              </a:ext>
            </a:extLst>
          </p:cNvPr>
          <p:cNvSpPr/>
          <p:nvPr/>
        </p:nvSpPr>
        <p:spPr>
          <a:xfrm>
            <a:off x="4532313" y="3101975"/>
            <a:ext cx="2338387" cy="2214563"/>
          </a:xfrm>
          <a:custGeom>
            <a:avLst/>
            <a:gdLst>
              <a:gd name="connsiteX0" fmla="*/ 0 w 2362200"/>
              <a:gd name="connsiteY0" fmla="*/ 0 h 2071688"/>
              <a:gd name="connsiteX1" fmla="*/ 2362200 w 2362200"/>
              <a:gd name="connsiteY1" fmla="*/ 2071688 h 2071688"/>
              <a:gd name="connsiteX2" fmla="*/ 2362200 w 2362200"/>
              <a:gd name="connsiteY2" fmla="*/ 2071688 h 2071688"/>
              <a:gd name="connsiteX0" fmla="*/ 0 w 2362200"/>
              <a:gd name="connsiteY0" fmla="*/ 0 h 2071688"/>
              <a:gd name="connsiteX1" fmla="*/ 523875 w 2362200"/>
              <a:gd name="connsiteY1" fmla="*/ 66675 h 2071688"/>
              <a:gd name="connsiteX2" fmla="*/ 2362200 w 2362200"/>
              <a:gd name="connsiteY2" fmla="*/ 2071688 h 2071688"/>
              <a:gd name="connsiteX3" fmla="*/ 2362200 w 2362200"/>
              <a:gd name="connsiteY3" fmla="*/ 2071688 h 2071688"/>
              <a:gd name="connsiteX0" fmla="*/ 0 w 2362200"/>
              <a:gd name="connsiteY0" fmla="*/ 0 h 2071688"/>
              <a:gd name="connsiteX1" fmla="*/ 2362200 w 2362200"/>
              <a:gd name="connsiteY1" fmla="*/ 2071688 h 2071688"/>
              <a:gd name="connsiteX2" fmla="*/ 2362200 w 2362200"/>
              <a:gd name="connsiteY2" fmla="*/ 2071688 h 2071688"/>
              <a:gd name="connsiteX0" fmla="*/ 0 w 2362200"/>
              <a:gd name="connsiteY0" fmla="*/ 0 h 2071688"/>
              <a:gd name="connsiteX1" fmla="*/ 2362200 w 2362200"/>
              <a:gd name="connsiteY1" fmla="*/ 2071688 h 2071688"/>
              <a:gd name="connsiteX2" fmla="*/ 2362200 w 2362200"/>
              <a:gd name="connsiteY2" fmla="*/ 2071688 h 2071688"/>
              <a:gd name="connsiteX0" fmla="*/ 0 w 2362200"/>
              <a:gd name="connsiteY0" fmla="*/ 0 h 2071688"/>
              <a:gd name="connsiteX1" fmla="*/ 2362200 w 2362200"/>
              <a:gd name="connsiteY1" fmla="*/ 2071688 h 2071688"/>
              <a:gd name="connsiteX2" fmla="*/ 2362200 w 2362200"/>
              <a:gd name="connsiteY2" fmla="*/ 2071688 h 2071688"/>
              <a:gd name="connsiteX0" fmla="*/ 0 w 2362200"/>
              <a:gd name="connsiteY0" fmla="*/ 0 h 2071688"/>
              <a:gd name="connsiteX1" fmla="*/ 2362200 w 2362200"/>
              <a:gd name="connsiteY1" fmla="*/ 2071688 h 2071688"/>
              <a:gd name="connsiteX2" fmla="*/ 2362200 w 2362200"/>
              <a:gd name="connsiteY2" fmla="*/ 2071688 h 2071688"/>
              <a:gd name="connsiteX0" fmla="*/ 0 w 2362200"/>
              <a:gd name="connsiteY0" fmla="*/ 0 h 2071688"/>
              <a:gd name="connsiteX1" fmla="*/ 2362200 w 2362200"/>
              <a:gd name="connsiteY1" fmla="*/ 2071688 h 2071688"/>
              <a:gd name="connsiteX2" fmla="*/ 2362200 w 2362200"/>
              <a:gd name="connsiteY2" fmla="*/ 2071688 h 2071688"/>
              <a:gd name="connsiteX0" fmla="*/ 0 w 2362200"/>
              <a:gd name="connsiteY0" fmla="*/ 0 h 2233613"/>
              <a:gd name="connsiteX1" fmla="*/ 2362200 w 2362200"/>
              <a:gd name="connsiteY1" fmla="*/ 2071688 h 2233613"/>
              <a:gd name="connsiteX2" fmla="*/ 2347913 w 2362200"/>
              <a:gd name="connsiteY2" fmla="*/ 2233613 h 2233613"/>
              <a:gd name="connsiteX0" fmla="*/ 0 w 2347913"/>
              <a:gd name="connsiteY0" fmla="*/ 0 h 2233613"/>
              <a:gd name="connsiteX1" fmla="*/ 2347913 w 2347913"/>
              <a:gd name="connsiteY1" fmla="*/ 2233613 h 2233613"/>
              <a:gd name="connsiteX0" fmla="*/ 0 w 2347913"/>
              <a:gd name="connsiteY0" fmla="*/ 117474 h 2351087"/>
              <a:gd name="connsiteX1" fmla="*/ 2347913 w 2347913"/>
              <a:gd name="connsiteY1" fmla="*/ 2351087 h 2351087"/>
              <a:gd name="connsiteX0" fmla="*/ 0 w 2347913"/>
              <a:gd name="connsiteY0" fmla="*/ 117474 h 2351087"/>
              <a:gd name="connsiteX1" fmla="*/ 2347913 w 2347913"/>
              <a:gd name="connsiteY1" fmla="*/ 2351087 h 2351087"/>
              <a:gd name="connsiteX0" fmla="*/ 0 w 2347913"/>
              <a:gd name="connsiteY0" fmla="*/ 117474 h 2351087"/>
              <a:gd name="connsiteX1" fmla="*/ 2347913 w 2347913"/>
              <a:gd name="connsiteY1" fmla="*/ 2351087 h 2351087"/>
              <a:gd name="connsiteX0" fmla="*/ 0 w 2347913"/>
              <a:gd name="connsiteY0" fmla="*/ 0 h 2233613"/>
              <a:gd name="connsiteX1" fmla="*/ 2347913 w 2347913"/>
              <a:gd name="connsiteY1" fmla="*/ 2233613 h 2233613"/>
              <a:gd name="connsiteX0" fmla="*/ 0 w 2347913"/>
              <a:gd name="connsiteY0" fmla="*/ 0 h 2233613"/>
              <a:gd name="connsiteX1" fmla="*/ 2347913 w 2347913"/>
              <a:gd name="connsiteY1" fmla="*/ 2233613 h 2233613"/>
              <a:gd name="connsiteX0" fmla="*/ 0 w 2347913"/>
              <a:gd name="connsiteY0" fmla="*/ 0 h 2233613"/>
              <a:gd name="connsiteX1" fmla="*/ 2347913 w 2347913"/>
              <a:gd name="connsiteY1" fmla="*/ 2233613 h 2233613"/>
              <a:gd name="connsiteX0" fmla="*/ 0 w 2347913"/>
              <a:gd name="connsiteY0" fmla="*/ 0 h 2233613"/>
              <a:gd name="connsiteX1" fmla="*/ 2347913 w 2347913"/>
              <a:gd name="connsiteY1" fmla="*/ 2233613 h 2233613"/>
              <a:gd name="connsiteX0" fmla="*/ 0 w 2362201"/>
              <a:gd name="connsiteY0" fmla="*/ 0 h 2357438"/>
              <a:gd name="connsiteX1" fmla="*/ 2362201 w 2362201"/>
              <a:gd name="connsiteY1" fmla="*/ 2357438 h 2357438"/>
              <a:gd name="connsiteX0" fmla="*/ 0 w 2338388"/>
              <a:gd name="connsiteY0" fmla="*/ 0 h 2214563"/>
              <a:gd name="connsiteX1" fmla="*/ 2338388 w 2338388"/>
              <a:gd name="connsiteY1" fmla="*/ 2214563 h 2214563"/>
              <a:gd name="connsiteX0" fmla="*/ 0 w 2338388"/>
              <a:gd name="connsiteY0" fmla="*/ 22224 h 2236787"/>
              <a:gd name="connsiteX1" fmla="*/ 2338388 w 2338388"/>
              <a:gd name="connsiteY1" fmla="*/ 2236787 h 2236787"/>
              <a:gd name="connsiteX0" fmla="*/ 0 w 2338388"/>
              <a:gd name="connsiteY0" fmla="*/ 0 h 2214563"/>
              <a:gd name="connsiteX1" fmla="*/ 2338388 w 2338388"/>
              <a:gd name="connsiteY1" fmla="*/ 2214563 h 2214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38388" h="2214563">
                <a:moveTo>
                  <a:pt x="0" y="0"/>
                </a:moveTo>
                <a:cubicBezTo>
                  <a:pt x="1101726" y="11113"/>
                  <a:pt x="946150" y="107950"/>
                  <a:pt x="2338388" y="2214563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F68F68A3-0C4B-428A-AC1D-8BC1FBC585EF}"/>
              </a:ext>
            </a:extLst>
          </p:cNvPr>
          <p:cNvSpPr/>
          <p:nvPr/>
        </p:nvSpPr>
        <p:spPr>
          <a:xfrm>
            <a:off x="5514975" y="3341688"/>
            <a:ext cx="93663" cy="9366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A7A780B7-FC63-4931-BDD9-B9509DEA5CDE}"/>
              </a:ext>
            </a:extLst>
          </p:cNvPr>
          <p:cNvCxnSpPr>
            <a:stCxn id="59" idx="0"/>
          </p:cNvCxnSpPr>
          <p:nvPr/>
        </p:nvCxnSpPr>
        <p:spPr>
          <a:xfrm rot="16200000" flipH="1" flipV="1">
            <a:off x="4289425" y="4613276"/>
            <a:ext cx="2543175" cy="0"/>
          </a:xfrm>
          <a:prstGeom prst="straightConnector1">
            <a:avLst/>
          </a:prstGeom>
          <a:ln w="3175">
            <a:solidFill>
              <a:schemeClr val="bg1">
                <a:lumMod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Oval 90">
            <a:extLst>
              <a:ext uri="{FF2B5EF4-FFF2-40B4-BE49-F238E27FC236}">
                <a16:creationId xmlns:a16="http://schemas.microsoft.com/office/drawing/2014/main" id="{4ACEEF25-85B8-4BC3-A193-9CFBC21AD14B}"/>
              </a:ext>
            </a:extLst>
          </p:cNvPr>
          <p:cNvSpPr/>
          <p:nvPr/>
        </p:nvSpPr>
        <p:spPr>
          <a:xfrm>
            <a:off x="4541838" y="3068638"/>
            <a:ext cx="66675" cy="66675"/>
          </a:xfrm>
          <a:prstGeom prst="ellipse">
            <a:avLst/>
          </a:prstGeom>
          <a:solidFill>
            <a:schemeClr val="bg1">
              <a:lumMod val="65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3C172D15-3092-4B4E-BB7D-DA714E842874}"/>
              </a:ext>
            </a:extLst>
          </p:cNvPr>
          <p:cNvSpPr/>
          <p:nvPr/>
        </p:nvSpPr>
        <p:spPr>
          <a:xfrm>
            <a:off x="4887913" y="3090863"/>
            <a:ext cx="44450" cy="44450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2A65F7A7-F3DF-417E-8C27-33C9ED5A5332}"/>
              </a:ext>
            </a:extLst>
          </p:cNvPr>
          <p:cNvSpPr/>
          <p:nvPr/>
        </p:nvSpPr>
        <p:spPr>
          <a:xfrm>
            <a:off x="5122863" y="3130550"/>
            <a:ext cx="46037" cy="46038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C7A1528E-73E6-41B2-888D-C88A3F3D66B6}"/>
              </a:ext>
            </a:extLst>
          </p:cNvPr>
          <p:cNvSpPr/>
          <p:nvPr/>
        </p:nvSpPr>
        <p:spPr>
          <a:xfrm>
            <a:off x="5659438" y="3502025"/>
            <a:ext cx="44450" cy="46038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BD19C371-54A9-4C37-9C42-18190E4EE4C6}"/>
              </a:ext>
            </a:extLst>
          </p:cNvPr>
          <p:cNvSpPr/>
          <p:nvPr/>
        </p:nvSpPr>
        <p:spPr>
          <a:xfrm>
            <a:off x="5945188" y="3905250"/>
            <a:ext cx="44450" cy="44450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272AAB04-CC5F-4865-839D-2EB40CE976DD}"/>
              </a:ext>
            </a:extLst>
          </p:cNvPr>
          <p:cNvSpPr/>
          <p:nvPr/>
        </p:nvSpPr>
        <p:spPr>
          <a:xfrm>
            <a:off x="6342063" y="4511675"/>
            <a:ext cx="46037" cy="46038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D0FBF45D-2123-420E-80C7-E2D8E69989F0}"/>
              </a:ext>
            </a:extLst>
          </p:cNvPr>
          <p:cNvSpPr/>
          <p:nvPr/>
        </p:nvSpPr>
        <p:spPr>
          <a:xfrm>
            <a:off x="6632575" y="4954588"/>
            <a:ext cx="46038" cy="46037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284EE3DE-B51B-42EE-943A-4885F7512DC8}"/>
              </a:ext>
            </a:extLst>
          </p:cNvPr>
          <p:cNvCxnSpPr>
            <a:stCxn id="98" idx="6"/>
          </p:cNvCxnSpPr>
          <p:nvPr/>
        </p:nvCxnSpPr>
        <p:spPr>
          <a:xfrm flipH="1" flipV="1">
            <a:off x="4908550" y="4730750"/>
            <a:ext cx="1985963" cy="5889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Oval 100">
            <a:extLst>
              <a:ext uri="{FF2B5EF4-FFF2-40B4-BE49-F238E27FC236}">
                <a16:creationId xmlns:a16="http://schemas.microsoft.com/office/drawing/2014/main" id="{F1BD8C1F-865D-4422-965D-0C2CDD9A965E}"/>
              </a:ext>
            </a:extLst>
          </p:cNvPr>
          <p:cNvSpPr/>
          <p:nvPr/>
        </p:nvSpPr>
        <p:spPr>
          <a:xfrm>
            <a:off x="4879975" y="4711700"/>
            <a:ext cx="46038" cy="46038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103" name="Straight Arrow Connector 102">
            <a:extLst>
              <a:ext uri="{FF2B5EF4-FFF2-40B4-BE49-F238E27FC236}">
                <a16:creationId xmlns:a16="http://schemas.microsoft.com/office/drawing/2014/main" id="{87E7D603-0909-4F11-ADBB-3FE18B371714}"/>
              </a:ext>
            </a:extLst>
          </p:cNvPr>
          <p:cNvCxnSpPr/>
          <p:nvPr/>
        </p:nvCxnSpPr>
        <p:spPr>
          <a:xfrm rot="10800000">
            <a:off x="5732463" y="4973638"/>
            <a:ext cx="188912" cy="571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Oval 97">
            <a:extLst>
              <a:ext uri="{FF2B5EF4-FFF2-40B4-BE49-F238E27FC236}">
                <a16:creationId xmlns:a16="http://schemas.microsoft.com/office/drawing/2014/main" id="{FA53FF1E-8276-4C89-B574-A6FF5072BA74}"/>
              </a:ext>
            </a:extLst>
          </p:cNvPr>
          <p:cNvSpPr/>
          <p:nvPr/>
        </p:nvSpPr>
        <p:spPr>
          <a:xfrm>
            <a:off x="6850063" y="5297488"/>
            <a:ext cx="44450" cy="46037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E0427F28-FBA3-492E-8C71-E4508023007C}"/>
              </a:ext>
            </a:extLst>
          </p:cNvPr>
          <p:cNvSpPr txBox="1"/>
          <p:nvPr/>
        </p:nvSpPr>
        <p:spPr>
          <a:xfrm>
            <a:off x="4370388" y="2809875"/>
            <a:ext cx="411162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Symbol" pitchFamily="18" charset="2"/>
                <a:cs typeface="+mn-cs"/>
              </a:rPr>
              <a:t>D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n-lt"/>
                <a:cs typeface="+mn-cs"/>
              </a:rPr>
              <a:t>p</a:t>
            </a:r>
            <a:r>
              <a:rPr lang="en-US" sz="1200" baseline="-25000" dirty="0">
                <a:solidFill>
                  <a:schemeClr val="bg1">
                    <a:lumMod val="50000"/>
                  </a:schemeClr>
                </a:solidFill>
                <a:latin typeface="+mn-lt"/>
                <a:cs typeface="+mn-cs"/>
              </a:rPr>
              <a:t>1</a:t>
            </a: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93DF8AE6-C839-42B9-8079-BA6D36A33F41}"/>
              </a:ext>
            </a:extLst>
          </p:cNvPr>
          <p:cNvSpPr/>
          <p:nvPr/>
        </p:nvSpPr>
        <p:spPr>
          <a:xfrm>
            <a:off x="6223000" y="241300"/>
            <a:ext cx="723900" cy="571500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47154" name="Group 164"/>
          <p:cNvGrpSpPr>
            <a:grpSpLocks/>
          </p:cNvGrpSpPr>
          <p:nvPr/>
        </p:nvGrpSpPr>
        <p:grpSpPr bwMode="auto">
          <a:xfrm>
            <a:off x="6288088" y="582613"/>
            <a:ext cx="611187" cy="230187"/>
            <a:chOff x="6288881" y="583406"/>
            <a:chExt cx="610394" cy="229394"/>
          </a:xfrm>
        </p:grpSpPr>
        <p:cxnSp>
          <p:nvCxnSpPr>
            <p:cNvPr id="111" name="Straight Arrow Connector 110">
              <a:extLst>
                <a:ext uri="{FF2B5EF4-FFF2-40B4-BE49-F238E27FC236}">
                  <a16:creationId xmlns:a16="http://schemas.microsoft.com/office/drawing/2014/main" id="{39BB6902-8591-4072-BF62-6A3CE5BA50F0}"/>
                </a:ext>
              </a:extLst>
            </p:cNvPr>
            <p:cNvCxnSpPr/>
            <p:nvPr/>
          </p:nvCxnSpPr>
          <p:spPr>
            <a:xfrm rot="5400000">
              <a:off x="6174976" y="697311"/>
              <a:ext cx="229394" cy="1585"/>
            </a:xfrm>
            <a:prstGeom prst="straightConnector1">
              <a:avLst/>
            </a:prstGeom>
            <a:ln>
              <a:solidFill>
                <a:schemeClr val="bg1">
                  <a:lumMod val="9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Arrow Connector 114">
              <a:extLst>
                <a:ext uri="{FF2B5EF4-FFF2-40B4-BE49-F238E27FC236}">
                  <a16:creationId xmlns:a16="http://schemas.microsoft.com/office/drawing/2014/main" id="{22202658-A0CD-4613-9013-69C4F4D2BF85}"/>
                </a:ext>
              </a:extLst>
            </p:cNvPr>
            <p:cNvCxnSpPr/>
            <p:nvPr/>
          </p:nvCxnSpPr>
          <p:spPr>
            <a:xfrm rot="5400000">
              <a:off x="6327971" y="698103"/>
              <a:ext cx="229394" cy="0"/>
            </a:xfrm>
            <a:prstGeom prst="straightConnector1">
              <a:avLst/>
            </a:prstGeom>
            <a:ln>
              <a:solidFill>
                <a:schemeClr val="bg1">
                  <a:lumMod val="9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Arrow Connector 115">
              <a:extLst>
                <a:ext uri="{FF2B5EF4-FFF2-40B4-BE49-F238E27FC236}">
                  <a16:creationId xmlns:a16="http://schemas.microsoft.com/office/drawing/2014/main" id="{8A936230-3E47-4C4C-95D1-FD8447366F23}"/>
                </a:ext>
              </a:extLst>
            </p:cNvPr>
            <p:cNvCxnSpPr/>
            <p:nvPr/>
          </p:nvCxnSpPr>
          <p:spPr>
            <a:xfrm rot="5400000">
              <a:off x="6480173" y="698103"/>
              <a:ext cx="229394" cy="0"/>
            </a:xfrm>
            <a:prstGeom prst="straightConnector1">
              <a:avLst/>
            </a:prstGeom>
            <a:ln>
              <a:solidFill>
                <a:schemeClr val="bg1">
                  <a:lumMod val="9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Arrow Connector 116">
              <a:extLst>
                <a:ext uri="{FF2B5EF4-FFF2-40B4-BE49-F238E27FC236}">
                  <a16:creationId xmlns:a16="http://schemas.microsoft.com/office/drawing/2014/main" id="{96CB4E37-4C63-45BC-939B-9661C6C89585}"/>
                </a:ext>
              </a:extLst>
            </p:cNvPr>
            <p:cNvCxnSpPr/>
            <p:nvPr/>
          </p:nvCxnSpPr>
          <p:spPr>
            <a:xfrm rot="5400000">
              <a:off x="6632375" y="698103"/>
              <a:ext cx="229394" cy="0"/>
            </a:xfrm>
            <a:prstGeom prst="straightConnector1">
              <a:avLst/>
            </a:prstGeom>
            <a:ln>
              <a:solidFill>
                <a:schemeClr val="bg1">
                  <a:lumMod val="9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Arrow Connector 117">
              <a:extLst>
                <a:ext uri="{FF2B5EF4-FFF2-40B4-BE49-F238E27FC236}">
                  <a16:creationId xmlns:a16="http://schemas.microsoft.com/office/drawing/2014/main" id="{40DAA3C6-6509-4F79-8F2A-2DEA344133DE}"/>
                </a:ext>
              </a:extLst>
            </p:cNvPr>
            <p:cNvCxnSpPr/>
            <p:nvPr/>
          </p:nvCxnSpPr>
          <p:spPr>
            <a:xfrm rot="5400000">
              <a:off x="6783786" y="697311"/>
              <a:ext cx="229394" cy="1585"/>
            </a:xfrm>
            <a:prstGeom prst="straightConnector1">
              <a:avLst/>
            </a:prstGeom>
            <a:ln>
              <a:solidFill>
                <a:schemeClr val="bg1">
                  <a:lumMod val="9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9" name="TextBox 118">
            <a:extLst>
              <a:ext uri="{FF2B5EF4-FFF2-40B4-BE49-F238E27FC236}">
                <a16:creationId xmlns:a16="http://schemas.microsoft.com/office/drawing/2014/main" id="{A905820A-EB90-4539-9510-F3CF6B980F88}"/>
              </a:ext>
            </a:extLst>
          </p:cNvPr>
          <p:cNvSpPr txBox="1"/>
          <p:nvPr/>
        </p:nvSpPr>
        <p:spPr>
          <a:xfrm>
            <a:off x="6296025" y="331788"/>
            <a:ext cx="536575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+mn-lt"/>
                <a:cs typeface="+mn-cs"/>
              </a:rPr>
              <a:t>q</a:t>
            </a:r>
            <a:r>
              <a:rPr lang="en-US" sz="1200" baseline="-25000" dirty="0">
                <a:solidFill>
                  <a:schemeClr val="bg1">
                    <a:lumMod val="95000"/>
                  </a:schemeClr>
                </a:solidFill>
                <a:latin typeface="+mn-lt"/>
                <a:cs typeface="+mn-cs"/>
              </a:rPr>
              <a:t>design</a:t>
            </a:r>
          </a:p>
        </p:txBody>
      </p:sp>
      <p:sp>
        <p:nvSpPr>
          <p:cNvPr id="120" name="Trapezoid 119">
            <a:extLst>
              <a:ext uri="{FF2B5EF4-FFF2-40B4-BE49-F238E27FC236}">
                <a16:creationId xmlns:a16="http://schemas.microsoft.com/office/drawing/2014/main" id="{957ED94E-2AB8-4343-A1FE-5B80CA1FC5D2}"/>
              </a:ext>
            </a:extLst>
          </p:cNvPr>
          <p:cNvSpPr/>
          <p:nvPr/>
        </p:nvSpPr>
        <p:spPr>
          <a:xfrm>
            <a:off x="5875338" y="812800"/>
            <a:ext cx="1416050" cy="862013"/>
          </a:xfrm>
          <a:prstGeom prst="trapezoid">
            <a:avLst>
              <a:gd name="adj" fmla="val 40193"/>
            </a:avLst>
          </a:prstGeom>
          <a:noFill/>
          <a:ln w="3175">
            <a:solidFill>
              <a:schemeClr val="bg1">
                <a:lumMod val="9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123" name="Straight Arrow Connector 122">
            <a:extLst>
              <a:ext uri="{FF2B5EF4-FFF2-40B4-BE49-F238E27FC236}">
                <a16:creationId xmlns:a16="http://schemas.microsoft.com/office/drawing/2014/main" id="{8FC5A989-807D-48FF-950C-5940B4E078C9}"/>
              </a:ext>
            </a:extLst>
          </p:cNvPr>
          <p:cNvCxnSpPr/>
          <p:nvPr/>
        </p:nvCxnSpPr>
        <p:spPr>
          <a:xfrm rot="5400000">
            <a:off x="4935538" y="1592262"/>
            <a:ext cx="152400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Arrow Connector 123">
            <a:extLst>
              <a:ext uri="{FF2B5EF4-FFF2-40B4-BE49-F238E27FC236}">
                <a16:creationId xmlns:a16="http://schemas.microsoft.com/office/drawing/2014/main" id="{49669CA7-65DF-4DC0-9C18-1DFC6CBA0363}"/>
              </a:ext>
            </a:extLst>
          </p:cNvPr>
          <p:cNvCxnSpPr/>
          <p:nvPr/>
        </p:nvCxnSpPr>
        <p:spPr>
          <a:xfrm rot="5400000">
            <a:off x="5054601" y="1592262"/>
            <a:ext cx="152400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Arrow Connector 124">
            <a:extLst>
              <a:ext uri="{FF2B5EF4-FFF2-40B4-BE49-F238E27FC236}">
                <a16:creationId xmlns:a16="http://schemas.microsoft.com/office/drawing/2014/main" id="{4911822F-18BF-4F31-B660-B9244B1C45B0}"/>
              </a:ext>
            </a:extLst>
          </p:cNvPr>
          <p:cNvCxnSpPr/>
          <p:nvPr/>
        </p:nvCxnSpPr>
        <p:spPr>
          <a:xfrm rot="5400000">
            <a:off x="5184776" y="1592262"/>
            <a:ext cx="152400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Arrow Connector 125">
            <a:extLst>
              <a:ext uri="{FF2B5EF4-FFF2-40B4-BE49-F238E27FC236}">
                <a16:creationId xmlns:a16="http://schemas.microsoft.com/office/drawing/2014/main" id="{6441E0F8-D0B1-4EF0-8874-C74C8B47E428}"/>
              </a:ext>
            </a:extLst>
          </p:cNvPr>
          <p:cNvCxnSpPr/>
          <p:nvPr/>
        </p:nvCxnSpPr>
        <p:spPr>
          <a:xfrm rot="5400000">
            <a:off x="5308601" y="1592262"/>
            <a:ext cx="152400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Arrow Connector 126">
            <a:extLst>
              <a:ext uri="{FF2B5EF4-FFF2-40B4-BE49-F238E27FC236}">
                <a16:creationId xmlns:a16="http://schemas.microsoft.com/office/drawing/2014/main" id="{27398336-3B40-40A1-9DE6-36F8576C03BA}"/>
              </a:ext>
            </a:extLst>
          </p:cNvPr>
          <p:cNvCxnSpPr/>
          <p:nvPr/>
        </p:nvCxnSpPr>
        <p:spPr>
          <a:xfrm rot="5400000">
            <a:off x="5440363" y="1592262"/>
            <a:ext cx="152400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Arrow Connector 127">
            <a:extLst>
              <a:ext uri="{FF2B5EF4-FFF2-40B4-BE49-F238E27FC236}">
                <a16:creationId xmlns:a16="http://schemas.microsoft.com/office/drawing/2014/main" id="{6CFADB00-A0E3-4731-8EA7-802EAAFDF062}"/>
              </a:ext>
            </a:extLst>
          </p:cNvPr>
          <p:cNvCxnSpPr/>
          <p:nvPr/>
        </p:nvCxnSpPr>
        <p:spPr>
          <a:xfrm rot="5400000">
            <a:off x="5559426" y="1592262"/>
            <a:ext cx="152400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Arrow Connector 128">
            <a:extLst>
              <a:ext uri="{FF2B5EF4-FFF2-40B4-BE49-F238E27FC236}">
                <a16:creationId xmlns:a16="http://schemas.microsoft.com/office/drawing/2014/main" id="{BE5CFAA0-08BC-4997-9F93-921596E24873}"/>
              </a:ext>
            </a:extLst>
          </p:cNvPr>
          <p:cNvCxnSpPr/>
          <p:nvPr/>
        </p:nvCxnSpPr>
        <p:spPr>
          <a:xfrm rot="5400000">
            <a:off x="5689601" y="1592262"/>
            <a:ext cx="152400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Arrow Connector 130">
            <a:extLst>
              <a:ext uri="{FF2B5EF4-FFF2-40B4-BE49-F238E27FC236}">
                <a16:creationId xmlns:a16="http://schemas.microsoft.com/office/drawing/2014/main" id="{76F65B9D-95D3-4CC3-B587-52CFF96D0AF4}"/>
              </a:ext>
            </a:extLst>
          </p:cNvPr>
          <p:cNvCxnSpPr/>
          <p:nvPr/>
        </p:nvCxnSpPr>
        <p:spPr>
          <a:xfrm rot="5400000">
            <a:off x="7816057" y="1599406"/>
            <a:ext cx="153988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Arrow Connector 131">
            <a:extLst>
              <a:ext uri="{FF2B5EF4-FFF2-40B4-BE49-F238E27FC236}">
                <a16:creationId xmlns:a16="http://schemas.microsoft.com/office/drawing/2014/main" id="{C916835A-5966-4362-8290-8AE1EA13E3CD}"/>
              </a:ext>
            </a:extLst>
          </p:cNvPr>
          <p:cNvCxnSpPr/>
          <p:nvPr/>
        </p:nvCxnSpPr>
        <p:spPr>
          <a:xfrm rot="5400000">
            <a:off x="7946232" y="1599406"/>
            <a:ext cx="153988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Arrow Connector 132">
            <a:extLst>
              <a:ext uri="{FF2B5EF4-FFF2-40B4-BE49-F238E27FC236}">
                <a16:creationId xmlns:a16="http://schemas.microsoft.com/office/drawing/2014/main" id="{21000CE4-F95D-4DD6-96E6-F14D6450D0E4}"/>
              </a:ext>
            </a:extLst>
          </p:cNvPr>
          <p:cNvCxnSpPr/>
          <p:nvPr/>
        </p:nvCxnSpPr>
        <p:spPr>
          <a:xfrm rot="5400000">
            <a:off x="8065294" y="1599406"/>
            <a:ext cx="153988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167" name="Group 68"/>
          <p:cNvGrpSpPr>
            <a:grpSpLocks/>
          </p:cNvGrpSpPr>
          <p:nvPr/>
        </p:nvGrpSpPr>
        <p:grpSpPr bwMode="auto">
          <a:xfrm>
            <a:off x="5878513" y="1528763"/>
            <a:ext cx="758825" cy="149225"/>
            <a:chOff x="5240338" y="1524006"/>
            <a:chExt cx="888999" cy="153190"/>
          </a:xfrm>
        </p:grpSpPr>
        <p:cxnSp>
          <p:nvCxnSpPr>
            <p:cNvPr id="141" name="Straight Arrow Connector 140">
              <a:extLst>
                <a:ext uri="{FF2B5EF4-FFF2-40B4-BE49-F238E27FC236}">
                  <a16:creationId xmlns:a16="http://schemas.microsoft.com/office/drawing/2014/main" id="{F1FFBDDB-3E95-4170-9694-D1CF5080F22D}"/>
                </a:ext>
              </a:extLst>
            </p:cNvPr>
            <p:cNvCxnSpPr/>
            <p:nvPr/>
          </p:nvCxnSpPr>
          <p:spPr>
            <a:xfrm rot="5400000">
              <a:off x="5165603" y="1598741"/>
              <a:ext cx="153190" cy="3720"/>
            </a:xfrm>
            <a:prstGeom prst="straightConnector1">
              <a:avLst/>
            </a:prstGeom>
            <a:ln w="19050">
              <a:noFill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Arrow Connector 141">
              <a:extLst>
                <a:ext uri="{FF2B5EF4-FFF2-40B4-BE49-F238E27FC236}">
                  <a16:creationId xmlns:a16="http://schemas.microsoft.com/office/drawing/2014/main" id="{DC745B18-F7DE-414A-A6B8-8AF77FFC9F77}"/>
                </a:ext>
              </a:extLst>
            </p:cNvPr>
            <p:cNvCxnSpPr/>
            <p:nvPr/>
          </p:nvCxnSpPr>
          <p:spPr>
            <a:xfrm rot="5400000">
              <a:off x="5295791" y="1598741"/>
              <a:ext cx="153190" cy="3720"/>
            </a:xfrm>
            <a:prstGeom prst="straightConnector1">
              <a:avLst/>
            </a:prstGeom>
            <a:ln w="19050">
              <a:noFill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Arrow Connector 142">
              <a:extLst>
                <a:ext uri="{FF2B5EF4-FFF2-40B4-BE49-F238E27FC236}">
                  <a16:creationId xmlns:a16="http://schemas.microsoft.com/office/drawing/2014/main" id="{85D014C2-4C94-4703-BEB6-DD4B049A06C8}"/>
                </a:ext>
              </a:extLst>
            </p:cNvPr>
            <p:cNvCxnSpPr/>
            <p:nvPr/>
          </p:nvCxnSpPr>
          <p:spPr>
            <a:xfrm rot="5400000">
              <a:off x="5414820" y="1598741"/>
              <a:ext cx="153190" cy="3720"/>
            </a:xfrm>
            <a:prstGeom prst="straightConnector1">
              <a:avLst/>
            </a:prstGeom>
            <a:ln w="19050">
              <a:noFill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Arrow Connector 143">
              <a:extLst>
                <a:ext uri="{FF2B5EF4-FFF2-40B4-BE49-F238E27FC236}">
                  <a16:creationId xmlns:a16="http://schemas.microsoft.com/office/drawing/2014/main" id="{1538E866-E18D-4C96-A73F-FDBB364C2370}"/>
                </a:ext>
              </a:extLst>
            </p:cNvPr>
            <p:cNvCxnSpPr/>
            <p:nvPr/>
          </p:nvCxnSpPr>
          <p:spPr>
            <a:xfrm rot="5400000">
              <a:off x="5546868" y="1598741"/>
              <a:ext cx="153190" cy="3720"/>
            </a:xfrm>
            <a:prstGeom prst="straightConnector1">
              <a:avLst/>
            </a:prstGeom>
            <a:ln w="19050">
              <a:noFill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Arrow Connector 144">
              <a:extLst>
                <a:ext uri="{FF2B5EF4-FFF2-40B4-BE49-F238E27FC236}">
                  <a16:creationId xmlns:a16="http://schemas.microsoft.com/office/drawing/2014/main" id="{613261DB-E9F1-4F8A-AB39-A9DB66CE7C28}"/>
                </a:ext>
              </a:extLst>
            </p:cNvPr>
            <p:cNvCxnSpPr/>
            <p:nvPr/>
          </p:nvCxnSpPr>
          <p:spPr>
            <a:xfrm rot="5400000">
              <a:off x="5669616" y="1598741"/>
              <a:ext cx="153190" cy="3720"/>
            </a:xfrm>
            <a:prstGeom prst="straightConnector1">
              <a:avLst/>
            </a:prstGeom>
            <a:ln w="19050">
              <a:noFill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Arrow Connector 145">
              <a:extLst>
                <a:ext uri="{FF2B5EF4-FFF2-40B4-BE49-F238E27FC236}">
                  <a16:creationId xmlns:a16="http://schemas.microsoft.com/office/drawing/2014/main" id="{08D8BD64-4ECE-4018-9DD1-A73D6A50C074}"/>
                </a:ext>
              </a:extLst>
            </p:cNvPr>
            <p:cNvCxnSpPr/>
            <p:nvPr/>
          </p:nvCxnSpPr>
          <p:spPr>
            <a:xfrm rot="5400000">
              <a:off x="5801665" y="1598741"/>
              <a:ext cx="153190" cy="3720"/>
            </a:xfrm>
            <a:prstGeom prst="straightConnector1">
              <a:avLst/>
            </a:prstGeom>
            <a:ln w="19050">
              <a:noFill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Arrow Connector 146">
              <a:extLst>
                <a:ext uri="{FF2B5EF4-FFF2-40B4-BE49-F238E27FC236}">
                  <a16:creationId xmlns:a16="http://schemas.microsoft.com/office/drawing/2014/main" id="{8D6CAF8E-E166-4B89-9943-99586789ACEA}"/>
                </a:ext>
              </a:extLst>
            </p:cNvPr>
            <p:cNvCxnSpPr/>
            <p:nvPr/>
          </p:nvCxnSpPr>
          <p:spPr>
            <a:xfrm rot="5400000">
              <a:off x="5920694" y="1598741"/>
              <a:ext cx="153190" cy="3720"/>
            </a:xfrm>
            <a:prstGeom prst="straightConnector1">
              <a:avLst/>
            </a:prstGeom>
            <a:ln w="19050">
              <a:noFill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Arrow Connector 147">
              <a:extLst>
                <a:ext uri="{FF2B5EF4-FFF2-40B4-BE49-F238E27FC236}">
                  <a16:creationId xmlns:a16="http://schemas.microsoft.com/office/drawing/2014/main" id="{D33E4127-AB5B-4DE8-AAF0-3D9A52577A3A}"/>
                </a:ext>
              </a:extLst>
            </p:cNvPr>
            <p:cNvCxnSpPr/>
            <p:nvPr/>
          </p:nvCxnSpPr>
          <p:spPr>
            <a:xfrm rot="5400000">
              <a:off x="6050882" y="1598741"/>
              <a:ext cx="153190" cy="3720"/>
            </a:xfrm>
            <a:prstGeom prst="straightConnector1">
              <a:avLst/>
            </a:prstGeom>
            <a:ln w="19050">
              <a:noFill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168" name="Group 165"/>
          <p:cNvGrpSpPr>
            <a:grpSpLocks/>
          </p:cNvGrpSpPr>
          <p:nvPr/>
        </p:nvGrpSpPr>
        <p:grpSpPr bwMode="auto">
          <a:xfrm>
            <a:off x="6740525" y="1528763"/>
            <a:ext cx="542925" cy="153987"/>
            <a:chOff x="6741117" y="1528763"/>
            <a:chExt cx="542365" cy="153210"/>
          </a:xfrm>
        </p:grpSpPr>
        <p:cxnSp>
          <p:nvCxnSpPr>
            <p:cNvPr id="150" name="Straight Arrow Connector 149">
              <a:extLst>
                <a:ext uri="{FF2B5EF4-FFF2-40B4-BE49-F238E27FC236}">
                  <a16:creationId xmlns:a16="http://schemas.microsoft.com/office/drawing/2014/main" id="{79D73C0A-B2B2-45FF-953A-750546FB78EE}"/>
                </a:ext>
              </a:extLst>
            </p:cNvPr>
            <p:cNvCxnSpPr/>
            <p:nvPr/>
          </p:nvCxnSpPr>
          <p:spPr>
            <a:xfrm rot="5400000">
              <a:off x="6668467" y="1601413"/>
              <a:ext cx="148472" cy="3172"/>
            </a:xfrm>
            <a:prstGeom prst="straightConnector1">
              <a:avLst/>
            </a:prstGeom>
            <a:ln w="19050">
              <a:noFill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Arrow Connector 150">
              <a:extLst>
                <a:ext uri="{FF2B5EF4-FFF2-40B4-BE49-F238E27FC236}">
                  <a16:creationId xmlns:a16="http://schemas.microsoft.com/office/drawing/2014/main" id="{AC637725-0FBA-482A-B6BD-D741E25AD87E}"/>
                </a:ext>
              </a:extLst>
            </p:cNvPr>
            <p:cNvCxnSpPr/>
            <p:nvPr/>
          </p:nvCxnSpPr>
          <p:spPr>
            <a:xfrm rot="5400000">
              <a:off x="6779477" y="1601413"/>
              <a:ext cx="148472" cy="3172"/>
            </a:xfrm>
            <a:prstGeom prst="straightConnector1">
              <a:avLst/>
            </a:prstGeom>
            <a:ln w="19050">
              <a:noFill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Arrow Connector 151">
              <a:extLst>
                <a:ext uri="{FF2B5EF4-FFF2-40B4-BE49-F238E27FC236}">
                  <a16:creationId xmlns:a16="http://schemas.microsoft.com/office/drawing/2014/main" id="{D7C3638A-A3DB-4A87-AFBB-E150AE84405C}"/>
                </a:ext>
              </a:extLst>
            </p:cNvPr>
            <p:cNvCxnSpPr/>
            <p:nvPr/>
          </p:nvCxnSpPr>
          <p:spPr>
            <a:xfrm rot="5400000">
              <a:off x="6880972" y="1601413"/>
              <a:ext cx="148472" cy="3172"/>
            </a:xfrm>
            <a:prstGeom prst="straightConnector1">
              <a:avLst/>
            </a:prstGeom>
            <a:ln w="19050">
              <a:noFill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Arrow Connector 152">
              <a:extLst>
                <a:ext uri="{FF2B5EF4-FFF2-40B4-BE49-F238E27FC236}">
                  <a16:creationId xmlns:a16="http://schemas.microsoft.com/office/drawing/2014/main" id="{4F1D0161-4BFF-4A71-9F56-275B8ED9EAD4}"/>
                </a:ext>
              </a:extLst>
            </p:cNvPr>
            <p:cNvCxnSpPr/>
            <p:nvPr/>
          </p:nvCxnSpPr>
          <p:spPr>
            <a:xfrm rot="5400000">
              <a:off x="6992776" y="1602206"/>
              <a:ext cx="148472" cy="1585"/>
            </a:xfrm>
            <a:prstGeom prst="straightConnector1">
              <a:avLst/>
            </a:prstGeom>
            <a:ln w="19050">
              <a:noFill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Arrow Connector 153">
              <a:extLst>
                <a:ext uri="{FF2B5EF4-FFF2-40B4-BE49-F238E27FC236}">
                  <a16:creationId xmlns:a16="http://schemas.microsoft.com/office/drawing/2014/main" id="{CC594D03-50A3-4BC0-8183-45881492FCFC}"/>
                </a:ext>
              </a:extLst>
            </p:cNvPr>
            <p:cNvCxnSpPr/>
            <p:nvPr/>
          </p:nvCxnSpPr>
          <p:spPr>
            <a:xfrm rot="5400000">
              <a:off x="7098236" y="1601413"/>
              <a:ext cx="148472" cy="3172"/>
            </a:xfrm>
            <a:prstGeom prst="straightConnector1">
              <a:avLst/>
            </a:prstGeom>
            <a:ln w="19050">
              <a:noFill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Arrow Connector 157">
              <a:extLst>
                <a:ext uri="{FF2B5EF4-FFF2-40B4-BE49-F238E27FC236}">
                  <a16:creationId xmlns:a16="http://schemas.microsoft.com/office/drawing/2014/main" id="{956031B7-10D2-40CA-A15C-6AEED061F031}"/>
                </a:ext>
              </a:extLst>
            </p:cNvPr>
            <p:cNvCxnSpPr/>
            <p:nvPr/>
          </p:nvCxnSpPr>
          <p:spPr>
            <a:xfrm rot="5400000">
              <a:off x="7207660" y="1606151"/>
              <a:ext cx="148472" cy="3172"/>
            </a:xfrm>
            <a:prstGeom prst="straightConnector1">
              <a:avLst/>
            </a:prstGeom>
            <a:ln w="19050">
              <a:noFill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170" name="TextBox 159"/>
          <p:cNvSpPr txBox="1">
            <a:spLocks noChangeArrowheads="1"/>
          </p:cNvSpPr>
          <p:nvPr/>
        </p:nvSpPr>
        <p:spPr bwMode="auto">
          <a:xfrm>
            <a:off x="7319963" y="512763"/>
            <a:ext cx="3905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"/>
              <a:t>G.S.</a:t>
            </a:r>
          </a:p>
        </p:txBody>
      </p:sp>
      <p:sp>
        <p:nvSpPr>
          <p:cNvPr id="161" name="Isosceles Triangle 160">
            <a:extLst>
              <a:ext uri="{FF2B5EF4-FFF2-40B4-BE49-F238E27FC236}">
                <a16:creationId xmlns:a16="http://schemas.microsoft.com/office/drawing/2014/main" id="{015D7292-E314-4265-8770-706B508925AC}"/>
              </a:ext>
            </a:extLst>
          </p:cNvPr>
          <p:cNvSpPr/>
          <p:nvPr/>
        </p:nvSpPr>
        <p:spPr>
          <a:xfrm rot="10800000">
            <a:off x="7450138" y="693738"/>
            <a:ext cx="79375" cy="80962"/>
          </a:xfrm>
          <a:prstGeom prst="triangle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136" name="Straight Arrow Connector 135">
            <a:extLst>
              <a:ext uri="{FF2B5EF4-FFF2-40B4-BE49-F238E27FC236}">
                <a16:creationId xmlns:a16="http://schemas.microsoft.com/office/drawing/2014/main" id="{515A5F0C-9097-4538-9E8B-A5DFFF35A8F0}"/>
              </a:ext>
            </a:extLst>
          </p:cNvPr>
          <p:cNvCxnSpPr/>
          <p:nvPr/>
        </p:nvCxnSpPr>
        <p:spPr>
          <a:xfrm rot="16200000" flipH="1" flipV="1">
            <a:off x="5076825" y="4613276"/>
            <a:ext cx="2543175" cy="0"/>
          </a:xfrm>
          <a:prstGeom prst="straightConnector1">
            <a:avLst/>
          </a:prstGeom>
          <a:ln w="19050">
            <a:solidFill>
              <a:schemeClr val="bg1">
                <a:lumMod val="95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5D2C5D36-4DFE-40FB-9977-5B826AD8D05E}"/>
              </a:ext>
            </a:extLst>
          </p:cNvPr>
          <p:cNvCxnSpPr/>
          <p:nvPr/>
        </p:nvCxnSpPr>
        <p:spPr>
          <a:xfrm>
            <a:off x="5562600" y="3746500"/>
            <a:ext cx="800100" cy="1588"/>
          </a:xfrm>
          <a:prstGeom prst="straightConnector1">
            <a:avLst/>
          </a:prstGeom>
          <a:ln w="3175">
            <a:solidFill>
              <a:schemeClr val="bg1">
                <a:lumMod val="8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Oval 133">
            <a:extLst>
              <a:ext uri="{FF2B5EF4-FFF2-40B4-BE49-F238E27FC236}">
                <a16:creationId xmlns:a16="http://schemas.microsoft.com/office/drawing/2014/main" id="{DCEB8ED0-1BCF-430E-A6B8-A557B7FB9F5B}"/>
              </a:ext>
            </a:extLst>
          </p:cNvPr>
          <p:cNvSpPr/>
          <p:nvPr/>
        </p:nvSpPr>
        <p:spPr>
          <a:xfrm>
            <a:off x="6307138" y="4492625"/>
            <a:ext cx="82550" cy="82550"/>
          </a:xfrm>
          <a:prstGeom prst="ellipse">
            <a:avLst/>
          </a:prstGeom>
          <a:solidFill>
            <a:srgbClr val="92D05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F2A8E301-270D-4EFF-822E-4A64D4207019}"/>
              </a:ext>
            </a:extLst>
          </p:cNvPr>
          <p:cNvCxnSpPr/>
          <p:nvPr/>
        </p:nvCxnSpPr>
        <p:spPr>
          <a:xfrm rot="10800000">
            <a:off x="5562600" y="4295775"/>
            <a:ext cx="793750" cy="2381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Oval 161">
            <a:extLst>
              <a:ext uri="{FF2B5EF4-FFF2-40B4-BE49-F238E27FC236}">
                <a16:creationId xmlns:a16="http://schemas.microsoft.com/office/drawing/2014/main" id="{BC9F154A-3339-43EA-881A-F44F178DFD60}"/>
              </a:ext>
            </a:extLst>
          </p:cNvPr>
          <p:cNvSpPr/>
          <p:nvPr/>
        </p:nvSpPr>
        <p:spPr>
          <a:xfrm>
            <a:off x="5521325" y="4249738"/>
            <a:ext cx="82550" cy="82550"/>
          </a:xfrm>
          <a:prstGeom prst="ellipse">
            <a:avLst/>
          </a:prstGeom>
          <a:solidFill>
            <a:srgbClr val="92D05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7" name="Freeform 166">
            <a:extLst>
              <a:ext uri="{FF2B5EF4-FFF2-40B4-BE49-F238E27FC236}">
                <a16:creationId xmlns:a16="http://schemas.microsoft.com/office/drawing/2014/main" id="{3627DACB-8599-481F-BF28-998D6AE8D389}"/>
              </a:ext>
            </a:extLst>
          </p:cNvPr>
          <p:cNvSpPr/>
          <p:nvPr/>
        </p:nvSpPr>
        <p:spPr>
          <a:xfrm>
            <a:off x="1333500" y="304800"/>
            <a:ext cx="5029200" cy="3975100"/>
          </a:xfrm>
          <a:custGeom>
            <a:avLst/>
            <a:gdLst>
              <a:gd name="connsiteX0" fmla="*/ 685800 w 685800"/>
              <a:gd name="connsiteY0" fmla="*/ 0 h 3594100"/>
              <a:gd name="connsiteX1" fmla="*/ 0 w 685800"/>
              <a:gd name="connsiteY1" fmla="*/ 3594100 h 3594100"/>
              <a:gd name="connsiteX2" fmla="*/ 0 w 685800"/>
              <a:gd name="connsiteY2" fmla="*/ 3594100 h 3594100"/>
              <a:gd name="connsiteX0" fmla="*/ 4241800 w 4241800"/>
              <a:gd name="connsiteY0" fmla="*/ 0 h 3594100"/>
              <a:gd name="connsiteX1" fmla="*/ 3556000 w 4241800"/>
              <a:gd name="connsiteY1" fmla="*/ 3594100 h 3594100"/>
              <a:gd name="connsiteX2" fmla="*/ 3556000 w 4241800"/>
              <a:gd name="connsiteY2" fmla="*/ 3594100 h 3594100"/>
              <a:gd name="connsiteX0" fmla="*/ 4241800 w 4241800"/>
              <a:gd name="connsiteY0" fmla="*/ 859367 h 4453467"/>
              <a:gd name="connsiteX1" fmla="*/ 3556000 w 4241800"/>
              <a:gd name="connsiteY1" fmla="*/ 4453467 h 4453467"/>
              <a:gd name="connsiteX2" fmla="*/ 3556000 w 4241800"/>
              <a:gd name="connsiteY2" fmla="*/ 4453467 h 4453467"/>
              <a:gd name="connsiteX0" fmla="*/ 4419600 w 4419600"/>
              <a:gd name="connsiteY0" fmla="*/ 859367 h 4694767"/>
              <a:gd name="connsiteX1" fmla="*/ 3556000 w 4419600"/>
              <a:gd name="connsiteY1" fmla="*/ 4694767 h 4694767"/>
              <a:gd name="connsiteX2" fmla="*/ 3556000 w 4419600"/>
              <a:gd name="connsiteY2" fmla="*/ 4694767 h 4694767"/>
              <a:gd name="connsiteX0" fmla="*/ 5969000 w 5969000"/>
              <a:gd name="connsiteY0" fmla="*/ 859367 h 2370667"/>
              <a:gd name="connsiteX1" fmla="*/ 3556000 w 5969000"/>
              <a:gd name="connsiteY1" fmla="*/ 2370667 h 2370667"/>
              <a:gd name="connsiteX2" fmla="*/ 3556000 w 5969000"/>
              <a:gd name="connsiteY2" fmla="*/ 2370667 h 2370667"/>
              <a:gd name="connsiteX0" fmla="*/ 5969000 w 5969000"/>
              <a:gd name="connsiteY0" fmla="*/ 287867 h 1799167"/>
              <a:gd name="connsiteX1" fmla="*/ 3556000 w 5969000"/>
              <a:gd name="connsiteY1" fmla="*/ 1799167 h 1799167"/>
              <a:gd name="connsiteX2" fmla="*/ 3556000 w 5969000"/>
              <a:gd name="connsiteY2" fmla="*/ 1799167 h 1799167"/>
              <a:gd name="connsiteX0" fmla="*/ 2413000 w 2413000"/>
              <a:gd name="connsiteY0" fmla="*/ 2626782 h 4138082"/>
              <a:gd name="connsiteX1" fmla="*/ 711200 w 2413000"/>
              <a:gd name="connsiteY1" fmla="*/ 251883 h 4138082"/>
              <a:gd name="connsiteX2" fmla="*/ 0 w 2413000"/>
              <a:gd name="connsiteY2" fmla="*/ 4138082 h 4138082"/>
              <a:gd name="connsiteX3" fmla="*/ 0 w 2413000"/>
              <a:gd name="connsiteY3" fmla="*/ 4138082 h 4138082"/>
              <a:gd name="connsiteX0" fmla="*/ 4686300 w 4686300"/>
              <a:gd name="connsiteY0" fmla="*/ 2575982 h 4087282"/>
              <a:gd name="connsiteX1" fmla="*/ 0 w 4686300"/>
              <a:gd name="connsiteY1" fmla="*/ 251883 h 4087282"/>
              <a:gd name="connsiteX2" fmla="*/ 2273300 w 4686300"/>
              <a:gd name="connsiteY2" fmla="*/ 4087282 h 4087282"/>
              <a:gd name="connsiteX3" fmla="*/ 2273300 w 4686300"/>
              <a:gd name="connsiteY3" fmla="*/ 4087282 h 4087282"/>
              <a:gd name="connsiteX0" fmla="*/ 3035300 w 3035300"/>
              <a:gd name="connsiteY0" fmla="*/ 226482 h 4087282"/>
              <a:gd name="connsiteX1" fmla="*/ 0 w 3035300"/>
              <a:gd name="connsiteY1" fmla="*/ 251883 h 4087282"/>
              <a:gd name="connsiteX2" fmla="*/ 2273300 w 3035300"/>
              <a:gd name="connsiteY2" fmla="*/ 4087282 h 4087282"/>
              <a:gd name="connsiteX3" fmla="*/ 2273300 w 3035300"/>
              <a:gd name="connsiteY3" fmla="*/ 4087282 h 4087282"/>
              <a:gd name="connsiteX0" fmla="*/ 3035300 w 3035300"/>
              <a:gd name="connsiteY0" fmla="*/ 226482 h 4087282"/>
              <a:gd name="connsiteX1" fmla="*/ 0 w 3035300"/>
              <a:gd name="connsiteY1" fmla="*/ 251883 h 4087282"/>
              <a:gd name="connsiteX2" fmla="*/ 2273300 w 3035300"/>
              <a:gd name="connsiteY2" fmla="*/ 4087282 h 4087282"/>
              <a:gd name="connsiteX3" fmla="*/ 2273300 w 3035300"/>
              <a:gd name="connsiteY3" fmla="*/ 4087282 h 4087282"/>
              <a:gd name="connsiteX0" fmla="*/ 3035300 w 3035300"/>
              <a:gd name="connsiteY0" fmla="*/ 319616 h 4180416"/>
              <a:gd name="connsiteX1" fmla="*/ 0 w 3035300"/>
              <a:gd name="connsiteY1" fmla="*/ 345017 h 4180416"/>
              <a:gd name="connsiteX2" fmla="*/ 2273300 w 3035300"/>
              <a:gd name="connsiteY2" fmla="*/ 4180416 h 4180416"/>
              <a:gd name="connsiteX3" fmla="*/ 2273300 w 3035300"/>
              <a:gd name="connsiteY3" fmla="*/ 4180416 h 4180416"/>
              <a:gd name="connsiteX0" fmla="*/ 3200400 w 3200400"/>
              <a:gd name="connsiteY0" fmla="*/ 319616 h 4180416"/>
              <a:gd name="connsiteX1" fmla="*/ 0 w 3200400"/>
              <a:gd name="connsiteY1" fmla="*/ 1475317 h 4180416"/>
              <a:gd name="connsiteX2" fmla="*/ 2438400 w 3200400"/>
              <a:gd name="connsiteY2" fmla="*/ 4180416 h 4180416"/>
              <a:gd name="connsiteX3" fmla="*/ 2438400 w 3200400"/>
              <a:gd name="connsiteY3" fmla="*/ 4180416 h 4180416"/>
              <a:gd name="connsiteX0" fmla="*/ 3756257 w 3756257"/>
              <a:gd name="connsiteY0" fmla="*/ 319616 h 4180416"/>
              <a:gd name="connsiteX1" fmla="*/ 555857 w 3756257"/>
              <a:gd name="connsiteY1" fmla="*/ 1475317 h 4180416"/>
              <a:gd name="connsiteX2" fmla="*/ 2994257 w 3756257"/>
              <a:gd name="connsiteY2" fmla="*/ 4180416 h 4180416"/>
              <a:gd name="connsiteX3" fmla="*/ 2994257 w 3756257"/>
              <a:gd name="connsiteY3" fmla="*/ 4180416 h 4180416"/>
              <a:gd name="connsiteX0" fmla="*/ 3200400 w 3200400"/>
              <a:gd name="connsiteY0" fmla="*/ 319616 h 4180416"/>
              <a:gd name="connsiteX1" fmla="*/ 0 w 3200400"/>
              <a:gd name="connsiteY1" fmla="*/ 1475317 h 4180416"/>
              <a:gd name="connsiteX2" fmla="*/ 2438400 w 3200400"/>
              <a:gd name="connsiteY2" fmla="*/ 4180416 h 4180416"/>
              <a:gd name="connsiteX3" fmla="*/ 2438400 w 3200400"/>
              <a:gd name="connsiteY3" fmla="*/ 4180416 h 4180416"/>
              <a:gd name="connsiteX0" fmla="*/ 3306233 w 3306233"/>
              <a:gd name="connsiteY0" fmla="*/ 319616 h 4180416"/>
              <a:gd name="connsiteX1" fmla="*/ 105833 w 3306233"/>
              <a:gd name="connsiteY1" fmla="*/ 1475317 h 4180416"/>
              <a:gd name="connsiteX2" fmla="*/ 2544233 w 3306233"/>
              <a:gd name="connsiteY2" fmla="*/ 4180416 h 4180416"/>
              <a:gd name="connsiteX3" fmla="*/ 2544233 w 3306233"/>
              <a:gd name="connsiteY3" fmla="*/ 4180416 h 4180416"/>
              <a:gd name="connsiteX0" fmla="*/ 3306233 w 3306233"/>
              <a:gd name="connsiteY0" fmla="*/ 319616 h 4421716"/>
              <a:gd name="connsiteX1" fmla="*/ 105833 w 3306233"/>
              <a:gd name="connsiteY1" fmla="*/ 1475317 h 4421716"/>
              <a:gd name="connsiteX2" fmla="*/ 2544233 w 3306233"/>
              <a:gd name="connsiteY2" fmla="*/ 4180416 h 4421716"/>
              <a:gd name="connsiteX3" fmla="*/ 372533 w 3306233"/>
              <a:gd name="connsiteY3" fmla="*/ 4421716 h 4421716"/>
              <a:gd name="connsiteX0" fmla="*/ 3306233 w 3306233"/>
              <a:gd name="connsiteY0" fmla="*/ 319616 h 4421716"/>
              <a:gd name="connsiteX1" fmla="*/ 105833 w 3306233"/>
              <a:gd name="connsiteY1" fmla="*/ 1475317 h 4421716"/>
              <a:gd name="connsiteX2" fmla="*/ 1477433 w 3306233"/>
              <a:gd name="connsiteY2" fmla="*/ 4066116 h 4421716"/>
              <a:gd name="connsiteX3" fmla="*/ 372533 w 3306233"/>
              <a:gd name="connsiteY3" fmla="*/ 4421716 h 4421716"/>
              <a:gd name="connsiteX0" fmla="*/ 3689350 w 3689350"/>
              <a:gd name="connsiteY0" fmla="*/ 319616 h 4421716"/>
              <a:gd name="connsiteX1" fmla="*/ 488950 w 3689350"/>
              <a:gd name="connsiteY1" fmla="*/ 1475317 h 4421716"/>
              <a:gd name="connsiteX2" fmla="*/ 755650 w 3689350"/>
              <a:gd name="connsiteY2" fmla="*/ 4421716 h 4421716"/>
              <a:gd name="connsiteX0" fmla="*/ 3689350 w 3689350"/>
              <a:gd name="connsiteY0" fmla="*/ 319616 h 4193116"/>
              <a:gd name="connsiteX1" fmla="*/ 488950 w 3689350"/>
              <a:gd name="connsiteY1" fmla="*/ 1475317 h 4193116"/>
              <a:gd name="connsiteX2" fmla="*/ 2800350 w 3689350"/>
              <a:gd name="connsiteY2" fmla="*/ 4193116 h 4193116"/>
              <a:gd name="connsiteX0" fmla="*/ 3689350 w 3689350"/>
              <a:gd name="connsiteY0" fmla="*/ 319616 h 4193116"/>
              <a:gd name="connsiteX1" fmla="*/ 488950 w 3689350"/>
              <a:gd name="connsiteY1" fmla="*/ 1475317 h 4193116"/>
              <a:gd name="connsiteX2" fmla="*/ 2800350 w 3689350"/>
              <a:gd name="connsiteY2" fmla="*/ 4193116 h 4193116"/>
              <a:gd name="connsiteX0" fmla="*/ 3689350 w 3689350"/>
              <a:gd name="connsiteY0" fmla="*/ 319616 h 4091516"/>
              <a:gd name="connsiteX1" fmla="*/ 488950 w 3689350"/>
              <a:gd name="connsiteY1" fmla="*/ 1475317 h 4091516"/>
              <a:gd name="connsiteX2" fmla="*/ 2800350 w 3689350"/>
              <a:gd name="connsiteY2" fmla="*/ 4091516 h 4091516"/>
              <a:gd name="connsiteX0" fmla="*/ 889000 w 889000"/>
              <a:gd name="connsiteY0" fmla="*/ 0 h 3771900"/>
              <a:gd name="connsiteX1" fmla="*/ 0 w 889000"/>
              <a:gd name="connsiteY1" fmla="*/ 3771900 h 3771900"/>
              <a:gd name="connsiteX0" fmla="*/ 5571067 w 5571067"/>
              <a:gd name="connsiteY0" fmla="*/ 0 h 3771900"/>
              <a:gd name="connsiteX1" fmla="*/ 4682067 w 5571067"/>
              <a:gd name="connsiteY1" fmla="*/ 3771900 h 3771900"/>
              <a:gd name="connsiteX0" fmla="*/ 5571067 w 5571067"/>
              <a:gd name="connsiteY0" fmla="*/ 0 h 3771900"/>
              <a:gd name="connsiteX1" fmla="*/ 3526369 w 5571067"/>
              <a:gd name="connsiteY1" fmla="*/ 152401 h 3771900"/>
              <a:gd name="connsiteX2" fmla="*/ 4682067 w 5571067"/>
              <a:gd name="connsiteY2" fmla="*/ 3771900 h 3771900"/>
              <a:gd name="connsiteX0" fmla="*/ 889000 w 889000"/>
              <a:gd name="connsiteY0" fmla="*/ 0 h 3771900"/>
              <a:gd name="connsiteX1" fmla="*/ 0 w 889000"/>
              <a:gd name="connsiteY1" fmla="*/ 3771900 h 3771900"/>
              <a:gd name="connsiteX0" fmla="*/ 6684433 w 6684433"/>
              <a:gd name="connsiteY0" fmla="*/ 152400 h 3924300"/>
              <a:gd name="connsiteX1" fmla="*/ 5795433 w 6684433"/>
              <a:gd name="connsiteY1" fmla="*/ 3924300 h 3924300"/>
              <a:gd name="connsiteX0" fmla="*/ 6684433 w 6684433"/>
              <a:gd name="connsiteY0" fmla="*/ 152400 h 3924300"/>
              <a:gd name="connsiteX1" fmla="*/ 5795433 w 6684433"/>
              <a:gd name="connsiteY1" fmla="*/ 3924300 h 3924300"/>
              <a:gd name="connsiteX0" fmla="*/ 6684433 w 6684433"/>
              <a:gd name="connsiteY0" fmla="*/ 152400 h 3949700"/>
              <a:gd name="connsiteX1" fmla="*/ 5757333 w 6684433"/>
              <a:gd name="connsiteY1" fmla="*/ 3949700 h 3949700"/>
              <a:gd name="connsiteX0" fmla="*/ 6684433 w 6684433"/>
              <a:gd name="connsiteY0" fmla="*/ 152400 h 3924300"/>
              <a:gd name="connsiteX1" fmla="*/ 5526304 w 6684433"/>
              <a:gd name="connsiteY1" fmla="*/ 3924300 h 392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84433" h="3924300">
                <a:moveTo>
                  <a:pt x="6684433" y="152400"/>
                </a:moveTo>
                <a:cubicBezTo>
                  <a:pt x="0" y="0"/>
                  <a:pt x="4336737" y="3835400"/>
                  <a:pt x="5526304" y="3924300"/>
                </a:cubicBezTo>
              </a:path>
            </a:pathLst>
          </a:custGeom>
          <a:ln>
            <a:solidFill>
              <a:schemeClr val="accent6">
                <a:lumMod val="60000"/>
                <a:lumOff val="4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168" name="Straight Arrow Connector 167">
            <a:extLst>
              <a:ext uri="{FF2B5EF4-FFF2-40B4-BE49-F238E27FC236}">
                <a16:creationId xmlns:a16="http://schemas.microsoft.com/office/drawing/2014/main" id="{7F211BDC-51AC-4061-9B0F-82904E735722}"/>
              </a:ext>
            </a:extLst>
          </p:cNvPr>
          <p:cNvCxnSpPr/>
          <p:nvPr/>
        </p:nvCxnSpPr>
        <p:spPr>
          <a:xfrm rot="10800000">
            <a:off x="5884863" y="4389438"/>
            <a:ext cx="188912" cy="5715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181" name="TextBox 168"/>
          <p:cNvSpPr txBox="1">
            <a:spLocks noChangeArrowheads="1"/>
          </p:cNvSpPr>
          <p:nvPr/>
        </p:nvSpPr>
        <p:spPr bwMode="auto">
          <a:xfrm>
            <a:off x="292100" y="304800"/>
            <a:ext cx="4127500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When the building was removed, the soil has become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an overconsolidated clay.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4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The rebound has taken place  through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swelling from pint </a:t>
            </a:r>
            <a:r>
              <a:rPr lang="en-US" altLang="en-US" sz="1400" b="1" u="sng"/>
              <a:t>1</a:t>
            </a:r>
            <a:r>
              <a:rPr lang="en-US" altLang="en-US" sz="1400"/>
              <a:t> to point </a:t>
            </a:r>
            <a:r>
              <a:rPr lang="en-US" altLang="en-US" sz="1400" b="1" u="sng"/>
              <a:t>2</a:t>
            </a:r>
          </a:p>
        </p:txBody>
      </p:sp>
      <p:sp>
        <p:nvSpPr>
          <p:cNvPr id="47182" name="TextBox 169"/>
          <p:cNvSpPr txBox="1">
            <a:spLocks noChangeArrowheads="1"/>
          </p:cNvSpPr>
          <p:nvPr/>
        </p:nvSpPr>
        <p:spPr bwMode="auto">
          <a:xfrm>
            <a:off x="5297488" y="3978275"/>
            <a:ext cx="2619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latin typeface="Symbol" panose="05050102010706020507" pitchFamily="18" charset="2"/>
              </a:rPr>
              <a:t>2</a:t>
            </a:r>
            <a:endParaRPr lang="en-US" altLang="en-US" sz="1200" baseline="-25000"/>
          </a:p>
        </p:txBody>
      </p:sp>
      <p:sp>
        <p:nvSpPr>
          <p:cNvPr id="47183" name="TextBox 170"/>
          <p:cNvSpPr txBox="1">
            <a:spLocks noChangeArrowheads="1"/>
          </p:cNvSpPr>
          <p:nvPr/>
        </p:nvSpPr>
        <p:spPr bwMode="auto">
          <a:xfrm>
            <a:off x="6351588" y="4321175"/>
            <a:ext cx="2619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latin typeface="Symbol" panose="05050102010706020507" pitchFamily="18" charset="2"/>
              </a:rPr>
              <a:t>1</a:t>
            </a:r>
            <a:endParaRPr lang="en-US" altLang="en-US" sz="1200" baseline="-25000"/>
          </a:p>
        </p:txBody>
      </p:sp>
      <p:sp>
        <p:nvSpPr>
          <p:cNvPr id="47184" name="TextBox 120"/>
          <p:cNvSpPr txBox="1">
            <a:spLocks noChangeArrowheads="1"/>
          </p:cNvSpPr>
          <p:nvPr/>
        </p:nvSpPr>
        <p:spPr bwMode="auto">
          <a:xfrm>
            <a:off x="5962650" y="-19050"/>
            <a:ext cx="14097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Demolished </a:t>
            </a:r>
          </a:p>
        </p:txBody>
      </p:sp>
      <p:sp>
        <p:nvSpPr>
          <p:cNvPr id="47185" name="TextBox 120"/>
          <p:cNvSpPr txBox="1">
            <a:spLocks noChangeArrowheads="1"/>
          </p:cNvSpPr>
          <p:nvPr/>
        </p:nvSpPr>
        <p:spPr bwMode="auto">
          <a:xfrm>
            <a:off x="7715250" y="0"/>
            <a:ext cx="1428750" cy="2301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00">
                <a:latin typeface="Arial" panose="020B0604020202020204" pitchFamily="34" charset="0"/>
              </a:rPr>
              <a:t>Dr. Kamal Tawfiq - 2010</a:t>
            </a:r>
          </a:p>
        </p:txBody>
      </p:sp>
      <p:sp>
        <p:nvSpPr>
          <p:cNvPr id="121" name="TextBox 87">
            <a:extLst>
              <a:ext uri="{FF2B5EF4-FFF2-40B4-BE49-F238E27FC236}">
                <a16:creationId xmlns:a16="http://schemas.microsoft.com/office/drawing/2014/main" id="{0DE057D7-0296-448A-8BF5-C40679FEC8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7488" y="5854573"/>
            <a:ext cx="4889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n-US" sz="1800" b="1" dirty="0">
                <a:solidFill>
                  <a:srgbClr val="FF0000"/>
                </a:solidFill>
              </a:rPr>
              <a:t> σ</a:t>
            </a:r>
            <a:r>
              <a:rPr lang="en-US" altLang="en-US" sz="1800" b="1" dirty="0">
                <a:solidFill>
                  <a:srgbClr val="FF0000"/>
                </a:solidFill>
              </a:rPr>
              <a:t>’</a:t>
            </a:r>
            <a:r>
              <a:rPr lang="en-US" altLang="en-US" sz="1800" b="1" baseline="-25000" dirty="0">
                <a:solidFill>
                  <a:srgbClr val="FF0000"/>
                </a:solidFill>
              </a:rPr>
              <a:t>o</a:t>
            </a:r>
          </a:p>
        </p:txBody>
      </p:sp>
      <p:sp>
        <p:nvSpPr>
          <p:cNvPr id="122" name="TextBox 136">
            <a:extLst>
              <a:ext uri="{FF2B5EF4-FFF2-40B4-BE49-F238E27FC236}">
                <a16:creationId xmlns:a16="http://schemas.microsoft.com/office/drawing/2014/main" id="{066603AF-076A-44F6-B95B-9B2AF7B90D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7478" y="5818188"/>
            <a:ext cx="87703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 dirty="0">
                <a:solidFill>
                  <a:srgbClr val="FF0000"/>
                </a:solidFill>
                <a:latin typeface="Symbol" panose="05050102010706020507" pitchFamily="18" charset="2"/>
              </a:rPr>
              <a:t>D</a:t>
            </a:r>
            <a:r>
              <a:rPr lang="el-GR" altLang="en-US" sz="1400" b="1" dirty="0">
                <a:solidFill>
                  <a:srgbClr val="FF0000"/>
                </a:solidFill>
              </a:rPr>
              <a:t> σ</a:t>
            </a:r>
            <a:r>
              <a:rPr lang="en-US" altLang="en-US" sz="1400" b="1" dirty="0">
                <a:solidFill>
                  <a:srgbClr val="FF0000"/>
                </a:solidFill>
              </a:rPr>
              <a:t>’  + </a:t>
            </a:r>
            <a:r>
              <a:rPr lang="el-GR" altLang="en-US" sz="1400" b="1" dirty="0">
                <a:solidFill>
                  <a:srgbClr val="FF0000"/>
                </a:solidFill>
              </a:rPr>
              <a:t>σ</a:t>
            </a:r>
            <a:r>
              <a:rPr lang="en-US" altLang="en-US" sz="1400" b="1" dirty="0">
                <a:solidFill>
                  <a:srgbClr val="FF0000"/>
                </a:solidFill>
              </a:rPr>
              <a:t>’</a:t>
            </a:r>
            <a:r>
              <a:rPr lang="en-US" altLang="en-US" sz="1400" b="1" baseline="-25000" dirty="0">
                <a:solidFill>
                  <a:srgbClr val="FF0000"/>
                </a:solidFill>
              </a:rPr>
              <a:t>o</a:t>
            </a:r>
            <a:endParaRPr lang="en-US" altLang="en-US" sz="1400" b="1" dirty="0">
              <a:solidFill>
                <a:srgbClr val="FF0000"/>
              </a:solidFill>
            </a:endParaRP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A8E595FD-7889-425F-853B-444DCC8EB0A4}"/>
              </a:ext>
            </a:extLst>
          </p:cNvPr>
          <p:cNvSpPr txBox="1"/>
          <p:nvPr/>
        </p:nvSpPr>
        <p:spPr>
          <a:xfrm>
            <a:off x="5435601" y="1292323"/>
            <a:ext cx="51809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400" b="1" dirty="0">
                <a:solidFill>
                  <a:srgbClr val="FF0000"/>
                </a:solidFill>
                <a:latin typeface="Symbol" panose="05050102010706020507" pitchFamily="18" charset="2"/>
              </a:rPr>
              <a:t>D</a:t>
            </a:r>
            <a:r>
              <a:rPr lang="el-GR" altLang="en-US" sz="1400" b="1" dirty="0">
                <a:solidFill>
                  <a:srgbClr val="FF0000"/>
                </a:solidFill>
              </a:rPr>
              <a:t> σ</a:t>
            </a:r>
            <a:r>
              <a:rPr lang="en-US" altLang="en-US" sz="1400" b="1" dirty="0">
                <a:solidFill>
                  <a:srgbClr val="FF0000"/>
                </a:solidFill>
              </a:rPr>
              <a:t>’</a:t>
            </a:r>
            <a:endParaRPr lang="en-US" sz="1400" b="1" baseline="-25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6666661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FDE3C712-86E7-413B-A554-706902E28839}"/>
              </a:ext>
            </a:extLst>
          </p:cNvPr>
          <p:cNvSpPr/>
          <p:nvPr/>
        </p:nvSpPr>
        <p:spPr>
          <a:xfrm>
            <a:off x="4667250" y="720725"/>
            <a:ext cx="3895725" cy="665163"/>
          </a:xfrm>
          <a:custGeom>
            <a:avLst/>
            <a:gdLst>
              <a:gd name="connsiteX0" fmla="*/ 0 w 2860766"/>
              <a:gd name="connsiteY0" fmla="*/ 10346 h 62597"/>
              <a:gd name="connsiteX1" fmla="*/ 339634 w 2860766"/>
              <a:gd name="connsiteY1" fmla="*/ 23408 h 62597"/>
              <a:gd name="connsiteX2" fmla="*/ 627017 w 2860766"/>
              <a:gd name="connsiteY2" fmla="*/ 36471 h 62597"/>
              <a:gd name="connsiteX3" fmla="*/ 1018903 w 2860766"/>
              <a:gd name="connsiteY3" fmla="*/ 23408 h 62597"/>
              <a:gd name="connsiteX4" fmla="*/ 1214846 w 2860766"/>
              <a:gd name="connsiteY4" fmla="*/ 36471 h 62597"/>
              <a:gd name="connsiteX5" fmla="*/ 1489166 w 2860766"/>
              <a:gd name="connsiteY5" fmla="*/ 62597 h 62597"/>
              <a:gd name="connsiteX6" fmla="*/ 2560320 w 2860766"/>
              <a:gd name="connsiteY6" fmla="*/ 49534 h 62597"/>
              <a:gd name="connsiteX7" fmla="*/ 2860766 w 2860766"/>
              <a:gd name="connsiteY7" fmla="*/ 23408 h 62597"/>
              <a:gd name="connsiteX0" fmla="*/ 0 w 2708921"/>
              <a:gd name="connsiteY0" fmla="*/ 10346 h 626477"/>
              <a:gd name="connsiteX1" fmla="*/ 339634 w 2708921"/>
              <a:gd name="connsiteY1" fmla="*/ 23408 h 626477"/>
              <a:gd name="connsiteX2" fmla="*/ 627017 w 2708921"/>
              <a:gd name="connsiteY2" fmla="*/ 36471 h 626477"/>
              <a:gd name="connsiteX3" fmla="*/ 1018903 w 2708921"/>
              <a:gd name="connsiteY3" fmla="*/ 23408 h 626477"/>
              <a:gd name="connsiteX4" fmla="*/ 1214846 w 2708921"/>
              <a:gd name="connsiteY4" fmla="*/ 36471 h 626477"/>
              <a:gd name="connsiteX5" fmla="*/ 1489166 w 2708921"/>
              <a:gd name="connsiteY5" fmla="*/ 62597 h 626477"/>
              <a:gd name="connsiteX6" fmla="*/ 2560320 w 2708921"/>
              <a:gd name="connsiteY6" fmla="*/ 49534 h 626477"/>
              <a:gd name="connsiteX7" fmla="*/ 2055223 w 2708921"/>
              <a:gd name="connsiteY7" fmla="*/ 626477 h 626477"/>
              <a:gd name="connsiteX0" fmla="*/ 0 w 2708921"/>
              <a:gd name="connsiteY0" fmla="*/ 10346 h 626477"/>
              <a:gd name="connsiteX1" fmla="*/ 339634 w 2708921"/>
              <a:gd name="connsiteY1" fmla="*/ 23408 h 626477"/>
              <a:gd name="connsiteX2" fmla="*/ 627017 w 2708921"/>
              <a:gd name="connsiteY2" fmla="*/ 36471 h 626477"/>
              <a:gd name="connsiteX3" fmla="*/ 1018903 w 2708921"/>
              <a:gd name="connsiteY3" fmla="*/ 23408 h 626477"/>
              <a:gd name="connsiteX4" fmla="*/ 1214846 w 2708921"/>
              <a:gd name="connsiteY4" fmla="*/ 36471 h 626477"/>
              <a:gd name="connsiteX5" fmla="*/ 1489166 w 2708921"/>
              <a:gd name="connsiteY5" fmla="*/ 62597 h 626477"/>
              <a:gd name="connsiteX6" fmla="*/ 2560320 w 2708921"/>
              <a:gd name="connsiteY6" fmla="*/ 49534 h 626477"/>
              <a:gd name="connsiteX7" fmla="*/ 2055223 w 2708921"/>
              <a:gd name="connsiteY7" fmla="*/ 626477 h 626477"/>
              <a:gd name="connsiteX8" fmla="*/ 0 w 2708921"/>
              <a:gd name="connsiteY8" fmla="*/ 10346 h 626477"/>
              <a:gd name="connsiteX0" fmla="*/ 0 w 2893424"/>
              <a:gd name="connsiteY0" fmla="*/ 10346 h 397877"/>
              <a:gd name="connsiteX1" fmla="*/ 339634 w 2893424"/>
              <a:gd name="connsiteY1" fmla="*/ 23408 h 397877"/>
              <a:gd name="connsiteX2" fmla="*/ 627017 w 2893424"/>
              <a:gd name="connsiteY2" fmla="*/ 36471 h 397877"/>
              <a:gd name="connsiteX3" fmla="*/ 1018903 w 2893424"/>
              <a:gd name="connsiteY3" fmla="*/ 23408 h 397877"/>
              <a:gd name="connsiteX4" fmla="*/ 1214846 w 2893424"/>
              <a:gd name="connsiteY4" fmla="*/ 36471 h 397877"/>
              <a:gd name="connsiteX5" fmla="*/ 1489166 w 2893424"/>
              <a:gd name="connsiteY5" fmla="*/ 62597 h 397877"/>
              <a:gd name="connsiteX6" fmla="*/ 2560320 w 2893424"/>
              <a:gd name="connsiteY6" fmla="*/ 49534 h 397877"/>
              <a:gd name="connsiteX7" fmla="*/ 2893424 w 2893424"/>
              <a:gd name="connsiteY7" fmla="*/ 397877 h 397877"/>
              <a:gd name="connsiteX8" fmla="*/ 0 w 2893424"/>
              <a:gd name="connsiteY8" fmla="*/ 10346 h 397877"/>
              <a:gd name="connsiteX0" fmla="*/ 0 w 2895601"/>
              <a:gd name="connsiteY0" fmla="*/ 474077 h 474077"/>
              <a:gd name="connsiteX1" fmla="*/ 341811 w 2895601"/>
              <a:gd name="connsiteY1" fmla="*/ 23408 h 474077"/>
              <a:gd name="connsiteX2" fmla="*/ 629194 w 2895601"/>
              <a:gd name="connsiteY2" fmla="*/ 36471 h 474077"/>
              <a:gd name="connsiteX3" fmla="*/ 1021080 w 2895601"/>
              <a:gd name="connsiteY3" fmla="*/ 23408 h 474077"/>
              <a:gd name="connsiteX4" fmla="*/ 1217023 w 2895601"/>
              <a:gd name="connsiteY4" fmla="*/ 36471 h 474077"/>
              <a:gd name="connsiteX5" fmla="*/ 1491343 w 2895601"/>
              <a:gd name="connsiteY5" fmla="*/ 62597 h 474077"/>
              <a:gd name="connsiteX6" fmla="*/ 2562497 w 2895601"/>
              <a:gd name="connsiteY6" fmla="*/ 49534 h 474077"/>
              <a:gd name="connsiteX7" fmla="*/ 2895601 w 2895601"/>
              <a:gd name="connsiteY7" fmla="*/ 397877 h 474077"/>
              <a:gd name="connsiteX8" fmla="*/ 0 w 2895601"/>
              <a:gd name="connsiteY8" fmla="*/ 474077 h 474077"/>
              <a:gd name="connsiteX0" fmla="*/ 0 w 2895601"/>
              <a:gd name="connsiteY0" fmla="*/ 474077 h 474077"/>
              <a:gd name="connsiteX1" fmla="*/ 76201 w 2895601"/>
              <a:gd name="connsiteY1" fmla="*/ 93077 h 474077"/>
              <a:gd name="connsiteX2" fmla="*/ 629194 w 2895601"/>
              <a:gd name="connsiteY2" fmla="*/ 36471 h 474077"/>
              <a:gd name="connsiteX3" fmla="*/ 1021080 w 2895601"/>
              <a:gd name="connsiteY3" fmla="*/ 23408 h 474077"/>
              <a:gd name="connsiteX4" fmla="*/ 1217023 w 2895601"/>
              <a:gd name="connsiteY4" fmla="*/ 36471 h 474077"/>
              <a:gd name="connsiteX5" fmla="*/ 1491343 w 2895601"/>
              <a:gd name="connsiteY5" fmla="*/ 62597 h 474077"/>
              <a:gd name="connsiteX6" fmla="*/ 2562497 w 2895601"/>
              <a:gd name="connsiteY6" fmla="*/ 49534 h 474077"/>
              <a:gd name="connsiteX7" fmla="*/ 2895601 w 2895601"/>
              <a:gd name="connsiteY7" fmla="*/ 397877 h 474077"/>
              <a:gd name="connsiteX8" fmla="*/ 0 w 2895601"/>
              <a:gd name="connsiteY8" fmla="*/ 474077 h 474077"/>
              <a:gd name="connsiteX0" fmla="*/ 0 w 2968002"/>
              <a:gd name="connsiteY0" fmla="*/ 506734 h 506734"/>
              <a:gd name="connsiteX1" fmla="*/ 76201 w 2968002"/>
              <a:gd name="connsiteY1" fmla="*/ 125734 h 506734"/>
              <a:gd name="connsiteX2" fmla="*/ 629194 w 2968002"/>
              <a:gd name="connsiteY2" fmla="*/ 69128 h 506734"/>
              <a:gd name="connsiteX3" fmla="*/ 1021080 w 2968002"/>
              <a:gd name="connsiteY3" fmla="*/ 56065 h 506734"/>
              <a:gd name="connsiteX4" fmla="*/ 1217023 w 2968002"/>
              <a:gd name="connsiteY4" fmla="*/ 69128 h 506734"/>
              <a:gd name="connsiteX5" fmla="*/ 1491343 w 2968002"/>
              <a:gd name="connsiteY5" fmla="*/ 95254 h 506734"/>
              <a:gd name="connsiteX6" fmla="*/ 2819401 w 2968002"/>
              <a:gd name="connsiteY6" fmla="*/ 49534 h 506734"/>
              <a:gd name="connsiteX7" fmla="*/ 2895601 w 2968002"/>
              <a:gd name="connsiteY7" fmla="*/ 430534 h 506734"/>
              <a:gd name="connsiteX8" fmla="*/ 0 w 2968002"/>
              <a:gd name="connsiteY8" fmla="*/ 506734 h 506734"/>
              <a:gd name="connsiteX0" fmla="*/ 0 w 2968002"/>
              <a:gd name="connsiteY0" fmla="*/ 506734 h 506734"/>
              <a:gd name="connsiteX1" fmla="*/ 76200 w 2968002"/>
              <a:gd name="connsiteY1" fmla="*/ 49534 h 506734"/>
              <a:gd name="connsiteX2" fmla="*/ 629194 w 2968002"/>
              <a:gd name="connsiteY2" fmla="*/ 69128 h 506734"/>
              <a:gd name="connsiteX3" fmla="*/ 1021080 w 2968002"/>
              <a:gd name="connsiteY3" fmla="*/ 56065 h 506734"/>
              <a:gd name="connsiteX4" fmla="*/ 1217023 w 2968002"/>
              <a:gd name="connsiteY4" fmla="*/ 69128 h 506734"/>
              <a:gd name="connsiteX5" fmla="*/ 1491343 w 2968002"/>
              <a:gd name="connsiteY5" fmla="*/ 95254 h 506734"/>
              <a:gd name="connsiteX6" fmla="*/ 2819401 w 2968002"/>
              <a:gd name="connsiteY6" fmla="*/ 49534 h 506734"/>
              <a:gd name="connsiteX7" fmla="*/ 2895601 w 2968002"/>
              <a:gd name="connsiteY7" fmla="*/ 430534 h 506734"/>
              <a:gd name="connsiteX8" fmla="*/ 0 w 2968002"/>
              <a:gd name="connsiteY8" fmla="*/ 506734 h 506734"/>
              <a:gd name="connsiteX0" fmla="*/ 0 w 2968002"/>
              <a:gd name="connsiteY0" fmla="*/ 506734 h 506734"/>
              <a:gd name="connsiteX1" fmla="*/ 76200 w 2968002"/>
              <a:gd name="connsiteY1" fmla="*/ 49534 h 506734"/>
              <a:gd name="connsiteX2" fmla="*/ 629194 w 2968002"/>
              <a:gd name="connsiteY2" fmla="*/ 69128 h 506734"/>
              <a:gd name="connsiteX3" fmla="*/ 1021080 w 2968002"/>
              <a:gd name="connsiteY3" fmla="*/ 56065 h 506734"/>
              <a:gd name="connsiteX4" fmla="*/ 1217023 w 2968002"/>
              <a:gd name="connsiteY4" fmla="*/ 69128 h 506734"/>
              <a:gd name="connsiteX5" fmla="*/ 1828800 w 2968002"/>
              <a:gd name="connsiteY5" fmla="*/ 49534 h 506734"/>
              <a:gd name="connsiteX6" fmla="*/ 2819401 w 2968002"/>
              <a:gd name="connsiteY6" fmla="*/ 49534 h 506734"/>
              <a:gd name="connsiteX7" fmla="*/ 2895601 w 2968002"/>
              <a:gd name="connsiteY7" fmla="*/ 430534 h 506734"/>
              <a:gd name="connsiteX8" fmla="*/ 0 w 2968002"/>
              <a:gd name="connsiteY8" fmla="*/ 506734 h 50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68002" h="506734">
                <a:moveTo>
                  <a:pt x="0" y="506734"/>
                </a:moveTo>
                <a:lnTo>
                  <a:pt x="76200" y="49534"/>
                </a:lnTo>
                <a:lnTo>
                  <a:pt x="629194" y="69128"/>
                </a:lnTo>
                <a:cubicBezTo>
                  <a:pt x="759895" y="69128"/>
                  <a:pt x="890451" y="60419"/>
                  <a:pt x="1021080" y="56065"/>
                </a:cubicBezTo>
                <a:lnTo>
                  <a:pt x="1217023" y="69128"/>
                </a:lnTo>
                <a:cubicBezTo>
                  <a:pt x="1308559" y="76756"/>
                  <a:pt x="1736951" y="48642"/>
                  <a:pt x="1828800" y="49534"/>
                </a:cubicBezTo>
                <a:lnTo>
                  <a:pt x="2819401" y="49534"/>
                </a:lnTo>
                <a:cubicBezTo>
                  <a:pt x="2968002" y="0"/>
                  <a:pt x="2645993" y="430534"/>
                  <a:pt x="2895601" y="430534"/>
                </a:cubicBezTo>
                <a:lnTo>
                  <a:pt x="0" y="506734"/>
                </a:lnTo>
                <a:close/>
              </a:path>
            </a:pathLst>
          </a:custGeom>
          <a:gradFill flip="none" rotWithShape="1">
            <a:gsLst>
              <a:gs pos="0">
                <a:srgbClr val="FFFFCC">
                  <a:shade val="30000"/>
                  <a:satMod val="115000"/>
                </a:srgbClr>
              </a:gs>
              <a:gs pos="50000">
                <a:srgbClr val="FFFFCC">
                  <a:shade val="67500"/>
                  <a:satMod val="115000"/>
                </a:srgbClr>
              </a:gs>
              <a:gs pos="100000">
                <a:srgbClr val="FFFFCC">
                  <a:shade val="100000"/>
                  <a:satMod val="115000"/>
                </a:srgbClr>
              </a:gs>
            </a:gsLst>
            <a:lin ang="16200000" scaled="1"/>
            <a:tileRect/>
          </a:gradFill>
          <a:ln w="127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1CED5AD-F3FA-40A8-91C2-2FB1B50AC51D}"/>
              </a:ext>
            </a:extLst>
          </p:cNvPr>
          <p:cNvSpPr/>
          <p:nvPr/>
        </p:nvSpPr>
        <p:spPr>
          <a:xfrm>
            <a:off x="4467225" y="1285875"/>
            <a:ext cx="4100513" cy="800100"/>
          </a:xfrm>
          <a:prstGeom prst="rect">
            <a:avLst/>
          </a:prstGeom>
          <a:solidFill>
            <a:srgbClr val="FFDC6D"/>
          </a:solidFill>
          <a:ln w="127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baseline="-25000" dirty="0">
              <a:solidFill>
                <a:srgbClr val="00206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F0C5A3F-AAA2-4B01-99F7-608CF73156E3}"/>
              </a:ext>
            </a:extLst>
          </p:cNvPr>
          <p:cNvSpPr/>
          <p:nvPr/>
        </p:nvSpPr>
        <p:spPr>
          <a:xfrm>
            <a:off x="8277225" y="762000"/>
            <a:ext cx="500063" cy="1400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0AD17FB1-4EAB-4838-97C9-0A6AC7A87D96}"/>
              </a:ext>
            </a:extLst>
          </p:cNvPr>
          <p:cNvGraphicFramePr>
            <a:graphicFrameLocks noGrp="1"/>
          </p:cNvGraphicFramePr>
          <p:nvPr/>
        </p:nvGraphicFramePr>
        <p:xfrm>
          <a:off x="2717800" y="2273300"/>
          <a:ext cx="6166077" cy="398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8135" name="TextBox 16"/>
          <p:cNvSpPr txBox="1">
            <a:spLocks noChangeArrowheads="1"/>
          </p:cNvSpPr>
          <p:nvPr/>
        </p:nvSpPr>
        <p:spPr bwMode="auto">
          <a:xfrm rot="-5400000">
            <a:off x="1834356" y="3880644"/>
            <a:ext cx="14509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Void Ratio (e)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D580D83-7B71-40BD-87B5-51AB7732F2F9}"/>
              </a:ext>
            </a:extLst>
          </p:cNvPr>
          <p:cNvCxnSpPr/>
          <p:nvPr/>
        </p:nvCxnSpPr>
        <p:spPr>
          <a:xfrm>
            <a:off x="4848225" y="990600"/>
            <a:ext cx="342900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06BFD767-D83C-407D-B6A1-CC7C1EBF7701}"/>
              </a:ext>
            </a:extLst>
          </p:cNvPr>
          <p:cNvSpPr/>
          <p:nvPr/>
        </p:nvSpPr>
        <p:spPr>
          <a:xfrm>
            <a:off x="4467225" y="685800"/>
            <a:ext cx="400050" cy="16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48138" name="Group 28"/>
          <p:cNvGrpSpPr>
            <a:grpSpLocks/>
          </p:cNvGrpSpPr>
          <p:nvPr/>
        </p:nvGrpSpPr>
        <p:grpSpPr bwMode="auto">
          <a:xfrm>
            <a:off x="7756525" y="1012825"/>
            <a:ext cx="304800" cy="76200"/>
            <a:chOff x="762000" y="609600"/>
            <a:chExt cx="533400" cy="228600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F60E651-9219-45C7-8D4C-58BC1F6151A2}"/>
                </a:ext>
              </a:extLst>
            </p:cNvPr>
            <p:cNvCxnSpPr/>
            <p:nvPr/>
          </p:nvCxnSpPr>
          <p:spPr>
            <a:xfrm>
              <a:off x="762000" y="609600"/>
              <a:ext cx="533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DF4FE55E-029C-429F-81A9-8991189D9658}"/>
                </a:ext>
              </a:extLst>
            </p:cNvPr>
            <p:cNvCxnSpPr/>
            <p:nvPr/>
          </p:nvCxnSpPr>
          <p:spPr>
            <a:xfrm>
              <a:off x="837010" y="685800"/>
              <a:ext cx="38338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C465746D-EFF9-48A0-9DD6-95253B3CFDBB}"/>
                </a:ext>
              </a:extLst>
            </p:cNvPr>
            <p:cNvCxnSpPr/>
            <p:nvPr/>
          </p:nvCxnSpPr>
          <p:spPr>
            <a:xfrm>
              <a:off x="914798" y="762000"/>
              <a:ext cx="22780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E1F364E4-C1FC-4F1E-BDA0-A73BC2FCC2CA}"/>
                </a:ext>
              </a:extLst>
            </p:cNvPr>
            <p:cNvCxnSpPr/>
            <p:nvPr/>
          </p:nvCxnSpPr>
          <p:spPr>
            <a:xfrm>
              <a:off x="989806" y="838200"/>
              <a:ext cx="7778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139" name="TextBox 29"/>
          <p:cNvSpPr txBox="1">
            <a:spLocks noChangeArrowheads="1"/>
          </p:cNvSpPr>
          <p:nvPr/>
        </p:nvSpPr>
        <p:spPr bwMode="auto">
          <a:xfrm>
            <a:off x="7712075" y="806450"/>
            <a:ext cx="4254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"/>
              <a:t>W.T.</a:t>
            </a:r>
          </a:p>
        </p:txBody>
      </p:sp>
      <p:sp>
        <p:nvSpPr>
          <p:cNvPr id="48140" name="TextBox 32"/>
          <p:cNvSpPr txBox="1">
            <a:spLocks noChangeArrowheads="1"/>
          </p:cNvSpPr>
          <p:nvPr/>
        </p:nvSpPr>
        <p:spPr bwMode="auto">
          <a:xfrm>
            <a:off x="4800600" y="754063"/>
            <a:ext cx="16081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85725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85725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85725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8572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8572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8572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8572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8572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8572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latin typeface="Symbol" panose="05050102010706020507" pitchFamily="18" charset="2"/>
              </a:rPr>
              <a:t>g</a:t>
            </a:r>
            <a:r>
              <a:rPr lang="en-US" altLang="en-US" sz="1200" baseline="-25000"/>
              <a:t>sand</a:t>
            </a:r>
            <a:r>
              <a:rPr lang="en-US" altLang="en-US" sz="1200"/>
              <a:t> </a:t>
            </a: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= 96 pcf</a:t>
            </a:r>
          </a:p>
        </p:txBody>
      </p:sp>
      <p:sp>
        <p:nvSpPr>
          <p:cNvPr id="48141" name="TextBox 33"/>
          <p:cNvSpPr txBox="1">
            <a:spLocks noChangeArrowheads="1"/>
          </p:cNvSpPr>
          <p:nvPr/>
        </p:nvSpPr>
        <p:spPr bwMode="auto">
          <a:xfrm>
            <a:off x="4835525" y="1812925"/>
            <a:ext cx="223837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en-US" sz="11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 = w</a:t>
            </a:r>
            <a:r>
              <a:rPr lang="en-US" altLang="en-US" sz="11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c  </a:t>
            </a: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. G</a:t>
            </a:r>
            <a:r>
              <a:rPr lang="en-US" altLang="en-US" sz="11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s  </a:t>
            </a: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= 0.3 x 2.65 = 0.795 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9760E493-DB1C-4EC1-AC00-51122B946ACC}"/>
              </a:ext>
            </a:extLst>
          </p:cNvPr>
          <p:cNvCxnSpPr/>
          <p:nvPr/>
        </p:nvCxnSpPr>
        <p:spPr>
          <a:xfrm rot="16200000" flipH="1">
            <a:off x="7553325" y="1409700"/>
            <a:ext cx="1600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D394BB80-5F3E-4A47-85BB-85C3B0B80802}"/>
              </a:ext>
            </a:extLst>
          </p:cNvPr>
          <p:cNvCxnSpPr/>
          <p:nvPr/>
        </p:nvCxnSpPr>
        <p:spPr>
          <a:xfrm rot="10800000">
            <a:off x="8297863" y="788988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1E177F7E-7081-495A-A723-8DA5B8B3974B}"/>
              </a:ext>
            </a:extLst>
          </p:cNvPr>
          <p:cNvCxnSpPr/>
          <p:nvPr/>
        </p:nvCxnSpPr>
        <p:spPr>
          <a:xfrm rot="10800000">
            <a:off x="8296275" y="982663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DE81ACE-3904-4FC8-AD5E-DEE924607F91}"/>
              </a:ext>
            </a:extLst>
          </p:cNvPr>
          <p:cNvCxnSpPr/>
          <p:nvPr/>
        </p:nvCxnSpPr>
        <p:spPr>
          <a:xfrm rot="10800000">
            <a:off x="8313738" y="1282700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061190D4-5C64-42AF-9929-127F9186FBCE}"/>
              </a:ext>
            </a:extLst>
          </p:cNvPr>
          <p:cNvCxnSpPr/>
          <p:nvPr/>
        </p:nvCxnSpPr>
        <p:spPr>
          <a:xfrm rot="10800000">
            <a:off x="8299450" y="2084388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Oval 44">
            <a:extLst>
              <a:ext uri="{FF2B5EF4-FFF2-40B4-BE49-F238E27FC236}">
                <a16:creationId xmlns:a16="http://schemas.microsoft.com/office/drawing/2014/main" id="{F9688EEE-AFDB-4DA1-AAAC-FC5711575BDB}"/>
              </a:ext>
            </a:extLst>
          </p:cNvPr>
          <p:cNvSpPr/>
          <p:nvPr/>
        </p:nvSpPr>
        <p:spPr>
          <a:xfrm>
            <a:off x="8329613" y="763588"/>
            <a:ext cx="47625" cy="47625"/>
          </a:xfrm>
          <a:prstGeom prst="ellipse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945F6BF4-AEF0-47B4-BC3E-2A16D475C365}"/>
              </a:ext>
            </a:extLst>
          </p:cNvPr>
          <p:cNvSpPr/>
          <p:nvPr/>
        </p:nvSpPr>
        <p:spPr>
          <a:xfrm>
            <a:off x="8332788" y="957263"/>
            <a:ext cx="46037" cy="46037"/>
          </a:xfrm>
          <a:prstGeom prst="ellipse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D58EEA85-72E4-4F95-A341-7C77970EB8CF}"/>
              </a:ext>
            </a:extLst>
          </p:cNvPr>
          <p:cNvSpPr/>
          <p:nvPr/>
        </p:nvSpPr>
        <p:spPr>
          <a:xfrm>
            <a:off x="8332788" y="1257300"/>
            <a:ext cx="46037" cy="46038"/>
          </a:xfrm>
          <a:prstGeom prst="ellipse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642D74AD-7673-4EB3-AE80-AA1D2BE253F0}"/>
              </a:ext>
            </a:extLst>
          </p:cNvPr>
          <p:cNvSpPr/>
          <p:nvPr/>
        </p:nvSpPr>
        <p:spPr>
          <a:xfrm>
            <a:off x="8329613" y="2063750"/>
            <a:ext cx="47625" cy="47625"/>
          </a:xfrm>
          <a:prstGeom prst="ellipse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8151" name="TextBox 48"/>
          <p:cNvSpPr txBox="1">
            <a:spLocks noChangeArrowheads="1"/>
          </p:cNvSpPr>
          <p:nvPr/>
        </p:nvSpPr>
        <p:spPr bwMode="auto">
          <a:xfrm>
            <a:off x="8291513" y="742950"/>
            <a:ext cx="46196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3 ft</a:t>
            </a:r>
          </a:p>
        </p:txBody>
      </p:sp>
      <p:sp>
        <p:nvSpPr>
          <p:cNvPr id="48152" name="TextBox 49"/>
          <p:cNvSpPr txBox="1">
            <a:spLocks noChangeArrowheads="1"/>
          </p:cNvSpPr>
          <p:nvPr/>
        </p:nvSpPr>
        <p:spPr bwMode="auto">
          <a:xfrm>
            <a:off x="8305800" y="990600"/>
            <a:ext cx="46196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4 ft</a:t>
            </a:r>
          </a:p>
        </p:txBody>
      </p:sp>
      <p:sp>
        <p:nvSpPr>
          <p:cNvPr id="48153" name="TextBox 50"/>
          <p:cNvSpPr txBox="1">
            <a:spLocks noChangeArrowheads="1"/>
          </p:cNvSpPr>
          <p:nvPr/>
        </p:nvSpPr>
        <p:spPr bwMode="auto">
          <a:xfrm>
            <a:off x="8305800" y="1524000"/>
            <a:ext cx="46196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16 ft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6A1A154B-FBF3-4E72-8B45-4056C26FD5DF}"/>
              </a:ext>
            </a:extLst>
          </p:cNvPr>
          <p:cNvSpPr/>
          <p:nvPr/>
        </p:nvSpPr>
        <p:spPr>
          <a:xfrm>
            <a:off x="6940550" y="1609725"/>
            <a:ext cx="131763" cy="131763"/>
          </a:xfrm>
          <a:prstGeom prst="rect">
            <a:avLst/>
          </a:prstGeom>
          <a:solidFill>
            <a:schemeClr val="bg2">
              <a:lumMod val="9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FA054F79-85E2-4FF7-8027-64E9B38BD1E1}"/>
              </a:ext>
            </a:extLst>
          </p:cNvPr>
          <p:cNvCxnSpPr/>
          <p:nvPr/>
        </p:nvCxnSpPr>
        <p:spPr>
          <a:xfrm>
            <a:off x="4848225" y="1676400"/>
            <a:ext cx="342900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156" name="Group 68"/>
          <p:cNvGrpSpPr>
            <a:grpSpLocks/>
          </p:cNvGrpSpPr>
          <p:nvPr/>
        </p:nvGrpSpPr>
        <p:grpSpPr bwMode="auto">
          <a:xfrm>
            <a:off x="6881813" y="1524000"/>
            <a:ext cx="889000" cy="153988"/>
            <a:chOff x="5240338" y="1524006"/>
            <a:chExt cx="888999" cy="153190"/>
          </a:xfrm>
        </p:grpSpPr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3263217C-F1BA-45F9-9D22-9B6711848613}"/>
                </a:ext>
              </a:extLst>
            </p:cNvPr>
            <p:cNvCxnSpPr/>
            <p:nvPr/>
          </p:nvCxnSpPr>
          <p:spPr>
            <a:xfrm rot="5400000">
              <a:off x="5165331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>
              <a:extLst>
                <a:ext uri="{FF2B5EF4-FFF2-40B4-BE49-F238E27FC236}">
                  <a16:creationId xmlns:a16="http://schemas.microsoft.com/office/drawing/2014/main" id="{38363B49-35E7-448A-87EA-B82F09F87DFE}"/>
                </a:ext>
              </a:extLst>
            </p:cNvPr>
            <p:cNvCxnSpPr/>
            <p:nvPr/>
          </p:nvCxnSpPr>
          <p:spPr>
            <a:xfrm rot="5400000">
              <a:off x="5295506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41B86475-B628-432F-8B3D-759024B95FE9}"/>
                </a:ext>
              </a:extLst>
            </p:cNvPr>
            <p:cNvCxnSpPr/>
            <p:nvPr/>
          </p:nvCxnSpPr>
          <p:spPr>
            <a:xfrm rot="5400000">
              <a:off x="5416156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Arrow Connector 63">
              <a:extLst>
                <a:ext uri="{FF2B5EF4-FFF2-40B4-BE49-F238E27FC236}">
                  <a16:creationId xmlns:a16="http://schemas.microsoft.com/office/drawing/2014/main" id="{88DBE2A9-4D6C-4B0B-8F4C-D441A729C1A7}"/>
                </a:ext>
              </a:extLst>
            </p:cNvPr>
            <p:cNvCxnSpPr/>
            <p:nvPr/>
          </p:nvCxnSpPr>
          <p:spPr>
            <a:xfrm rot="5400000">
              <a:off x="5546331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BC004D79-46F2-49A9-93C7-4860895D405A}"/>
                </a:ext>
              </a:extLst>
            </p:cNvPr>
            <p:cNvCxnSpPr/>
            <p:nvPr/>
          </p:nvCxnSpPr>
          <p:spPr>
            <a:xfrm rot="5400000">
              <a:off x="5670155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42CC796C-FF8F-4013-B02A-061C591C3370}"/>
                </a:ext>
              </a:extLst>
            </p:cNvPr>
            <p:cNvCxnSpPr/>
            <p:nvPr/>
          </p:nvCxnSpPr>
          <p:spPr>
            <a:xfrm rot="5400000">
              <a:off x="5800330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>
              <a:extLst>
                <a:ext uri="{FF2B5EF4-FFF2-40B4-BE49-F238E27FC236}">
                  <a16:creationId xmlns:a16="http://schemas.microsoft.com/office/drawing/2014/main" id="{038555A8-5627-4DD1-AFF7-01AA7BCC4493}"/>
                </a:ext>
              </a:extLst>
            </p:cNvPr>
            <p:cNvCxnSpPr/>
            <p:nvPr/>
          </p:nvCxnSpPr>
          <p:spPr>
            <a:xfrm rot="5400000">
              <a:off x="5920980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>
              <a:extLst>
                <a:ext uri="{FF2B5EF4-FFF2-40B4-BE49-F238E27FC236}">
                  <a16:creationId xmlns:a16="http://schemas.microsoft.com/office/drawing/2014/main" id="{33E13813-450C-42CC-87FC-BB4CC784255A}"/>
                </a:ext>
              </a:extLst>
            </p:cNvPr>
            <p:cNvCxnSpPr/>
            <p:nvPr/>
          </p:nvCxnSpPr>
          <p:spPr>
            <a:xfrm rot="5400000">
              <a:off x="6051155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157" name="Group 69"/>
          <p:cNvGrpSpPr>
            <a:grpSpLocks/>
          </p:cNvGrpSpPr>
          <p:nvPr/>
        </p:nvGrpSpPr>
        <p:grpSpPr bwMode="auto">
          <a:xfrm>
            <a:off x="5876925" y="1519238"/>
            <a:ext cx="889000" cy="153987"/>
            <a:chOff x="5240338" y="1524006"/>
            <a:chExt cx="888999" cy="153190"/>
          </a:xfrm>
        </p:grpSpPr>
        <p:cxnSp>
          <p:nvCxnSpPr>
            <p:cNvPr id="71" name="Straight Arrow Connector 70">
              <a:extLst>
                <a:ext uri="{FF2B5EF4-FFF2-40B4-BE49-F238E27FC236}">
                  <a16:creationId xmlns:a16="http://schemas.microsoft.com/office/drawing/2014/main" id="{8C81D4EE-4E76-4A58-BFB8-9DCDF356EB92}"/>
                </a:ext>
              </a:extLst>
            </p:cNvPr>
            <p:cNvCxnSpPr/>
            <p:nvPr/>
          </p:nvCxnSpPr>
          <p:spPr>
            <a:xfrm rot="5400000">
              <a:off x="5165330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>
              <a:extLst>
                <a:ext uri="{FF2B5EF4-FFF2-40B4-BE49-F238E27FC236}">
                  <a16:creationId xmlns:a16="http://schemas.microsoft.com/office/drawing/2014/main" id="{1762651B-925E-4303-BCDC-244C8DAAB9A8}"/>
                </a:ext>
              </a:extLst>
            </p:cNvPr>
            <p:cNvCxnSpPr/>
            <p:nvPr/>
          </p:nvCxnSpPr>
          <p:spPr>
            <a:xfrm rot="5400000">
              <a:off x="5295505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Arrow Connector 72">
              <a:extLst>
                <a:ext uri="{FF2B5EF4-FFF2-40B4-BE49-F238E27FC236}">
                  <a16:creationId xmlns:a16="http://schemas.microsoft.com/office/drawing/2014/main" id="{EBAD70AA-8ADB-482D-9E08-9494D3F5DFEA}"/>
                </a:ext>
              </a:extLst>
            </p:cNvPr>
            <p:cNvCxnSpPr/>
            <p:nvPr/>
          </p:nvCxnSpPr>
          <p:spPr>
            <a:xfrm rot="5400000">
              <a:off x="5416155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Arrow Connector 73">
              <a:extLst>
                <a:ext uri="{FF2B5EF4-FFF2-40B4-BE49-F238E27FC236}">
                  <a16:creationId xmlns:a16="http://schemas.microsoft.com/office/drawing/2014/main" id="{BDD2ED83-5FE2-4DA4-91D8-6EAA88624943}"/>
                </a:ext>
              </a:extLst>
            </p:cNvPr>
            <p:cNvCxnSpPr/>
            <p:nvPr/>
          </p:nvCxnSpPr>
          <p:spPr>
            <a:xfrm rot="5400000">
              <a:off x="5546330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Arrow Connector 74">
              <a:extLst>
                <a:ext uri="{FF2B5EF4-FFF2-40B4-BE49-F238E27FC236}">
                  <a16:creationId xmlns:a16="http://schemas.microsoft.com/office/drawing/2014/main" id="{59D08171-909D-43F3-9982-D3E0BF66B5B4}"/>
                </a:ext>
              </a:extLst>
            </p:cNvPr>
            <p:cNvCxnSpPr/>
            <p:nvPr/>
          </p:nvCxnSpPr>
          <p:spPr>
            <a:xfrm rot="5400000">
              <a:off x="5670155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Arrow Connector 75">
              <a:extLst>
                <a:ext uri="{FF2B5EF4-FFF2-40B4-BE49-F238E27FC236}">
                  <a16:creationId xmlns:a16="http://schemas.microsoft.com/office/drawing/2014/main" id="{4229BA7D-EECE-41D8-98D8-73B9750F76D7}"/>
                </a:ext>
              </a:extLst>
            </p:cNvPr>
            <p:cNvCxnSpPr/>
            <p:nvPr/>
          </p:nvCxnSpPr>
          <p:spPr>
            <a:xfrm rot="5400000">
              <a:off x="5800330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Arrow Connector 76">
              <a:extLst>
                <a:ext uri="{FF2B5EF4-FFF2-40B4-BE49-F238E27FC236}">
                  <a16:creationId xmlns:a16="http://schemas.microsoft.com/office/drawing/2014/main" id="{79CF91E3-575F-47B0-B81A-E0DDB417A2ED}"/>
                </a:ext>
              </a:extLst>
            </p:cNvPr>
            <p:cNvCxnSpPr/>
            <p:nvPr/>
          </p:nvCxnSpPr>
          <p:spPr>
            <a:xfrm rot="5400000">
              <a:off x="5920980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Arrow Connector 77">
              <a:extLst>
                <a:ext uri="{FF2B5EF4-FFF2-40B4-BE49-F238E27FC236}">
                  <a16:creationId xmlns:a16="http://schemas.microsoft.com/office/drawing/2014/main" id="{E1864FF6-51D9-4604-AA42-21FD3E50BB02}"/>
                </a:ext>
              </a:extLst>
            </p:cNvPr>
            <p:cNvCxnSpPr/>
            <p:nvPr/>
          </p:nvCxnSpPr>
          <p:spPr>
            <a:xfrm rot="5400000">
              <a:off x="6051155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159" name="TextBox 79"/>
          <p:cNvSpPr txBox="1">
            <a:spLocks noChangeArrowheads="1"/>
          </p:cNvSpPr>
          <p:nvPr/>
        </p:nvSpPr>
        <p:spPr bwMode="auto">
          <a:xfrm>
            <a:off x="4891088" y="995363"/>
            <a:ext cx="4905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/>
              <a:t>Sand</a:t>
            </a:r>
          </a:p>
        </p:txBody>
      </p:sp>
      <p:sp>
        <p:nvSpPr>
          <p:cNvPr id="48160" name="TextBox 80"/>
          <p:cNvSpPr txBox="1">
            <a:spLocks noChangeArrowheads="1"/>
          </p:cNvSpPr>
          <p:nvPr/>
        </p:nvSpPr>
        <p:spPr bwMode="auto">
          <a:xfrm>
            <a:off x="4879975" y="1247775"/>
            <a:ext cx="441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/>
              <a:t>Clay</a:t>
            </a:r>
          </a:p>
        </p:txBody>
      </p:sp>
      <p:sp>
        <p:nvSpPr>
          <p:cNvPr id="87" name="Freeform 86">
            <a:extLst>
              <a:ext uri="{FF2B5EF4-FFF2-40B4-BE49-F238E27FC236}">
                <a16:creationId xmlns:a16="http://schemas.microsoft.com/office/drawing/2014/main" id="{8CF3C7AA-31EB-4D3A-B207-3200F9686B24}"/>
              </a:ext>
            </a:extLst>
          </p:cNvPr>
          <p:cNvSpPr/>
          <p:nvPr/>
        </p:nvSpPr>
        <p:spPr>
          <a:xfrm>
            <a:off x="4532313" y="3101975"/>
            <a:ext cx="2338387" cy="2214563"/>
          </a:xfrm>
          <a:custGeom>
            <a:avLst/>
            <a:gdLst>
              <a:gd name="connsiteX0" fmla="*/ 0 w 2362200"/>
              <a:gd name="connsiteY0" fmla="*/ 0 h 2071688"/>
              <a:gd name="connsiteX1" fmla="*/ 2362200 w 2362200"/>
              <a:gd name="connsiteY1" fmla="*/ 2071688 h 2071688"/>
              <a:gd name="connsiteX2" fmla="*/ 2362200 w 2362200"/>
              <a:gd name="connsiteY2" fmla="*/ 2071688 h 2071688"/>
              <a:gd name="connsiteX0" fmla="*/ 0 w 2362200"/>
              <a:gd name="connsiteY0" fmla="*/ 0 h 2071688"/>
              <a:gd name="connsiteX1" fmla="*/ 523875 w 2362200"/>
              <a:gd name="connsiteY1" fmla="*/ 66675 h 2071688"/>
              <a:gd name="connsiteX2" fmla="*/ 2362200 w 2362200"/>
              <a:gd name="connsiteY2" fmla="*/ 2071688 h 2071688"/>
              <a:gd name="connsiteX3" fmla="*/ 2362200 w 2362200"/>
              <a:gd name="connsiteY3" fmla="*/ 2071688 h 2071688"/>
              <a:gd name="connsiteX0" fmla="*/ 0 w 2362200"/>
              <a:gd name="connsiteY0" fmla="*/ 0 h 2071688"/>
              <a:gd name="connsiteX1" fmla="*/ 2362200 w 2362200"/>
              <a:gd name="connsiteY1" fmla="*/ 2071688 h 2071688"/>
              <a:gd name="connsiteX2" fmla="*/ 2362200 w 2362200"/>
              <a:gd name="connsiteY2" fmla="*/ 2071688 h 2071688"/>
              <a:gd name="connsiteX0" fmla="*/ 0 w 2362200"/>
              <a:gd name="connsiteY0" fmla="*/ 0 h 2071688"/>
              <a:gd name="connsiteX1" fmla="*/ 2362200 w 2362200"/>
              <a:gd name="connsiteY1" fmla="*/ 2071688 h 2071688"/>
              <a:gd name="connsiteX2" fmla="*/ 2362200 w 2362200"/>
              <a:gd name="connsiteY2" fmla="*/ 2071688 h 2071688"/>
              <a:gd name="connsiteX0" fmla="*/ 0 w 2362200"/>
              <a:gd name="connsiteY0" fmla="*/ 0 h 2071688"/>
              <a:gd name="connsiteX1" fmla="*/ 2362200 w 2362200"/>
              <a:gd name="connsiteY1" fmla="*/ 2071688 h 2071688"/>
              <a:gd name="connsiteX2" fmla="*/ 2362200 w 2362200"/>
              <a:gd name="connsiteY2" fmla="*/ 2071688 h 2071688"/>
              <a:gd name="connsiteX0" fmla="*/ 0 w 2362200"/>
              <a:gd name="connsiteY0" fmla="*/ 0 h 2071688"/>
              <a:gd name="connsiteX1" fmla="*/ 2362200 w 2362200"/>
              <a:gd name="connsiteY1" fmla="*/ 2071688 h 2071688"/>
              <a:gd name="connsiteX2" fmla="*/ 2362200 w 2362200"/>
              <a:gd name="connsiteY2" fmla="*/ 2071688 h 2071688"/>
              <a:gd name="connsiteX0" fmla="*/ 0 w 2362200"/>
              <a:gd name="connsiteY0" fmla="*/ 0 h 2071688"/>
              <a:gd name="connsiteX1" fmla="*/ 2362200 w 2362200"/>
              <a:gd name="connsiteY1" fmla="*/ 2071688 h 2071688"/>
              <a:gd name="connsiteX2" fmla="*/ 2362200 w 2362200"/>
              <a:gd name="connsiteY2" fmla="*/ 2071688 h 2071688"/>
              <a:gd name="connsiteX0" fmla="*/ 0 w 2362200"/>
              <a:gd name="connsiteY0" fmla="*/ 0 h 2233613"/>
              <a:gd name="connsiteX1" fmla="*/ 2362200 w 2362200"/>
              <a:gd name="connsiteY1" fmla="*/ 2071688 h 2233613"/>
              <a:gd name="connsiteX2" fmla="*/ 2347913 w 2362200"/>
              <a:gd name="connsiteY2" fmla="*/ 2233613 h 2233613"/>
              <a:gd name="connsiteX0" fmla="*/ 0 w 2347913"/>
              <a:gd name="connsiteY0" fmla="*/ 0 h 2233613"/>
              <a:gd name="connsiteX1" fmla="*/ 2347913 w 2347913"/>
              <a:gd name="connsiteY1" fmla="*/ 2233613 h 2233613"/>
              <a:gd name="connsiteX0" fmla="*/ 0 w 2347913"/>
              <a:gd name="connsiteY0" fmla="*/ 117474 h 2351087"/>
              <a:gd name="connsiteX1" fmla="*/ 2347913 w 2347913"/>
              <a:gd name="connsiteY1" fmla="*/ 2351087 h 2351087"/>
              <a:gd name="connsiteX0" fmla="*/ 0 w 2347913"/>
              <a:gd name="connsiteY0" fmla="*/ 117474 h 2351087"/>
              <a:gd name="connsiteX1" fmla="*/ 2347913 w 2347913"/>
              <a:gd name="connsiteY1" fmla="*/ 2351087 h 2351087"/>
              <a:gd name="connsiteX0" fmla="*/ 0 w 2347913"/>
              <a:gd name="connsiteY0" fmla="*/ 117474 h 2351087"/>
              <a:gd name="connsiteX1" fmla="*/ 2347913 w 2347913"/>
              <a:gd name="connsiteY1" fmla="*/ 2351087 h 2351087"/>
              <a:gd name="connsiteX0" fmla="*/ 0 w 2347913"/>
              <a:gd name="connsiteY0" fmla="*/ 0 h 2233613"/>
              <a:gd name="connsiteX1" fmla="*/ 2347913 w 2347913"/>
              <a:gd name="connsiteY1" fmla="*/ 2233613 h 2233613"/>
              <a:gd name="connsiteX0" fmla="*/ 0 w 2347913"/>
              <a:gd name="connsiteY0" fmla="*/ 0 h 2233613"/>
              <a:gd name="connsiteX1" fmla="*/ 2347913 w 2347913"/>
              <a:gd name="connsiteY1" fmla="*/ 2233613 h 2233613"/>
              <a:gd name="connsiteX0" fmla="*/ 0 w 2347913"/>
              <a:gd name="connsiteY0" fmla="*/ 0 h 2233613"/>
              <a:gd name="connsiteX1" fmla="*/ 2347913 w 2347913"/>
              <a:gd name="connsiteY1" fmla="*/ 2233613 h 2233613"/>
              <a:gd name="connsiteX0" fmla="*/ 0 w 2347913"/>
              <a:gd name="connsiteY0" fmla="*/ 0 h 2233613"/>
              <a:gd name="connsiteX1" fmla="*/ 2347913 w 2347913"/>
              <a:gd name="connsiteY1" fmla="*/ 2233613 h 2233613"/>
              <a:gd name="connsiteX0" fmla="*/ 0 w 2362201"/>
              <a:gd name="connsiteY0" fmla="*/ 0 h 2357438"/>
              <a:gd name="connsiteX1" fmla="*/ 2362201 w 2362201"/>
              <a:gd name="connsiteY1" fmla="*/ 2357438 h 2357438"/>
              <a:gd name="connsiteX0" fmla="*/ 0 w 2338388"/>
              <a:gd name="connsiteY0" fmla="*/ 0 h 2214563"/>
              <a:gd name="connsiteX1" fmla="*/ 2338388 w 2338388"/>
              <a:gd name="connsiteY1" fmla="*/ 2214563 h 2214563"/>
              <a:gd name="connsiteX0" fmla="*/ 0 w 2338388"/>
              <a:gd name="connsiteY0" fmla="*/ 22224 h 2236787"/>
              <a:gd name="connsiteX1" fmla="*/ 2338388 w 2338388"/>
              <a:gd name="connsiteY1" fmla="*/ 2236787 h 2236787"/>
              <a:gd name="connsiteX0" fmla="*/ 0 w 2338388"/>
              <a:gd name="connsiteY0" fmla="*/ 0 h 2214563"/>
              <a:gd name="connsiteX1" fmla="*/ 2338388 w 2338388"/>
              <a:gd name="connsiteY1" fmla="*/ 2214563 h 2214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38388" h="2214563">
                <a:moveTo>
                  <a:pt x="0" y="0"/>
                </a:moveTo>
                <a:cubicBezTo>
                  <a:pt x="1101726" y="11113"/>
                  <a:pt x="946150" y="107950"/>
                  <a:pt x="2338388" y="2214563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62F00753-2A56-4B29-B563-E505966EF2EA}"/>
              </a:ext>
            </a:extLst>
          </p:cNvPr>
          <p:cNvSpPr/>
          <p:nvPr/>
        </p:nvSpPr>
        <p:spPr>
          <a:xfrm>
            <a:off x="5514975" y="3341688"/>
            <a:ext cx="93663" cy="9366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A239BCD3-5655-469C-ACE4-9036F0B5E9D3}"/>
              </a:ext>
            </a:extLst>
          </p:cNvPr>
          <p:cNvCxnSpPr/>
          <p:nvPr/>
        </p:nvCxnSpPr>
        <p:spPr>
          <a:xfrm rot="16200000" flipH="1">
            <a:off x="4111625" y="4435475"/>
            <a:ext cx="2887663" cy="11113"/>
          </a:xfrm>
          <a:prstGeom prst="straightConnector1">
            <a:avLst/>
          </a:prstGeom>
          <a:ln w="952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Oval 90">
            <a:extLst>
              <a:ext uri="{FF2B5EF4-FFF2-40B4-BE49-F238E27FC236}">
                <a16:creationId xmlns:a16="http://schemas.microsoft.com/office/drawing/2014/main" id="{35456DA7-18E0-4FC6-B8BE-9DB2F4C49B08}"/>
              </a:ext>
            </a:extLst>
          </p:cNvPr>
          <p:cNvSpPr/>
          <p:nvPr/>
        </p:nvSpPr>
        <p:spPr>
          <a:xfrm>
            <a:off x="4541838" y="3068638"/>
            <a:ext cx="66675" cy="66675"/>
          </a:xfrm>
          <a:prstGeom prst="ellipse">
            <a:avLst/>
          </a:prstGeom>
          <a:solidFill>
            <a:schemeClr val="bg1">
              <a:lumMod val="65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8887AE81-1B7C-486B-882B-7C3CD92FEEE7}"/>
              </a:ext>
            </a:extLst>
          </p:cNvPr>
          <p:cNvSpPr/>
          <p:nvPr/>
        </p:nvSpPr>
        <p:spPr>
          <a:xfrm>
            <a:off x="4887913" y="3090863"/>
            <a:ext cx="44450" cy="44450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EF694FA1-A272-4390-ADD9-FA3017163787}"/>
              </a:ext>
            </a:extLst>
          </p:cNvPr>
          <p:cNvSpPr/>
          <p:nvPr/>
        </p:nvSpPr>
        <p:spPr>
          <a:xfrm>
            <a:off x="5122863" y="3130550"/>
            <a:ext cx="46037" cy="46038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F3528140-DC9E-4226-AF79-F20B49F19961}"/>
              </a:ext>
            </a:extLst>
          </p:cNvPr>
          <p:cNvSpPr/>
          <p:nvPr/>
        </p:nvSpPr>
        <p:spPr>
          <a:xfrm>
            <a:off x="5659438" y="3502025"/>
            <a:ext cx="44450" cy="46038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BE8BC32D-C9C9-460B-94DB-7A669B6E3C27}"/>
              </a:ext>
            </a:extLst>
          </p:cNvPr>
          <p:cNvSpPr/>
          <p:nvPr/>
        </p:nvSpPr>
        <p:spPr>
          <a:xfrm>
            <a:off x="5945188" y="3905250"/>
            <a:ext cx="44450" cy="44450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453BDC06-87B0-4548-B887-5235F81745A2}"/>
              </a:ext>
            </a:extLst>
          </p:cNvPr>
          <p:cNvSpPr/>
          <p:nvPr/>
        </p:nvSpPr>
        <p:spPr>
          <a:xfrm>
            <a:off x="6342063" y="4511675"/>
            <a:ext cx="46037" cy="46038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69717058-36F1-4D5A-B758-5AE422393E96}"/>
              </a:ext>
            </a:extLst>
          </p:cNvPr>
          <p:cNvSpPr/>
          <p:nvPr/>
        </p:nvSpPr>
        <p:spPr>
          <a:xfrm>
            <a:off x="6632575" y="4954588"/>
            <a:ext cx="46038" cy="46037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AF3AAF7C-6535-45A7-8D49-6DE0C12FBEA4}"/>
              </a:ext>
            </a:extLst>
          </p:cNvPr>
          <p:cNvCxnSpPr>
            <a:stCxn id="98" idx="6"/>
          </p:cNvCxnSpPr>
          <p:nvPr/>
        </p:nvCxnSpPr>
        <p:spPr>
          <a:xfrm flipH="1" flipV="1">
            <a:off x="4908550" y="4730750"/>
            <a:ext cx="1985963" cy="5889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Oval 100">
            <a:extLst>
              <a:ext uri="{FF2B5EF4-FFF2-40B4-BE49-F238E27FC236}">
                <a16:creationId xmlns:a16="http://schemas.microsoft.com/office/drawing/2014/main" id="{8912FFF8-6FCB-4818-9CBA-DA9B503590C6}"/>
              </a:ext>
            </a:extLst>
          </p:cNvPr>
          <p:cNvSpPr/>
          <p:nvPr/>
        </p:nvSpPr>
        <p:spPr>
          <a:xfrm>
            <a:off x="4879975" y="4706938"/>
            <a:ext cx="46038" cy="46037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103" name="Straight Arrow Connector 102">
            <a:extLst>
              <a:ext uri="{FF2B5EF4-FFF2-40B4-BE49-F238E27FC236}">
                <a16:creationId xmlns:a16="http://schemas.microsoft.com/office/drawing/2014/main" id="{091098E4-0D8F-489E-92AF-793EF9D82365}"/>
              </a:ext>
            </a:extLst>
          </p:cNvPr>
          <p:cNvCxnSpPr/>
          <p:nvPr/>
        </p:nvCxnSpPr>
        <p:spPr>
          <a:xfrm rot="10800000">
            <a:off x="5732463" y="4973638"/>
            <a:ext cx="188912" cy="571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Oval 97">
            <a:extLst>
              <a:ext uri="{FF2B5EF4-FFF2-40B4-BE49-F238E27FC236}">
                <a16:creationId xmlns:a16="http://schemas.microsoft.com/office/drawing/2014/main" id="{77BC86C7-44F4-4192-AA56-F0EC7D4E12AB}"/>
              </a:ext>
            </a:extLst>
          </p:cNvPr>
          <p:cNvSpPr/>
          <p:nvPr/>
        </p:nvSpPr>
        <p:spPr>
          <a:xfrm>
            <a:off x="6850063" y="5297488"/>
            <a:ext cx="44450" cy="46037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92AC8DD3-F009-4834-BD84-9A8DA36038B1}"/>
              </a:ext>
            </a:extLst>
          </p:cNvPr>
          <p:cNvSpPr txBox="1"/>
          <p:nvPr/>
        </p:nvSpPr>
        <p:spPr>
          <a:xfrm>
            <a:off x="4370388" y="2809875"/>
            <a:ext cx="411162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Symbol" pitchFamily="18" charset="2"/>
                <a:cs typeface="+mn-cs"/>
              </a:rPr>
              <a:t>D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n-lt"/>
                <a:cs typeface="+mn-cs"/>
              </a:rPr>
              <a:t>p</a:t>
            </a:r>
            <a:r>
              <a:rPr lang="en-US" sz="1200" baseline="-25000" dirty="0">
                <a:solidFill>
                  <a:schemeClr val="bg1">
                    <a:lumMod val="50000"/>
                  </a:schemeClr>
                </a:solidFill>
                <a:latin typeface="+mn-lt"/>
                <a:cs typeface="+mn-cs"/>
              </a:rPr>
              <a:t>1</a:t>
            </a: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07F3C696-AB99-4BAC-96EC-AD8A8B60D83C}"/>
              </a:ext>
            </a:extLst>
          </p:cNvPr>
          <p:cNvSpPr/>
          <p:nvPr/>
        </p:nvSpPr>
        <p:spPr>
          <a:xfrm>
            <a:off x="6223000" y="241300"/>
            <a:ext cx="723900" cy="571500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48178" name="Group 164"/>
          <p:cNvGrpSpPr>
            <a:grpSpLocks/>
          </p:cNvGrpSpPr>
          <p:nvPr/>
        </p:nvGrpSpPr>
        <p:grpSpPr bwMode="auto">
          <a:xfrm>
            <a:off x="6275388" y="582613"/>
            <a:ext cx="611187" cy="230187"/>
            <a:chOff x="6288881" y="583406"/>
            <a:chExt cx="610394" cy="229394"/>
          </a:xfrm>
        </p:grpSpPr>
        <p:cxnSp>
          <p:nvCxnSpPr>
            <p:cNvPr id="111" name="Straight Arrow Connector 110">
              <a:extLst>
                <a:ext uri="{FF2B5EF4-FFF2-40B4-BE49-F238E27FC236}">
                  <a16:creationId xmlns:a16="http://schemas.microsoft.com/office/drawing/2014/main" id="{78F7D733-C11E-42B6-9422-9FA954D606D6}"/>
                </a:ext>
              </a:extLst>
            </p:cNvPr>
            <p:cNvCxnSpPr/>
            <p:nvPr/>
          </p:nvCxnSpPr>
          <p:spPr>
            <a:xfrm rot="5400000">
              <a:off x="6174976" y="697311"/>
              <a:ext cx="229394" cy="1585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Arrow Connector 114">
              <a:extLst>
                <a:ext uri="{FF2B5EF4-FFF2-40B4-BE49-F238E27FC236}">
                  <a16:creationId xmlns:a16="http://schemas.microsoft.com/office/drawing/2014/main" id="{743C07B7-1A2E-453F-A7B1-5AF02024E99A}"/>
                </a:ext>
              </a:extLst>
            </p:cNvPr>
            <p:cNvCxnSpPr/>
            <p:nvPr/>
          </p:nvCxnSpPr>
          <p:spPr>
            <a:xfrm rot="5400000">
              <a:off x="6327971" y="698103"/>
              <a:ext cx="229394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Arrow Connector 115">
              <a:extLst>
                <a:ext uri="{FF2B5EF4-FFF2-40B4-BE49-F238E27FC236}">
                  <a16:creationId xmlns:a16="http://schemas.microsoft.com/office/drawing/2014/main" id="{08D64068-28F3-4DE2-BB42-43EE6F77B559}"/>
                </a:ext>
              </a:extLst>
            </p:cNvPr>
            <p:cNvCxnSpPr/>
            <p:nvPr/>
          </p:nvCxnSpPr>
          <p:spPr>
            <a:xfrm rot="5400000">
              <a:off x="6480173" y="698103"/>
              <a:ext cx="229394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Arrow Connector 116">
              <a:extLst>
                <a:ext uri="{FF2B5EF4-FFF2-40B4-BE49-F238E27FC236}">
                  <a16:creationId xmlns:a16="http://schemas.microsoft.com/office/drawing/2014/main" id="{6A885E92-5E4D-4DAC-A8C7-E45EF9DE49B4}"/>
                </a:ext>
              </a:extLst>
            </p:cNvPr>
            <p:cNvCxnSpPr/>
            <p:nvPr/>
          </p:nvCxnSpPr>
          <p:spPr>
            <a:xfrm rot="5400000">
              <a:off x="6632375" y="698103"/>
              <a:ext cx="229394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Arrow Connector 117">
              <a:extLst>
                <a:ext uri="{FF2B5EF4-FFF2-40B4-BE49-F238E27FC236}">
                  <a16:creationId xmlns:a16="http://schemas.microsoft.com/office/drawing/2014/main" id="{A8385184-B44E-4CD5-9D56-9B829942C9D9}"/>
                </a:ext>
              </a:extLst>
            </p:cNvPr>
            <p:cNvCxnSpPr/>
            <p:nvPr/>
          </p:nvCxnSpPr>
          <p:spPr>
            <a:xfrm rot="5400000">
              <a:off x="6783786" y="697311"/>
              <a:ext cx="229394" cy="1585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179" name="TextBox 118"/>
          <p:cNvSpPr txBox="1">
            <a:spLocks noChangeArrowheads="1"/>
          </p:cNvSpPr>
          <p:nvPr/>
        </p:nvSpPr>
        <p:spPr bwMode="auto">
          <a:xfrm>
            <a:off x="6296025" y="331788"/>
            <a:ext cx="5365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/>
              <a:t>q</a:t>
            </a:r>
            <a:r>
              <a:rPr lang="en-US" altLang="en-US" sz="1200" baseline="-25000"/>
              <a:t>design</a:t>
            </a:r>
          </a:p>
        </p:txBody>
      </p:sp>
      <p:sp>
        <p:nvSpPr>
          <p:cNvPr id="120" name="Trapezoid 119">
            <a:extLst>
              <a:ext uri="{FF2B5EF4-FFF2-40B4-BE49-F238E27FC236}">
                <a16:creationId xmlns:a16="http://schemas.microsoft.com/office/drawing/2014/main" id="{1F4244F8-A604-40E3-9423-AC67B3E8AA97}"/>
              </a:ext>
            </a:extLst>
          </p:cNvPr>
          <p:cNvSpPr/>
          <p:nvPr/>
        </p:nvSpPr>
        <p:spPr>
          <a:xfrm>
            <a:off x="5875338" y="812800"/>
            <a:ext cx="1416050" cy="862013"/>
          </a:xfrm>
          <a:prstGeom prst="trapezoid">
            <a:avLst>
              <a:gd name="adj" fmla="val 40193"/>
            </a:avLst>
          </a:prstGeom>
          <a:noFill/>
          <a:ln w="3175">
            <a:solidFill>
              <a:schemeClr val="bg1">
                <a:lumMod val="9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124" name="Straight Arrow Connector 123">
            <a:extLst>
              <a:ext uri="{FF2B5EF4-FFF2-40B4-BE49-F238E27FC236}">
                <a16:creationId xmlns:a16="http://schemas.microsoft.com/office/drawing/2014/main" id="{3AE8B779-FA59-43A8-9B67-54309A45BE35}"/>
              </a:ext>
            </a:extLst>
          </p:cNvPr>
          <p:cNvCxnSpPr/>
          <p:nvPr/>
        </p:nvCxnSpPr>
        <p:spPr>
          <a:xfrm rot="5400000">
            <a:off x="5054601" y="1592262"/>
            <a:ext cx="152400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Arrow Connector 124">
            <a:extLst>
              <a:ext uri="{FF2B5EF4-FFF2-40B4-BE49-F238E27FC236}">
                <a16:creationId xmlns:a16="http://schemas.microsoft.com/office/drawing/2014/main" id="{39F2F6F0-6D1C-41E7-B2D9-FA11C1BA27A9}"/>
              </a:ext>
            </a:extLst>
          </p:cNvPr>
          <p:cNvCxnSpPr/>
          <p:nvPr/>
        </p:nvCxnSpPr>
        <p:spPr>
          <a:xfrm rot="5400000">
            <a:off x="5184776" y="1592262"/>
            <a:ext cx="152400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Arrow Connector 125">
            <a:extLst>
              <a:ext uri="{FF2B5EF4-FFF2-40B4-BE49-F238E27FC236}">
                <a16:creationId xmlns:a16="http://schemas.microsoft.com/office/drawing/2014/main" id="{299D7999-EF01-4B07-A344-9CBF41CF855B}"/>
              </a:ext>
            </a:extLst>
          </p:cNvPr>
          <p:cNvCxnSpPr/>
          <p:nvPr/>
        </p:nvCxnSpPr>
        <p:spPr>
          <a:xfrm rot="5400000">
            <a:off x="5308601" y="1592262"/>
            <a:ext cx="152400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Arrow Connector 126">
            <a:extLst>
              <a:ext uri="{FF2B5EF4-FFF2-40B4-BE49-F238E27FC236}">
                <a16:creationId xmlns:a16="http://schemas.microsoft.com/office/drawing/2014/main" id="{BF14623B-C94E-458A-A709-6707947D3AEA}"/>
              </a:ext>
            </a:extLst>
          </p:cNvPr>
          <p:cNvCxnSpPr/>
          <p:nvPr/>
        </p:nvCxnSpPr>
        <p:spPr>
          <a:xfrm rot="5400000">
            <a:off x="5440363" y="1592262"/>
            <a:ext cx="152400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Arrow Connector 127">
            <a:extLst>
              <a:ext uri="{FF2B5EF4-FFF2-40B4-BE49-F238E27FC236}">
                <a16:creationId xmlns:a16="http://schemas.microsoft.com/office/drawing/2014/main" id="{A4DBA9D6-0602-41F4-965D-B4A5059B4614}"/>
              </a:ext>
            </a:extLst>
          </p:cNvPr>
          <p:cNvCxnSpPr/>
          <p:nvPr/>
        </p:nvCxnSpPr>
        <p:spPr>
          <a:xfrm rot="5400000">
            <a:off x="5559426" y="1592262"/>
            <a:ext cx="152400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Arrow Connector 128">
            <a:extLst>
              <a:ext uri="{FF2B5EF4-FFF2-40B4-BE49-F238E27FC236}">
                <a16:creationId xmlns:a16="http://schemas.microsoft.com/office/drawing/2014/main" id="{8B70DCC1-0663-4A51-8FD0-A5BFEAE801A4}"/>
              </a:ext>
            </a:extLst>
          </p:cNvPr>
          <p:cNvCxnSpPr/>
          <p:nvPr/>
        </p:nvCxnSpPr>
        <p:spPr>
          <a:xfrm rot="5400000">
            <a:off x="5689601" y="1592262"/>
            <a:ext cx="152400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Arrow Connector 130">
            <a:extLst>
              <a:ext uri="{FF2B5EF4-FFF2-40B4-BE49-F238E27FC236}">
                <a16:creationId xmlns:a16="http://schemas.microsoft.com/office/drawing/2014/main" id="{BF24E285-13E5-4114-9A84-82796CE116F9}"/>
              </a:ext>
            </a:extLst>
          </p:cNvPr>
          <p:cNvCxnSpPr/>
          <p:nvPr/>
        </p:nvCxnSpPr>
        <p:spPr>
          <a:xfrm rot="5400000">
            <a:off x="7816057" y="1599406"/>
            <a:ext cx="153988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Arrow Connector 131">
            <a:extLst>
              <a:ext uri="{FF2B5EF4-FFF2-40B4-BE49-F238E27FC236}">
                <a16:creationId xmlns:a16="http://schemas.microsoft.com/office/drawing/2014/main" id="{3C34B397-C1A9-4B47-AF24-97098BE4608E}"/>
              </a:ext>
            </a:extLst>
          </p:cNvPr>
          <p:cNvCxnSpPr/>
          <p:nvPr/>
        </p:nvCxnSpPr>
        <p:spPr>
          <a:xfrm rot="5400000">
            <a:off x="7946232" y="1599406"/>
            <a:ext cx="153988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Arrow Connector 132">
            <a:extLst>
              <a:ext uri="{FF2B5EF4-FFF2-40B4-BE49-F238E27FC236}">
                <a16:creationId xmlns:a16="http://schemas.microsoft.com/office/drawing/2014/main" id="{086405DD-DFF9-4149-B37D-0C613E64D381}"/>
              </a:ext>
            </a:extLst>
          </p:cNvPr>
          <p:cNvCxnSpPr/>
          <p:nvPr/>
        </p:nvCxnSpPr>
        <p:spPr>
          <a:xfrm rot="5400000">
            <a:off x="8065294" y="1599406"/>
            <a:ext cx="153988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190" name="Group 68"/>
          <p:cNvGrpSpPr>
            <a:grpSpLocks/>
          </p:cNvGrpSpPr>
          <p:nvPr/>
        </p:nvGrpSpPr>
        <p:grpSpPr bwMode="auto">
          <a:xfrm>
            <a:off x="5878513" y="1528763"/>
            <a:ext cx="758825" cy="149225"/>
            <a:chOff x="5240338" y="1524006"/>
            <a:chExt cx="888999" cy="153190"/>
          </a:xfrm>
        </p:grpSpPr>
        <p:cxnSp>
          <p:nvCxnSpPr>
            <p:cNvPr id="141" name="Straight Arrow Connector 140">
              <a:extLst>
                <a:ext uri="{FF2B5EF4-FFF2-40B4-BE49-F238E27FC236}">
                  <a16:creationId xmlns:a16="http://schemas.microsoft.com/office/drawing/2014/main" id="{198D5DC4-840B-4ED9-9164-E5E24A8C45A8}"/>
                </a:ext>
              </a:extLst>
            </p:cNvPr>
            <p:cNvCxnSpPr/>
            <p:nvPr/>
          </p:nvCxnSpPr>
          <p:spPr>
            <a:xfrm rot="5400000">
              <a:off x="5165603" y="1598741"/>
              <a:ext cx="153190" cy="3720"/>
            </a:xfrm>
            <a:prstGeom prst="straightConnector1">
              <a:avLst/>
            </a:prstGeom>
            <a:ln w="19050">
              <a:noFill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Arrow Connector 141">
              <a:extLst>
                <a:ext uri="{FF2B5EF4-FFF2-40B4-BE49-F238E27FC236}">
                  <a16:creationId xmlns:a16="http://schemas.microsoft.com/office/drawing/2014/main" id="{09B4D2FA-59BA-4853-A6E2-15BF0DCE41C4}"/>
                </a:ext>
              </a:extLst>
            </p:cNvPr>
            <p:cNvCxnSpPr/>
            <p:nvPr/>
          </p:nvCxnSpPr>
          <p:spPr>
            <a:xfrm rot="5400000">
              <a:off x="5295791" y="1598741"/>
              <a:ext cx="153190" cy="3720"/>
            </a:xfrm>
            <a:prstGeom prst="straightConnector1">
              <a:avLst/>
            </a:prstGeom>
            <a:ln w="19050">
              <a:noFill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Arrow Connector 142">
              <a:extLst>
                <a:ext uri="{FF2B5EF4-FFF2-40B4-BE49-F238E27FC236}">
                  <a16:creationId xmlns:a16="http://schemas.microsoft.com/office/drawing/2014/main" id="{391C0594-C0F5-4925-8A15-10466CFE2E25}"/>
                </a:ext>
              </a:extLst>
            </p:cNvPr>
            <p:cNvCxnSpPr/>
            <p:nvPr/>
          </p:nvCxnSpPr>
          <p:spPr>
            <a:xfrm rot="5400000">
              <a:off x="5414820" y="1598741"/>
              <a:ext cx="153190" cy="3720"/>
            </a:xfrm>
            <a:prstGeom prst="straightConnector1">
              <a:avLst/>
            </a:prstGeom>
            <a:ln w="19050">
              <a:noFill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Arrow Connector 143">
              <a:extLst>
                <a:ext uri="{FF2B5EF4-FFF2-40B4-BE49-F238E27FC236}">
                  <a16:creationId xmlns:a16="http://schemas.microsoft.com/office/drawing/2014/main" id="{C026BD12-BBE7-4CDA-99EF-D26BCE08BA8B}"/>
                </a:ext>
              </a:extLst>
            </p:cNvPr>
            <p:cNvCxnSpPr/>
            <p:nvPr/>
          </p:nvCxnSpPr>
          <p:spPr>
            <a:xfrm rot="5400000">
              <a:off x="5546868" y="1598741"/>
              <a:ext cx="153190" cy="3720"/>
            </a:xfrm>
            <a:prstGeom prst="straightConnector1">
              <a:avLst/>
            </a:prstGeom>
            <a:ln w="19050">
              <a:noFill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Arrow Connector 144">
              <a:extLst>
                <a:ext uri="{FF2B5EF4-FFF2-40B4-BE49-F238E27FC236}">
                  <a16:creationId xmlns:a16="http://schemas.microsoft.com/office/drawing/2014/main" id="{4A5D5333-6B05-4128-A46D-172E1FFDC6AF}"/>
                </a:ext>
              </a:extLst>
            </p:cNvPr>
            <p:cNvCxnSpPr/>
            <p:nvPr/>
          </p:nvCxnSpPr>
          <p:spPr>
            <a:xfrm rot="5400000">
              <a:off x="5669616" y="1598741"/>
              <a:ext cx="153190" cy="3720"/>
            </a:xfrm>
            <a:prstGeom prst="straightConnector1">
              <a:avLst/>
            </a:prstGeom>
            <a:ln w="19050">
              <a:noFill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Arrow Connector 145">
              <a:extLst>
                <a:ext uri="{FF2B5EF4-FFF2-40B4-BE49-F238E27FC236}">
                  <a16:creationId xmlns:a16="http://schemas.microsoft.com/office/drawing/2014/main" id="{A3F1A22F-BD01-41D5-B312-AB41042BD505}"/>
                </a:ext>
              </a:extLst>
            </p:cNvPr>
            <p:cNvCxnSpPr/>
            <p:nvPr/>
          </p:nvCxnSpPr>
          <p:spPr>
            <a:xfrm rot="5400000">
              <a:off x="5801665" y="1598741"/>
              <a:ext cx="153190" cy="3720"/>
            </a:xfrm>
            <a:prstGeom prst="straightConnector1">
              <a:avLst/>
            </a:prstGeom>
            <a:ln w="19050">
              <a:noFill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Arrow Connector 146">
              <a:extLst>
                <a:ext uri="{FF2B5EF4-FFF2-40B4-BE49-F238E27FC236}">
                  <a16:creationId xmlns:a16="http://schemas.microsoft.com/office/drawing/2014/main" id="{FF30EDCE-EF1F-4BCE-A4ED-754474AF6BD2}"/>
                </a:ext>
              </a:extLst>
            </p:cNvPr>
            <p:cNvCxnSpPr/>
            <p:nvPr/>
          </p:nvCxnSpPr>
          <p:spPr>
            <a:xfrm rot="5400000">
              <a:off x="5920694" y="1598741"/>
              <a:ext cx="153190" cy="3720"/>
            </a:xfrm>
            <a:prstGeom prst="straightConnector1">
              <a:avLst/>
            </a:prstGeom>
            <a:ln w="19050">
              <a:noFill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Arrow Connector 147">
              <a:extLst>
                <a:ext uri="{FF2B5EF4-FFF2-40B4-BE49-F238E27FC236}">
                  <a16:creationId xmlns:a16="http://schemas.microsoft.com/office/drawing/2014/main" id="{68D1E296-EA01-43A1-9CF5-0F706E6DD366}"/>
                </a:ext>
              </a:extLst>
            </p:cNvPr>
            <p:cNvCxnSpPr/>
            <p:nvPr/>
          </p:nvCxnSpPr>
          <p:spPr>
            <a:xfrm rot="5400000">
              <a:off x="6050882" y="1598741"/>
              <a:ext cx="153190" cy="3720"/>
            </a:xfrm>
            <a:prstGeom prst="straightConnector1">
              <a:avLst/>
            </a:prstGeom>
            <a:ln w="19050">
              <a:noFill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191" name="Group 165"/>
          <p:cNvGrpSpPr>
            <a:grpSpLocks/>
          </p:cNvGrpSpPr>
          <p:nvPr/>
        </p:nvGrpSpPr>
        <p:grpSpPr bwMode="auto">
          <a:xfrm>
            <a:off x="6740525" y="1528763"/>
            <a:ext cx="542925" cy="153987"/>
            <a:chOff x="6741117" y="1528763"/>
            <a:chExt cx="542365" cy="153210"/>
          </a:xfrm>
        </p:grpSpPr>
        <p:cxnSp>
          <p:nvCxnSpPr>
            <p:cNvPr id="150" name="Straight Arrow Connector 149">
              <a:extLst>
                <a:ext uri="{FF2B5EF4-FFF2-40B4-BE49-F238E27FC236}">
                  <a16:creationId xmlns:a16="http://schemas.microsoft.com/office/drawing/2014/main" id="{4F0AFD78-3697-4F60-9DFC-DCCCD87B9572}"/>
                </a:ext>
              </a:extLst>
            </p:cNvPr>
            <p:cNvCxnSpPr/>
            <p:nvPr/>
          </p:nvCxnSpPr>
          <p:spPr>
            <a:xfrm rot="5400000">
              <a:off x="6668467" y="1601413"/>
              <a:ext cx="148472" cy="3172"/>
            </a:xfrm>
            <a:prstGeom prst="straightConnector1">
              <a:avLst/>
            </a:prstGeom>
            <a:ln w="19050">
              <a:noFill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Arrow Connector 150">
              <a:extLst>
                <a:ext uri="{FF2B5EF4-FFF2-40B4-BE49-F238E27FC236}">
                  <a16:creationId xmlns:a16="http://schemas.microsoft.com/office/drawing/2014/main" id="{198B762D-8DB4-4DF7-B35A-897C3C74D570}"/>
                </a:ext>
              </a:extLst>
            </p:cNvPr>
            <p:cNvCxnSpPr/>
            <p:nvPr/>
          </p:nvCxnSpPr>
          <p:spPr>
            <a:xfrm rot="5400000">
              <a:off x="6779477" y="1601413"/>
              <a:ext cx="148472" cy="3172"/>
            </a:xfrm>
            <a:prstGeom prst="straightConnector1">
              <a:avLst/>
            </a:prstGeom>
            <a:ln w="19050">
              <a:noFill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Arrow Connector 151">
              <a:extLst>
                <a:ext uri="{FF2B5EF4-FFF2-40B4-BE49-F238E27FC236}">
                  <a16:creationId xmlns:a16="http://schemas.microsoft.com/office/drawing/2014/main" id="{B54E9256-22D0-4B62-BDAD-AA221107217C}"/>
                </a:ext>
              </a:extLst>
            </p:cNvPr>
            <p:cNvCxnSpPr/>
            <p:nvPr/>
          </p:nvCxnSpPr>
          <p:spPr>
            <a:xfrm rot="5400000">
              <a:off x="6880972" y="1601413"/>
              <a:ext cx="148472" cy="3172"/>
            </a:xfrm>
            <a:prstGeom prst="straightConnector1">
              <a:avLst/>
            </a:prstGeom>
            <a:ln w="19050">
              <a:noFill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Arrow Connector 152">
              <a:extLst>
                <a:ext uri="{FF2B5EF4-FFF2-40B4-BE49-F238E27FC236}">
                  <a16:creationId xmlns:a16="http://schemas.microsoft.com/office/drawing/2014/main" id="{A6EE7C77-2AEC-4CE4-9CA5-78356DDD1EA4}"/>
                </a:ext>
              </a:extLst>
            </p:cNvPr>
            <p:cNvCxnSpPr/>
            <p:nvPr/>
          </p:nvCxnSpPr>
          <p:spPr>
            <a:xfrm rot="5400000">
              <a:off x="6992776" y="1602206"/>
              <a:ext cx="148472" cy="1585"/>
            </a:xfrm>
            <a:prstGeom prst="straightConnector1">
              <a:avLst/>
            </a:prstGeom>
            <a:ln w="19050">
              <a:noFill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Arrow Connector 153">
              <a:extLst>
                <a:ext uri="{FF2B5EF4-FFF2-40B4-BE49-F238E27FC236}">
                  <a16:creationId xmlns:a16="http://schemas.microsoft.com/office/drawing/2014/main" id="{DEB325E2-2FF3-434D-AC99-17AB697BEAC6}"/>
                </a:ext>
              </a:extLst>
            </p:cNvPr>
            <p:cNvCxnSpPr/>
            <p:nvPr/>
          </p:nvCxnSpPr>
          <p:spPr>
            <a:xfrm rot="5400000">
              <a:off x="7098236" y="1601413"/>
              <a:ext cx="148472" cy="3172"/>
            </a:xfrm>
            <a:prstGeom prst="straightConnector1">
              <a:avLst/>
            </a:prstGeom>
            <a:ln w="19050">
              <a:noFill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Arrow Connector 157">
              <a:extLst>
                <a:ext uri="{FF2B5EF4-FFF2-40B4-BE49-F238E27FC236}">
                  <a16:creationId xmlns:a16="http://schemas.microsoft.com/office/drawing/2014/main" id="{8130B2AE-E185-4787-BAD7-8AC239C3A454}"/>
                </a:ext>
              </a:extLst>
            </p:cNvPr>
            <p:cNvCxnSpPr/>
            <p:nvPr/>
          </p:nvCxnSpPr>
          <p:spPr>
            <a:xfrm rot="5400000">
              <a:off x="7207660" y="1606151"/>
              <a:ext cx="148472" cy="3172"/>
            </a:xfrm>
            <a:prstGeom prst="straightConnector1">
              <a:avLst/>
            </a:prstGeom>
            <a:ln w="19050">
              <a:noFill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193" name="TextBox 159"/>
          <p:cNvSpPr txBox="1">
            <a:spLocks noChangeArrowheads="1"/>
          </p:cNvSpPr>
          <p:nvPr/>
        </p:nvSpPr>
        <p:spPr bwMode="auto">
          <a:xfrm>
            <a:off x="7319963" y="512763"/>
            <a:ext cx="3905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"/>
              <a:t>G.S.</a:t>
            </a:r>
          </a:p>
        </p:txBody>
      </p:sp>
      <p:sp>
        <p:nvSpPr>
          <p:cNvPr id="161" name="Isosceles Triangle 160">
            <a:extLst>
              <a:ext uri="{FF2B5EF4-FFF2-40B4-BE49-F238E27FC236}">
                <a16:creationId xmlns:a16="http://schemas.microsoft.com/office/drawing/2014/main" id="{EBB2288B-ED5E-466F-A41A-D0CEF116DD0F}"/>
              </a:ext>
            </a:extLst>
          </p:cNvPr>
          <p:cNvSpPr/>
          <p:nvPr/>
        </p:nvSpPr>
        <p:spPr>
          <a:xfrm rot="10800000">
            <a:off x="7450138" y="693738"/>
            <a:ext cx="79375" cy="80962"/>
          </a:xfrm>
          <a:prstGeom prst="triangle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136" name="Straight Arrow Connector 135">
            <a:extLst>
              <a:ext uri="{FF2B5EF4-FFF2-40B4-BE49-F238E27FC236}">
                <a16:creationId xmlns:a16="http://schemas.microsoft.com/office/drawing/2014/main" id="{C779F81B-0841-4856-821C-335F46EC0BC4}"/>
              </a:ext>
            </a:extLst>
          </p:cNvPr>
          <p:cNvCxnSpPr/>
          <p:nvPr/>
        </p:nvCxnSpPr>
        <p:spPr>
          <a:xfrm rot="16200000" flipH="1" flipV="1">
            <a:off x="5076825" y="4613276"/>
            <a:ext cx="2543175" cy="0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B2A1A211-3B42-4644-8335-F2AC69DBF625}"/>
              </a:ext>
            </a:extLst>
          </p:cNvPr>
          <p:cNvCxnSpPr/>
          <p:nvPr/>
        </p:nvCxnSpPr>
        <p:spPr>
          <a:xfrm>
            <a:off x="5562600" y="3746500"/>
            <a:ext cx="800100" cy="1588"/>
          </a:xfrm>
          <a:prstGeom prst="straightConnector1">
            <a:avLst/>
          </a:prstGeom>
          <a:ln w="3175">
            <a:solidFill>
              <a:schemeClr val="bg1">
                <a:lumMod val="8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TextBox 148">
            <a:extLst>
              <a:ext uri="{FF2B5EF4-FFF2-40B4-BE49-F238E27FC236}">
                <a16:creationId xmlns:a16="http://schemas.microsoft.com/office/drawing/2014/main" id="{207A4396-7A87-42E8-8704-311083AC5AA9}"/>
              </a:ext>
            </a:extLst>
          </p:cNvPr>
          <p:cNvSpPr txBox="1"/>
          <p:nvPr/>
        </p:nvSpPr>
        <p:spPr>
          <a:xfrm>
            <a:off x="5991225" y="2847975"/>
            <a:ext cx="449263" cy="306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ymbol" pitchFamily="18" charset="2"/>
                <a:cs typeface="+mn-cs"/>
              </a:rPr>
              <a:t>D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P</a:t>
            </a:r>
            <a:r>
              <a:rPr lang="en-US" sz="1400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2</a:t>
            </a:r>
          </a:p>
        </p:txBody>
      </p:sp>
      <p:sp>
        <p:nvSpPr>
          <p:cNvPr id="134" name="Oval 133">
            <a:extLst>
              <a:ext uri="{FF2B5EF4-FFF2-40B4-BE49-F238E27FC236}">
                <a16:creationId xmlns:a16="http://schemas.microsoft.com/office/drawing/2014/main" id="{FA4F5262-78A7-42F7-87C8-77C935697D04}"/>
              </a:ext>
            </a:extLst>
          </p:cNvPr>
          <p:cNvSpPr/>
          <p:nvPr/>
        </p:nvSpPr>
        <p:spPr>
          <a:xfrm>
            <a:off x="6307138" y="4492625"/>
            <a:ext cx="82550" cy="82550"/>
          </a:xfrm>
          <a:prstGeom prst="ellipse">
            <a:avLst/>
          </a:prstGeom>
          <a:solidFill>
            <a:srgbClr val="92D05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54051346-0B81-44E5-8AD5-2B5C383D3D8C}"/>
              </a:ext>
            </a:extLst>
          </p:cNvPr>
          <p:cNvCxnSpPr/>
          <p:nvPr/>
        </p:nvCxnSpPr>
        <p:spPr>
          <a:xfrm rot="10800000">
            <a:off x="5562600" y="4295775"/>
            <a:ext cx="793750" cy="2381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Oval 161">
            <a:extLst>
              <a:ext uri="{FF2B5EF4-FFF2-40B4-BE49-F238E27FC236}">
                <a16:creationId xmlns:a16="http://schemas.microsoft.com/office/drawing/2014/main" id="{1E3CBEF6-608B-4F22-BDAC-FA755F67EDE1}"/>
              </a:ext>
            </a:extLst>
          </p:cNvPr>
          <p:cNvSpPr/>
          <p:nvPr/>
        </p:nvSpPr>
        <p:spPr>
          <a:xfrm>
            <a:off x="5521325" y="4249738"/>
            <a:ext cx="82550" cy="82550"/>
          </a:xfrm>
          <a:prstGeom prst="ellipse">
            <a:avLst/>
          </a:prstGeom>
          <a:solidFill>
            <a:srgbClr val="92D05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7" name="Freeform 166">
            <a:extLst>
              <a:ext uri="{FF2B5EF4-FFF2-40B4-BE49-F238E27FC236}">
                <a16:creationId xmlns:a16="http://schemas.microsoft.com/office/drawing/2014/main" id="{C8408DFD-3C36-4ACB-9E36-9F90CFDE339D}"/>
              </a:ext>
            </a:extLst>
          </p:cNvPr>
          <p:cNvSpPr/>
          <p:nvPr/>
        </p:nvSpPr>
        <p:spPr>
          <a:xfrm>
            <a:off x="6769100" y="522288"/>
            <a:ext cx="2203450" cy="4583112"/>
          </a:xfrm>
          <a:custGeom>
            <a:avLst/>
            <a:gdLst>
              <a:gd name="connsiteX0" fmla="*/ 685800 w 685800"/>
              <a:gd name="connsiteY0" fmla="*/ 0 h 3594100"/>
              <a:gd name="connsiteX1" fmla="*/ 0 w 685800"/>
              <a:gd name="connsiteY1" fmla="*/ 3594100 h 3594100"/>
              <a:gd name="connsiteX2" fmla="*/ 0 w 685800"/>
              <a:gd name="connsiteY2" fmla="*/ 3594100 h 3594100"/>
              <a:gd name="connsiteX0" fmla="*/ 4241800 w 4241800"/>
              <a:gd name="connsiteY0" fmla="*/ 0 h 3594100"/>
              <a:gd name="connsiteX1" fmla="*/ 3556000 w 4241800"/>
              <a:gd name="connsiteY1" fmla="*/ 3594100 h 3594100"/>
              <a:gd name="connsiteX2" fmla="*/ 3556000 w 4241800"/>
              <a:gd name="connsiteY2" fmla="*/ 3594100 h 3594100"/>
              <a:gd name="connsiteX0" fmla="*/ 4241800 w 4241800"/>
              <a:gd name="connsiteY0" fmla="*/ 859367 h 4453467"/>
              <a:gd name="connsiteX1" fmla="*/ 3556000 w 4241800"/>
              <a:gd name="connsiteY1" fmla="*/ 4453467 h 4453467"/>
              <a:gd name="connsiteX2" fmla="*/ 3556000 w 4241800"/>
              <a:gd name="connsiteY2" fmla="*/ 4453467 h 4453467"/>
              <a:gd name="connsiteX0" fmla="*/ 4419600 w 4419600"/>
              <a:gd name="connsiteY0" fmla="*/ 859367 h 4694767"/>
              <a:gd name="connsiteX1" fmla="*/ 3556000 w 4419600"/>
              <a:gd name="connsiteY1" fmla="*/ 4694767 h 4694767"/>
              <a:gd name="connsiteX2" fmla="*/ 3556000 w 4419600"/>
              <a:gd name="connsiteY2" fmla="*/ 4694767 h 4694767"/>
              <a:gd name="connsiteX0" fmla="*/ 5969000 w 5969000"/>
              <a:gd name="connsiteY0" fmla="*/ 859367 h 2370667"/>
              <a:gd name="connsiteX1" fmla="*/ 3556000 w 5969000"/>
              <a:gd name="connsiteY1" fmla="*/ 2370667 h 2370667"/>
              <a:gd name="connsiteX2" fmla="*/ 3556000 w 5969000"/>
              <a:gd name="connsiteY2" fmla="*/ 2370667 h 2370667"/>
              <a:gd name="connsiteX0" fmla="*/ 5969000 w 5969000"/>
              <a:gd name="connsiteY0" fmla="*/ 287867 h 1799167"/>
              <a:gd name="connsiteX1" fmla="*/ 3556000 w 5969000"/>
              <a:gd name="connsiteY1" fmla="*/ 1799167 h 1799167"/>
              <a:gd name="connsiteX2" fmla="*/ 3556000 w 5969000"/>
              <a:gd name="connsiteY2" fmla="*/ 1799167 h 1799167"/>
              <a:gd name="connsiteX0" fmla="*/ 2413000 w 2413000"/>
              <a:gd name="connsiteY0" fmla="*/ 2626782 h 4138082"/>
              <a:gd name="connsiteX1" fmla="*/ 711200 w 2413000"/>
              <a:gd name="connsiteY1" fmla="*/ 251883 h 4138082"/>
              <a:gd name="connsiteX2" fmla="*/ 0 w 2413000"/>
              <a:gd name="connsiteY2" fmla="*/ 4138082 h 4138082"/>
              <a:gd name="connsiteX3" fmla="*/ 0 w 2413000"/>
              <a:gd name="connsiteY3" fmla="*/ 4138082 h 4138082"/>
              <a:gd name="connsiteX0" fmla="*/ 4686300 w 4686300"/>
              <a:gd name="connsiteY0" fmla="*/ 2575982 h 4087282"/>
              <a:gd name="connsiteX1" fmla="*/ 0 w 4686300"/>
              <a:gd name="connsiteY1" fmla="*/ 251883 h 4087282"/>
              <a:gd name="connsiteX2" fmla="*/ 2273300 w 4686300"/>
              <a:gd name="connsiteY2" fmla="*/ 4087282 h 4087282"/>
              <a:gd name="connsiteX3" fmla="*/ 2273300 w 4686300"/>
              <a:gd name="connsiteY3" fmla="*/ 4087282 h 4087282"/>
              <a:gd name="connsiteX0" fmla="*/ 3035300 w 3035300"/>
              <a:gd name="connsiteY0" fmla="*/ 226482 h 4087282"/>
              <a:gd name="connsiteX1" fmla="*/ 0 w 3035300"/>
              <a:gd name="connsiteY1" fmla="*/ 251883 h 4087282"/>
              <a:gd name="connsiteX2" fmla="*/ 2273300 w 3035300"/>
              <a:gd name="connsiteY2" fmla="*/ 4087282 h 4087282"/>
              <a:gd name="connsiteX3" fmla="*/ 2273300 w 3035300"/>
              <a:gd name="connsiteY3" fmla="*/ 4087282 h 4087282"/>
              <a:gd name="connsiteX0" fmla="*/ 3035300 w 3035300"/>
              <a:gd name="connsiteY0" fmla="*/ 226482 h 4087282"/>
              <a:gd name="connsiteX1" fmla="*/ 0 w 3035300"/>
              <a:gd name="connsiteY1" fmla="*/ 251883 h 4087282"/>
              <a:gd name="connsiteX2" fmla="*/ 2273300 w 3035300"/>
              <a:gd name="connsiteY2" fmla="*/ 4087282 h 4087282"/>
              <a:gd name="connsiteX3" fmla="*/ 2273300 w 3035300"/>
              <a:gd name="connsiteY3" fmla="*/ 4087282 h 4087282"/>
              <a:gd name="connsiteX0" fmla="*/ 3035300 w 3035300"/>
              <a:gd name="connsiteY0" fmla="*/ 319616 h 4180416"/>
              <a:gd name="connsiteX1" fmla="*/ 0 w 3035300"/>
              <a:gd name="connsiteY1" fmla="*/ 345017 h 4180416"/>
              <a:gd name="connsiteX2" fmla="*/ 2273300 w 3035300"/>
              <a:gd name="connsiteY2" fmla="*/ 4180416 h 4180416"/>
              <a:gd name="connsiteX3" fmla="*/ 2273300 w 3035300"/>
              <a:gd name="connsiteY3" fmla="*/ 4180416 h 4180416"/>
              <a:gd name="connsiteX0" fmla="*/ 3200400 w 3200400"/>
              <a:gd name="connsiteY0" fmla="*/ 319616 h 4180416"/>
              <a:gd name="connsiteX1" fmla="*/ 0 w 3200400"/>
              <a:gd name="connsiteY1" fmla="*/ 1475317 h 4180416"/>
              <a:gd name="connsiteX2" fmla="*/ 2438400 w 3200400"/>
              <a:gd name="connsiteY2" fmla="*/ 4180416 h 4180416"/>
              <a:gd name="connsiteX3" fmla="*/ 2438400 w 3200400"/>
              <a:gd name="connsiteY3" fmla="*/ 4180416 h 4180416"/>
              <a:gd name="connsiteX0" fmla="*/ 3756257 w 3756257"/>
              <a:gd name="connsiteY0" fmla="*/ 319616 h 4180416"/>
              <a:gd name="connsiteX1" fmla="*/ 555857 w 3756257"/>
              <a:gd name="connsiteY1" fmla="*/ 1475317 h 4180416"/>
              <a:gd name="connsiteX2" fmla="*/ 2994257 w 3756257"/>
              <a:gd name="connsiteY2" fmla="*/ 4180416 h 4180416"/>
              <a:gd name="connsiteX3" fmla="*/ 2994257 w 3756257"/>
              <a:gd name="connsiteY3" fmla="*/ 4180416 h 4180416"/>
              <a:gd name="connsiteX0" fmla="*/ 3200400 w 3200400"/>
              <a:gd name="connsiteY0" fmla="*/ 319616 h 4180416"/>
              <a:gd name="connsiteX1" fmla="*/ 0 w 3200400"/>
              <a:gd name="connsiteY1" fmla="*/ 1475317 h 4180416"/>
              <a:gd name="connsiteX2" fmla="*/ 2438400 w 3200400"/>
              <a:gd name="connsiteY2" fmla="*/ 4180416 h 4180416"/>
              <a:gd name="connsiteX3" fmla="*/ 2438400 w 3200400"/>
              <a:gd name="connsiteY3" fmla="*/ 4180416 h 4180416"/>
              <a:gd name="connsiteX0" fmla="*/ 3306233 w 3306233"/>
              <a:gd name="connsiteY0" fmla="*/ 319616 h 4180416"/>
              <a:gd name="connsiteX1" fmla="*/ 105833 w 3306233"/>
              <a:gd name="connsiteY1" fmla="*/ 1475317 h 4180416"/>
              <a:gd name="connsiteX2" fmla="*/ 2544233 w 3306233"/>
              <a:gd name="connsiteY2" fmla="*/ 4180416 h 4180416"/>
              <a:gd name="connsiteX3" fmla="*/ 2544233 w 3306233"/>
              <a:gd name="connsiteY3" fmla="*/ 4180416 h 4180416"/>
              <a:gd name="connsiteX0" fmla="*/ 3306233 w 3306233"/>
              <a:gd name="connsiteY0" fmla="*/ 319616 h 4421716"/>
              <a:gd name="connsiteX1" fmla="*/ 105833 w 3306233"/>
              <a:gd name="connsiteY1" fmla="*/ 1475317 h 4421716"/>
              <a:gd name="connsiteX2" fmla="*/ 2544233 w 3306233"/>
              <a:gd name="connsiteY2" fmla="*/ 4180416 h 4421716"/>
              <a:gd name="connsiteX3" fmla="*/ 372533 w 3306233"/>
              <a:gd name="connsiteY3" fmla="*/ 4421716 h 4421716"/>
              <a:gd name="connsiteX0" fmla="*/ 3306233 w 3306233"/>
              <a:gd name="connsiteY0" fmla="*/ 319616 h 4421716"/>
              <a:gd name="connsiteX1" fmla="*/ 105833 w 3306233"/>
              <a:gd name="connsiteY1" fmla="*/ 1475317 h 4421716"/>
              <a:gd name="connsiteX2" fmla="*/ 1477433 w 3306233"/>
              <a:gd name="connsiteY2" fmla="*/ 4066116 h 4421716"/>
              <a:gd name="connsiteX3" fmla="*/ 372533 w 3306233"/>
              <a:gd name="connsiteY3" fmla="*/ 4421716 h 4421716"/>
              <a:gd name="connsiteX0" fmla="*/ 3689350 w 3689350"/>
              <a:gd name="connsiteY0" fmla="*/ 319616 h 4421716"/>
              <a:gd name="connsiteX1" fmla="*/ 488950 w 3689350"/>
              <a:gd name="connsiteY1" fmla="*/ 1475317 h 4421716"/>
              <a:gd name="connsiteX2" fmla="*/ 755650 w 3689350"/>
              <a:gd name="connsiteY2" fmla="*/ 4421716 h 4421716"/>
              <a:gd name="connsiteX0" fmla="*/ 3689350 w 3689350"/>
              <a:gd name="connsiteY0" fmla="*/ 319616 h 4193116"/>
              <a:gd name="connsiteX1" fmla="*/ 488950 w 3689350"/>
              <a:gd name="connsiteY1" fmla="*/ 1475317 h 4193116"/>
              <a:gd name="connsiteX2" fmla="*/ 2800350 w 3689350"/>
              <a:gd name="connsiteY2" fmla="*/ 4193116 h 4193116"/>
              <a:gd name="connsiteX0" fmla="*/ 3689350 w 3689350"/>
              <a:gd name="connsiteY0" fmla="*/ 319616 h 4193116"/>
              <a:gd name="connsiteX1" fmla="*/ 488950 w 3689350"/>
              <a:gd name="connsiteY1" fmla="*/ 1475317 h 4193116"/>
              <a:gd name="connsiteX2" fmla="*/ 2800350 w 3689350"/>
              <a:gd name="connsiteY2" fmla="*/ 4193116 h 4193116"/>
              <a:gd name="connsiteX0" fmla="*/ 3689350 w 3689350"/>
              <a:gd name="connsiteY0" fmla="*/ 319616 h 4091516"/>
              <a:gd name="connsiteX1" fmla="*/ 488950 w 3689350"/>
              <a:gd name="connsiteY1" fmla="*/ 1475317 h 4091516"/>
              <a:gd name="connsiteX2" fmla="*/ 2800350 w 3689350"/>
              <a:gd name="connsiteY2" fmla="*/ 4091516 h 4091516"/>
              <a:gd name="connsiteX0" fmla="*/ 889000 w 889000"/>
              <a:gd name="connsiteY0" fmla="*/ 0 h 3771900"/>
              <a:gd name="connsiteX1" fmla="*/ 0 w 889000"/>
              <a:gd name="connsiteY1" fmla="*/ 3771900 h 3771900"/>
              <a:gd name="connsiteX0" fmla="*/ 5571067 w 5571067"/>
              <a:gd name="connsiteY0" fmla="*/ 0 h 3771900"/>
              <a:gd name="connsiteX1" fmla="*/ 4682067 w 5571067"/>
              <a:gd name="connsiteY1" fmla="*/ 3771900 h 3771900"/>
              <a:gd name="connsiteX0" fmla="*/ 5571067 w 5571067"/>
              <a:gd name="connsiteY0" fmla="*/ 0 h 3771900"/>
              <a:gd name="connsiteX1" fmla="*/ 3526369 w 5571067"/>
              <a:gd name="connsiteY1" fmla="*/ 152401 h 3771900"/>
              <a:gd name="connsiteX2" fmla="*/ 4682067 w 5571067"/>
              <a:gd name="connsiteY2" fmla="*/ 3771900 h 3771900"/>
              <a:gd name="connsiteX0" fmla="*/ 889000 w 889000"/>
              <a:gd name="connsiteY0" fmla="*/ 0 h 3771900"/>
              <a:gd name="connsiteX1" fmla="*/ 0 w 889000"/>
              <a:gd name="connsiteY1" fmla="*/ 3771900 h 3771900"/>
              <a:gd name="connsiteX0" fmla="*/ 6684433 w 6684433"/>
              <a:gd name="connsiteY0" fmla="*/ 152400 h 3924300"/>
              <a:gd name="connsiteX1" fmla="*/ 5795433 w 6684433"/>
              <a:gd name="connsiteY1" fmla="*/ 3924300 h 3924300"/>
              <a:gd name="connsiteX0" fmla="*/ 6684433 w 6684433"/>
              <a:gd name="connsiteY0" fmla="*/ 152400 h 3924300"/>
              <a:gd name="connsiteX1" fmla="*/ 5795433 w 6684433"/>
              <a:gd name="connsiteY1" fmla="*/ 3924300 h 3924300"/>
              <a:gd name="connsiteX0" fmla="*/ 6684433 w 6684433"/>
              <a:gd name="connsiteY0" fmla="*/ 152400 h 3949700"/>
              <a:gd name="connsiteX1" fmla="*/ 5757333 w 6684433"/>
              <a:gd name="connsiteY1" fmla="*/ 3949700 h 3949700"/>
              <a:gd name="connsiteX0" fmla="*/ 6684433 w 6684433"/>
              <a:gd name="connsiteY0" fmla="*/ 152400 h 3924300"/>
              <a:gd name="connsiteX1" fmla="*/ 5526304 w 6684433"/>
              <a:gd name="connsiteY1" fmla="*/ 3924300 h 3924300"/>
              <a:gd name="connsiteX0" fmla="*/ 6684433 w 8598444"/>
              <a:gd name="connsiteY0" fmla="*/ 152400 h 2783370"/>
              <a:gd name="connsiteX1" fmla="*/ 8598444 w 8598444"/>
              <a:gd name="connsiteY1" fmla="*/ 2783370 h 2783370"/>
              <a:gd name="connsiteX0" fmla="*/ 6684433 w 8598444"/>
              <a:gd name="connsiteY0" fmla="*/ 152400 h 2783370"/>
              <a:gd name="connsiteX1" fmla="*/ 8598444 w 8598444"/>
              <a:gd name="connsiteY1" fmla="*/ 2783370 h 2783370"/>
              <a:gd name="connsiteX0" fmla="*/ 6684433 w 7416852"/>
              <a:gd name="connsiteY0" fmla="*/ 152400 h 4338045"/>
              <a:gd name="connsiteX1" fmla="*/ 7416852 w 7416852"/>
              <a:gd name="connsiteY1" fmla="*/ 4338045 h 4338045"/>
              <a:gd name="connsiteX0" fmla="*/ 6684433 w 9063106"/>
              <a:gd name="connsiteY0" fmla="*/ 152400 h 4338045"/>
              <a:gd name="connsiteX1" fmla="*/ 7416852 w 9063106"/>
              <a:gd name="connsiteY1" fmla="*/ 4338045 h 4338045"/>
              <a:gd name="connsiteX0" fmla="*/ 0 w 3426620"/>
              <a:gd name="connsiteY0" fmla="*/ 1948 h 4187593"/>
              <a:gd name="connsiteX1" fmla="*/ 732419 w 3426620"/>
              <a:gd name="connsiteY1" fmla="*/ 4187593 h 4187593"/>
              <a:gd name="connsiteX0" fmla="*/ 0 w 4388774"/>
              <a:gd name="connsiteY0" fmla="*/ 0 h 4185645"/>
              <a:gd name="connsiteX1" fmla="*/ 979035 w 4388774"/>
              <a:gd name="connsiteY1" fmla="*/ 85818 h 4185645"/>
              <a:gd name="connsiteX2" fmla="*/ 732419 w 4388774"/>
              <a:gd name="connsiteY2" fmla="*/ 4185645 h 4185645"/>
              <a:gd name="connsiteX0" fmla="*/ 0 w 4236855"/>
              <a:gd name="connsiteY0" fmla="*/ 0 h 4185645"/>
              <a:gd name="connsiteX1" fmla="*/ 827116 w 4236855"/>
              <a:gd name="connsiteY1" fmla="*/ 48205 h 4185645"/>
              <a:gd name="connsiteX2" fmla="*/ 732419 w 4236855"/>
              <a:gd name="connsiteY2" fmla="*/ 4185645 h 4185645"/>
              <a:gd name="connsiteX0" fmla="*/ 0 w 2378673"/>
              <a:gd name="connsiteY0" fmla="*/ 0 h 4185645"/>
              <a:gd name="connsiteX1" fmla="*/ 827116 w 2378673"/>
              <a:gd name="connsiteY1" fmla="*/ 48205 h 4185645"/>
              <a:gd name="connsiteX2" fmla="*/ 732419 w 2378673"/>
              <a:gd name="connsiteY2" fmla="*/ 4185645 h 4185645"/>
              <a:gd name="connsiteX0" fmla="*/ 0 w 732418"/>
              <a:gd name="connsiteY0" fmla="*/ 0 h 4185645"/>
              <a:gd name="connsiteX1" fmla="*/ 732419 w 732418"/>
              <a:gd name="connsiteY1" fmla="*/ 4185645 h 4185645"/>
              <a:gd name="connsiteX0" fmla="*/ 0 w 732419"/>
              <a:gd name="connsiteY0" fmla="*/ 0 h 4185645"/>
              <a:gd name="connsiteX1" fmla="*/ 732419 w 732419"/>
              <a:gd name="connsiteY1" fmla="*/ 4185645 h 4185645"/>
              <a:gd name="connsiteX0" fmla="*/ 0 w 2809881"/>
              <a:gd name="connsiteY0" fmla="*/ 0 h 4185645"/>
              <a:gd name="connsiteX1" fmla="*/ 732419 w 2809881"/>
              <a:gd name="connsiteY1" fmla="*/ 4185645 h 4185645"/>
              <a:gd name="connsiteX0" fmla="*/ 0 w 2809881"/>
              <a:gd name="connsiteY0" fmla="*/ 0 h 4060268"/>
              <a:gd name="connsiteX1" fmla="*/ 1576413 w 2809881"/>
              <a:gd name="connsiteY1" fmla="*/ 4060268 h 4060268"/>
              <a:gd name="connsiteX0" fmla="*/ 0 w 3020261"/>
              <a:gd name="connsiteY0" fmla="*/ 0 h 4060268"/>
              <a:gd name="connsiteX1" fmla="*/ 1576413 w 3020261"/>
              <a:gd name="connsiteY1" fmla="*/ 4060268 h 4060268"/>
              <a:gd name="connsiteX0" fmla="*/ 0 w 2809881"/>
              <a:gd name="connsiteY0" fmla="*/ 0 h 4122956"/>
              <a:gd name="connsiteX1" fmla="*/ 141623 w 2809881"/>
              <a:gd name="connsiteY1" fmla="*/ 4122956 h 4122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09881" h="4122956">
                <a:moveTo>
                  <a:pt x="0" y="0"/>
                </a:moveTo>
                <a:cubicBezTo>
                  <a:pt x="2809881" y="16068"/>
                  <a:pt x="1585471" y="3580305"/>
                  <a:pt x="141623" y="4122956"/>
                </a:cubicBezTo>
              </a:path>
            </a:pathLst>
          </a:custGeom>
          <a:ln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168" name="Straight Arrow Connector 167">
            <a:extLst>
              <a:ext uri="{FF2B5EF4-FFF2-40B4-BE49-F238E27FC236}">
                <a16:creationId xmlns:a16="http://schemas.microsoft.com/office/drawing/2014/main" id="{C9ED298F-2791-433C-BC7F-53498799F557}"/>
              </a:ext>
            </a:extLst>
          </p:cNvPr>
          <p:cNvCxnSpPr/>
          <p:nvPr/>
        </p:nvCxnSpPr>
        <p:spPr>
          <a:xfrm rot="10800000">
            <a:off x="5907088" y="4395788"/>
            <a:ext cx="187325" cy="57150"/>
          </a:xfrm>
          <a:prstGeom prst="straightConnector1">
            <a:avLst/>
          </a:prstGeom>
          <a:ln w="28575">
            <a:solidFill>
              <a:schemeClr val="tx1"/>
            </a:solidFill>
            <a:headEnd type="arrow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Rectangle 154">
            <a:extLst>
              <a:ext uri="{FF2B5EF4-FFF2-40B4-BE49-F238E27FC236}">
                <a16:creationId xmlns:a16="http://schemas.microsoft.com/office/drawing/2014/main" id="{42E8CA4D-C42B-4C2A-83D3-1A98AA55A06C}"/>
              </a:ext>
            </a:extLst>
          </p:cNvPr>
          <p:cNvSpPr/>
          <p:nvPr/>
        </p:nvSpPr>
        <p:spPr>
          <a:xfrm>
            <a:off x="6223000" y="25400"/>
            <a:ext cx="723900" cy="787400"/>
          </a:xfrm>
          <a:prstGeom prst="rect">
            <a:avLst/>
          </a:prstGeom>
          <a:noFill/>
          <a:ln w="285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156" name="Straight Arrow Connector 155">
            <a:extLst>
              <a:ext uri="{FF2B5EF4-FFF2-40B4-BE49-F238E27FC236}">
                <a16:creationId xmlns:a16="http://schemas.microsoft.com/office/drawing/2014/main" id="{99ABDE73-DF15-4EFA-AAC3-E4F102C9535A}"/>
              </a:ext>
            </a:extLst>
          </p:cNvPr>
          <p:cNvCxnSpPr/>
          <p:nvPr/>
        </p:nvCxnSpPr>
        <p:spPr>
          <a:xfrm rot="5400000">
            <a:off x="5362575" y="4503738"/>
            <a:ext cx="2760663" cy="1587"/>
          </a:xfrm>
          <a:prstGeom prst="straightConnector1">
            <a:avLst/>
          </a:prstGeom>
          <a:ln w="190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Arrow Connector 156">
            <a:extLst>
              <a:ext uri="{FF2B5EF4-FFF2-40B4-BE49-F238E27FC236}">
                <a16:creationId xmlns:a16="http://schemas.microsoft.com/office/drawing/2014/main" id="{F901E69D-4716-4F86-9C26-977AC6DF8F4B}"/>
              </a:ext>
            </a:extLst>
          </p:cNvPr>
          <p:cNvCxnSpPr/>
          <p:nvPr/>
        </p:nvCxnSpPr>
        <p:spPr>
          <a:xfrm>
            <a:off x="5524500" y="3162300"/>
            <a:ext cx="1244600" cy="1588"/>
          </a:xfrm>
          <a:prstGeom prst="straightConnector1">
            <a:avLst/>
          </a:prstGeom>
          <a:ln w="3175">
            <a:solidFill>
              <a:schemeClr val="bg1">
                <a:lumMod val="8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207" name="TextBox 168"/>
          <p:cNvSpPr txBox="1">
            <a:spLocks noChangeArrowheads="1"/>
          </p:cNvSpPr>
          <p:nvPr/>
        </p:nvSpPr>
        <p:spPr bwMode="auto">
          <a:xfrm>
            <a:off x="6515100" y="6070600"/>
            <a:ext cx="14239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New Building</a:t>
            </a:r>
          </a:p>
        </p:txBody>
      </p:sp>
      <p:cxnSp>
        <p:nvCxnSpPr>
          <p:cNvPr id="171" name="Straight Arrow Connector 170">
            <a:extLst>
              <a:ext uri="{FF2B5EF4-FFF2-40B4-BE49-F238E27FC236}">
                <a16:creationId xmlns:a16="http://schemas.microsoft.com/office/drawing/2014/main" id="{F7141E3E-68C0-4EE7-8693-7059F7B88DCB}"/>
              </a:ext>
            </a:extLst>
          </p:cNvPr>
          <p:cNvCxnSpPr/>
          <p:nvPr/>
        </p:nvCxnSpPr>
        <p:spPr>
          <a:xfrm rot="16200000" flipV="1">
            <a:off x="6477000" y="4781551"/>
            <a:ext cx="168275" cy="120650"/>
          </a:xfrm>
          <a:prstGeom prst="straightConnector1">
            <a:avLst/>
          </a:prstGeom>
          <a:ln w="28575">
            <a:solidFill>
              <a:schemeClr val="tx1"/>
            </a:solidFill>
            <a:headEnd type="arrow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209" name="TextBox 173"/>
          <p:cNvSpPr txBox="1">
            <a:spLocks noChangeArrowheads="1"/>
          </p:cNvSpPr>
          <p:nvPr/>
        </p:nvSpPr>
        <p:spPr bwMode="auto">
          <a:xfrm>
            <a:off x="5792788" y="4421188"/>
            <a:ext cx="3365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C</a:t>
            </a:r>
            <a:r>
              <a:rPr lang="en-US" altLang="en-US" sz="1400" baseline="-25000"/>
              <a:t>S</a:t>
            </a:r>
            <a:endParaRPr lang="en-US" altLang="en-US" sz="1400"/>
          </a:p>
        </p:txBody>
      </p:sp>
      <p:sp>
        <p:nvSpPr>
          <p:cNvPr id="48210" name="TextBox 174"/>
          <p:cNvSpPr txBox="1">
            <a:spLocks noChangeArrowheads="1"/>
          </p:cNvSpPr>
          <p:nvPr/>
        </p:nvSpPr>
        <p:spPr bwMode="auto">
          <a:xfrm>
            <a:off x="6288088" y="4802188"/>
            <a:ext cx="3460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C</a:t>
            </a:r>
            <a:r>
              <a:rPr lang="en-US" altLang="en-US" sz="1400" baseline="-25000"/>
              <a:t>C</a:t>
            </a:r>
            <a:endParaRPr lang="en-US" altLang="en-US" sz="1400"/>
          </a:p>
        </p:txBody>
      </p:sp>
      <p:grpSp>
        <p:nvGrpSpPr>
          <p:cNvPr id="48211" name="Group 189"/>
          <p:cNvGrpSpPr>
            <a:grpSpLocks/>
          </p:cNvGrpSpPr>
          <p:nvPr/>
        </p:nvGrpSpPr>
        <p:grpSpPr bwMode="auto">
          <a:xfrm>
            <a:off x="174625" y="1639888"/>
            <a:ext cx="4838700" cy="561975"/>
            <a:chOff x="174728" y="1246496"/>
            <a:chExt cx="4838461" cy="561777"/>
          </a:xfrm>
        </p:grpSpPr>
        <p:cxnSp>
          <p:nvCxnSpPr>
            <p:cNvPr id="123" name="Straight Arrow Connector 122">
              <a:extLst>
                <a:ext uri="{FF2B5EF4-FFF2-40B4-BE49-F238E27FC236}">
                  <a16:creationId xmlns:a16="http://schemas.microsoft.com/office/drawing/2014/main" id="{0E146373-9653-42D5-A631-4C950E9FC981}"/>
                </a:ext>
              </a:extLst>
            </p:cNvPr>
            <p:cNvCxnSpPr/>
            <p:nvPr/>
          </p:nvCxnSpPr>
          <p:spPr>
            <a:xfrm rot="5400000">
              <a:off x="4934635" y="1591655"/>
              <a:ext cx="153933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260" name="TextBox 88"/>
            <p:cNvSpPr txBox="1">
              <a:spLocks noChangeArrowheads="1"/>
            </p:cNvSpPr>
            <p:nvPr/>
          </p:nvSpPr>
          <p:spPr bwMode="auto">
            <a:xfrm>
              <a:off x="174728" y="1361464"/>
              <a:ext cx="319304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40640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40640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4064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4064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4064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064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064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064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064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 dirty="0">
                  <a:latin typeface="Symbol" panose="05050102010706020507" pitchFamily="18" charset="2"/>
                </a:rPr>
                <a:t>DH</a:t>
              </a:r>
              <a:r>
                <a:rPr lang="en-US" altLang="en-US" sz="1400" dirty="0"/>
                <a:t> =                     log  (         ) +</a:t>
              </a:r>
            </a:p>
          </p:txBody>
        </p:sp>
        <p:cxnSp>
          <p:nvCxnSpPr>
            <p:cNvPr id="163" name="Straight Connector 162">
              <a:extLst>
                <a:ext uri="{FF2B5EF4-FFF2-40B4-BE49-F238E27FC236}">
                  <a16:creationId xmlns:a16="http://schemas.microsoft.com/office/drawing/2014/main" id="{28215D04-7C01-4EA7-A35B-A71E54D62EC9}"/>
                </a:ext>
              </a:extLst>
            </p:cNvPr>
            <p:cNvCxnSpPr/>
            <p:nvPr/>
          </p:nvCxnSpPr>
          <p:spPr>
            <a:xfrm>
              <a:off x="674766" y="1525798"/>
              <a:ext cx="67306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262" name="TextBox 163"/>
            <p:cNvSpPr txBox="1">
              <a:spLocks noChangeArrowheads="1"/>
            </p:cNvSpPr>
            <p:nvPr/>
          </p:nvSpPr>
          <p:spPr bwMode="auto">
            <a:xfrm>
              <a:off x="738875" y="1246496"/>
              <a:ext cx="47481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/>
                <a:t>C</a:t>
              </a:r>
              <a:r>
                <a:rPr lang="en-US" altLang="en-US" sz="1400" baseline="-25000"/>
                <a:t>S </a:t>
              </a:r>
              <a:r>
                <a:rPr lang="en-US" altLang="en-US" sz="1400"/>
                <a:t>H</a:t>
              </a:r>
            </a:p>
          </p:txBody>
        </p:sp>
        <p:sp>
          <p:nvSpPr>
            <p:cNvPr id="48263" name="TextBox 112"/>
            <p:cNvSpPr txBox="1">
              <a:spLocks noChangeArrowheads="1"/>
            </p:cNvSpPr>
            <p:nvPr/>
          </p:nvSpPr>
          <p:spPr bwMode="auto">
            <a:xfrm>
              <a:off x="726175" y="1500496"/>
              <a:ext cx="61427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/>
                <a:t>1 + e</a:t>
              </a:r>
              <a:r>
                <a:rPr lang="en-US" altLang="en-US" sz="1400" baseline="-25000"/>
                <a:t>O</a:t>
              </a:r>
              <a:endParaRPr lang="en-US" altLang="en-US" sz="1400"/>
            </a:p>
          </p:txBody>
        </p:sp>
        <p:sp>
          <p:nvSpPr>
            <p:cNvPr id="48264" name="TextBox 129"/>
            <p:cNvSpPr txBox="1">
              <a:spLocks noChangeArrowheads="1"/>
            </p:cNvSpPr>
            <p:nvPr/>
          </p:nvSpPr>
          <p:spPr bwMode="auto">
            <a:xfrm>
              <a:off x="1831075" y="1246496"/>
              <a:ext cx="380342" cy="307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l-GR" altLang="en-US" sz="1400" b="1" dirty="0">
                  <a:solidFill>
                    <a:srgbClr val="FF0000"/>
                  </a:solidFill>
                </a:rPr>
                <a:t>σ</a:t>
              </a:r>
              <a:r>
                <a:rPr lang="en-US" altLang="en-US" sz="1400" b="1" dirty="0">
                  <a:solidFill>
                    <a:srgbClr val="FF0000"/>
                  </a:solidFill>
                </a:rPr>
                <a:t>’</a:t>
              </a:r>
              <a:r>
                <a:rPr lang="en-US" altLang="en-US" sz="1400" b="1" baseline="-25000" dirty="0">
                  <a:solidFill>
                    <a:srgbClr val="FF0000"/>
                  </a:solidFill>
                </a:rPr>
                <a:t>c</a:t>
              </a:r>
              <a:endParaRPr lang="en-US" altLang="en-US" sz="1400" dirty="0"/>
            </a:p>
          </p:txBody>
        </p:sp>
        <p:sp>
          <p:nvSpPr>
            <p:cNvPr id="48265" name="TextBox 134"/>
            <p:cNvSpPr txBox="1">
              <a:spLocks noChangeArrowheads="1"/>
            </p:cNvSpPr>
            <p:nvPr/>
          </p:nvSpPr>
          <p:spPr bwMode="auto">
            <a:xfrm>
              <a:off x="1831075" y="1475096"/>
              <a:ext cx="380342" cy="307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l-GR" altLang="en-US" sz="1400" b="1" dirty="0">
                  <a:solidFill>
                    <a:srgbClr val="FF0000"/>
                  </a:solidFill>
                </a:rPr>
                <a:t>σ</a:t>
              </a:r>
              <a:r>
                <a:rPr lang="en-US" altLang="en-US" sz="1400" b="1" dirty="0">
                  <a:solidFill>
                    <a:srgbClr val="FF0000"/>
                  </a:solidFill>
                </a:rPr>
                <a:t>’</a:t>
              </a:r>
              <a:r>
                <a:rPr lang="en-US" altLang="en-US" sz="1400" b="1" baseline="-25000" dirty="0">
                  <a:solidFill>
                    <a:srgbClr val="FF0000"/>
                  </a:solidFill>
                </a:rPr>
                <a:t>o</a:t>
              </a:r>
              <a:endParaRPr lang="en-US" altLang="en-US" sz="1400" dirty="0"/>
            </a:p>
          </p:txBody>
        </p: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1DBE95F4-8357-4855-BD52-DD6CB4C44342}"/>
                </a:ext>
              </a:extLst>
            </p:cNvPr>
            <p:cNvCxnSpPr/>
            <p:nvPr/>
          </p:nvCxnSpPr>
          <p:spPr>
            <a:xfrm>
              <a:off x="1868507" y="1533732"/>
              <a:ext cx="22858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>
              <a:extLst>
                <a:ext uri="{FF2B5EF4-FFF2-40B4-BE49-F238E27FC236}">
                  <a16:creationId xmlns:a16="http://schemas.microsoft.com/office/drawing/2014/main" id="{7FC7082E-471A-48AE-AF35-57BDC46C8607}"/>
                </a:ext>
              </a:extLst>
            </p:cNvPr>
            <p:cNvCxnSpPr/>
            <p:nvPr/>
          </p:nvCxnSpPr>
          <p:spPr>
            <a:xfrm>
              <a:off x="2389182" y="1525798"/>
              <a:ext cx="67306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268" name="TextBox 180"/>
            <p:cNvSpPr txBox="1">
              <a:spLocks noChangeArrowheads="1"/>
            </p:cNvSpPr>
            <p:nvPr/>
          </p:nvSpPr>
          <p:spPr bwMode="auto">
            <a:xfrm>
              <a:off x="2453375" y="1246496"/>
              <a:ext cx="52450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/>
                <a:t>C </a:t>
              </a:r>
              <a:r>
                <a:rPr lang="en-US" altLang="en-US" sz="1400" baseline="-25000"/>
                <a:t>C </a:t>
              </a:r>
              <a:r>
                <a:rPr lang="en-US" altLang="en-US" sz="1400"/>
                <a:t>H</a:t>
              </a:r>
            </a:p>
          </p:txBody>
        </p:sp>
        <p:sp>
          <p:nvSpPr>
            <p:cNvPr id="48269" name="TextBox 181"/>
            <p:cNvSpPr txBox="1">
              <a:spLocks noChangeArrowheads="1"/>
            </p:cNvSpPr>
            <p:nvPr/>
          </p:nvSpPr>
          <p:spPr bwMode="auto">
            <a:xfrm>
              <a:off x="2440675" y="1500496"/>
              <a:ext cx="61427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/>
                <a:t>1 + e</a:t>
              </a:r>
              <a:r>
                <a:rPr lang="en-US" altLang="en-US" sz="1400" baseline="-25000"/>
                <a:t>O</a:t>
              </a:r>
              <a:endParaRPr lang="en-US" altLang="en-US" sz="1400"/>
            </a:p>
          </p:txBody>
        </p:sp>
        <p:sp>
          <p:nvSpPr>
            <p:cNvPr id="48270" name="TextBox 183"/>
            <p:cNvSpPr txBox="1">
              <a:spLocks noChangeArrowheads="1"/>
            </p:cNvSpPr>
            <p:nvPr/>
          </p:nvSpPr>
          <p:spPr bwMode="auto">
            <a:xfrm>
              <a:off x="3574927" y="1494940"/>
              <a:ext cx="365916" cy="307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l-GR" altLang="en-US" sz="1400" b="1" dirty="0">
                  <a:solidFill>
                    <a:srgbClr val="FF0000"/>
                  </a:solidFill>
                </a:rPr>
                <a:t>σ</a:t>
              </a:r>
              <a:r>
                <a:rPr lang="en-US" altLang="en-US" sz="1400" b="1" dirty="0">
                  <a:solidFill>
                    <a:srgbClr val="FF0000"/>
                  </a:solidFill>
                </a:rPr>
                <a:t>’</a:t>
              </a:r>
              <a:r>
                <a:rPr lang="en-US" altLang="en-US" sz="1400" b="1" baseline="-25000" dirty="0">
                  <a:solidFill>
                    <a:srgbClr val="FF0000"/>
                  </a:solidFill>
                </a:rPr>
                <a:t>c</a:t>
              </a:r>
              <a:endParaRPr lang="en-US" altLang="en-US" sz="1400" b="1" dirty="0">
                <a:solidFill>
                  <a:srgbClr val="FF0000"/>
                </a:solidFill>
              </a:endParaRPr>
            </a:p>
          </p:txBody>
        </p:sp>
        <p:cxnSp>
          <p:nvCxnSpPr>
            <p:cNvPr id="185" name="Straight Connector 184">
              <a:extLst>
                <a:ext uri="{FF2B5EF4-FFF2-40B4-BE49-F238E27FC236}">
                  <a16:creationId xmlns:a16="http://schemas.microsoft.com/office/drawing/2014/main" id="{F4CC5A1E-D86A-40FF-9E9C-B6B1E708B405}"/>
                </a:ext>
              </a:extLst>
            </p:cNvPr>
            <p:cNvCxnSpPr/>
            <p:nvPr/>
          </p:nvCxnSpPr>
          <p:spPr>
            <a:xfrm flipV="1">
              <a:off x="3487677" y="1535319"/>
              <a:ext cx="519086" cy="158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272" name="TextBox 185"/>
            <p:cNvSpPr txBox="1">
              <a:spLocks noChangeArrowheads="1"/>
            </p:cNvSpPr>
            <p:nvPr/>
          </p:nvSpPr>
          <p:spPr bwMode="auto">
            <a:xfrm>
              <a:off x="3397923" y="1253640"/>
              <a:ext cx="885263" cy="307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 b="1" dirty="0">
                  <a:solidFill>
                    <a:srgbClr val="FF0000"/>
                  </a:solidFill>
                  <a:latin typeface="Symbol" panose="05050102010706020507" pitchFamily="18" charset="2"/>
                </a:rPr>
                <a:t>D</a:t>
              </a:r>
              <a:r>
                <a:rPr lang="el-GR" altLang="en-US" sz="1400" b="1" dirty="0">
                  <a:solidFill>
                    <a:srgbClr val="FF0000"/>
                  </a:solidFill>
                </a:rPr>
                <a:t> σ</a:t>
              </a:r>
              <a:r>
                <a:rPr lang="en-US" altLang="en-US" sz="1400" b="1" dirty="0">
                  <a:solidFill>
                    <a:srgbClr val="FF0000"/>
                  </a:solidFill>
                </a:rPr>
                <a:t>’  + </a:t>
              </a:r>
              <a:r>
                <a:rPr lang="el-GR" altLang="en-US" sz="1400" b="1" dirty="0">
                  <a:solidFill>
                    <a:srgbClr val="FF0000"/>
                  </a:solidFill>
                </a:rPr>
                <a:t>σ</a:t>
              </a:r>
              <a:r>
                <a:rPr lang="en-US" altLang="en-US" sz="1400" b="1" dirty="0">
                  <a:solidFill>
                    <a:srgbClr val="FF0000"/>
                  </a:solidFill>
                </a:rPr>
                <a:t>’</a:t>
              </a:r>
              <a:r>
                <a:rPr lang="en-US" altLang="en-US" sz="1400" b="1" baseline="-25000" dirty="0">
                  <a:solidFill>
                    <a:srgbClr val="FF0000"/>
                  </a:solidFill>
                </a:rPr>
                <a:t>o</a:t>
              </a:r>
              <a:endParaRPr lang="en-US" altLang="en-US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48273" name="TextBox 187"/>
            <p:cNvSpPr txBox="1">
              <a:spLocks noChangeArrowheads="1"/>
            </p:cNvSpPr>
            <p:nvPr/>
          </p:nvSpPr>
          <p:spPr bwMode="auto">
            <a:xfrm>
              <a:off x="3031338" y="1320006"/>
              <a:ext cx="458757" cy="369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 dirty="0"/>
                <a:t>log</a:t>
              </a:r>
              <a:r>
                <a:rPr lang="en-US" altLang="en-US" sz="1800" dirty="0"/>
                <a:t> </a:t>
              </a:r>
            </a:p>
          </p:txBody>
        </p:sp>
      </p:grpSp>
      <p:sp>
        <p:nvSpPr>
          <p:cNvPr id="48212" name="TextBox 190"/>
          <p:cNvSpPr txBox="1">
            <a:spLocks noChangeArrowheads="1"/>
          </p:cNvSpPr>
          <p:nvPr/>
        </p:nvSpPr>
        <p:spPr bwMode="auto">
          <a:xfrm>
            <a:off x="252413" y="293688"/>
            <a:ext cx="38877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Scenario #1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The soil now is overconsolidated Soil:  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The new building is heavier in weight</a:t>
            </a:r>
          </a:p>
        </p:txBody>
      </p:sp>
      <p:sp>
        <p:nvSpPr>
          <p:cNvPr id="192" name="Rectangle 191">
            <a:extLst>
              <a:ext uri="{FF2B5EF4-FFF2-40B4-BE49-F238E27FC236}">
                <a16:creationId xmlns:a16="http://schemas.microsoft.com/office/drawing/2014/main" id="{1889CAF9-283F-4B53-B64B-71523AC880A6}"/>
              </a:ext>
            </a:extLst>
          </p:cNvPr>
          <p:cNvSpPr/>
          <p:nvPr/>
        </p:nvSpPr>
        <p:spPr>
          <a:xfrm>
            <a:off x="101600" y="1587500"/>
            <a:ext cx="4257336" cy="635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8214" name="TextBox 192"/>
          <p:cNvSpPr txBox="1">
            <a:spLocks noChangeArrowheads="1"/>
          </p:cNvSpPr>
          <p:nvPr/>
        </p:nvSpPr>
        <p:spPr bwMode="auto">
          <a:xfrm>
            <a:off x="6170613" y="5807075"/>
            <a:ext cx="41678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n-US" sz="1800" b="1" dirty="0">
                <a:solidFill>
                  <a:srgbClr val="FF0000"/>
                </a:solidFill>
              </a:rPr>
              <a:t>σ</a:t>
            </a:r>
            <a:r>
              <a:rPr lang="en-US" altLang="en-US" sz="1800" b="1" dirty="0">
                <a:solidFill>
                  <a:srgbClr val="FF0000"/>
                </a:solidFill>
              </a:rPr>
              <a:t>’</a:t>
            </a:r>
            <a:r>
              <a:rPr lang="en-US" altLang="en-US" sz="1800" b="1" baseline="-25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8215" name="TextBox 193"/>
          <p:cNvSpPr txBox="1">
            <a:spLocks noChangeArrowheads="1"/>
          </p:cNvSpPr>
          <p:nvPr/>
        </p:nvSpPr>
        <p:spPr bwMode="auto">
          <a:xfrm>
            <a:off x="4089400" y="0"/>
            <a:ext cx="22209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Constructing a new building</a:t>
            </a:r>
          </a:p>
        </p:txBody>
      </p:sp>
      <p:grpSp>
        <p:nvGrpSpPr>
          <p:cNvPr id="48216" name="Group 158"/>
          <p:cNvGrpSpPr>
            <a:grpSpLocks/>
          </p:cNvGrpSpPr>
          <p:nvPr/>
        </p:nvGrpSpPr>
        <p:grpSpPr bwMode="auto">
          <a:xfrm>
            <a:off x="5878513" y="1528762"/>
            <a:ext cx="1404937" cy="153987"/>
            <a:chOff x="5878881" y="1527981"/>
            <a:chExt cx="1404601" cy="153992"/>
          </a:xfrm>
        </p:grpSpPr>
        <p:grpSp>
          <p:nvGrpSpPr>
            <p:cNvPr id="48243" name="Group 68"/>
            <p:cNvGrpSpPr>
              <a:grpSpLocks/>
            </p:cNvGrpSpPr>
            <p:nvPr/>
          </p:nvGrpSpPr>
          <p:grpSpPr bwMode="auto">
            <a:xfrm>
              <a:off x="5878881" y="1528763"/>
              <a:ext cx="757401" cy="148432"/>
              <a:chOff x="5240338" y="1524006"/>
              <a:chExt cx="888999" cy="153190"/>
            </a:xfrm>
          </p:grpSpPr>
          <p:cxnSp>
            <p:nvCxnSpPr>
              <p:cNvPr id="187" name="Straight Arrow Connector 186">
                <a:extLst>
                  <a:ext uri="{FF2B5EF4-FFF2-40B4-BE49-F238E27FC236}">
                    <a16:creationId xmlns:a16="http://schemas.microsoft.com/office/drawing/2014/main" id="{E237D4B8-1356-4A3C-B4FA-E4615332A9B9}"/>
                  </a:ext>
                </a:extLst>
              </p:cNvPr>
              <p:cNvCxnSpPr/>
              <p:nvPr/>
            </p:nvCxnSpPr>
            <p:spPr>
              <a:xfrm rot="5400000">
                <a:off x="5165194" y="1598343"/>
                <a:ext cx="154014" cy="3726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Arrow Connector 188">
                <a:extLst>
                  <a:ext uri="{FF2B5EF4-FFF2-40B4-BE49-F238E27FC236}">
                    <a16:creationId xmlns:a16="http://schemas.microsoft.com/office/drawing/2014/main" id="{70447561-2F89-4090-850F-2FF057FECB65}"/>
                  </a:ext>
                </a:extLst>
              </p:cNvPr>
              <p:cNvCxnSpPr/>
              <p:nvPr/>
            </p:nvCxnSpPr>
            <p:spPr>
              <a:xfrm rot="5400000">
                <a:off x="5295596" y="1598343"/>
                <a:ext cx="154014" cy="3726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Arrow Connector 194">
                <a:extLst>
                  <a:ext uri="{FF2B5EF4-FFF2-40B4-BE49-F238E27FC236}">
                    <a16:creationId xmlns:a16="http://schemas.microsoft.com/office/drawing/2014/main" id="{195EDA2F-4D00-4821-B1E5-8A00593E41AC}"/>
                  </a:ext>
                </a:extLst>
              </p:cNvPr>
              <p:cNvCxnSpPr/>
              <p:nvPr/>
            </p:nvCxnSpPr>
            <p:spPr>
              <a:xfrm rot="5400000">
                <a:off x="5414820" y="1598343"/>
                <a:ext cx="154014" cy="3726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Arrow Connector 195">
                <a:extLst>
                  <a:ext uri="{FF2B5EF4-FFF2-40B4-BE49-F238E27FC236}">
                    <a16:creationId xmlns:a16="http://schemas.microsoft.com/office/drawing/2014/main" id="{6C0DABC9-0211-4943-853F-BDB70AC84F25}"/>
                  </a:ext>
                </a:extLst>
              </p:cNvPr>
              <p:cNvCxnSpPr/>
              <p:nvPr/>
            </p:nvCxnSpPr>
            <p:spPr>
              <a:xfrm rot="5400000">
                <a:off x="5545222" y="1598343"/>
                <a:ext cx="154014" cy="3726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Straight Arrow Connector 196">
                <a:extLst>
                  <a:ext uri="{FF2B5EF4-FFF2-40B4-BE49-F238E27FC236}">
                    <a16:creationId xmlns:a16="http://schemas.microsoft.com/office/drawing/2014/main" id="{9A9EA44F-533B-4E39-9683-3A46A70A21EB}"/>
                  </a:ext>
                </a:extLst>
              </p:cNvPr>
              <p:cNvCxnSpPr/>
              <p:nvPr/>
            </p:nvCxnSpPr>
            <p:spPr>
              <a:xfrm rot="5400000">
                <a:off x="5670035" y="1598343"/>
                <a:ext cx="154014" cy="3726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Straight Arrow Connector 197">
                <a:extLst>
                  <a:ext uri="{FF2B5EF4-FFF2-40B4-BE49-F238E27FC236}">
                    <a16:creationId xmlns:a16="http://schemas.microsoft.com/office/drawing/2014/main" id="{21607731-DA1B-4007-8C10-ED9725041C1C}"/>
                  </a:ext>
                </a:extLst>
              </p:cNvPr>
              <p:cNvCxnSpPr/>
              <p:nvPr/>
            </p:nvCxnSpPr>
            <p:spPr>
              <a:xfrm rot="5400000">
                <a:off x="5800436" y="1598343"/>
                <a:ext cx="154014" cy="3726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Straight Arrow Connector 198">
                <a:extLst>
                  <a:ext uri="{FF2B5EF4-FFF2-40B4-BE49-F238E27FC236}">
                    <a16:creationId xmlns:a16="http://schemas.microsoft.com/office/drawing/2014/main" id="{920B50EC-0933-4EEF-9938-F89A5BFF7187}"/>
                  </a:ext>
                </a:extLst>
              </p:cNvPr>
              <p:cNvCxnSpPr/>
              <p:nvPr/>
            </p:nvCxnSpPr>
            <p:spPr>
              <a:xfrm rot="5400000">
                <a:off x="5919661" y="1598343"/>
                <a:ext cx="154014" cy="3726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Straight Arrow Connector 199">
                <a:extLst>
                  <a:ext uri="{FF2B5EF4-FFF2-40B4-BE49-F238E27FC236}">
                    <a16:creationId xmlns:a16="http://schemas.microsoft.com/office/drawing/2014/main" id="{6D643D0D-CDAC-4EA8-A029-ED2910BC72C2}"/>
                  </a:ext>
                </a:extLst>
              </p:cNvPr>
              <p:cNvCxnSpPr/>
              <p:nvPr/>
            </p:nvCxnSpPr>
            <p:spPr>
              <a:xfrm rot="5400000">
                <a:off x="6050062" y="1598343"/>
                <a:ext cx="154014" cy="3726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66" name="Straight Arrow Connector 165">
              <a:extLst>
                <a:ext uri="{FF2B5EF4-FFF2-40B4-BE49-F238E27FC236}">
                  <a16:creationId xmlns:a16="http://schemas.microsoft.com/office/drawing/2014/main" id="{24798538-D165-4630-8CF4-7DF38BE43814}"/>
                </a:ext>
              </a:extLst>
            </p:cNvPr>
            <p:cNvCxnSpPr/>
            <p:nvPr/>
          </p:nvCxnSpPr>
          <p:spPr>
            <a:xfrm rot="5400000">
              <a:off x="6667659" y="1601009"/>
              <a:ext cx="149230" cy="3174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Arrow Connector 171">
              <a:extLst>
                <a:ext uri="{FF2B5EF4-FFF2-40B4-BE49-F238E27FC236}">
                  <a16:creationId xmlns:a16="http://schemas.microsoft.com/office/drawing/2014/main" id="{CA200238-B61F-4340-B66E-B69DBDB9ED2A}"/>
                </a:ext>
              </a:extLst>
            </p:cNvPr>
            <p:cNvCxnSpPr/>
            <p:nvPr/>
          </p:nvCxnSpPr>
          <p:spPr>
            <a:xfrm rot="5400000">
              <a:off x="6779551" y="1601803"/>
              <a:ext cx="149230" cy="1587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Arrow Connector 172">
              <a:extLst>
                <a:ext uri="{FF2B5EF4-FFF2-40B4-BE49-F238E27FC236}">
                  <a16:creationId xmlns:a16="http://schemas.microsoft.com/office/drawing/2014/main" id="{F0466D23-7B36-43C7-B872-C3F030ED3AB3}"/>
                </a:ext>
              </a:extLst>
            </p:cNvPr>
            <p:cNvCxnSpPr/>
            <p:nvPr/>
          </p:nvCxnSpPr>
          <p:spPr>
            <a:xfrm rot="5400000">
              <a:off x="6880333" y="1601009"/>
              <a:ext cx="149230" cy="3174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Arrow Connector 175">
              <a:extLst>
                <a:ext uri="{FF2B5EF4-FFF2-40B4-BE49-F238E27FC236}">
                  <a16:creationId xmlns:a16="http://schemas.microsoft.com/office/drawing/2014/main" id="{0482DC4A-C495-497C-BB05-5FEAAC71992A}"/>
                </a:ext>
              </a:extLst>
            </p:cNvPr>
            <p:cNvCxnSpPr/>
            <p:nvPr/>
          </p:nvCxnSpPr>
          <p:spPr>
            <a:xfrm rot="5400000">
              <a:off x="6993019" y="1601009"/>
              <a:ext cx="149230" cy="3174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Arrow Connector 176">
              <a:extLst>
                <a:ext uri="{FF2B5EF4-FFF2-40B4-BE49-F238E27FC236}">
                  <a16:creationId xmlns:a16="http://schemas.microsoft.com/office/drawing/2014/main" id="{AA2BC330-B3CE-4CD9-8276-BE8121A24B4E}"/>
                </a:ext>
              </a:extLst>
            </p:cNvPr>
            <p:cNvCxnSpPr/>
            <p:nvPr/>
          </p:nvCxnSpPr>
          <p:spPr>
            <a:xfrm rot="5400000">
              <a:off x="7097769" y="1601009"/>
              <a:ext cx="149230" cy="3174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Arrow Connector 177">
              <a:extLst>
                <a:ext uri="{FF2B5EF4-FFF2-40B4-BE49-F238E27FC236}">
                  <a16:creationId xmlns:a16="http://schemas.microsoft.com/office/drawing/2014/main" id="{AF96413D-B194-4C18-B7ED-811E0B38758B}"/>
                </a:ext>
              </a:extLst>
            </p:cNvPr>
            <p:cNvCxnSpPr/>
            <p:nvPr/>
          </p:nvCxnSpPr>
          <p:spPr>
            <a:xfrm rot="5400000">
              <a:off x="7208074" y="1606565"/>
              <a:ext cx="147642" cy="3174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2" name="Straight Connector 201">
            <a:extLst>
              <a:ext uri="{FF2B5EF4-FFF2-40B4-BE49-F238E27FC236}">
                <a16:creationId xmlns:a16="http://schemas.microsoft.com/office/drawing/2014/main" id="{2E04E757-B276-4AC1-9896-E17CB1FC887A}"/>
              </a:ext>
            </a:extLst>
          </p:cNvPr>
          <p:cNvCxnSpPr>
            <a:endCxn id="170" idx="5"/>
          </p:cNvCxnSpPr>
          <p:nvPr/>
        </p:nvCxnSpPr>
        <p:spPr>
          <a:xfrm rot="16200000" flipH="1">
            <a:off x="6253163" y="4633913"/>
            <a:ext cx="623887" cy="41433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0" name="Oval 169">
            <a:extLst>
              <a:ext uri="{FF2B5EF4-FFF2-40B4-BE49-F238E27FC236}">
                <a16:creationId xmlns:a16="http://schemas.microsoft.com/office/drawing/2014/main" id="{C30A022A-EFEC-452C-BF0E-179D0D10DEF9}"/>
              </a:ext>
            </a:extLst>
          </p:cNvPr>
          <p:cNvSpPr/>
          <p:nvPr/>
        </p:nvSpPr>
        <p:spPr>
          <a:xfrm>
            <a:off x="6702425" y="5083175"/>
            <a:ext cx="80963" cy="82550"/>
          </a:xfrm>
          <a:prstGeom prst="ellipse">
            <a:avLst/>
          </a:prstGeom>
          <a:solidFill>
            <a:srgbClr val="FF66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1" name="Freeform 200">
            <a:extLst>
              <a:ext uri="{FF2B5EF4-FFF2-40B4-BE49-F238E27FC236}">
                <a16:creationId xmlns:a16="http://schemas.microsoft.com/office/drawing/2014/main" id="{5E0F7162-75CF-4C38-A999-FADD59F91C4C}"/>
              </a:ext>
            </a:extLst>
          </p:cNvPr>
          <p:cNvSpPr/>
          <p:nvPr/>
        </p:nvSpPr>
        <p:spPr>
          <a:xfrm>
            <a:off x="1257300" y="2057400"/>
            <a:ext cx="4216400" cy="2235200"/>
          </a:xfrm>
          <a:custGeom>
            <a:avLst/>
            <a:gdLst>
              <a:gd name="connsiteX0" fmla="*/ 0 w 4343400"/>
              <a:gd name="connsiteY0" fmla="*/ 0 h 2120900"/>
              <a:gd name="connsiteX1" fmla="*/ 4343400 w 4343400"/>
              <a:gd name="connsiteY1" fmla="*/ 2120900 h 2120900"/>
              <a:gd name="connsiteX2" fmla="*/ 4343400 w 4343400"/>
              <a:gd name="connsiteY2" fmla="*/ 2120900 h 2120900"/>
              <a:gd name="connsiteX0" fmla="*/ 0 w 4343400"/>
              <a:gd name="connsiteY0" fmla="*/ 0 h 2286000"/>
              <a:gd name="connsiteX1" fmla="*/ 4343400 w 4343400"/>
              <a:gd name="connsiteY1" fmla="*/ 2120900 h 2286000"/>
              <a:gd name="connsiteX2" fmla="*/ 3467100 w 4343400"/>
              <a:gd name="connsiteY2" fmla="*/ 2286000 h 2286000"/>
              <a:gd name="connsiteX0" fmla="*/ 0 w 4343400"/>
              <a:gd name="connsiteY0" fmla="*/ 0 h 2120900"/>
              <a:gd name="connsiteX1" fmla="*/ 4343400 w 4343400"/>
              <a:gd name="connsiteY1" fmla="*/ 2120900 h 2120900"/>
              <a:gd name="connsiteX0" fmla="*/ 0 w 4343400"/>
              <a:gd name="connsiteY0" fmla="*/ 0 h 2120900"/>
              <a:gd name="connsiteX1" fmla="*/ 4343400 w 4343400"/>
              <a:gd name="connsiteY1" fmla="*/ 2120900 h 2120900"/>
              <a:gd name="connsiteX0" fmla="*/ 0 w 4127500"/>
              <a:gd name="connsiteY0" fmla="*/ 0 h 2146300"/>
              <a:gd name="connsiteX1" fmla="*/ 4127500 w 4127500"/>
              <a:gd name="connsiteY1" fmla="*/ 2146300 h 2146300"/>
              <a:gd name="connsiteX0" fmla="*/ 0 w 4127500"/>
              <a:gd name="connsiteY0" fmla="*/ 0 h 2146300"/>
              <a:gd name="connsiteX1" fmla="*/ 4127500 w 4127500"/>
              <a:gd name="connsiteY1" fmla="*/ 2146300 h 214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27500" h="2146300">
                <a:moveTo>
                  <a:pt x="0" y="0"/>
                </a:moveTo>
                <a:cubicBezTo>
                  <a:pt x="1790700" y="249767"/>
                  <a:pt x="2349500" y="1985433"/>
                  <a:pt x="4127500" y="2146300"/>
                </a:cubicBezTo>
              </a:path>
            </a:pathLst>
          </a:custGeom>
          <a:ln w="3175">
            <a:solidFill>
              <a:schemeClr val="accent6">
                <a:lumMod val="60000"/>
                <a:lumOff val="40000"/>
              </a:schemeClr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8221" name="TextBox 202"/>
          <p:cNvSpPr txBox="1">
            <a:spLocks noChangeArrowheads="1"/>
          </p:cNvSpPr>
          <p:nvPr/>
        </p:nvSpPr>
        <p:spPr bwMode="auto">
          <a:xfrm>
            <a:off x="215900" y="2679700"/>
            <a:ext cx="10652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e</a:t>
            </a:r>
            <a:r>
              <a:rPr lang="en-US" altLang="en-US" sz="1800" baseline="-25000"/>
              <a:t>o</a:t>
            </a:r>
            <a:r>
              <a:rPr lang="en-US" altLang="en-US" sz="1800"/>
              <a:t> =  0.61</a:t>
            </a:r>
          </a:p>
        </p:txBody>
      </p:sp>
      <p:sp>
        <p:nvSpPr>
          <p:cNvPr id="204" name="TextBox 203">
            <a:extLst>
              <a:ext uri="{FF2B5EF4-FFF2-40B4-BE49-F238E27FC236}">
                <a16:creationId xmlns:a16="http://schemas.microsoft.com/office/drawing/2014/main" id="{2DEBF285-978E-4A7A-B0A5-D16CAFCCF592}"/>
              </a:ext>
            </a:extLst>
          </p:cNvPr>
          <p:cNvSpPr txBox="1"/>
          <p:nvPr/>
        </p:nvSpPr>
        <p:spPr>
          <a:xfrm>
            <a:off x="63499" y="3365500"/>
            <a:ext cx="22685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Assume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 </a:t>
            </a:r>
            <a:r>
              <a:rPr lang="en-US" altLang="en-US" sz="1400" b="1" dirty="0">
                <a:solidFill>
                  <a:srgbClr val="FF0000"/>
                </a:solidFill>
                <a:latin typeface="Symbol" panose="05050102010706020507" pitchFamily="18" charset="2"/>
              </a:rPr>
              <a:t>D</a:t>
            </a:r>
            <a:r>
              <a:rPr lang="el-GR" altLang="en-US" sz="1400" b="1" dirty="0">
                <a:solidFill>
                  <a:srgbClr val="FF0000"/>
                </a:solidFill>
              </a:rPr>
              <a:t> σ</a:t>
            </a:r>
            <a:r>
              <a:rPr lang="en-US" altLang="en-US" sz="1400" b="1" dirty="0">
                <a:solidFill>
                  <a:srgbClr val="FF0000"/>
                </a:solidFill>
              </a:rPr>
              <a:t>’  + </a:t>
            </a:r>
            <a:r>
              <a:rPr lang="el-GR" altLang="en-US" sz="1400" b="1" dirty="0">
                <a:solidFill>
                  <a:srgbClr val="FF0000"/>
                </a:solidFill>
              </a:rPr>
              <a:t>σ</a:t>
            </a:r>
            <a:r>
              <a:rPr lang="en-US" altLang="en-US" sz="1400" b="1" dirty="0">
                <a:solidFill>
                  <a:srgbClr val="FF0000"/>
                </a:solidFill>
              </a:rPr>
              <a:t>’</a:t>
            </a:r>
            <a:r>
              <a:rPr lang="en-US" altLang="en-US" sz="1400" b="1" baseline="-25000" dirty="0">
                <a:solidFill>
                  <a:srgbClr val="FF0000"/>
                </a:solidFill>
              </a:rPr>
              <a:t>o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=2100 psf</a:t>
            </a:r>
          </a:p>
        </p:txBody>
      </p:sp>
      <p:sp>
        <p:nvSpPr>
          <p:cNvPr id="48223" name="TextBox 205"/>
          <p:cNvSpPr txBox="1">
            <a:spLocks noChangeArrowheads="1"/>
          </p:cNvSpPr>
          <p:nvPr/>
        </p:nvSpPr>
        <p:spPr bwMode="auto">
          <a:xfrm>
            <a:off x="0" y="4191000"/>
            <a:ext cx="7747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>
                <a:latin typeface="Symbol" panose="05050102010706020507" pitchFamily="18" charset="2"/>
                <a:cs typeface="Times New Roman" panose="02020603050405020304" pitchFamily="18" charset="0"/>
              </a:rPr>
              <a:t>D</a:t>
            </a:r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H = </a:t>
            </a:r>
          </a:p>
        </p:txBody>
      </p:sp>
      <p:sp>
        <p:nvSpPr>
          <p:cNvPr id="48224" name="TextBox 208"/>
          <p:cNvSpPr txBox="1">
            <a:spLocks noChangeArrowheads="1"/>
          </p:cNvSpPr>
          <p:nvPr/>
        </p:nvSpPr>
        <p:spPr bwMode="auto">
          <a:xfrm>
            <a:off x="468313" y="4114800"/>
            <a:ext cx="6746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/>
              <a:t>0.1 x 16</a:t>
            </a:r>
          </a:p>
        </p:txBody>
      </p:sp>
      <p:cxnSp>
        <p:nvCxnSpPr>
          <p:cNvPr id="212" name="Straight Connector 211">
            <a:extLst>
              <a:ext uri="{FF2B5EF4-FFF2-40B4-BE49-F238E27FC236}">
                <a16:creationId xmlns:a16="http://schemas.microsoft.com/office/drawing/2014/main" id="{FA7E4C50-F127-4A3B-9C63-C80473271146}"/>
              </a:ext>
            </a:extLst>
          </p:cNvPr>
          <p:cNvCxnSpPr/>
          <p:nvPr/>
        </p:nvCxnSpPr>
        <p:spPr>
          <a:xfrm>
            <a:off x="533400" y="4368800"/>
            <a:ext cx="609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226" name="TextBox 212"/>
          <p:cNvSpPr txBox="1">
            <a:spLocks noChangeArrowheads="1"/>
          </p:cNvSpPr>
          <p:nvPr/>
        </p:nvSpPr>
        <p:spPr bwMode="auto">
          <a:xfrm>
            <a:off x="468313" y="4343400"/>
            <a:ext cx="6842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/>
              <a:t>1 + 0.61</a:t>
            </a:r>
          </a:p>
        </p:txBody>
      </p:sp>
      <p:sp>
        <p:nvSpPr>
          <p:cNvPr id="48227" name="TextBox 213"/>
          <p:cNvSpPr txBox="1">
            <a:spLocks noChangeArrowheads="1"/>
          </p:cNvSpPr>
          <p:nvPr/>
        </p:nvSpPr>
        <p:spPr bwMode="auto">
          <a:xfrm>
            <a:off x="1420813" y="4127500"/>
            <a:ext cx="6937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/>
              <a:t>1593.51</a:t>
            </a:r>
          </a:p>
        </p:txBody>
      </p:sp>
      <p:cxnSp>
        <p:nvCxnSpPr>
          <p:cNvPr id="215" name="Straight Connector 214">
            <a:extLst>
              <a:ext uri="{FF2B5EF4-FFF2-40B4-BE49-F238E27FC236}">
                <a16:creationId xmlns:a16="http://schemas.microsoft.com/office/drawing/2014/main" id="{414D070E-6C50-4AA1-A70E-45FEC547F3AC}"/>
              </a:ext>
            </a:extLst>
          </p:cNvPr>
          <p:cNvCxnSpPr/>
          <p:nvPr/>
        </p:nvCxnSpPr>
        <p:spPr>
          <a:xfrm>
            <a:off x="1485900" y="4381500"/>
            <a:ext cx="609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229" name="TextBox 215"/>
          <p:cNvSpPr txBox="1">
            <a:spLocks noChangeArrowheads="1"/>
          </p:cNvSpPr>
          <p:nvPr/>
        </p:nvSpPr>
        <p:spPr bwMode="auto">
          <a:xfrm>
            <a:off x="1547813" y="4356100"/>
            <a:ext cx="419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/>
              <a:t>803</a:t>
            </a:r>
          </a:p>
        </p:txBody>
      </p:sp>
      <p:sp>
        <p:nvSpPr>
          <p:cNvPr id="48230" name="TextBox 216"/>
          <p:cNvSpPr txBox="1">
            <a:spLocks noChangeArrowheads="1"/>
          </p:cNvSpPr>
          <p:nvPr/>
        </p:nvSpPr>
        <p:spPr bwMode="auto">
          <a:xfrm>
            <a:off x="1117600" y="4203700"/>
            <a:ext cx="3825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</a:p>
        </p:txBody>
      </p:sp>
      <p:sp>
        <p:nvSpPr>
          <p:cNvPr id="48231" name="TextBox 217"/>
          <p:cNvSpPr txBox="1">
            <a:spLocks noChangeArrowheads="1"/>
          </p:cNvSpPr>
          <p:nvPr/>
        </p:nvSpPr>
        <p:spPr bwMode="auto">
          <a:xfrm>
            <a:off x="1333500" y="4178300"/>
            <a:ext cx="9604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(            )</a:t>
            </a:r>
          </a:p>
        </p:txBody>
      </p:sp>
      <p:sp>
        <p:nvSpPr>
          <p:cNvPr id="48232" name="TextBox 218"/>
          <p:cNvSpPr txBox="1">
            <a:spLocks noChangeArrowheads="1"/>
          </p:cNvSpPr>
          <p:nvPr/>
        </p:nvSpPr>
        <p:spPr bwMode="auto">
          <a:xfrm>
            <a:off x="584200" y="4610100"/>
            <a:ext cx="2619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/>
              <a:t>+</a:t>
            </a:r>
          </a:p>
        </p:txBody>
      </p:sp>
      <p:sp>
        <p:nvSpPr>
          <p:cNvPr id="48233" name="TextBox 219"/>
          <p:cNvSpPr txBox="1">
            <a:spLocks noChangeArrowheads="1"/>
          </p:cNvSpPr>
          <p:nvPr/>
        </p:nvSpPr>
        <p:spPr bwMode="auto">
          <a:xfrm>
            <a:off x="481013" y="4838700"/>
            <a:ext cx="7524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/>
              <a:t>0.72 x 16</a:t>
            </a:r>
          </a:p>
        </p:txBody>
      </p:sp>
      <p:cxnSp>
        <p:nvCxnSpPr>
          <p:cNvPr id="221" name="Straight Connector 220">
            <a:extLst>
              <a:ext uri="{FF2B5EF4-FFF2-40B4-BE49-F238E27FC236}">
                <a16:creationId xmlns:a16="http://schemas.microsoft.com/office/drawing/2014/main" id="{F18BE04C-E1C1-4DCE-8C2E-81C60901523B}"/>
              </a:ext>
            </a:extLst>
          </p:cNvPr>
          <p:cNvCxnSpPr/>
          <p:nvPr/>
        </p:nvCxnSpPr>
        <p:spPr>
          <a:xfrm>
            <a:off x="546100" y="5092700"/>
            <a:ext cx="609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235" name="TextBox 221"/>
          <p:cNvSpPr txBox="1">
            <a:spLocks noChangeArrowheads="1"/>
          </p:cNvSpPr>
          <p:nvPr/>
        </p:nvSpPr>
        <p:spPr bwMode="auto">
          <a:xfrm>
            <a:off x="481013" y="5067300"/>
            <a:ext cx="6842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/>
              <a:t>1 + 0.61</a:t>
            </a:r>
          </a:p>
        </p:txBody>
      </p:sp>
      <p:cxnSp>
        <p:nvCxnSpPr>
          <p:cNvPr id="224" name="Straight Connector 223">
            <a:extLst>
              <a:ext uri="{FF2B5EF4-FFF2-40B4-BE49-F238E27FC236}">
                <a16:creationId xmlns:a16="http://schemas.microsoft.com/office/drawing/2014/main" id="{8F4C57D7-74A8-4D42-A152-56F77B83D5F7}"/>
              </a:ext>
            </a:extLst>
          </p:cNvPr>
          <p:cNvCxnSpPr/>
          <p:nvPr/>
        </p:nvCxnSpPr>
        <p:spPr>
          <a:xfrm>
            <a:off x="1498600" y="5105400"/>
            <a:ext cx="609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237" name="TextBox 224"/>
          <p:cNvSpPr txBox="1">
            <a:spLocks noChangeArrowheads="1"/>
          </p:cNvSpPr>
          <p:nvPr/>
        </p:nvSpPr>
        <p:spPr bwMode="auto">
          <a:xfrm>
            <a:off x="1471613" y="5067300"/>
            <a:ext cx="6937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/>
              <a:t>1593.51</a:t>
            </a:r>
          </a:p>
        </p:txBody>
      </p:sp>
      <p:sp>
        <p:nvSpPr>
          <p:cNvPr id="48238" name="TextBox 225"/>
          <p:cNvSpPr txBox="1">
            <a:spLocks noChangeArrowheads="1"/>
          </p:cNvSpPr>
          <p:nvPr/>
        </p:nvSpPr>
        <p:spPr bwMode="auto">
          <a:xfrm>
            <a:off x="1130300" y="4927600"/>
            <a:ext cx="3825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</a:p>
        </p:txBody>
      </p:sp>
      <p:sp>
        <p:nvSpPr>
          <p:cNvPr id="48239" name="TextBox 226"/>
          <p:cNvSpPr txBox="1">
            <a:spLocks noChangeArrowheads="1"/>
          </p:cNvSpPr>
          <p:nvPr/>
        </p:nvSpPr>
        <p:spPr bwMode="auto">
          <a:xfrm>
            <a:off x="1346200" y="4902200"/>
            <a:ext cx="9604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(            )</a:t>
            </a:r>
          </a:p>
        </p:txBody>
      </p:sp>
      <p:sp>
        <p:nvSpPr>
          <p:cNvPr id="48240" name="TextBox 227"/>
          <p:cNvSpPr txBox="1">
            <a:spLocks noChangeArrowheads="1"/>
          </p:cNvSpPr>
          <p:nvPr/>
        </p:nvSpPr>
        <p:spPr bwMode="auto">
          <a:xfrm>
            <a:off x="1535113" y="4876800"/>
            <a:ext cx="4984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/>
              <a:t>2100</a:t>
            </a:r>
          </a:p>
        </p:txBody>
      </p:sp>
      <p:sp>
        <p:nvSpPr>
          <p:cNvPr id="48241" name="TextBox 228"/>
          <p:cNvSpPr txBox="1">
            <a:spLocks noChangeArrowheads="1"/>
          </p:cNvSpPr>
          <p:nvPr/>
        </p:nvSpPr>
        <p:spPr bwMode="auto">
          <a:xfrm>
            <a:off x="584200" y="5397500"/>
            <a:ext cx="66877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dirty="0"/>
              <a:t>=1.15 ft</a:t>
            </a:r>
          </a:p>
        </p:txBody>
      </p:sp>
      <p:sp>
        <p:nvSpPr>
          <p:cNvPr id="48242" name="TextBox 183"/>
          <p:cNvSpPr txBox="1">
            <a:spLocks noChangeArrowheads="1"/>
          </p:cNvSpPr>
          <p:nvPr/>
        </p:nvSpPr>
        <p:spPr bwMode="auto">
          <a:xfrm>
            <a:off x="7715250" y="0"/>
            <a:ext cx="1428750" cy="2301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00">
                <a:latin typeface="Arial" panose="020B0604020202020204" pitchFamily="34" charset="0"/>
              </a:rPr>
              <a:t>Dr. Kamal Tawfiq - 2010</a:t>
            </a:r>
          </a:p>
        </p:txBody>
      </p:sp>
      <p:sp>
        <p:nvSpPr>
          <p:cNvPr id="186" name="TextBox 87">
            <a:extLst>
              <a:ext uri="{FF2B5EF4-FFF2-40B4-BE49-F238E27FC236}">
                <a16:creationId xmlns:a16="http://schemas.microsoft.com/office/drawing/2014/main" id="{4761D0AD-2028-4248-9984-5B41406559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0042" y="5873234"/>
            <a:ext cx="4889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n-US" sz="1800" b="1" dirty="0">
                <a:solidFill>
                  <a:srgbClr val="FF0000"/>
                </a:solidFill>
              </a:rPr>
              <a:t> σ</a:t>
            </a:r>
            <a:r>
              <a:rPr lang="en-US" altLang="en-US" sz="1800" b="1" dirty="0">
                <a:solidFill>
                  <a:srgbClr val="FF0000"/>
                </a:solidFill>
              </a:rPr>
              <a:t>’</a:t>
            </a:r>
            <a:r>
              <a:rPr lang="en-US" altLang="en-US" sz="1800" b="1" baseline="-25000" dirty="0">
                <a:solidFill>
                  <a:srgbClr val="FF0000"/>
                </a:solidFill>
              </a:rPr>
              <a:t>o</a:t>
            </a:r>
          </a:p>
        </p:txBody>
      </p:sp>
      <p:sp>
        <p:nvSpPr>
          <p:cNvPr id="188" name="TextBox 136">
            <a:extLst>
              <a:ext uri="{FF2B5EF4-FFF2-40B4-BE49-F238E27FC236}">
                <a16:creationId xmlns:a16="http://schemas.microsoft.com/office/drawing/2014/main" id="{9DAE2043-B098-47F2-B133-C43E521C9B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1137" y="5845274"/>
            <a:ext cx="87703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 dirty="0">
                <a:solidFill>
                  <a:srgbClr val="FF0000"/>
                </a:solidFill>
                <a:latin typeface="Symbol" panose="05050102010706020507" pitchFamily="18" charset="2"/>
              </a:rPr>
              <a:t>D</a:t>
            </a:r>
            <a:r>
              <a:rPr lang="el-GR" altLang="en-US" sz="1400" b="1" dirty="0">
                <a:solidFill>
                  <a:srgbClr val="FF0000"/>
                </a:solidFill>
              </a:rPr>
              <a:t> σ</a:t>
            </a:r>
            <a:r>
              <a:rPr lang="en-US" altLang="en-US" sz="1400" b="1" dirty="0">
                <a:solidFill>
                  <a:srgbClr val="FF0000"/>
                </a:solidFill>
              </a:rPr>
              <a:t>’  + </a:t>
            </a:r>
            <a:r>
              <a:rPr lang="el-GR" altLang="en-US" sz="1400" b="1" dirty="0">
                <a:solidFill>
                  <a:srgbClr val="FF0000"/>
                </a:solidFill>
              </a:rPr>
              <a:t>σ</a:t>
            </a:r>
            <a:r>
              <a:rPr lang="en-US" altLang="en-US" sz="1400" b="1" dirty="0">
                <a:solidFill>
                  <a:srgbClr val="FF0000"/>
                </a:solidFill>
              </a:rPr>
              <a:t>’</a:t>
            </a:r>
            <a:r>
              <a:rPr lang="en-US" altLang="en-US" sz="1400" b="1" baseline="-25000" dirty="0">
                <a:solidFill>
                  <a:srgbClr val="FF0000"/>
                </a:solidFill>
              </a:rPr>
              <a:t>o</a:t>
            </a:r>
            <a:endParaRPr lang="en-US" altLang="en-US" sz="1400" b="1" dirty="0">
              <a:solidFill>
                <a:srgbClr val="FF0000"/>
              </a:solidFill>
            </a:endParaRP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0D5B0FB2-435D-4607-9962-6327C0C56A9F}"/>
              </a:ext>
            </a:extLst>
          </p:cNvPr>
          <p:cNvSpPr txBox="1"/>
          <p:nvPr/>
        </p:nvSpPr>
        <p:spPr>
          <a:xfrm>
            <a:off x="6412651" y="1249463"/>
            <a:ext cx="51809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400" b="1" dirty="0">
                <a:solidFill>
                  <a:srgbClr val="FF0000"/>
                </a:solidFill>
                <a:latin typeface="Symbol" panose="05050102010706020507" pitchFamily="18" charset="2"/>
              </a:rPr>
              <a:t>D</a:t>
            </a:r>
            <a:r>
              <a:rPr lang="el-GR" altLang="en-US" sz="1400" b="1" dirty="0">
                <a:solidFill>
                  <a:srgbClr val="FF0000"/>
                </a:solidFill>
              </a:rPr>
              <a:t> σ</a:t>
            </a:r>
            <a:r>
              <a:rPr lang="en-US" altLang="en-US" sz="1400" b="1" dirty="0">
                <a:solidFill>
                  <a:srgbClr val="FF0000"/>
                </a:solidFill>
              </a:rPr>
              <a:t>’</a:t>
            </a:r>
            <a:endParaRPr lang="en-US" sz="1400" b="1" baseline="-25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1477772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2D41DCC9-23A0-4008-8A9A-CCBC7185F1D9}"/>
              </a:ext>
            </a:extLst>
          </p:cNvPr>
          <p:cNvSpPr/>
          <p:nvPr/>
        </p:nvSpPr>
        <p:spPr>
          <a:xfrm>
            <a:off x="4667250" y="720725"/>
            <a:ext cx="3895725" cy="665163"/>
          </a:xfrm>
          <a:custGeom>
            <a:avLst/>
            <a:gdLst>
              <a:gd name="connsiteX0" fmla="*/ 0 w 2860766"/>
              <a:gd name="connsiteY0" fmla="*/ 10346 h 62597"/>
              <a:gd name="connsiteX1" fmla="*/ 339634 w 2860766"/>
              <a:gd name="connsiteY1" fmla="*/ 23408 h 62597"/>
              <a:gd name="connsiteX2" fmla="*/ 627017 w 2860766"/>
              <a:gd name="connsiteY2" fmla="*/ 36471 h 62597"/>
              <a:gd name="connsiteX3" fmla="*/ 1018903 w 2860766"/>
              <a:gd name="connsiteY3" fmla="*/ 23408 h 62597"/>
              <a:gd name="connsiteX4" fmla="*/ 1214846 w 2860766"/>
              <a:gd name="connsiteY4" fmla="*/ 36471 h 62597"/>
              <a:gd name="connsiteX5" fmla="*/ 1489166 w 2860766"/>
              <a:gd name="connsiteY5" fmla="*/ 62597 h 62597"/>
              <a:gd name="connsiteX6" fmla="*/ 2560320 w 2860766"/>
              <a:gd name="connsiteY6" fmla="*/ 49534 h 62597"/>
              <a:gd name="connsiteX7" fmla="*/ 2860766 w 2860766"/>
              <a:gd name="connsiteY7" fmla="*/ 23408 h 62597"/>
              <a:gd name="connsiteX0" fmla="*/ 0 w 2708921"/>
              <a:gd name="connsiteY0" fmla="*/ 10346 h 626477"/>
              <a:gd name="connsiteX1" fmla="*/ 339634 w 2708921"/>
              <a:gd name="connsiteY1" fmla="*/ 23408 h 626477"/>
              <a:gd name="connsiteX2" fmla="*/ 627017 w 2708921"/>
              <a:gd name="connsiteY2" fmla="*/ 36471 h 626477"/>
              <a:gd name="connsiteX3" fmla="*/ 1018903 w 2708921"/>
              <a:gd name="connsiteY3" fmla="*/ 23408 h 626477"/>
              <a:gd name="connsiteX4" fmla="*/ 1214846 w 2708921"/>
              <a:gd name="connsiteY4" fmla="*/ 36471 h 626477"/>
              <a:gd name="connsiteX5" fmla="*/ 1489166 w 2708921"/>
              <a:gd name="connsiteY5" fmla="*/ 62597 h 626477"/>
              <a:gd name="connsiteX6" fmla="*/ 2560320 w 2708921"/>
              <a:gd name="connsiteY6" fmla="*/ 49534 h 626477"/>
              <a:gd name="connsiteX7" fmla="*/ 2055223 w 2708921"/>
              <a:gd name="connsiteY7" fmla="*/ 626477 h 626477"/>
              <a:gd name="connsiteX0" fmla="*/ 0 w 2708921"/>
              <a:gd name="connsiteY0" fmla="*/ 10346 h 626477"/>
              <a:gd name="connsiteX1" fmla="*/ 339634 w 2708921"/>
              <a:gd name="connsiteY1" fmla="*/ 23408 h 626477"/>
              <a:gd name="connsiteX2" fmla="*/ 627017 w 2708921"/>
              <a:gd name="connsiteY2" fmla="*/ 36471 h 626477"/>
              <a:gd name="connsiteX3" fmla="*/ 1018903 w 2708921"/>
              <a:gd name="connsiteY3" fmla="*/ 23408 h 626477"/>
              <a:gd name="connsiteX4" fmla="*/ 1214846 w 2708921"/>
              <a:gd name="connsiteY4" fmla="*/ 36471 h 626477"/>
              <a:gd name="connsiteX5" fmla="*/ 1489166 w 2708921"/>
              <a:gd name="connsiteY5" fmla="*/ 62597 h 626477"/>
              <a:gd name="connsiteX6" fmla="*/ 2560320 w 2708921"/>
              <a:gd name="connsiteY6" fmla="*/ 49534 h 626477"/>
              <a:gd name="connsiteX7" fmla="*/ 2055223 w 2708921"/>
              <a:gd name="connsiteY7" fmla="*/ 626477 h 626477"/>
              <a:gd name="connsiteX8" fmla="*/ 0 w 2708921"/>
              <a:gd name="connsiteY8" fmla="*/ 10346 h 626477"/>
              <a:gd name="connsiteX0" fmla="*/ 0 w 2893424"/>
              <a:gd name="connsiteY0" fmla="*/ 10346 h 397877"/>
              <a:gd name="connsiteX1" fmla="*/ 339634 w 2893424"/>
              <a:gd name="connsiteY1" fmla="*/ 23408 h 397877"/>
              <a:gd name="connsiteX2" fmla="*/ 627017 w 2893424"/>
              <a:gd name="connsiteY2" fmla="*/ 36471 h 397877"/>
              <a:gd name="connsiteX3" fmla="*/ 1018903 w 2893424"/>
              <a:gd name="connsiteY3" fmla="*/ 23408 h 397877"/>
              <a:gd name="connsiteX4" fmla="*/ 1214846 w 2893424"/>
              <a:gd name="connsiteY4" fmla="*/ 36471 h 397877"/>
              <a:gd name="connsiteX5" fmla="*/ 1489166 w 2893424"/>
              <a:gd name="connsiteY5" fmla="*/ 62597 h 397877"/>
              <a:gd name="connsiteX6" fmla="*/ 2560320 w 2893424"/>
              <a:gd name="connsiteY6" fmla="*/ 49534 h 397877"/>
              <a:gd name="connsiteX7" fmla="*/ 2893424 w 2893424"/>
              <a:gd name="connsiteY7" fmla="*/ 397877 h 397877"/>
              <a:gd name="connsiteX8" fmla="*/ 0 w 2893424"/>
              <a:gd name="connsiteY8" fmla="*/ 10346 h 397877"/>
              <a:gd name="connsiteX0" fmla="*/ 0 w 2895601"/>
              <a:gd name="connsiteY0" fmla="*/ 474077 h 474077"/>
              <a:gd name="connsiteX1" fmla="*/ 341811 w 2895601"/>
              <a:gd name="connsiteY1" fmla="*/ 23408 h 474077"/>
              <a:gd name="connsiteX2" fmla="*/ 629194 w 2895601"/>
              <a:gd name="connsiteY2" fmla="*/ 36471 h 474077"/>
              <a:gd name="connsiteX3" fmla="*/ 1021080 w 2895601"/>
              <a:gd name="connsiteY3" fmla="*/ 23408 h 474077"/>
              <a:gd name="connsiteX4" fmla="*/ 1217023 w 2895601"/>
              <a:gd name="connsiteY4" fmla="*/ 36471 h 474077"/>
              <a:gd name="connsiteX5" fmla="*/ 1491343 w 2895601"/>
              <a:gd name="connsiteY5" fmla="*/ 62597 h 474077"/>
              <a:gd name="connsiteX6" fmla="*/ 2562497 w 2895601"/>
              <a:gd name="connsiteY6" fmla="*/ 49534 h 474077"/>
              <a:gd name="connsiteX7" fmla="*/ 2895601 w 2895601"/>
              <a:gd name="connsiteY7" fmla="*/ 397877 h 474077"/>
              <a:gd name="connsiteX8" fmla="*/ 0 w 2895601"/>
              <a:gd name="connsiteY8" fmla="*/ 474077 h 474077"/>
              <a:gd name="connsiteX0" fmla="*/ 0 w 2895601"/>
              <a:gd name="connsiteY0" fmla="*/ 474077 h 474077"/>
              <a:gd name="connsiteX1" fmla="*/ 76201 w 2895601"/>
              <a:gd name="connsiteY1" fmla="*/ 93077 h 474077"/>
              <a:gd name="connsiteX2" fmla="*/ 629194 w 2895601"/>
              <a:gd name="connsiteY2" fmla="*/ 36471 h 474077"/>
              <a:gd name="connsiteX3" fmla="*/ 1021080 w 2895601"/>
              <a:gd name="connsiteY3" fmla="*/ 23408 h 474077"/>
              <a:gd name="connsiteX4" fmla="*/ 1217023 w 2895601"/>
              <a:gd name="connsiteY4" fmla="*/ 36471 h 474077"/>
              <a:gd name="connsiteX5" fmla="*/ 1491343 w 2895601"/>
              <a:gd name="connsiteY5" fmla="*/ 62597 h 474077"/>
              <a:gd name="connsiteX6" fmla="*/ 2562497 w 2895601"/>
              <a:gd name="connsiteY6" fmla="*/ 49534 h 474077"/>
              <a:gd name="connsiteX7" fmla="*/ 2895601 w 2895601"/>
              <a:gd name="connsiteY7" fmla="*/ 397877 h 474077"/>
              <a:gd name="connsiteX8" fmla="*/ 0 w 2895601"/>
              <a:gd name="connsiteY8" fmla="*/ 474077 h 474077"/>
              <a:gd name="connsiteX0" fmla="*/ 0 w 2968002"/>
              <a:gd name="connsiteY0" fmla="*/ 506734 h 506734"/>
              <a:gd name="connsiteX1" fmla="*/ 76201 w 2968002"/>
              <a:gd name="connsiteY1" fmla="*/ 125734 h 506734"/>
              <a:gd name="connsiteX2" fmla="*/ 629194 w 2968002"/>
              <a:gd name="connsiteY2" fmla="*/ 69128 h 506734"/>
              <a:gd name="connsiteX3" fmla="*/ 1021080 w 2968002"/>
              <a:gd name="connsiteY3" fmla="*/ 56065 h 506734"/>
              <a:gd name="connsiteX4" fmla="*/ 1217023 w 2968002"/>
              <a:gd name="connsiteY4" fmla="*/ 69128 h 506734"/>
              <a:gd name="connsiteX5" fmla="*/ 1491343 w 2968002"/>
              <a:gd name="connsiteY5" fmla="*/ 95254 h 506734"/>
              <a:gd name="connsiteX6" fmla="*/ 2819401 w 2968002"/>
              <a:gd name="connsiteY6" fmla="*/ 49534 h 506734"/>
              <a:gd name="connsiteX7" fmla="*/ 2895601 w 2968002"/>
              <a:gd name="connsiteY7" fmla="*/ 430534 h 506734"/>
              <a:gd name="connsiteX8" fmla="*/ 0 w 2968002"/>
              <a:gd name="connsiteY8" fmla="*/ 506734 h 506734"/>
              <a:gd name="connsiteX0" fmla="*/ 0 w 2968002"/>
              <a:gd name="connsiteY0" fmla="*/ 506734 h 506734"/>
              <a:gd name="connsiteX1" fmla="*/ 76200 w 2968002"/>
              <a:gd name="connsiteY1" fmla="*/ 49534 h 506734"/>
              <a:gd name="connsiteX2" fmla="*/ 629194 w 2968002"/>
              <a:gd name="connsiteY2" fmla="*/ 69128 h 506734"/>
              <a:gd name="connsiteX3" fmla="*/ 1021080 w 2968002"/>
              <a:gd name="connsiteY3" fmla="*/ 56065 h 506734"/>
              <a:gd name="connsiteX4" fmla="*/ 1217023 w 2968002"/>
              <a:gd name="connsiteY4" fmla="*/ 69128 h 506734"/>
              <a:gd name="connsiteX5" fmla="*/ 1491343 w 2968002"/>
              <a:gd name="connsiteY5" fmla="*/ 95254 h 506734"/>
              <a:gd name="connsiteX6" fmla="*/ 2819401 w 2968002"/>
              <a:gd name="connsiteY6" fmla="*/ 49534 h 506734"/>
              <a:gd name="connsiteX7" fmla="*/ 2895601 w 2968002"/>
              <a:gd name="connsiteY7" fmla="*/ 430534 h 506734"/>
              <a:gd name="connsiteX8" fmla="*/ 0 w 2968002"/>
              <a:gd name="connsiteY8" fmla="*/ 506734 h 506734"/>
              <a:gd name="connsiteX0" fmla="*/ 0 w 2968002"/>
              <a:gd name="connsiteY0" fmla="*/ 506734 h 506734"/>
              <a:gd name="connsiteX1" fmla="*/ 76200 w 2968002"/>
              <a:gd name="connsiteY1" fmla="*/ 49534 h 506734"/>
              <a:gd name="connsiteX2" fmla="*/ 629194 w 2968002"/>
              <a:gd name="connsiteY2" fmla="*/ 69128 h 506734"/>
              <a:gd name="connsiteX3" fmla="*/ 1021080 w 2968002"/>
              <a:gd name="connsiteY3" fmla="*/ 56065 h 506734"/>
              <a:gd name="connsiteX4" fmla="*/ 1217023 w 2968002"/>
              <a:gd name="connsiteY4" fmla="*/ 69128 h 506734"/>
              <a:gd name="connsiteX5" fmla="*/ 1828800 w 2968002"/>
              <a:gd name="connsiteY5" fmla="*/ 49534 h 506734"/>
              <a:gd name="connsiteX6" fmla="*/ 2819401 w 2968002"/>
              <a:gd name="connsiteY6" fmla="*/ 49534 h 506734"/>
              <a:gd name="connsiteX7" fmla="*/ 2895601 w 2968002"/>
              <a:gd name="connsiteY7" fmla="*/ 430534 h 506734"/>
              <a:gd name="connsiteX8" fmla="*/ 0 w 2968002"/>
              <a:gd name="connsiteY8" fmla="*/ 506734 h 50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68002" h="506734">
                <a:moveTo>
                  <a:pt x="0" y="506734"/>
                </a:moveTo>
                <a:lnTo>
                  <a:pt x="76200" y="49534"/>
                </a:lnTo>
                <a:lnTo>
                  <a:pt x="629194" y="69128"/>
                </a:lnTo>
                <a:cubicBezTo>
                  <a:pt x="759895" y="69128"/>
                  <a:pt x="890451" y="60419"/>
                  <a:pt x="1021080" y="56065"/>
                </a:cubicBezTo>
                <a:lnTo>
                  <a:pt x="1217023" y="69128"/>
                </a:lnTo>
                <a:cubicBezTo>
                  <a:pt x="1308559" y="76756"/>
                  <a:pt x="1736951" y="48642"/>
                  <a:pt x="1828800" y="49534"/>
                </a:cubicBezTo>
                <a:lnTo>
                  <a:pt x="2819401" y="49534"/>
                </a:lnTo>
                <a:cubicBezTo>
                  <a:pt x="2968002" y="0"/>
                  <a:pt x="2645993" y="430534"/>
                  <a:pt x="2895601" y="430534"/>
                </a:cubicBezTo>
                <a:lnTo>
                  <a:pt x="0" y="506734"/>
                </a:lnTo>
                <a:close/>
              </a:path>
            </a:pathLst>
          </a:custGeom>
          <a:gradFill flip="none" rotWithShape="1">
            <a:gsLst>
              <a:gs pos="0">
                <a:srgbClr val="FFFFCC">
                  <a:shade val="30000"/>
                  <a:satMod val="115000"/>
                </a:srgbClr>
              </a:gs>
              <a:gs pos="50000">
                <a:srgbClr val="FFFFCC">
                  <a:shade val="67500"/>
                  <a:satMod val="115000"/>
                </a:srgbClr>
              </a:gs>
              <a:gs pos="100000">
                <a:srgbClr val="FFFFCC">
                  <a:shade val="100000"/>
                  <a:satMod val="115000"/>
                </a:srgbClr>
              </a:gs>
            </a:gsLst>
            <a:lin ang="16200000" scaled="1"/>
            <a:tileRect/>
          </a:gradFill>
          <a:ln w="127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0313883-E49B-450C-83B1-5B88F9EEE4C6}"/>
              </a:ext>
            </a:extLst>
          </p:cNvPr>
          <p:cNvSpPr/>
          <p:nvPr/>
        </p:nvSpPr>
        <p:spPr>
          <a:xfrm>
            <a:off x="4467225" y="1285875"/>
            <a:ext cx="4100513" cy="800100"/>
          </a:xfrm>
          <a:prstGeom prst="rect">
            <a:avLst/>
          </a:prstGeom>
          <a:solidFill>
            <a:srgbClr val="FFDC6D"/>
          </a:solidFill>
          <a:ln w="127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baseline="-25000" dirty="0">
              <a:solidFill>
                <a:srgbClr val="00206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5DAF8AC-C56C-4AE4-9582-FFB7FDD86AA1}"/>
              </a:ext>
            </a:extLst>
          </p:cNvPr>
          <p:cNvSpPr/>
          <p:nvPr/>
        </p:nvSpPr>
        <p:spPr>
          <a:xfrm>
            <a:off x="8277225" y="762000"/>
            <a:ext cx="500063" cy="1400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4D43AF83-E76D-45D8-9330-B60043779D14}"/>
              </a:ext>
            </a:extLst>
          </p:cNvPr>
          <p:cNvGraphicFramePr>
            <a:graphicFrameLocks noGrp="1"/>
          </p:cNvGraphicFramePr>
          <p:nvPr/>
        </p:nvGraphicFramePr>
        <p:xfrm>
          <a:off x="2717800" y="2273300"/>
          <a:ext cx="6166077" cy="398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9159" name="TextBox 16"/>
          <p:cNvSpPr txBox="1">
            <a:spLocks noChangeArrowheads="1"/>
          </p:cNvSpPr>
          <p:nvPr/>
        </p:nvSpPr>
        <p:spPr bwMode="auto">
          <a:xfrm rot="-5400000">
            <a:off x="1834356" y="3880644"/>
            <a:ext cx="14509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Void Ratio (e)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8BC7F94-A5B3-4DB0-9A1E-5C4FF952EAE5}"/>
              </a:ext>
            </a:extLst>
          </p:cNvPr>
          <p:cNvCxnSpPr/>
          <p:nvPr/>
        </p:nvCxnSpPr>
        <p:spPr>
          <a:xfrm>
            <a:off x="4848225" y="990600"/>
            <a:ext cx="342900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CF00AE08-F87D-4727-A999-FE13603629F6}"/>
              </a:ext>
            </a:extLst>
          </p:cNvPr>
          <p:cNvSpPr/>
          <p:nvPr/>
        </p:nvSpPr>
        <p:spPr>
          <a:xfrm>
            <a:off x="4467225" y="685800"/>
            <a:ext cx="400050" cy="16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49162" name="Group 28"/>
          <p:cNvGrpSpPr>
            <a:grpSpLocks/>
          </p:cNvGrpSpPr>
          <p:nvPr/>
        </p:nvGrpSpPr>
        <p:grpSpPr bwMode="auto">
          <a:xfrm>
            <a:off x="7756525" y="1012825"/>
            <a:ext cx="304800" cy="76200"/>
            <a:chOff x="762000" y="609600"/>
            <a:chExt cx="533400" cy="228600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AA8FE198-85CD-46C6-BEB0-ECA7520E1AD0}"/>
                </a:ext>
              </a:extLst>
            </p:cNvPr>
            <p:cNvCxnSpPr/>
            <p:nvPr/>
          </p:nvCxnSpPr>
          <p:spPr>
            <a:xfrm>
              <a:off x="762000" y="609600"/>
              <a:ext cx="533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8BB0E2AB-357E-4216-B487-C059924B5E28}"/>
                </a:ext>
              </a:extLst>
            </p:cNvPr>
            <p:cNvCxnSpPr/>
            <p:nvPr/>
          </p:nvCxnSpPr>
          <p:spPr>
            <a:xfrm>
              <a:off x="837010" y="685800"/>
              <a:ext cx="38338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7CDACF0C-5E17-4A7D-9F05-6B37887DA736}"/>
                </a:ext>
              </a:extLst>
            </p:cNvPr>
            <p:cNvCxnSpPr/>
            <p:nvPr/>
          </p:nvCxnSpPr>
          <p:spPr>
            <a:xfrm>
              <a:off x="914798" y="762000"/>
              <a:ext cx="22780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EB794CF0-261C-4646-B304-BF94217491A9}"/>
                </a:ext>
              </a:extLst>
            </p:cNvPr>
            <p:cNvCxnSpPr/>
            <p:nvPr/>
          </p:nvCxnSpPr>
          <p:spPr>
            <a:xfrm>
              <a:off x="989806" y="838200"/>
              <a:ext cx="7778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163" name="TextBox 29"/>
          <p:cNvSpPr txBox="1">
            <a:spLocks noChangeArrowheads="1"/>
          </p:cNvSpPr>
          <p:nvPr/>
        </p:nvSpPr>
        <p:spPr bwMode="auto">
          <a:xfrm>
            <a:off x="7712075" y="806450"/>
            <a:ext cx="4254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"/>
              <a:t>W.T.</a:t>
            </a:r>
          </a:p>
        </p:txBody>
      </p:sp>
      <p:sp>
        <p:nvSpPr>
          <p:cNvPr id="49164" name="TextBox 32"/>
          <p:cNvSpPr txBox="1">
            <a:spLocks noChangeArrowheads="1"/>
          </p:cNvSpPr>
          <p:nvPr/>
        </p:nvSpPr>
        <p:spPr bwMode="auto">
          <a:xfrm>
            <a:off x="4800600" y="754063"/>
            <a:ext cx="16081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85725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85725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85725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8572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8572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8572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8572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8572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8572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latin typeface="Symbol" panose="05050102010706020507" pitchFamily="18" charset="2"/>
              </a:rPr>
              <a:t>g</a:t>
            </a:r>
            <a:r>
              <a:rPr lang="en-US" altLang="en-US" sz="1200" baseline="-25000"/>
              <a:t>sand</a:t>
            </a:r>
            <a:r>
              <a:rPr lang="en-US" altLang="en-US" sz="1200"/>
              <a:t> </a:t>
            </a: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= 96 pcf</a:t>
            </a:r>
          </a:p>
        </p:txBody>
      </p:sp>
      <p:sp>
        <p:nvSpPr>
          <p:cNvPr id="49165" name="TextBox 33"/>
          <p:cNvSpPr txBox="1">
            <a:spLocks noChangeArrowheads="1"/>
          </p:cNvSpPr>
          <p:nvPr/>
        </p:nvSpPr>
        <p:spPr bwMode="auto">
          <a:xfrm>
            <a:off x="4835525" y="1812925"/>
            <a:ext cx="223837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en-US" sz="11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 = w</a:t>
            </a:r>
            <a:r>
              <a:rPr lang="en-US" altLang="en-US" sz="11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c  </a:t>
            </a: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. G</a:t>
            </a:r>
            <a:r>
              <a:rPr lang="en-US" altLang="en-US" sz="11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s  </a:t>
            </a: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= 0.3 x 2.65 = 0.795 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B6D7DBB-F815-477B-BC4D-ECBF4C287948}"/>
              </a:ext>
            </a:extLst>
          </p:cNvPr>
          <p:cNvCxnSpPr/>
          <p:nvPr/>
        </p:nvCxnSpPr>
        <p:spPr>
          <a:xfrm rot="16200000" flipH="1">
            <a:off x="7553325" y="1409700"/>
            <a:ext cx="1600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FF52DDE3-0D23-4A5C-A534-26B400CC601C}"/>
              </a:ext>
            </a:extLst>
          </p:cNvPr>
          <p:cNvCxnSpPr/>
          <p:nvPr/>
        </p:nvCxnSpPr>
        <p:spPr>
          <a:xfrm rot="10800000">
            <a:off x="8297863" y="788988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C5F779D8-BB9E-4112-9686-93D301630B1D}"/>
              </a:ext>
            </a:extLst>
          </p:cNvPr>
          <p:cNvCxnSpPr/>
          <p:nvPr/>
        </p:nvCxnSpPr>
        <p:spPr>
          <a:xfrm rot="10800000">
            <a:off x="8296275" y="982663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762A99F9-D367-4DAF-AE86-47073F2D97D1}"/>
              </a:ext>
            </a:extLst>
          </p:cNvPr>
          <p:cNvCxnSpPr/>
          <p:nvPr/>
        </p:nvCxnSpPr>
        <p:spPr>
          <a:xfrm rot="10800000">
            <a:off x="8313738" y="1282700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8B70710B-DFC5-4733-AE20-C6AB584AC3BB}"/>
              </a:ext>
            </a:extLst>
          </p:cNvPr>
          <p:cNvCxnSpPr/>
          <p:nvPr/>
        </p:nvCxnSpPr>
        <p:spPr>
          <a:xfrm rot="10800000">
            <a:off x="8299450" y="2084388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Oval 44">
            <a:extLst>
              <a:ext uri="{FF2B5EF4-FFF2-40B4-BE49-F238E27FC236}">
                <a16:creationId xmlns:a16="http://schemas.microsoft.com/office/drawing/2014/main" id="{97769B14-D0E4-46E8-B613-DC1E71E62143}"/>
              </a:ext>
            </a:extLst>
          </p:cNvPr>
          <p:cNvSpPr/>
          <p:nvPr/>
        </p:nvSpPr>
        <p:spPr>
          <a:xfrm>
            <a:off x="8329613" y="763588"/>
            <a:ext cx="47625" cy="47625"/>
          </a:xfrm>
          <a:prstGeom prst="ellipse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8AF334A2-70E0-47B3-8B12-3F15B69ECB32}"/>
              </a:ext>
            </a:extLst>
          </p:cNvPr>
          <p:cNvSpPr/>
          <p:nvPr/>
        </p:nvSpPr>
        <p:spPr>
          <a:xfrm>
            <a:off x="8332788" y="957263"/>
            <a:ext cx="46037" cy="46037"/>
          </a:xfrm>
          <a:prstGeom prst="ellipse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2777646A-0454-4057-BC6F-E677B8659FA9}"/>
              </a:ext>
            </a:extLst>
          </p:cNvPr>
          <p:cNvSpPr/>
          <p:nvPr/>
        </p:nvSpPr>
        <p:spPr>
          <a:xfrm>
            <a:off x="8332788" y="1257300"/>
            <a:ext cx="46037" cy="46038"/>
          </a:xfrm>
          <a:prstGeom prst="ellipse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DDA6FD04-FA5C-4643-9862-DA1DC11F8C04}"/>
              </a:ext>
            </a:extLst>
          </p:cNvPr>
          <p:cNvSpPr/>
          <p:nvPr/>
        </p:nvSpPr>
        <p:spPr>
          <a:xfrm>
            <a:off x="8329613" y="2063750"/>
            <a:ext cx="47625" cy="47625"/>
          </a:xfrm>
          <a:prstGeom prst="ellipse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9175" name="TextBox 48"/>
          <p:cNvSpPr txBox="1">
            <a:spLocks noChangeArrowheads="1"/>
          </p:cNvSpPr>
          <p:nvPr/>
        </p:nvSpPr>
        <p:spPr bwMode="auto">
          <a:xfrm>
            <a:off x="8291513" y="742950"/>
            <a:ext cx="46196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3 ft</a:t>
            </a:r>
          </a:p>
        </p:txBody>
      </p:sp>
      <p:sp>
        <p:nvSpPr>
          <p:cNvPr id="49176" name="TextBox 49"/>
          <p:cNvSpPr txBox="1">
            <a:spLocks noChangeArrowheads="1"/>
          </p:cNvSpPr>
          <p:nvPr/>
        </p:nvSpPr>
        <p:spPr bwMode="auto">
          <a:xfrm>
            <a:off x="8305800" y="990600"/>
            <a:ext cx="46196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4 ft</a:t>
            </a:r>
          </a:p>
        </p:txBody>
      </p:sp>
      <p:sp>
        <p:nvSpPr>
          <p:cNvPr id="49177" name="TextBox 50"/>
          <p:cNvSpPr txBox="1">
            <a:spLocks noChangeArrowheads="1"/>
          </p:cNvSpPr>
          <p:nvPr/>
        </p:nvSpPr>
        <p:spPr bwMode="auto">
          <a:xfrm>
            <a:off x="8305800" y="1524000"/>
            <a:ext cx="46196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16 ft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FBAB435B-5DAB-4B60-926F-DD9189989630}"/>
              </a:ext>
            </a:extLst>
          </p:cNvPr>
          <p:cNvSpPr/>
          <p:nvPr/>
        </p:nvSpPr>
        <p:spPr>
          <a:xfrm>
            <a:off x="6940550" y="1609725"/>
            <a:ext cx="131763" cy="131763"/>
          </a:xfrm>
          <a:prstGeom prst="rect">
            <a:avLst/>
          </a:prstGeom>
          <a:solidFill>
            <a:schemeClr val="bg2">
              <a:lumMod val="9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0FBD78C6-C782-407B-A292-4AFC415341D2}"/>
              </a:ext>
            </a:extLst>
          </p:cNvPr>
          <p:cNvCxnSpPr/>
          <p:nvPr/>
        </p:nvCxnSpPr>
        <p:spPr>
          <a:xfrm>
            <a:off x="4848225" y="1676400"/>
            <a:ext cx="342900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180" name="Group 68"/>
          <p:cNvGrpSpPr>
            <a:grpSpLocks/>
          </p:cNvGrpSpPr>
          <p:nvPr/>
        </p:nvGrpSpPr>
        <p:grpSpPr bwMode="auto">
          <a:xfrm>
            <a:off x="6881813" y="1524000"/>
            <a:ext cx="889000" cy="153988"/>
            <a:chOff x="5240338" y="1524006"/>
            <a:chExt cx="888999" cy="153190"/>
          </a:xfrm>
        </p:grpSpPr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969682CF-E950-44F0-9038-CD8F53102378}"/>
                </a:ext>
              </a:extLst>
            </p:cNvPr>
            <p:cNvCxnSpPr/>
            <p:nvPr/>
          </p:nvCxnSpPr>
          <p:spPr>
            <a:xfrm rot="5400000">
              <a:off x="5165331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>
              <a:extLst>
                <a:ext uri="{FF2B5EF4-FFF2-40B4-BE49-F238E27FC236}">
                  <a16:creationId xmlns:a16="http://schemas.microsoft.com/office/drawing/2014/main" id="{53D0EBD4-F316-41F5-9692-F4AB40292E22}"/>
                </a:ext>
              </a:extLst>
            </p:cNvPr>
            <p:cNvCxnSpPr/>
            <p:nvPr/>
          </p:nvCxnSpPr>
          <p:spPr>
            <a:xfrm rot="5400000">
              <a:off x="5295506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0244FDE5-D63A-40C8-9464-99EE554FD940}"/>
                </a:ext>
              </a:extLst>
            </p:cNvPr>
            <p:cNvCxnSpPr/>
            <p:nvPr/>
          </p:nvCxnSpPr>
          <p:spPr>
            <a:xfrm rot="5400000">
              <a:off x="5416156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Arrow Connector 63">
              <a:extLst>
                <a:ext uri="{FF2B5EF4-FFF2-40B4-BE49-F238E27FC236}">
                  <a16:creationId xmlns:a16="http://schemas.microsoft.com/office/drawing/2014/main" id="{CE2695A7-DF4D-41F9-88EA-FFA70BC8B5FB}"/>
                </a:ext>
              </a:extLst>
            </p:cNvPr>
            <p:cNvCxnSpPr/>
            <p:nvPr/>
          </p:nvCxnSpPr>
          <p:spPr>
            <a:xfrm rot="5400000">
              <a:off x="5546331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DD6B4C36-D4CA-4272-8E62-A4D08629B0D7}"/>
                </a:ext>
              </a:extLst>
            </p:cNvPr>
            <p:cNvCxnSpPr/>
            <p:nvPr/>
          </p:nvCxnSpPr>
          <p:spPr>
            <a:xfrm rot="5400000">
              <a:off x="5670155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C78D8D37-0254-444D-8A9B-76F0CFCC8EFE}"/>
                </a:ext>
              </a:extLst>
            </p:cNvPr>
            <p:cNvCxnSpPr/>
            <p:nvPr/>
          </p:nvCxnSpPr>
          <p:spPr>
            <a:xfrm rot="5400000">
              <a:off x="5800330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>
              <a:extLst>
                <a:ext uri="{FF2B5EF4-FFF2-40B4-BE49-F238E27FC236}">
                  <a16:creationId xmlns:a16="http://schemas.microsoft.com/office/drawing/2014/main" id="{9145727D-4B62-4FC1-B592-A355C0209AEF}"/>
                </a:ext>
              </a:extLst>
            </p:cNvPr>
            <p:cNvCxnSpPr/>
            <p:nvPr/>
          </p:nvCxnSpPr>
          <p:spPr>
            <a:xfrm rot="5400000">
              <a:off x="5920980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>
              <a:extLst>
                <a:ext uri="{FF2B5EF4-FFF2-40B4-BE49-F238E27FC236}">
                  <a16:creationId xmlns:a16="http://schemas.microsoft.com/office/drawing/2014/main" id="{EB16A54C-0C03-4CA8-8C4E-5F7D72BEC0E9}"/>
                </a:ext>
              </a:extLst>
            </p:cNvPr>
            <p:cNvCxnSpPr/>
            <p:nvPr/>
          </p:nvCxnSpPr>
          <p:spPr>
            <a:xfrm rot="5400000">
              <a:off x="6051155" y="1599013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181" name="Group 69"/>
          <p:cNvGrpSpPr>
            <a:grpSpLocks/>
          </p:cNvGrpSpPr>
          <p:nvPr/>
        </p:nvGrpSpPr>
        <p:grpSpPr bwMode="auto">
          <a:xfrm>
            <a:off x="5876925" y="1519238"/>
            <a:ext cx="889000" cy="153987"/>
            <a:chOff x="5240338" y="1524006"/>
            <a:chExt cx="888999" cy="153190"/>
          </a:xfrm>
        </p:grpSpPr>
        <p:cxnSp>
          <p:nvCxnSpPr>
            <p:cNvPr id="71" name="Straight Arrow Connector 70">
              <a:extLst>
                <a:ext uri="{FF2B5EF4-FFF2-40B4-BE49-F238E27FC236}">
                  <a16:creationId xmlns:a16="http://schemas.microsoft.com/office/drawing/2014/main" id="{AB71BDF0-B673-4AF2-9D58-04E1AFDCBD15}"/>
                </a:ext>
              </a:extLst>
            </p:cNvPr>
            <p:cNvCxnSpPr/>
            <p:nvPr/>
          </p:nvCxnSpPr>
          <p:spPr>
            <a:xfrm rot="5400000">
              <a:off x="5165330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>
              <a:extLst>
                <a:ext uri="{FF2B5EF4-FFF2-40B4-BE49-F238E27FC236}">
                  <a16:creationId xmlns:a16="http://schemas.microsoft.com/office/drawing/2014/main" id="{BE67FEDF-3FE4-4969-B7A2-333BBDCD1828}"/>
                </a:ext>
              </a:extLst>
            </p:cNvPr>
            <p:cNvCxnSpPr/>
            <p:nvPr/>
          </p:nvCxnSpPr>
          <p:spPr>
            <a:xfrm rot="5400000">
              <a:off x="5295505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Arrow Connector 72">
              <a:extLst>
                <a:ext uri="{FF2B5EF4-FFF2-40B4-BE49-F238E27FC236}">
                  <a16:creationId xmlns:a16="http://schemas.microsoft.com/office/drawing/2014/main" id="{8EF169DD-CBE8-4FDB-9437-25BE7E717534}"/>
                </a:ext>
              </a:extLst>
            </p:cNvPr>
            <p:cNvCxnSpPr/>
            <p:nvPr/>
          </p:nvCxnSpPr>
          <p:spPr>
            <a:xfrm rot="5400000">
              <a:off x="5416155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Arrow Connector 73">
              <a:extLst>
                <a:ext uri="{FF2B5EF4-FFF2-40B4-BE49-F238E27FC236}">
                  <a16:creationId xmlns:a16="http://schemas.microsoft.com/office/drawing/2014/main" id="{A76EDFDE-21FF-4D50-AD49-27D790FB1747}"/>
                </a:ext>
              </a:extLst>
            </p:cNvPr>
            <p:cNvCxnSpPr/>
            <p:nvPr/>
          </p:nvCxnSpPr>
          <p:spPr>
            <a:xfrm rot="5400000">
              <a:off x="5546330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Arrow Connector 74">
              <a:extLst>
                <a:ext uri="{FF2B5EF4-FFF2-40B4-BE49-F238E27FC236}">
                  <a16:creationId xmlns:a16="http://schemas.microsoft.com/office/drawing/2014/main" id="{2874D335-3573-4BB7-9AB7-EB1606D928E5}"/>
                </a:ext>
              </a:extLst>
            </p:cNvPr>
            <p:cNvCxnSpPr/>
            <p:nvPr/>
          </p:nvCxnSpPr>
          <p:spPr>
            <a:xfrm rot="5400000">
              <a:off x="5670155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Arrow Connector 75">
              <a:extLst>
                <a:ext uri="{FF2B5EF4-FFF2-40B4-BE49-F238E27FC236}">
                  <a16:creationId xmlns:a16="http://schemas.microsoft.com/office/drawing/2014/main" id="{0A609B6C-284B-45CF-9912-F1329D7321D4}"/>
                </a:ext>
              </a:extLst>
            </p:cNvPr>
            <p:cNvCxnSpPr/>
            <p:nvPr/>
          </p:nvCxnSpPr>
          <p:spPr>
            <a:xfrm rot="5400000">
              <a:off x="5800330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Arrow Connector 76">
              <a:extLst>
                <a:ext uri="{FF2B5EF4-FFF2-40B4-BE49-F238E27FC236}">
                  <a16:creationId xmlns:a16="http://schemas.microsoft.com/office/drawing/2014/main" id="{A6E1165E-422F-4475-A742-494BAAD07480}"/>
                </a:ext>
              </a:extLst>
            </p:cNvPr>
            <p:cNvCxnSpPr/>
            <p:nvPr/>
          </p:nvCxnSpPr>
          <p:spPr>
            <a:xfrm rot="5400000">
              <a:off x="5920980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Arrow Connector 77">
              <a:extLst>
                <a:ext uri="{FF2B5EF4-FFF2-40B4-BE49-F238E27FC236}">
                  <a16:creationId xmlns:a16="http://schemas.microsoft.com/office/drawing/2014/main" id="{2C77BD09-DD64-4604-AF2C-718EC1D8D01E}"/>
                </a:ext>
              </a:extLst>
            </p:cNvPr>
            <p:cNvCxnSpPr/>
            <p:nvPr/>
          </p:nvCxnSpPr>
          <p:spPr>
            <a:xfrm rot="5400000">
              <a:off x="6051155" y="1599014"/>
              <a:ext cx="153190" cy="3175"/>
            </a:xfrm>
            <a:prstGeom prst="straightConnector1">
              <a:avLst/>
            </a:prstGeom>
            <a:ln w="31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183" name="TextBox 79"/>
          <p:cNvSpPr txBox="1">
            <a:spLocks noChangeArrowheads="1"/>
          </p:cNvSpPr>
          <p:nvPr/>
        </p:nvSpPr>
        <p:spPr bwMode="auto">
          <a:xfrm>
            <a:off x="4891088" y="995363"/>
            <a:ext cx="4905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/>
              <a:t>Sand</a:t>
            </a:r>
          </a:p>
        </p:txBody>
      </p:sp>
      <p:sp>
        <p:nvSpPr>
          <p:cNvPr id="49184" name="TextBox 80"/>
          <p:cNvSpPr txBox="1">
            <a:spLocks noChangeArrowheads="1"/>
          </p:cNvSpPr>
          <p:nvPr/>
        </p:nvSpPr>
        <p:spPr bwMode="auto">
          <a:xfrm>
            <a:off x="4879975" y="1247775"/>
            <a:ext cx="441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/>
              <a:t>Clay</a:t>
            </a:r>
          </a:p>
        </p:txBody>
      </p:sp>
      <p:sp>
        <p:nvSpPr>
          <p:cNvPr id="87" name="Freeform 86">
            <a:extLst>
              <a:ext uri="{FF2B5EF4-FFF2-40B4-BE49-F238E27FC236}">
                <a16:creationId xmlns:a16="http://schemas.microsoft.com/office/drawing/2014/main" id="{DF121DBF-586E-48FC-A74A-88E7BAA83052}"/>
              </a:ext>
            </a:extLst>
          </p:cNvPr>
          <p:cNvSpPr/>
          <p:nvPr/>
        </p:nvSpPr>
        <p:spPr>
          <a:xfrm>
            <a:off x="4532313" y="3101975"/>
            <a:ext cx="2338387" cy="2214563"/>
          </a:xfrm>
          <a:custGeom>
            <a:avLst/>
            <a:gdLst>
              <a:gd name="connsiteX0" fmla="*/ 0 w 2362200"/>
              <a:gd name="connsiteY0" fmla="*/ 0 h 2071688"/>
              <a:gd name="connsiteX1" fmla="*/ 2362200 w 2362200"/>
              <a:gd name="connsiteY1" fmla="*/ 2071688 h 2071688"/>
              <a:gd name="connsiteX2" fmla="*/ 2362200 w 2362200"/>
              <a:gd name="connsiteY2" fmla="*/ 2071688 h 2071688"/>
              <a:gd name="connsiteX0" fmla="*/ 0 w 2362200"/>
              <a:gd name="connsiteY0" fmla="*/ 0 h 2071688"/>
              <a:gd name="connsiteX1" fmla="*/ 523875 w 2362200"/>
              <a:gd name="connsiteY1" fmla="*/ 66675 h 2071688"/>
              <a:gd name="connsiteX2" fmla="*/ 2362200 w 2362200"/>
              <a:gd name="connsiteY2" fmla="*/ 2071688 h 2071688"/>
              <a:gd name="connsiteX3" fmla="*/ 2362200 w 2362200"/>
              <a:gd name="connsiteY3" fmla="*/ 2071688 h 2071688"/>
              <a:gd name="connsiteX0" fmla="*/ 0 w 2362200"/>
              <a:gd name="connsiteY0" fmla="*/ 0 h 2071688"/>
              <a:gd name="connsiteX1" fmla="*/ 2362200 w 2362200"/>
              <a:gd name="connsiteY1" fmla="*/ 2071688 h 2071688"/>
              <a:gd name="connsiteX2" fmla="*/ 2362200 w 2362200"/>
              <a:gd name="connsiteY2" fmla="*/ 2071688 h 2071688"/>
              <a:gd name="connsiteX0" fmla="*/ 0 w 2362200"/>
              <a:gd name="connsiteY0" fmla="*/ 0 h 2071688"/>
              <a:gd name="connsiteX1" fmla="*/ 2362200 w 2362200"/>
              <a:gd name="connsiteY1" fmla="*/ 2071688 h 2071688"/>
              <a:gd name="connsiteX2" fmla="*/ 2362200 w 2362200"/>
              <a:gd name="connsiteY2" fmla="*/ 2071688 h 2071688"/>
              <a:gd name="connsiteX0" fmla="*/ 0 w 2362200"/>
              <a:gd name="connsiteY0" fmla="*/ 0 h 2071688"/>
              <a:gd name="connsiteX1" fmla="*/ 2362200 w 2362200"/>
              <a:gd name="connsiteY1" fmla="*/ 2071688 h 2071688"/>
              <a:gd name="connsiteX2" fmla="*/ 2362200 w 2362200"/>
              <a:gd name="connsiteY2" fmla="*/ 2071688 h 2071688"/>
              <a:gd name="connsiteX0" fmla="*/ 0 w 2362200"/>
              <a:gd name="connsiteY0" fmla="*/ 0 h 2071688"/>
              <a:gd name="connsiteX1" fmla="*/ 2362200 w 2362200"/>
              <a:gd name="connsiteY1" fmla="*/ 2071688 h 2071688"/>
              <a:gd name="connsiteX2" fmla="*/ 2362200 w 2362200"/>
              <a:gd name="connsiteY2" fmla="*/ 2071688 h 2071688"/>
              <a:gd name="connsiteX0" fmla="*/ 0 w 2362200"/>
              <a:gd name="connsiteY0" fmla="*/ 0 h 2071688"/>
              <a:gd name="connsiteX1" fmla="*/ 2362200 w 2362200"/>
              <a:gd name="connsiteY1" fmla="*/ 2071688 h 2071688"/>
              <a:gd name="connsiteX2" fmla="*/ 2362200 w 2362200"/>
              <a:gd name="connsiteY2" fmla="*/ 2071688 h 2071688"/>
              <a:gd name="connsiteX0" fmla="*/ 0 w 2362200"/>
              <a:gd name="connsiteY0" fmla="*/ 0 h 2233613"/>
              <a:gd name="connsiteX1" fmla="*/ 2362200 w 2362200"/>
              <a:gd name="connsiteY1" fmla="*/ 2071688 h 2233613"/>
              <a:gd name="connsiteX2" fmla="*/ 2347913 w 2362200"/>
              <a:gd name="connsiteY2" fmla="*/ 2233613 h 2233613"/>
              <a:gd name="connsiteX0" fmla="*/ 0 w 2347913"/>
              <a:gd name="connsiteY0" fmla="*/ 0 h 2233613"/>
              <a:gd name="connsiteX1" fmla="*/ 2347913 w 2347913"/>
              <a:gd name="connsiteY1" fmla="*/ 2233613 h 2233613"/>
              <a:gd name="connsiteX0" fmla="*/ 0 w 2347913"/>
              <a:gd name="connsiteY0" fmla="*/ 117474 h 2351087"/>
              <a:gd name="connsiteX1" fmla="*/ 2347913 w 2347913"/>
              <a:gd name="connsiteY1" fmla="*/ 2351087 h 2351087"/>
              <a:gd name="connsiteX0" fmla="*/ 0 w 2347913"/>
              <a:gd name="connsiteY0" fmla="*/ 117474 h 2351087"/>
              <a:gd name="connsiteX1" fmla="*/ 2347913 w 2347913"/>
              <a:gd name="connsiteY1" fmla="*/ 2351087 h 2351087"/>
              <a:gd name="connsiteX0" fmla="*/ 0 w 2347913"/>
              <a:gd name="connsiteY0" fmla="*/ 117474 h 2351087"/>
              <a:gd name="connsiteX1" fmla="*/ 2347913 w 2347913"/>
              <a:gd name="connsiteY1" fmla="*/ 2351087 h 2351087"/>
              <a:gd name="connsiteX0" fmla="*/ 0 w 2347913"/>
              <a:gd name="connsiteY0" fmla="*/ 0 h 2233613"/>
              <a:gd name="connsiteX1" fmla="*/ 2347913 w 2347913"/>
              <a:gd name="connsiteY1" fmla="*/ 2233613 h 2233613"/>
              <a:gd name="connsiteX0" fmla="*/ 0 w 2347913"/>
              <a:gd name="connsiteY0" fmla="*/ 0 h 2233613"/>
              <a:gd name="connsiteX1" fmla="*/ 2347913 w 2347913"/>
              <a:gd name="connsiteY1" fmla="*/ 2233613 h 2233613"/>
              <a:gd name="connsiteX0" fmla="*/ 0 w 2347913"/>
              <a:gd name="connsiteY0" fmla="*/ 0 h 2233613"/>
              <a:gd name="connsiteX1" fmla="*/ 2347913 w 2347913"/>
              <a:gd name="connsiteY1" fmla="*/ 2233613 h 2233613"/>
              <a:gd name="connsiteX0" fmla="*/ 0 w 2347913"/>
              <a:gd name="connsiteY0" fmla="*/ 0 h 2233613"/>
              <a:gd name="connsiteX1" fmla="*/ 2347913 w 2347913"/>
              <a:gd name="connsiteY1" fmla="*/ 2233613 h 2233613"/>
              <a:gd name="connsiteX0" fmla="*/ 0 w 2362201"/>
              <a:gd name="connsiteY0" fmla="*/ 0 h 2357438"/>
              <a:gd name="connsiteX1" fmla="*/ 2362201 w 2362201"/>
              <a:gd name="connsiteY1" fmla="*/ 2357438 h 2357438"/>
              <a:gd name="connsiteX0" fmla="*/ 0 w 2338388"/>
              <a:gd name="connsiteY0" fmla="*/ 0 h 2214563"/>
              <a:gd name="connsiteX1" fmla="*/ 2338388 w 2338388"/>
              <a:gd name="connsiteY1" fmla="*/ 2214563 h 2214563"/>
              <a:gd name="connsiteX0" fmla="*/ 0 w 2338388"/>
              <a:gd name="connsiteY0" fmla="*/ 22224 h 2236787"/>
              <a:gd name="connsiteX1" fmla="*/ 2338388 w 2338388"/>
              <a:gd name="connsiteY1" fmla="*/ 2236787 h 2236787"/>
              <a:gd name="connsiteX0" fmla="*/ 0 w 2338388"/>
              <a:gd name="connsiteY0" fmla="*/ 0 h 2214563"/>
              <a:gd name="connsiteX1" fmla="*/ 2338388 w 2338388"/>
              <a:gd name="connsiteY1" fmla="*/ 2214563 h 2214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38388" h="2214563">
                <a:moveTo>
                  <a:pt x="0" y="0"/>
                </a:moveTo>
                <a:cubicBezTo>
                  <a:pt x="1101726" y="11113"/>
                  <a:pt x="946150" y="107950"/>
                  <a:pt x="2338388" y="2214563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7AAC1BB7-E374-4723-A088-DC3E91DC39CF}"/>
              </a:ext>
            </a:extLst>
          </p:cNvPr>
          <p:cNvSpPr/>
          <p:nvPr/>
        </p:nvSpPr>
        <p:spPr>
          <a:xfrm>
            <a:off x="5514975" y="3341688"/>
            <a:ext cx="93663" cy="9366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1B5DE752-2579-4F0F-B37D-A53D7F1A577D}"/>
              </a:ext>
            </a:extLst>
          </p:cNvPr>
          <p:cNvCxnSpPr/>
          <p:nvPr/>
        </p:nvCxnSpPr>
        <p:spPr>
          <a:xfrm rot="16200000" flipH="1">
            <a:off x="4111625" y="4435475"/>
            <a:ext cx="2887663" cy="11113"/>
          </a:xfrm>
          <a:prstGeom prst="straightConnector1">
            <a:avLst/>
          </a:prstGeom>
          <a:ln w="952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189" name="TextBox 89"/>
          <p:cNvSpPr txBox="1">
            <a:spLocks noChangeArrowheads="1"/>
          </p:cNvSpPr>
          <p:nvPr/>
        </p:nvSpPr>
        <p:spPr bwMode="auto">
          <a:xfrm>
            <a:off x="265113" y="573088"/>
            <a:ext cx="38877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Scenario # 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The soil now is overconsolidated Soil:  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The new building is lighter in weight</a:t>
            </a:r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0CB95C5A-A2A5-4F6E-97C4-20FAFD8ACCBD}"/>
              </a:ext>
            </a:extLst>
          </p:cNvPr>
          <p:cNvSpPr/>
          <p:nvPr/>
        </p:nvSpPr>
        <p:spPr>
          <a:xfrm>
            <a:off x="4541838" y="3068638"/>
            <a:ext cx="66675" cy="66675"/>
          </a:xfrm>
          <a:prstGeom prst="ellipse">
            <a:avLst/>
          </a:prstGeom>
          <a:solidFill>
            <a:schemeClr val="bg1">
              <a:lumMod val="65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1AEC92D5-8256-4CC1-9426-9FF8F160B85E}"/>
              </a:ext>
            </a:extLst>
          </p:cNvPr>
          <p:cNvSpPr/>
          <p:nvPr/>
        </p:nvSpPr>
        <p:spPr>
          <a:xfrm>
            <a:off x="4887913" y="3090863"/>
            <a:ext cx="44450" cy="44450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CB9DA943-21F7-428D-BB3A-C1029D0ED451}"/>
              </a:ext>
            </a:extLst>
          </p:cNvPr>
          <p:cNvSpPr/>
          <p:nvPr/>
        </p:nvSpPr>
        <p:spPr>
          <a:xfrm>
            <a:off x="5122863" y="3130550"/>
            <a:ext cx="46037" cy="46038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CBA66B48-9478-4625-A2D8-B4D0AD800FEE}"/>
              </a:ext>
            </a:extLst>
          </p:cNvPr>
          <p:cNvSpPr/>
          <p:nvPr/>
        </p:nvSpPr>
        <p:spPr>
          <a:xfrm>
            <a:off x="5659438" y="3502025"/>
            <a:ext cx="44450" cy="46038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8A981158-21F6-45E7-B855-F7EE4BE3BF19}"/>
              </a:ext>
            </a:extLst>
          </p:cNvPr>
          <p:cNvSpPr/>
          <p:nvPr/>
        </p:nvSpPr>
        <p:spPr>
          <a:xfrm>
            <a:off x="5945188" y="3905250"/>
            <a:ext cx="44450" cy="44450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C54AF3BC-5C24-429C-B72A-C6BA821E008D}"/>
              </a:ext>
            </a:extLst>
          </p:cNvPr>
          <p:cNvSpPr/>
          <p:nvPr/>
        </p:nvSpPr>
        <p:spPr>
          <a:xfrm>
            <a:off x="6342063" y="4511675"/>
            <a:ext cx="46037" cy="46038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A549668E-335A-41E5-A241-CA4663EDC179}"/>
              </a:ext>
            </a:extLst>
          </p:cNvPr>
          <p:cNvSpPr/>
          <p:nvPr/>
        </p:nvSpPr>
        <p:spPr>
          <a:xfrm>
            <a:off x="6632575" y="4954588"/>
            <a:ext cx="46038" cy="46037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26ABA095-CB37-4514-B42E-68FE9B69F391}"/>
              </a:ext>
            </a:extLst>
          </p:cNvPr>
          <p:cNvCxnSpPr>
            <a:stCxn id="98" idx="6"/>
          </p:cNvCxnSpPr>
          <p:nvPr/>
        </p:nvCxnSpPr>
        <p:spPr>
          <a:xfrm flipH="1" flipV="1">
            <a:off x="4908550" y="4730750"/>
            <a:ext cx="1985963" cy="5889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Oval 100">
            <a:extLst>
              <a:ext uri="{FF2B5EF4-FFF2-40B4-BE49-F238E27FC236}">
                <a16:creationId xmlns:a16="http://schemas.microsoft.com/office/drawing/2014/main" id="{CCD9C7BA-F019-4A33-9E70-FA6D88FBAAAC}"/>
              </a:ext>
            </a:extLst>
          </p:cNvPr>
          <p:cNvSpPr/>
          <p:nvPr/>
        </p:nvSpPr>
        <p:spPr>
          <a:xfrm>
            <a:off x="4879975" y="4711700"/>
            <a:ext cx="46038" cy="46038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103" name="Straight Arrow Connector 102">
            <a:extLst>
              <a:ext uri="{FF2B5EF4-FFF2-40B4-BE49-F238E27FC236}">
                <a16:creationId xmlns:a16="http://schemas.microsoft.com/office/drawing/2014/main" id="{9FF42365-7365-401A-B8EF-6B7D558E0F39}"/>
              </a:ext>
            </a:extLst>
          </p:cNvPr>
          <p:cNvCxnSpPr/>
          <p:nvPr/>
        </p:nvCxnSpPr>
        <p:spPr>
          <a:xfrm rot="10800000">
            <a:off x="5732463" y="4973638"/>
            <a:ext cx="188912" cy="571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Oval 97">
            <a:extLst>
              <a:ext uri="{FF2B5EF4-FFF2-40B4-BE49-F238E27FC236}">
                <a16:creationId xmlns:a16="http://schemas.microsoft.com/office/drawing/2014/main" id="{23322BEC-2B93-4EC5-93CE-6811CC6A5929}"/>
              </a:ext>
            </a:extLst>
          </p:cNvPr>
          <p:cNvSpPr/>
          <p:nvPr/>
        </p:nvSpPr>
        <p:spPr>
          <a:xfrm>
            <a:off x="6850063" y="5297488"/>
            <a:ext cx="44450" cy="46037"/>
          </a:xfrm>
          <a:prstGeom prst="ellipse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8B0622F-B5D5-45FA-812D-8E07597D8CE6}"/>
              </a:ext>
            </a:extLst>
          </p:cNvPr>
          <p:cNvSpPr txBox="1"/>
          <p:nvPr/>
        </p:nvSpPr>
        <p:spPr>
          <a:xfrm>
            <a:off x="4370388" y="2809875"/>
            <a:ext cx="411162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Symbol" pitchFamily="18" charset="2"/>
                <a:cs typeface="+mn-cs"/>
              </a:rPr>
              <a:t>D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n-lt"/>
                <a:cs typeface="+mn-cs"/>
              </a:rPr>
              <a:t>p</a:t>
            </a:r>
            <a:r>
              <a:rPr lang="en-US" sz="1200" baseline="-25000" dirty="0">
                <a:solidFill>
                  <a:schemeClr val="bg1">
                    <a:lumMod val="50000"/>
                  </a:schemeClr>
                </a:solidFill>
                <a:latin typeface="+mn-lt"/>
                <a:cs typeface="+mn-cs"/>
              </a:rPr>
              <a:t>1</a:t>
            </a: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374F5443-65E3-4765-941A-321D754F832B}"/>
              </a:ext>
            </a:extLst>
          </p:cNvPr>
          <p:cNvSpPr/>
          <p:nvPr/>
        </p:nvSpPr>
        <p:spPr>
          <a:xfrm>
            <a:off x="6223000" y="241300"/>
            <a:ext cx="723900" cy="571500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49203" name="Group 164"/>
          <p:cNvGrpSpPr>
            <a:grpSpLocks/>
          </p:cNvGrpSpPr>
          <p:nvPr/>
        </p:nvGrpSpPr>
        <p:grpSpPr bwMode="auto">
          <a:xfrm>
            <a:off x="6275388" y="582613"/>
            <a:ext cx="611187" cy="230187"/>
            <a:chOff x="6288881" y="583406"/>
            <a:chExt cx="610394" cy="229394"/>
          </a:xfrm>
        </p:grpSpPr>
        <p:cxnSp>
          <p:nvCxnSpPr>
            <p:cNvPr id="111" name="Straight Arrow Connector 110">
              <a:extLst>
                <a:ext uri="{FF2B5EF4-FFF2-40B4-BE49-F238E27FC236}">
                  <a16:creationId xmlns:a16="http://schemas.microsoft.com/office/drawing/2014/main" id="{AD63526A-E692-42C8-A683-8BAD5FA13AC9}"/>
                </a:ext>
              </a:extLst>
            </p:cNvPr>
            <p:cNvCxnSpPr/>
            <p:nvPr/>
          </p:nvCxnSpPr>
          <p:spPr>
            <a:xfrm rot="5400000">
              <a:off x="6174976" y="697311"/>
              <a:ext cx="229394" cy="1585"/>
            </a:xfrm>
            <a:prstGeom prst="straightConnector1">
              <a:avLst/>
            </a:prstGeom>
            <a:ln w="3175"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Arrow Connector 114">
              <a:extLst>
                <a:ext uri="{FF2B5EF4-FFF2-40B4-BE49-F238E27FC236}">
                  <a16:creationId xmlns:a16="http://schemas.microsoft.com/office/drawing/2014/main" id="{F8902093-A2F3-457F-A894-44E85B8443F9}"/>
                </a:ext>
              </a:extLst>
            </p:cNvPr>
            <p:cNvCxnSpPr/>
            <p:nvPr/>
          </p:nvCxnSpPr>
          <p:spPr>
            <a:xfrm rot="5400000">
              <a:off x="6327971" y="698103"/>
              <a:ext cx="229394" cy="0"/>
            </a:xfrm>
            <a:prstGeom prst="straightConnector1">
              <a:avLst/>
            </a:prstGeom>
            <a:ln w="3175"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Arrow Connector 115">
              <a:extLst>
                <a:ext uri="{FF2B5EF4-FFF2-40B4-BE49-F238E27FC236}">
                  <a16:creationId xmlns:a16="http://schemas.microsoft.com/office/drawing/2014/main" id="{EEBE99C3-7168-4939-8C4C-C5A6AA27116F}"/>
                </a:ext>
              </a:extLst>
            </p:cNvPr>
            <p:cNvCxnSpPr/>
            <p:nvPr/>
          </p:nvCxnSpPr>
          <p:spPr>
            <a:xfrm rot="5400000">
              <a:off x="6480173" y="698103"/>
              <a:ext cx="229394" cy="0"/>
            </a:xfrm>
            <a:prstGeom prst="straightConnector1">
              <a:avLst/>
            </a:prstGeom>
            <a:ln w="3175"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Arrow Connector 116">
              <a:extLst>
                <a:ext uri="{FF2B5EF4-FFF2-40B4-BE49-F238E27FC236}">
                  <a16:creationId xmlns:a16="http://schemas.microsoft.com/office/drawing/2014/main" id="{B6D4E324-23F8-43EC-82F7-107B8E885D47}"/>
                </a:ext>
              </a:extLst>
            </p:cNvPr>
            <p:cNvCxnSpPr/>
            <p:nvPr/>
          </p:nvCxnSpPr>
          <p:spPr>
            <a:xfrm rot="5400000">
              <a:off x="6632375" y="698103"/>
              <a:ext cx="229394" cy="0"/>
            </a:xfrm>
            <a:prstGeom prst="straightConnector1">
              <a:avLst/>
            </a:prstGeom>
            <a:ln w="3175"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Arrow Connector 117">
              <a:extLst>
                <a:ext uri="{FF2B5EF4-FFF2-40B4-BE49-F238E27FC236}">
                  <a16:creationId xmlns:a16="http://schemas.microsoft.com/office/drawing/2014/main" id="{5B035348-F215-44B4-92E7-ECF8701875DE}"/>
                </a:ext>
              </a:extLst>
            </p:cNvPr>
            <p:cNvCxnSpPr/>
            <p:nvPr/>
          </p:nvCxnSpPr>
          <p:spPr>
            <a:xfrm rot="5400000">
              <a:off x="6783786" y="697311"/>
              <a:ext cx="229394" cy="1585"/>
            </a:xfrm>
            <a:prstGeom prst="straightConnector1">
              <a:avLst/>
            </a:prstGeom>
            <a:ln w="3175"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204" name="TextBox 118"/>
          <p:cNvSpPr txBox="1">
            <a:spLocks noChangeArrowheads="1"/>
          </p:cNvSpPr>
          <p:nvPr/>
        </p:nvSpPr>
        <p:spPr bwMode="auto">
          <a:xfrm>
            <a:off x="6296025" y="331788"/>
            <a:ext cx="5365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/>
              <a:t>q</a:t>
            </a:r>
            <a:r>
              <a:rPr lang="en-US" altLang="en-US" sz="1200" baseline="-25000"/>
              <a:t>design</a:t>
            </a:r>
          </a:p>
        </p:txBody>
      </p:sp>
      <p:sp>
        <p:nvSpPr>
          <p:cNvPr id="120" name="Trapezoid 119">
            <a:extLst>
              <a:ext uri="{FF2B5EF4-FFF2-40B4-BE49-F238E27FC236}">
                <a16:creationId xmlns:a16="http://schemas.microsoft.com/office/drawing/2014/main" id="{5BF02B56-7089-495C-BADB-B81D1144B41A}"/>
              </a:ext>
            </a:extLst>
          </p:cNvPr>
          <p:cNvSpPr/>
          <p:nvPr/>
        </p:nvSpPr>
        <p:spPr>
          <a:xfrm>
            <a:off x="5875338" y="812800"/>
            <a:ext cx="1416050" cy="862013"/>
          </a:xfrm>
          <a:prstGeom prst="trapezoid">
            <a:avLst>
              <a:gd name="adj" fmla="val 40193"/>
            </a:avLst>
          </a:prstGeom>
          <a:noFill/>
          <a:ln w="3175">
            <a:solidFill>
              <a:schemeClr val="bg1">
                <a:lumMod val="9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123" name="Straight Arrow Connector 122">
            <a:extLst>
              <a:ext uri="{FF2B5EF4-FFF2-40B4-BE49-F238E27FC236}">
                <a16:creationId xmlns:a16="http://schemas.microsoft.com/office/drawing/2014/main" id="{64BC8865-A022-4237-8921-0D5FEE00E6E8}"/>
              </a:ext>
            </a:extLst>
          </p:cNvPr>
          <p:cNvCxnSpPr/>
          <p:nvPr/>
        </p:nvCxnSpPr>
        <p:spPr>
          <a:xfrm rot="5400000">
            <a:off x="4935538" y="1592262"/>
            <a:ext cx="152400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Arrow Connector 123">
            <a:extLst>
              <a:ext uri="{FF2B5EF4-FFF2-40B4-BE49-F238E27FC236}">
                <a16:creationId xmlns:a16="http://schemas.microsoft.com/office/drawing/2014/main" id="{78E397FC-9208-4A0F-9549-C1A18266B46D}"/>
              </a:ext>
            </a:extLst>
          </p:cNvPr>
          <p:cNvCxnSpPr/>
          <p:nvPr/>
        </p:nvCxnSpPr>
        <p:spPr>
          <a:xfrm rot="5400000">
            <a:off x="5054601" y="1592262"/>
            <a:ext cx="152400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Arrow Connector 124">
            <a:extLst>
              <a:ext uri="{FF2B5EF4-FFF2-40B4-BE49-F238E27FC236}">
                <a16:creationId xmlns:a16="http://schemas.microsoft.com/office/drawing/2014/main" id="{E4F90BAB-48BA-49D4-AAAB-E9A2E8CB6DCA}"/>
              </a:ext>
            </a:extLst>
          </p:cNvPr>
          <p:cNvCxnSpPr/>
          <p:nvPr/>
        </p:nvCxnSpPr>
        <p:spPr>
          <a:xfrm rot="5400000">
            <a:off x="5184776" y="1592262"/>
            <a:ext cx="152400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Arrow Connector 125">
            <a:extLst>
              <a:ext uri="{FF2B5EF4-FFF2-40B4-BE49-F238E27FC236}">
                <a16:creationId xmlns:a16="http://schemas.microsoft.com/office/drawing/2014/main" id="{11521405-FCBC-4E3D-9906-4F97DCF7E483}"/>
              </a:ext>
            </a:extLst>
          </p:cNvPr>
          <p:cNvCxnSpPr/>
          <p:nvPr/>
        </p:nvCxnSpPr>
        <p:spPr>
          <a:xfrm rot="5400000">
            <a:off x="5308601" y="1592262"/>
            <a:ext cx="152400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Arrow Connector 126">
            <a:extLst>
              <a:ext uri="{FF2B5EF4-FFF2-40B4-BE49-F238E27FC236}">
                <a16:creationId xmlns:a16="http://schemas.microsoft.com/office/drawing/2014/main" id="{3F72BCC3-57A6-48F1-9A14-D7E7CD353BBF}"/>
              </a:ext>
            </a:extLst>
          </p:cNvPr>
          <p:cNvCxnSpPr/>
          <p:nvPr/>
        </p:nvCxnSpPr>
        <p:spPr>
          <a:xfrm rot="5400000">
            <a:off x="5440363" y="1592262"/>
            <a:ext cx="152400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Arrow Connector 127">
            <a:extLst>
              <a:ext uri="{FF2B5EF4-FFF2-40B4-BE49-F238E27FC236}">
                <a16:creationId xmlns:a16="http://schemas.microsoft.com/office/drawing/2014/main" id="{1FC83C66-9831-44F9-9B43-62F58697F405}"/>
              </a:ext>
            </a:extLst>
          </p:cNvPr>
          <p:cNvCxnSpPr/>
          <p:nvPr/>
        </p:nvCxnSpPr>
        <p:spPr>
          <a:xfrm rot="5400000">
            <a:off x="5559426" y="1592262"/>
            <a:ext cx="152400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Arrow Connector 128">
            <a:extLst>
              <a:ext uri="{FF2B5EF4-FFF2-40B4-BE49-F238E27FC236}">
                <a16:creationId xmlns:a16="http://schemas.microsoft.com/office/drawing/2014/main" id="{2F13E937-B302-426B-8C1E-46FA3094634D}"/>
              </a:ext>
            </a:extLst>
          </p:cNvPr>
          <p:cNvCxnSpPr/>
          <p:nvPr/>
        </p:nvCxnSpPr>
        <p:spPr>
          <a:xfrm rot="5400000">
            <a:off x="5689601" y="1592262"/>
            <a:ext cx="152400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Arrow Connector 130">
            <a:extLst>
              <a:ext uri="{FF2B5EF4-FFF2-40B4-BE49-F238E27FC236}">
                <a16:creationId xmlns:a16="http://schemas.microsoft.com/office/drawing/2014/main" id="{1F039AD8-98AD-4AE8-B76D-1112A29C0D33}"/>
              </a:ext>
            </a:extLst>
          </p:cNvPr>
          <p:cNvCxnSpPr/>
          <p:nvPr/>
        </p:nvCxnSpPr>
        <p:spPr>
          <a:xfrm rot="5400000">
            <a:off x="7816057" y="1599406"/>
            <a:ext cx="153988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Arrow Connector 131">
            <a:extLst>
              <a:ext uri="{FF2B5EF4-FFF2-40B4-BE49-F238E27FC236}">
                <a16:creationId xmlns:a16="http://schemas.microsoft.com/office/drawing/2014/main" id="{86FE5D03-ECE9-4F62-9B34-C529FD9C85F6}"/>
              </a:ext>
            </a:extLst>
          </p:cNvPr>
          <p:cNvCxnSpPr/>
          <p:nvPr/>
        </p:nvCxnSpPr>
        <p:spPr>
          <a:xfrm rot="5400000">
            <a:off x="7946232" y="1599406"/>
            <a:ext cx="153988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Arrow Connector 132">
            <a:extLst>
              <a:ext uri="{FF2B5EF4-FFF2-40B4-BE49-F238E27FC236}">
                <a16:creationId xmlns:a16="http://schemas.microsoft.com/office/drawing/2014/main" id="{11F4B987-7606-421F-9468-B4A71AC54D34}"/>
              </a:ext>
            </a:extLst>
          </p:cNvPr>
          <p:cNvCxnSpPr/>
          <p:nvPr/>
        </p:nvCxnSpPr>
        <p:spPr>
          <a:xfrm rot="5400000">
            <a:off x="8065294" y="1599406"/>
            <a:ext cx="153988" cy="3175"/>
          </a:xfrm>
          <a:prstGeom prst="straightConnector1">
            <a:avLst/>
          </a:prstGeom>
          <a:ln w="31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216" name="Group 68"/>
          <p:cNvGrpSpPr>
            <a:grpSpLocks/>
          </p:cNvGrpSpPr>
          <p:nvPr/>
        </p:nvGrpSpPr>
        <p:grpSpPr bwMode="auto">
          <a:xfrm>
            <a:off x="5878513" y="1528763"/>
            <a:ext cx="758825" cy="149225"/>
            <a:chOff x="5240338" y="1524006"/>
            <a:chExt cx="888999" cy="153190"/>
          </a:xfrm>
        </p:grpSpPr>
        <p:cxnSp>
          <p:nvCxnSpPr>
            <p:cNvPr id="141" name="Straight Arrow Connector 140">
              <a:extLst>
                <a:ext uri="{FF2B5EF4-FFF2-40B4-BE49-F238E27FC236}">
                  <a16:creationId xmlns:a16="http://schemas.microsoft.com/office/drawing/2014/main" id="{BAA374C9-664E-48A3-8486-A5D20A499A40}"/>
                </a:ext>
              </a:extLst>
            </p:cNvPr>
            <p:cNvCxnSpPr/>
            <p:nvPr/>
          </p:nvCxnSpPr>
          <p:spPr>
            <a:xfrm rot="5400000">
              <a:off x="5165603" y="1598741"/>
              <a:ext cx="153190" cy="3720"/>
            </a:xfrm>
            <a:prstGeom prst="straightConnector1">
              <a:avLst/>
            </a:prstGeom>
            <a:ln w="19050">
              <a:noFill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Arrow Connector 141">
              <a:extLst>
                <a:ext uri="{FF2B5EF4-FFF2-40B4-BE49-F238E27FC236}">
                  <a16:creationId xmlns:a16="http://schemas.microsoft.com/office/drawing/2014/main" id="{C97C2456-0AC1-41E5-B548-D4FDB486278B}"/>
                </a:ext>
              </a:extLst>
            </p:cNvPr>
            <p:cNvCxnSpPr/>
            <p:nvPr/>
          </p:nvCxnSpPr>
          <p:spPr>
            <a:xfrm rot="5400000">
              <a:off x="5295791" y="1598741"/>
              <a:ext cx="153190" cy="3720"/>
            </a:xfrm>
            <a:prstGeom prst="straightConnector1">
              <a:avLst/>
            </a:prstGeom>
            <a:ln w="19050">
              <a:noFill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Arrow Connector 142">
              <a:extLst>
                <a:ext uri="{FF2B5EF4-FFF2-40B4-BE49-F238E27FC236}">
                  <a16:creationId xmlns:a16="http://schemas.microsoft.com/office/drawing/2014/main" id="{72CF51EB-1DB9-4045-9B68-C58E05A93EC2}"/>
                </a:ext>
              </a:extLst>
            </p:cNvPr>
            <p:cNvCxnSpPr/>
            <p:nvPr/>
          </p:nvCxnSpPr>
          <p:spPr>
            <a:xfrm rot="5400000">
              <a:off x="5414820" y="1598741"/>
              <a:ext cx="153190" cy="3720"/>
            </a:xfrm>
            <a:prstGeom prst="straightConnector1">
              <a:avLst/>
            </a:prstGeom>
            <a:ln w="19050">
              <a:noFill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Arrow Connector 143">
              <a:extLst>
                <a:ext uri="{FF2B5EF4-FFF2-40B4-BE49-F238E27FC236}">
                  <a16:creationId xmlns:a16="http://schemas.microsoft.com/office/drawing/2014/main" id="{0729DB19-DBD6-4F49-8648-C41F4F46AD09}"/>
                </a:ext>
              </a:extLst>
            </p:cNvPr>
            <p:cNvCxnSpPr/>
            <p:nvPr/>
          </p:nvCxnSpPr>
          <p:spPr>
            <a:xfrm rot="5400000">
              <a:off x="5546868" y="1598741"/>
              <a:ext cx="153190" cy="3720"/>
            </a:xfrm>
            <a:prstGeom prst="straightConnector1">
              <a:avLst/>
            </a:prstGeom>
            <a:ln w="19050">
              <a:noFill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Arrow Connector 144">
              <a:extLst>
                <a:ext uri="{FF2B5EF4-FFF2-40B4-BE49-F238E27FC236}">
                  <a16:creationId xmlns:a16="http://schemas.microsoft.com/office/drawing/2014/main" id="{746FAA43-C005-4C61-B382-B9832286C0EF}"/>
                </a:ext>
              </a:extLst>
            </p:cNvPr>
            <p:cNvCxnSpPr/>
            <p:nvPr/>
          </p:nvCxnSpPr>
          <p:spPr>
            <a:xfrm rot="5400000">
              <a:off x="5669616" y="1598741"/>
              <a:ext cx="153190" cy="3720"/>
            </a:xfrm>
            <a:prstGeom prst="straightConnector1">
              <a:avLst/>
            </a:prstGeom>
            <a:ln w="19050">
              <a:noFill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Arrow Connector 145">
              <a:extLst>
                <a:ext uri="{FF2B5EF4-FFF2-40B4-BE49-F238E27FC236}">
                  <a16:creationId xmlns:a16="http://schemas.microsoft.com/office/drawing/2014/main" id="{96AAB415-AB4A-454C-B89B-1028D403BB6B}"/>
                </a:ext>
              </a:extLst>
            </p:cNvPr>
            <p:cNvCxnSpPr/>
            <p:nvPr/>
          </p:nvCxnSpPr>
          <p:spPr>
            <a:xfrm rot="5400000">
              <a:off x="5801665" y="1598741"/>
              <a:ext cx="153190" cy="3720"/>
            </a:xfrm>
            <a:prstGeom prst="straightConnector1">
              <a:avLst/>
            </a:prstGeom>
            <a:ln w="19050">
              <a:noFill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Arrow Connector 146">
              <a:extLst>
                <a:ext uri="{FF2B5EF4-FFF2-40B4-BE49-F238E27FC236}">
                  <a16:creationId xmlns:a16="http://schemas.microsoft.com/office/drawing/2014/main" id="{91F16D37-AF1B-40E9-B781-8A07569FFC5B}"/>
                </a:ext>
              </a:extLst>
            </p:cNvPr>
            <p:cNvCxnSpPr/>
            <p:nvPr/>
          </p:nvCxnSpPr>
          <p:spPr>
            <a:xfrm rot="5400000">
              <a:off x="5920694" y="1598741"/>
              <a:ext cx="153190" cy="3720"/>
            </a:xfrm>
            <a:prstGeom prst="straightConnector1">
              <a:avLst/>
            </a:prstGeom>
            <a:ln w="19050">
              <a:noFill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Arrow Connector 147">
              <a:extLst>
                <a:ext uri="{FF2B5EF4-FFF2-40B4-BE49-F238E27FC236}">
                  <a16:creationId xmlns:a16="http://schemas.microsoft.com/office/drawing/2014/main" id="{E408F264-A8EC-4DFE-ADFB-86768DBF8811}"/>
                </a:ext>
              </a:extLst>
            </p:cNvPr>
            <p:cNvCxnSpPr/>
            <p:nvPr/>
          </p:nvCxnSpPr>
          <p:spPr>
            <a:xfrm rot="5400000">
              <a:off x="6050882" y="1598741"/>
              <a:ext cx="153190" cy="3720"/>
            </a:xfrm>
            <a:prstGeom prst="straightConnector1">
              <a:avLst/>
            </a:prstGeom>
            <a:ln w="19050">
              <a:noFill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217" name="Group 165"/>
          <p:cNvGrpSpPr>
            <a:grpSpLocks/>
          </p:cNvGrpSpPr>
          <p:nvPr/>
        </p:nvGrpSpPr>
        <p:grpSpPr bwMode="auto">
          <a:xfrm>
            <a:off x="6740525" y="1528763"/>
            <a:ext cx="542925" cy="153987"/>
            <a:chOff x="6741117" y="1528763"/>
            <a:chExt cx="542365" cy="153210"/>
          </a:xfrm>
        </p:grpSpPr>
        <p:cxnSp>
          <p:nvCxnSpPr>
            <p:cNvPr id="150" name="Straight Arrow Connector 149">
              <a:extLst>
                <a:ext uri="{FF2B5EF4-FFF2-40B4-BE49-F238E27FC236}">
                  <a16:creationId xmlns:a16="http://schemas.microsoft.com/office/drawing/2014/main" id="{89B89CE8-DA27-4218-B642-338125B9DBA0}"/>
                </a:ext>
              </a:extLst>
            </p:cNvPr>
            <p:cNvCxnSpPr/>
            <p:nvPr/>
          </p:nvCxnSpPr>
          <p:spPr>
            <a:xfrm rot="5400000">
              <a:off x="6668467" y="1601413"/>
              <a:ext cx="148472" cy="3172"/>
            </a:xfrm>
            <a:prstGeom prst="straightConnector1">
              <a:avLst/>
            </a:prstGeom>
            <a:ln w="19050">
              <a:noFill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Arrow Connector 150">
              <a:extLst>
                <a:ext uri="{FF2B5EF4-FFF2-40B4-BE49-F238E27FC236}">
                  <a16:creationId xmlns:a16="http://schemas.microsoft.com/office/drawing/2014/main" id="{263C66D3-F73F-4178-82D8-D4879EE59B5B}"/>
                </a:ext>
              </a:extLst>
            </p:cNvPr>
            <p:cNvCxnSpPr/>
            <p:nvPr/>
          </p:nvCxnSpPr>
          <p:spPr>
            <a:xfrm rot="5400000">
              <a:off x="6779477" y="1601413"/>
              <a:ext cx="148472" cy="3172"/>
            </a:xfrm>
            <a:prstGeom prst="straightConnector1">
              <a:avLst/>
            </a:prstGeom>
            <a:ln w="19050">
              <a:noFill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Arrow Connector 151">
              <a:extLst>
                <a:ext uri="{FF2B5EF4-FFF2-40B4-BE49-F238E27FC236}">
                  <a16:creationId xmlns:a16="http://schemas.microsoft.com/office/drawing/2014/main" id="{DE9C3431-3A2D-4B97-8BFE-32877E075CA6}"/>
                </a:ext>
              </a:extLst>
            </p:cNvPr>
            <p:cNvCxnSpPr/>
            <p:nvPr/>
          </p:nvCxnSpPr>
          <p:spPr>
            <a:xfrm rot="5400000">
              <a:off x="6880972" y="1601413"/>
              <a:ext cx="148472" cy="3172"/>
            </a:xfrm>
            <a:prstGeom prst="straightConnector1">
              <a:avLst/>
            </a:prstGeom>
            <a:ln w="19050">
              <a:noFill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Arrow Connector 152">
              <a:extLst>
                <a:ext uri="{FF2B5EF4-FFF2-40B4-BE49-F238E27FC236}">
                  <a16:creationId xmlns:a16="http://schemas.microsoft.com/office/drawing/2014/main" id="{9013670D-F204-4D68-896D-7C731A8EA25F}"/>
                </a:ext>
              </a:extLst>
            </p:cNvPr>
            <p:cNvCxnSpPr/>
            <p:nvPr/>
          </p:nvCxnSpPr>
          <p:spPr>
            <a:xfrm rot="5400000">
              <a:off x="6992776" y="1602206"/>
              <a:ext cx="148472" cy="1585"/>
            </a:xfrm>
            <a:prstGeom prst="straightConnector1">
              <a:avLst/>
            </a:prstGeom>
            <a:ln w="19050">
              <a:noFill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Arrow Connector 153">
              <a:extLst>
                <a:ext uri="{FF2B5EF4-FFF2-40B4-BE49-F238E27FC236}">
                  <a16:creationId xmlns:a16="http://schemas.microsoft.com/office/drawing/2014/main" id="{2A8043F7-C3EB-45DA-B707-13A1B9ECBDC2}"/>
                </a:ext>
              </a:extLst>
            </p:cNvPr>
            <p:cNvCxnSpPr/>
            <p:nvPr/>
          </p:nvCxnSpPr>
          <p:spPr>
            <a:xfrm rot="5400000">
              <a:off x="7098236" y="1601413"/>
              <a:ext cx="148472" cy="3172"/>
            </a:xfrm>
            <a:prstGeom prst="straightConnector1">
              <a:avLst/>
            </a:prstGeom>
            <a:ln w="19050">
              <a:noFill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Arrow Connector 157">
              <a:extLst>
                <a:ext uri="{FF2B5EF4-FFF2-40B4-BE49-F238E27FC236}">
                  <a16:creationId xmlns:a16="http://schemas.microsoft.com/office/drawing/2014/main" id="{AAC8EA8D-5BF2-400B-AA81-872072C19E65}"/>
                </a:ext>
              </a:extLst>
            </p:cNvPr>
            <p:cNvCxnSpPr/>
            <p:nvPr/>
          </p:nvCxnSpPr>
          <p:spPr>
            <a:xfrm rot="5400000">
              <a:off x="7207660" y="1606151"/>
              <a:ext cx="148472" cy="3172"/>
            </a:xfrm>
            <a:prstGeom prst="straightConnector1">
              <a:avLst/>
            </a:prstGeom>
            <a:ln w="19050">
              <a:noFill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219" name="TextBox 159"/>
          <p:cNvSpPr txBox="1">
            <a:spLocks noChangeArrowheads="1"/>
          </p:cNvSpPr>
          <p:nvPr/>
        </p:nvSpPr>
        <p:spPr bwMode="auto">
          <a:xfrm>
            <a:off x="7319963" y="512763"/>
            <a:ext cx="3905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"/>
              <a:t>G.S.</a:t>
            </a:r>
          </a:p>
        </p:txBody>
      </p:sp>
      <p:sp>
        <p:nvSpPr>
          <p:cNvPr id="161" name="Isosceles Triangle 160">
            <a:extLst>
              <a:ext uri="{FF2B5EF4-FFF2-40B4-BE49-F238E27FC236}">
                <a16:creationId xmlns:a16="http://schemas.microsoft.com/office/drawing/2014/main" id="{D2162E5D-D214-441C-8C3D-CA16C122B60E}"/>
              </a:ext>
            </a:extLst>
          </p:cNvPr>
          <p:cNvSpPr/>
          <p:nvPr/>
        </p:nvSpPr>
        <p:spPr>
          <a:xfrm rot="10800000">
            <a:off x="7450138" y="693738"/>
            <a:ext cx="79375" cy="80962"/>
          </a:xfrm>
          <a:prstGeom prst="triangle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136" name="Straight Arrow Connector 135">
            <a:extLst>
              <a:ext uri="{FF2B5EF4-FFF2-40B4-BE49-F238E27FC236}">
                <a16:creationId xmlns:a16="http://schemas.microsoft.com/office/drawing/2014/main" id="{36118D9D-50D2-4D4E-BD5A-30030BBA9BF2}"/>
              </a:ext>
            </a:extLst>
          </p:cNvPr>
          <p:cNvCxnSpPr/>
          <p:nvPr/>
        </p:nvCxnSpPr>
        <p:spPr>
          <a:xfrm rot="16200000" flipH="1" flipV="1">
            <a:off x="5076825" y="4613276"/>
            <a:ext cx="2543175" cy="0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13D37E0A-3BC1-4079-8D2C-E49174348086}"/>
              </a:ext>
            </a:extLst>
          </p:cNvPr>
          <p:cNvCxnSpPr/>
          <p:nvPr/>
        </p:nvCxnSpPr>
        <p:spPr>
          <a:xfrm>
            <a:off x="5562600" y="3746500"/>
            <a:ext cx="800100" cy="1588"/>
          </a:xfrm>
          <a:prstGeom prst="straightConnector1">
            <a:avLst/>
          </a:prstGeom>
          <a:ln w="3175">
            <a:solidFill>
              <a:schemeClr val="bg1">
                <a:lumMod val="8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A10C1FFC-A798-48CD-962B-F36BB17A9DB8}"/>
              </a:ext>
            </a:extLst>
          </p:cNvPr>
          <p:cNvCxnSpPr/>
          <p:nvPr/>
        </p:nvCxnSpPr>
        <p:spPr>
          <a:xfrm rot="10800000">
            <a:off x="5562600" y="4295775"/>
            <a:ext cx="652463" cy="19843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Oval 161">
            <a:extLst>
              <a:ext uri="{FF2B5EF4-FFF2-40B4-BE49-F238E27FC236}">
                <a16:creationId xmlns:a16="http://schemas.microsoft.com/office/drawing/2014/main" id="{D29BA36D-A3CF-49B7-A8F8-C2B03AF7C9BC}"/>
              </a:ext>
            </a:extLst>
          </p:cNvPr>
          <p:cNvSpPr/>
          <p:nvPr/>
        </p:nvSpPr>
        <p:spPr>
          <a:xfrm>
            <a:off x="5521325" y="4249738"/>
            <a:ext cx="82550" cy="82550"/>
          </a:xfrm>
          <a:prstGeom prst="ellipse">
            <a:avLst/>
          </a:prstGeom>
          <a:solidFill>
            <a:srgbClr val="92D05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7" name="Freeform 166">
            <a:extLst>
              <a:ext uri="{FF2B5EF4-FFF2-40B4-BE49-F238E27FC236}">
                <a16:creationId xmlns:a16="http://schemas.microsoft.com/office/drawing/2014/main" id="{449DAD4E-B6D1-4524-AAC9-C7F11ED38EED}"/>
              </a:ext>
            </a:extLst>
          </p:cNvPr>
          <p:cNvSpPr/>
          <p:nvPr/>
        </p:nvSpPr>
        <p:spPr>
          <a:xfrm>
            <a:off x="6265863" y="522288"/>
            <a:ext cx="2706687" cy="3897312"/>
          </a:xfrm>
          <a:custGeom>
            <a:avLst/>
            <a:gdLst>
              <a:gd name="connsiteX0" fmla="*/ 685800 w 685800"/>
              <a:gd name="connsiteY0" fmla="*/ 0 h 3594100"/>
              <a:gd name="connsiteX1" fmla="*/ 0 w 685800"/>
              <a:gd name="connsiteY1" fmla="*/ 3594100 h 3594100"/>
              <a:gd name="connsiteX2" fmla="*/ 0 w 685800"/>
              <a:gd name="connsiteY2" fmla="*/ 3594100 h 3594100"/>
              <a:gd name="connsiteX0" fmla="*/ 4241800 w 4241800"/>
              <a:gd name="connsiteY0" fmla="*/ 0 h 3594100"/>
              <a:gd name="connsiteX1" fmla="*/ 3556000 w 4241800"/>
              <a:gd name="connsiteY1" fmla="*/ 3594100 h 3594100"/>
              <a:gd name="connsiteX2" fmla="*/ 3556000 w 4241800"/>
              <a:gd name="connsiteY2" fmla="*/ 3594100 h 3594100"/>
              <a:gd name="connsiteX0" fmla="*/ 4241800 w 4241800"/>
              <a:gd name="connsiteY0" fmla="*/ 859367 h 4453467"/>
              <a:gd name="connsiteX1" fmla="*/ 3556000 w 4241800"/>
              <a:gd name="connsiteY1" fmla="*/ 4453467 h 4453467"/>
              <a:gd name="connsiteX2" fmla="*/ 3556000 w 4241800"/>
              <a:gd name="connsiteY2" fmla="*/ 4453467 h 4453467"/>
              <a:gd name="connsiteX0" fmla="*/ 4419600 w 4419600"/>
              <a:gd name="connsiteY0" fmla="*/ 859367 h 4694767"/>
              <a:gd name="connsiteX1" fmla="*/ 3556000 w 4419600"/>
              <a:gd name="connsiteY1" fmla="*/ 4694767 h 4694767"/>
              <a:gd name="connsiteX2" fmla="*/ 3556000 w 4419600"/>
              <a:gd name="connsiteY2" fmla="*/ 4694767 h 4694767"/>
              <a:gd name="connsiteX0" fmla="*/ 5969000 w 5969000"/>
              <a:gd name="connsiteY0" fmla="*/ 859367 h 2370667"/>
              <a:gd name="connsiteX1" fmla="*/ 3556000 w 5969000"/>
              <a:gd name="connsiteY1" fmla="*/ 2370667 h 2370667"/>
              <a:gd name="connsiteX2" fmla="*/ 3556000 w 5969000"/>
              <a:gd name="connsiteY2" fmla="*/ 2370667 h 2370667"/>
              <a:gd name="connsiteX0" fmla="*/ 5969000 w 5969000"/>
              <a:gd name="connsiteY0" fmla="*/ 287867 h 1799167"/>
              <a:gd name="connsiteX1" fmla="*/ 3556000 w 5969000"/>
              <a:gd name="connsiteY1" fmla="*/ 1799167 h 1799167"/>
              <a:gd name="connsiteX2" fmla="*/ 3556000 w 5969000"/>
              <a:gd name="connsiteY2" fmla="*/ 1799167 h 1799167"/>
              <a:gd name="connsiteX0" fmla="*/ 2413000 w 2413000"/>
              <a:gd name="connsiteY0" fmla="*/ 2626782 h 4138082"/>
              <a:gd name="connsiteX1" fmla="*/ 711200 w 2413000"/>
              <a:gd name="connsiteY1" fmla="*/ 251883 h 4138082"/>
              <a:gd name="connsiteX2" fmla="*/ 0 w 2413000"/>
              <a:gd name="connsiteY2" fmla="*/ 4138082 h 4138082"/>
              <a:gd name="connsiteX3" fmla="*/ 0 w 2413000"/>
              <a:gd name="connsiteY3" fmla="*/ 4138082 h 4138082"/>
              <a:gd name="connsiteX0" fmla="*/ 4686300 w 4686300"/>
              <a:gd name="connsiteY0" fmla="*/ 2575982 h 4087282"/>
              <a:gd name="connsiteX1" fmla="*/ 0 w 4686300"/>
              <a:gd name="connsiteY1" fmla="*/ 251883 h 4087282"/>
              <a:gd name="connsiteX2" fmla="*/ 2273300 w 4686300"/>
              <a:gd name="connsiteY2" fmla="*/ 4087282 h 4087282"/>
              <a:gd name="connsiteX3" fmla="*/ 2273300 w 4686300"/>
              <a:gd name="connsiteY3" fmla="*/ 4087282 h 4087282"/>
              <a:gd name="connsiteX0" fmla="*/ 3035300 w 3035300"/>
              <a:gd name="connsiteY0" fmla="*/ 226482 h 4087282"/>
              <a:gd name="connsiteX1" fmla="*/ 0 w 3035300"/>
              <a:gd name="connsiteY1" fmla="*/ 251883 h 4087282"/>
              <a:gd name="connsiteX2" fmla="*/ 2273300 w 3035300"/>
              <a:gd name="connsiteY2" fmla="*/ 4087282 h 4087282"/>
              <a:gd name="connsiteX3" fmla="*/ 2273300 w 3035300"/>
              <a:gd name="connsiteY3" fmla="*/ 4087282 h 4087282"/>
              <a:gd name="connsiteX0" fmla="*/ 3035300 w 3035300"/>
              <a:gd name="connsiteY0" fmla="*/ 226482 h 4087282"/>
              <a:gd name="connsiteX1" fmla="*/ 0 w 3035300"/>
              <a:gd name="connsiteY1" fmla="*/ 251883 h 4087282"/>
              <a:gd name="connsiteX2" fmla="*/ 2273300 w 3035300"/>
              <a:gd name="connsiteY2" fmla="*/ 4087282 h 4087282"/>
              <a:gd name="connsiteX3" fmla="*/ 2273300 w 3035300"/>
              <a:gd name="connsiteY3" fmla="*/ 4087282 h 4087282"/>
              <a:gd name="connsiteX0" fmla="*/ 3035300 w 3035300"/>
              <a:gd name="connsiteY0" fmla="*/ 319616 h 4180416"/>
              <a:gd name="connsiteX1" fmla="*/ 0 w 3035300"/>
              <a:gd name="connsiteY1" fmla="*/ 345017 h 4180416"/>
              <a:gd name="connsiteX2" fmla="*/ 2273300 w 3035300"/>
              <a:gd name="connsiteY2" fmla="*/ 4180416 h 4180416"/>
              <a:gd name="connsiteX3" fmla="*/ 2273300 w 3035300"/>
              <a:gd name="connsiteY3" fmla="*/ 4180416 h 4180416"/>
              <a:gd name="connsiteX0" fmla="*/ 3200400 w 3200400"/>
              <a:gd name="connsiteY0" fmla="*/ 319616 h 4180416"/>
              <a:gd name="connsiteX1" fmla="*/ 0 w 3200400"/>
              <a:gd name="connsiteY1" fmla="*/ 1475317 h 4180416"/>
              <a:gd name="connsiteX2" fmla="*/ 2438400 w 3200400"/>
              <a:gd name="connsiteY2" fmla="*/ 4180416 h 4180416"/>
              <a:gd name="connsiteX3" fmla="*/ 2438400 w 3200400"/>
              <a:gd name="connsiteY3" fmla="*/ 4180416 h 4180416"/>
              <a:gd name="connsiteX0" fmla="*/ 3756257 w 3756257"/>
              <a:gd name="connsiteY0" fmla="*/ 319616 h 4180416"/>
              <a:gd name="connsiteX1" fmla="*/ 555857 w 3756257"/>
              <a:gd name="connsiteY1" fmla="*/ 1475317 h 4180416"/>
              <a:gd name="connsiteX2" fmla="*/ 2994257 w 3756257"/>
              <a:gd name="connsiteY2" fmla="*/ 4180416 h 4180416"/>
              <a:gd name="connsiteX3" fmla="*/ 2994257 w 3756257"/>
              <a:gd name="connsiteY3" fmla="*/ 4180416 h 4180416"/>
              <a:gd name="connsiteX0" fmla="*/ 3200400 w 3200400"/>
              <a:gd name="connsiteY0" fmla="*/ 319616 h 4180416"/>
              <a:gd name="connsiteX1" fmla="*/ 0 w 3200400"/>
              <a:gd name="connsiteY1" fmla="*/ 1475317 h 4180416"/>
              <a:gd name="connsiteX2" fmla="*/ 2438400 w 3200400"/>
              <a:gd name="connsiteY2" fmla="*/ 4180416 h 4180416"/>
              <a:gd name="connsiteX3" fmla="*/ 2438400 w 3200400"/>
              <a:gd name="connsiteY3" fmla="*/ 4180416 h 4180416"/>
              <a:gd name="connsiteX0" fmla="*/ 3306233 w 3306233"/>
              <a:gd name="connsiteY0" fmla="*/ 319616 h 4180416"/>
              <a:gd name="connsiteX1" fmla="*/ 105833 w 3306233"/>
              <a:gd name="connsiteY1" fmla="*/ 1475317 h 4180416"/>
              <a:gd name="connsiteX2" fmla="*/ 2544233 w 3306233"/>
              <a:gd name="connsiteY2" fmla="*/ 4180416 h 4180416"/>
              <a:gd name="connsiteX3" fmla="*/ 2544233 w 3306233"/>
              <a:gd name="connsiteY3" fmla="*/ 4180416 h 4180416"/>
              <a:gd name="connsiteX0" fmla="*/ 3306233 w 3306233"/>
              <a:gd name="connsiteY0" fmla="*/ 319616 h 4421716"/>
              <a:gd name="connsiteX1" fmla="*/ 105833 w 3306233"/>
              <a:gd name="connsiteY1" fmla="*/ 1475317 h 4421716"/>
              <a:gd name="connsiteX2" fmla="*/ 2544233 w 3306233"/>
              <a:gd name="connsiteY2" fmla="*/ 4180416 h 4421716"/>
              <a:gd name="connsiteX3" fmla="*/ 372533 w 3306233"/>
              <a:gd name="connsiteY3" fmla="*/ 4421716 h 4421716"/>
              <a:gd name="connsiteX0" fmla="*/ 3306233 w 3306233"/>
              <a:gd name="connsiteY0" fmla="*/ 319616 h 4421716"/>
              <a:gd name="connsiteX1" fmla="*/ 105833 w 3306233"/>
              <a:gd name="connsiteY1" fmla="*/ 1475317 h 4421716"/>
              <a:gd name="connsiteX2" fmla="*/ 1477433 w 3306233"/>
              <a:gd name="connsiteY2" fmla="*/ 4066116 h 4421716"/>
              <a:gd name="connsiteX3" fmla="*/ 372533 w 3306233"/>
              <a:gd name="connsiteY3" fmla="*/ 4421716 h 4421716"/>
              <a:gd name="connsiteX0" fmla="*/ 3689350 w 3689350"/>
              <a:gd name="connsiteY0" fmla="*/ 319616 h 4421716"/>
              <a:gd name="connsiteX1" fmla="*/ 488950 w 3689350"/>
              <a:gd name="connsiteY1" fmla="*/ 1475317 h 4421716"/>
              <a:gd name="connsiteX2" fmla="*/ 755650 w 3689350"/>
              <a:gd name="connsiteY2" fmla="*/ 4421716 h 4421716"/>
              <a:gd name="connsiteX0" fmla="*/ 3689350 w 3689350"/>
              <a:gd name="connsiteY0" fmla="*/ 319616 h 4193116"/>
              <a:gd name="connsiteX1" fmla="*/ 488950 w 3689350"/>
              <a:gd name="connsiteY1" fmla="*/ 1475317 h 4193116"/>
              <a:gd name="connsiteX2" fmla="*/ 2800350 w 3689350"/>
              <a:gd name="connsiteY2" fmla="*/ 4193116 h 4193116"/>
              <a:gd name="connsiteX0" fmla="*/ 3689350 w 3689350"/>
              <a:gd name="connsiteY0" fmla="*/ 319616 h 4193116"/>
              <a:gd name="connsiteX1" fmla="*/ 488950 w 3689350"/>
              <a:gd name="connsiteY1" fmla="*/ 1475317 h 4193116"/>
              <a:gd name="connsiteX2" fmla="*/ 2800350 w 3689350"/>
              <a:gd name="connsiteY2" fmla="*/ 4193116 h 4193116"/>
              <a:gd name="connsiteX0" fmla="*/ 3689350 w 3689350"/>
              <a:gd name="connsiteY0" fmla="*/ 319616 h 4091516"/>
              <a:gd name="connsiteX1" fmla="*/ 488950 w 3689350"/>
              <a:gd name="connsiteY1" fmla="*/ 1475317 h 4091516"/>
              <a:gd name="connsiteX2" fmla="*/ 2800350 w 3689350"/>
              <a:gd name="connsiteY2" fmla="*/ 4091516 h 4091516"/>
              <a:gd name="connsiteX0" fmla="*/ 889000 w 889000"/>
              <a:gd name="connsiteY0" fmla="*/ 0 h 3771900"/>
              <a:gd name="connsiteX1" fmla="*/ 0 w 889000"/>
              <a:gd name="connsiteY1" fmla="*/ 3771900 h 3771900"/>
              <a:gd name="connsiteX0" fmla="*/ 5571067 w 5571067"/>
              <a:gd name="connsiteY0" fmla="*/ 0 h 3771900"/>
              <a:gd name="connsiteX1" fmla="*/ 4682067 w 5571067"/>
              <a:gd name="connsiteY1" fmla="*/ 3771900 h 3771900"/>
              <a:gd name="connsiteX0" fmla="*/ 5571067 w 5571067"/>
              <a:gd name="connsiteY0" fmla="*/ 0 h 3771900"/>
              <a:gd name="connsiteX1" fmla="*/ 3526369 w 5571067"/>
              <a:gd name="connsiteY1" fmla="*/ 152401 h 3771900"/>
              <a:gd name="connsiteX2" fmla="*/ 4682067 w 5571067"/>
              <a:gd name="connsiteY2" fmla="*/ 3771900 h 3771900"/>
              <a:gd name="connsiteX0" fmla="*/ 889000 w 889000"/>
              <a:gd name="connsiteY0" fmla="*/ 0 h 3771900"/>
              <a:gd name="connsiteX1" fmla="*/ 0 w 889000"/>
              <a:gd name="connsiteY1" fmla="*/ 3771900 h 3771900"/>
              <a:gd name="connsiteX0" fmla="*/ 6684433 w 6684433"/>
              <a:gd name="connsiteY0" fmla="*/ 152400 h 3924300"/>
              <a:gd name="connsiteX1" fmla="*/ 5795433 w 6684433"/>
              <a:gd name="connsiteY1" fmla="*/ 3924300 h 3924300"/>
              <a:gd name="connsiteX0" fmla="*/ 6684433 w 6684433"/>
              <a:gd name="connsiteY0" fmla="*/ 152400 h 3924300"/>
              <a:gd name="connsiteX1" fmla="*/ 5795433 w 6684433"/>
              <a:gd name="connsiteY1" fmla="*/ 3924300 h 3924300"/>
              <a:gd name="connsiteX0" fmla="*/ 6684433 w 6684433"/>
              <a:gd name="connsiteY0" fmla="*/ 152400 h 3949700"/>
              <a:gd name="connsiteX1" fmla="*/ 5757333 w 6684433"/>
              <a:gd name="connsiteY1" fmla="*/ 3949700 h 3949700"/>
              <a:gd name="connsiteX0" fmla="*/ 6684433 w 6684433"/>
              <a:gd name="connsiteY0" fmla="*/ 152400 h 3924300"/>
              <a:gd name="connsiteX1" fmla="*/ 5526304 w 6684433"/>
              <a:gd name="connsiteY1" fmla="*/ 3924300 h 3924300"/>
              <a:gd name="connsiteX0" fmla="*/ 6684433 w 8598444"/>
              <a:gd name="connsiteY0" fmla="*/ 152400 h 2783370"/>
              <a:gd name="connsiteX1" fmla="*/ 8598444 w 8598444"/>
              <a:gd name="connsiteY1" fmla="*/ 2783370 h 2783370"/>
              <a:gd name="connsiteX0" fmla="*/ 6684433 w 8598444"/>
              <a:gd name="connsiteY0" fmla="*/ 152400 h 2783370"/>
              <a:gd name="connsiteX1" fmla="*/ 8598444 w 8598444"/>
              <a:gd name="connsiteY1" fmla="*/ 2783370 h 2783370"/>
              <a:gd name="connsiteX0" fmla="*/ 6684433 w 7416852"/>
              <a:gd name="connsiteY0" fmla="*/ 152400 h 4338045"/>
              <a:gd name="connsiteX1" fmla="*/ 7416852 w 7416852"/>
              <a:gd name="connsiteY1" fmla="*/ 4338045 h 4338045"/>
              <a:gd name="connsiteX0" fmla="*/ 6684433 w 9063106"/>
              <a:gd name="connsiteY0" fmla="*/ 152400 h 4338045"/>
              <a:gd name="connsiteX1" fmla="*/ 7416852 w 9063106"/>
              <a:gd name="connsiteY1" fmla="*/ 4338045 h 4338045"/>
              <a:gd name="connsiteX0" fmla="*/ 0 w 3426620"/>
              <a:gd name="connsiteY0" fmla="*/ 1948 h 4187593"/>
              <a:gd name="connsiteX1" fmla="*/ 732419 w 3426620"/>
              <a:gd name="connsiteY1" fmla="*/ 4187593 h 4187593"/>
              <a:gd name="connsiteX0" fmla="*/ 0 w 4388774"/>
              <a:gd name="connsiteY0" fmla="*/ 0 h 4185645"/>
              <a:gd name="connsiteX1" fmla="*/ 979035 w 4388774"/>
              <a:gd name="connsiteY1" fmla="*/ 85818 h 4185645"/>
              <a:gd name="connsiteX2" fmla="*/ 732419 w 4388774"/>
              <a:gd name="connsiteY2" fmla="*/ 4185645 h 4185645"/>
              <a:gd name="connsiteX0" fmla="*/ 0 w 4236855"/>
              <a:gd name="connsiteY0" fmla="*/ 0 h 4185645"/>
              <a:gd name="connsiteX1" fmla="*/ 827116 w 4236855"/>
              <a:gd name="connsiteY1" fmla="*/ 48205 h 4185645"/>
              <a:gd name="connsiteX2" fmla="*/ 732419 w 4236855"/>
              <a:gd name="connsiteY2" fmla="*/ 4185645 h 4185645"/>
              <a:gd name="connsiteX0" fmla="*/ 0 w 2378673"/>
              <a:gd name="connsiteY0" fmla="*/ 0 h 4185645"/>
              <a:gd name="connsiteX1" fmla="*/ 827116 w 2378673"/>
              <a:gd name="connsiteY1" fmla="*/ 48205 h 4185645"/>
              <a:gd name="connsiteX2" fmla="*/ 732419 w 2378673"/>
              <a:gd name="connsiteY2" fmla="*/ 4185645 h 4185645"/>
              <a:gd name="connsiteX0" fmla="*/ 0 w 732418"/>
              <a:gd name="connsiteY0" fmla="*/ 0 h 4185645"/>
              <a:gd name="connsiteX1" fmla="*/ 732419 w 732418"/>
              <a:gd name="connsiteY1" fmla="*/ 4185645 h 4185645"/>
              <a:gd name="connsiteX0" fmla="*/ 0 w 732419"/>
              <a:gd name="connsiteY0" fmla="*/ 0 h 4185645"/>
              <a:gd name="connsiteX1" fmla="*/ 732419 w 732419"/>
              <a:gd name="connsiteY1" fmla="*/ 4185645 h 4185645"/>
              <a:gd name="connsiteX0" fmla="*/ 0 w 2809881"/>
              <a:gd name="connsiteY0" fmla="*/ 0 h 4185645"/>
              <a:gd name="connsiteX1" fmla="*/ 732419 w 2809881"/>
              <a:gd name="connsiteY1" fmla="*/ 4185645 h 4185645"/>
              <a:gd name="connsiteX0" fmla="*/ 0 w 2809881"/>
              <a:gd name="connsiteY0" fmla="*/ 0 h 4060268"/>
              <a:gd name="connsiteX1" fmla="*/ 1576413 w 2809881"/>
              <a:gd name="connsiteY1" fmla="*/ 4060268 h 4060268"/>
              <a:gd name="connsiteX0" fmla="*/ 0 w 3020261"/>
              <a:gd name="connsiteY0" fmla="*/ 0 h 4060268"/>
              <a:gd name="connsiteX1" fmla="*/ 1576413 w 3020261"/>
              <a:gd name="connsiteY1" fmla="*/ 4060268 h 4060268"/>
              <a:gd name="connsiteX0" fmla="*/ 0 w 2809881"/>
              <a:gd name="connsiteY0" fmla="*/ 0 h 4122956"/>
              <a:gd name="connsiteX1" fmla="*/ 141623 w 2809881"/>
              <a:gd name="connsiteY1" fmla="*/ 4122956 h 4122956"/>
              <a:gd name="connsiteX0" fmla="*/ 786770 w 3596651"/>
              <a:gd name="connsiteY0" fmla="*/ 0 h 3847127"/>
              <a:gd name="connsiteX1" fmla="*/ 0 w 3596651"/>
              <a:gd name="connsiteY1" fmla="*/ 3847127 h 3847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596651" h="3847127">
                <a:moveTo>
                  <a:pt x="786770" y="0"/>
                </a:moveTo>
                <a:cubicBezTo>
                  <a:pt x="3596651" y="16068"/>
                  <a:pt x="1443848" y="3304476"/>
                  <a:pt x="0" y="3847127"/>
                </a:cubicBezTo>
              </a:path>
            </a:pathLst>
          </a:custGeom>
          <a:ln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168" name="Straight Arrow Connector 167">
            <a:extLst>
              <a:ext uri="{FF2B5EF4-FFF2-40B4-BE49-F238E27FC236}">
                <a16:creationId xmlns:a16="http://schemas.microsoft.com/office/drawing/2014/main" id="{7F9EB640-287C-4C75-A3FD-B86CB6DC389C}"/>
              </a:ext>
            </a:extLst>
          </p:cNvPr>
          <p:cNvCxnSpPr/>
          <p:nvPr/>
        </p:nvCxnSpPr>
        <p:spPr>
          <a:xfrm rot="10800000">
            <a:off x="5735638" y="4343400"/>
            <a:ext cx="187325" cy="57150"/>
          </a:xfrm>
          <a:prstGeom prst="straightConnector1">
            <a:avLst/>
          </a:prstGeom>
          <a:ln w="28575">
            <a:solidFill>
              <a:schemeClr val="tx1"/>
            </a:solidFill>
            <a:headEnd type="arrow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Rectangle 154">
            <a:extLst>
              <a:ext uri="{FF2B5EF4-FFF2-40B4-BE49-F238E27FC236}">
                <a16:creationId xmlns:a16="http://schemas.microsoft.com/office/drawing/2014/main" id="{2EBFD60C-106C-47A7-AE71-B7C0F89A5B14}"/>
              </a:ext>
            </a:extLst>
          </p:cNvPr>
          <p:cNvSpPr/>
          <p:nvPr/>
        </p:nvSpPr>
        <p:spPr>
          <a:xfrm>
            <a:off x="6223000" y="419100"/>
            <a:ext cx="723900" cy="393700"/>
          </a:xfrm>
          <a:prstGeom prst="rect">
            <a:avLst/>
          </a:prstGeom>
          <a:noFill/>
          <a:ln w="285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156" name="Straight Arrow Connector 155">
            <a:extLst>
              <a:ext uri="{FF2B5EF4-FFF2-40B4-BE49-F238E27FC236}">
                <a16:creationId xmlns:a16="http://schemas.microsoft.com/office/drawing/2014/main" id="{3D310BB8-7A43-49C6-BF32-3A39DF263A5A}"/>
              </a:ext>
            </a:extLst>
          </p:cNvPr>
          <p:cNvCxnSpPr/>
          <p:nvPr/>
        </p:nvCxnSpPr>
        <p:spPr>
          <a:xfrm rot="5400000">
            <a:off x="4772025" y="4503738"/>
            <a:ext cx="2760663" cy="1587"/>
          </a:xfrm>
          <a:prstGeom prst="straightConnector1">
            <a:avLst/>
          </a:prstGeom>
          <a:ln w="190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Arrow Connector 156">
            <a:extLst>
              <a:ext uri="{FF2B5EF4-FFF2-40B4-BE49-F238E27FC236}">
                <a16:creationId xmlns:a16="http://schemas.microsoft.com/office/drawing/2014/main" id="{888A6421-8B76-49E4-BAF1-4302689DEED6}"/>
              </a:ext>
            </a:extLst>
          </p:cNvPr>
          <p:cNvCxnSpPr/>
          <p:nvPr/>
        </p:nvCxnSpPr>
        <p:spPr>
          <a:xfrm>
            <a:off x="5561013" y="3197225"/>
            <a:ext cx="582612" cy="3175"/>
          </a:xfrm>
          <a:prstGeom prst="straightConnector1">
            <a:avLst/>
          </a:prstGeom>
          <a:ln w="3175">
            <a:solidFill>
              <a:schemeClr val="bg1">
                <a:lumMod val="8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235" name="TextBox 168"/>
          <p:cNvSpPr txBox="1">
            <a:spLocks noChangeArrowheads="1"/>
          </p:cNvSpPr>
          <p:nvPr/>
        </p:nvSpPr>
        <p:spPr bwMode="auto">
          <a:xfrm>
            <a:off x="6515100" y="6070600"/>
            <a:ext cx="14239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New Building</a:t>
            </a:r>
          </a:p>
        </p:txBody>
      </p:sp>
      <p:sp>
        <p:nvSpPr>
          <p:cNvPr id="170" name="Oval 169">
            <a:extLst>
              <a:ext uri="{FF2B5EF4-FFF2-40B4-BE49-F238E27FC236}">
                <a16:creationId xmlns:a16="http://schemas.microsoft.com/office/drawing/2014/main" id="{018D20D1-4A34-4564-BD1A-34DF03C8C342}"/>
              </a:ext>
            </a:extLst>
          </p:cNvPr>
          <p:cNvSpPr/>
          <p:nvPr/>
        </p:nvSpPr>
        <p:spPr>
          <a:xfrm>
            <a:off x="6111875" y="4430713"/>
            <a:ext cx="80963" cy="82550"/>
          </a:xfrm>
          <a:prstGeom prst="ellipse">
            <a:avLst/>
          </a:prstGeom>
          <a:solidFill>
            <a:srgbClr val="FF66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9" name="Rectangle 158">
            <a:extLst>
              <a:ext uri="{FF2B5EF4-FFF2-40B4-BE49-F238E27FC236}">
                <a16:creationId xmlns:a16="http://schemas.microsoft.com/office/drawing/2014/main" id="{512FDCF6-FB33-401B-93DC-6C41805D1CA4}"/>
              </a:ext>
            </a:extLst>
          </p:cNvPr>
          <p:cNvSpPr/>
          <p:nvPr/>
        </p:nvSpPr>
        <p:spPr>
          <a:xfrm>
            <a:off x="5710238" y="4456113"/>
            <a:ext cx="204787" cy="2301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9242" name="TextBox 173"/>
          <p:cNvSpPr txBox="1">
            <a:spLocks noChangeArrowheads="1"/>
          </p:cNvSpPr>
          <p:nvPr/>
        </p:nvSpPr>
        <p:spPr bwMode="auto">
          <a:xfrm>
            <a:off x="5657850" y="4400550"/>
            <a:ext cx="3349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C</a:t>
            </a:r>
            <a:r>
              <a:rPr lang="en-US" altLang="en-US" sz="1400" baseline="-25000"/>
              <a:t>S</a:t>
            </a:r>
            <a:endParaRPr lang="en-US" altLang="en-US" sz="1400"/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B81D3C08-A0B9-45E6-8A6C-49E41259FF49}"/>
              </a:ext>
            </a:extLst>
          </p:cNvPr>
          <p:cNvSpPr/>
          <p:nvPr/>
        </p:nvSpPr>
        <p:spPr>
          <a:xfrm>
            <a:off x="5738813" y="2906713"/>
            <a:ext cx="276225" cy="219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9246" name="TextBox 175"/>
          <p:cNvSpPr txBox="1">
            <a:spLocks noChangeArrowheads="1"/>
          </p:cNvSpPr>
          <p:nvPr/>
        </p:nvSpPr>
        <p:spPr bwMode="auto">
          <a:xfrm>
            <a:off x="4076700" y="393700"/>
            <a:ext cx="22209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Constructing a new building</a:t>
            </a:r>
          </a:p>
        </p:txBody>
      </p:sp>
      <p:grpSp>
        <p:nvGrpSpPr>
          <p:cNvPr id="49247" name="Group 134"/>
          <p:cNvGrpSpPr>
            <a:grpSpLocks/>
          </p:cNvGrpSpPr>
          <p:nvPr/>
        </p:nvGrpSpPr>
        <p:grpSpPr bwMode="auto">
          <a:xfrm>
            <a:off x="5878513" y="1528762"/>
            <a:ext cx="1404937" cy="153987"/>
            <a:chOff x="5878881" y="1527981"/>
            <a:chExt cx="1404601" cy="153992"/>
          </a:xfrm>
        </p:grpSpPr>
        <p:grpSp>
          <p:nvGrpSpPr>
            <p:cNvPr id="49264" name="Group 68"/>
            <p:cNvGrpSpPr>
              <a:grpSpLocks/>
            </p:cNvGrpSpPr>
            <p:nvPr/>
          </p:nvGrpSpPr>
          <p:grpSpPr bwMode="auto">
            <a:xfrm>
              <a:off x="5878881" y="1528763"/>
              <a:ext cx="757401" cy="148432"/>
              <a:chOff x="5240338" y="1524006"/>
              <a:chExt cx="888999" cy="153190"/>
            </a:xfrm>
          </p:grpSpPr>
          <p:cxnSp>
            <p:nvCxnSpPr>
              <p:cNvPr id="181" name="Straight Arrow Connector 180">
                <a:extLst>
                  <a:ext uri="{FF2B5EF4-FFF2-40B4-BE49-F238E27FC236}">
                    <a16:creationId xmlns:a16="http://schemas.microsoft.com/office/drawing/2014/main" id="{1CB08A8C-B675-4E59-BA46-C92989B644E4}"/>
                  </a:ext>
                </a:extLst>
              </p:cNvPr>
              <p:cNvCxnSpPr/>
              <p:nvPr/>
            </p:nvCxnSpPr>
            <p:spPr>
              <a:xfrm rot="5400000">
                <a:off x="5165194" y="1598343"/>
                <a:ext cx="154014" cy="3726"/>
              </a:xfrm>
              <a:prstGeom prst="straightConnector1">
                <a:avLst/>
              </a:prstGeom>
              <a:ln w="3175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Arrow Connector 181">
                <a:extLst>
                  <a:ext uri="{FF2B5EF4-FFF2-40B4-BE49-F238E27FC236}">
                    <a16:creationId xmlns:a16="http://schemas.microsoft.com/office/drawing/2014/main" id="{98E5174C-3BF6-466F-A9C5-93D3D91B392B}"/>
                  </a:ext>
                </a:extLst>
              </p:cNvPr>
              <p:cNvCxnSpPr/>
              <p:nvPr/>
            </p:nvCxnSpPr>
            <p:spPr>
              <a:xfrm rot="5400000">
                <a:off x="5295596" y="1598343"/>
                <a:ext cx="154014" cy="3726"/>
              </a:xfrm>
              <a:prstGeom prst="straightConnector1">
                <a:avLst/>
              </a:prstGeom>
              <a:ln w="3175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Arrow Connector 182">
                <a:extLst>
                  <a:ext uri="{FF2B5EF4-FFF2-40B4-BE49-F238E27FC236}">
                    <a16:creationId xmlns:a16="http://schemas.microsoft.com/office/drawing/2014/main" id="{3150C519-15D3-4E39-92AF-F13E7F1F311D}"/>
                  </a:ext>
                </a:extLst>
              </p:cNvPr>
              <p:cNvCxnSpPr/>
              <p:nvPr/>
            </p:nvCxnSpPr>
            <p:spPr>
              <a:xfrm rot="5400000">
                <a:off x="5414820" y="1598343"/>
                <a:ext cx="154014" cy="3726"/>
              </a:xfrm>
              <a:prstGeom prst="straightConnector1">
                <a:avLst/>
              </a:prstGeom>
              <a:ln w="3175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Arrow Connector 186">
                <a:extLst>
                  <a:ext uri="{FF2B5EF4-FFF2-40B4-BE49-F238E27FC236}">
                    <a16:creationId xmlns:a16="http://schemas.microsoft.com/office/drawing/2014/main" id="{2F766656-A2DA-413A-B22F-CB1FFCE792DE}"/>
                  </a:ext>
                </a:extLst>
              </p:cNvPr>
              <p:cNvCxnSpPr/>
              <p:nvPr/>
            </p:nvCxnSpPr>
            <p:spPr>
              <a:xfrm rot="5400000">
                <a:off x="5545222" y="1598343"/>
                <a:ext cx="154014" cy="3726"/>
              </a:xfrm>
              <a:prstGeom prst="straightConnector1">
                <a:avLst/>
              </a:prstGeom>
              <a:ln w="3175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Arrow Connector 188">
                <a:extLst>
                  <a:ext uri="{FF2B5EF4-FFF2-40B4-BE49-F238E27FC236}">
                    <a16:creationId xmlns:a16="http://schemas.microsoft.com/office/drawing/2014/main" id="{423A5480-FC8F-427E-808F-2127FEF41C5F}"/>
                  </a:ext>
                </a:extLst>
              </p:cNvPr>
              <p:cNvCxnSpPr/>
              <p:nvPr/>
            </p:nvCxnSpPr>
            <p:spPr>
              <a:xfrm rot="5400000">
                <a:off x="5670035" y="1598343"/>
                <a:ext cx="154014" cy="3726"/>
              </a:xfrm>
              <a:prstGeom prst="straightConnector1">
                <a:avLst/>
              </a:prstGeom>
              <a:ln w="3175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Arrow Connector 189">
                <a:extLst>
                  <a:ext uri="{FF2B5EF4-FFF2-40B4-BE49-F238E27FC236}">
                    <a16:creationId xmlns:a16="http://schemas.microsoft.com/office/drawing/2014/main" id="{7EF5ADAE-DE18-47FD-A329-CC2D76A1F630}"/>
                  </a:ext>
                </a:extLst>
              </p:cNvPr>
              <p:cNvCxnSpPr/>
              <p:nvPr/>
            </p:nvCxnSpPr>
            <p:spPr>
              <a:xfrm rot="5400000">
                <a:off x="5800436" y="1598343"/>
                <a:ext cx="154014" cy="3726"/>
              </a:xfrm>
              <a:prstGeom prst="straightConnector1">
                <a:avLst/>
              </a:prstGeom>
              <a:ln w="3175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Arrow Connector 190">
                <a:extLst>
                  <a:ext uri="{FF2B5EF4-FFF2-40B4-BE49-F238E27FC236}">
                    <a16:creationId xmlns:a16="http://schemas.microsoft.com/office/drawing/2014/main" id="{589D48B0-F148-462E-AC97-DE0A05806EDA}"/>
                  </a:ext>
                </a:extLst>
              </p:cNvPr>
              <p:cNvCxnSpPr/>
              <p:nvPr/>
            </p:nvCxnSpPr>
            <p:spPr>
              <a:xfrm rot="5400000">
                <a:off x="5919661" y="1598343"/>
                <a:ext cx="154014" cy="3726"/>
              </a:xfrm>
              <a:prstGeom prst="straightConnector1">
                <a:avLst/>
              </a:prstGeom>
              <a:ln w="3175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Arrow Connector 191">
                <a:extLst>
                  <a:ext uri="{FF2B5EF4-FFF2-40B4-BE49-F238E27FC236}">
                    <a16:creationId xmlns:a16="http://schemas.microsoft.com/office/drawing/2014/main" id="{DE3E21D1-EEF2-4FCD-BF74-A27CC5C07B29}"/>
                  </a:ext>
                </a:extLst>
              </p:cNvPr>
              <p:cNvCxnSpPr/>
              <p:nvPr/>
            </p:nvCxnSpPr>
            <p:spPr>
              <a:xfrm rot="5400000">
                <a:off x="6050062" y="1598343"/>
                <a:ext cx="154014" cy="3726"/>
              </a:xfrm>
              <a:prstGeom prst="straightConnector1">
                <a:avLst/>
              </a:prstGeom>
              <a:ln w="3175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71" name="Straight Arrow Connector 170">
              <a:extLst>
                <a:ext uri="{FF2B5EF4-FFF2-40B4-BE49-F238E27FC236}">
                  <a16:creationId xmlns:a16="http://schemas.microsoft.com/office/drawing/2014/main" id="{D0A20814-16A5-400D-942F-65913D81F699}"/>
                </a:ext>
              </a:extLst>
            </p:cNvPr>
            <p:cNvCxnSpPr/>
            <p:nvPr/>
          </p:nvCxnSpPr>
          <p:spPr>
            <a:xfrm rot="5400000">
              <a:off x="6667659" y="1601009"/>
              <a:ext cx="149230" cy="3174"/>
            </a:xfrm>
            <a:prstGeom prst="straightConnector1">
              <a:avLst/>
            </a:prstGeom>
            <a:ln w="31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Arrow Connector 171">
              <a:extLst>
                <a:ext uri="{FF2B5EF4-FFF2-40B4-BE49-F238E27FC236}">
                  <a16:creationId xmlns:a16="http://schemas.microsoft.com/office/drawing/2014/main" id="{35A929E3-B30C-48F4-BD17-C0ADB05A0D2D}"/>
                </a:ext>
              </a:extLst>
            </p:cNvPr>
            <p:cNvCxnSpPr/>
            <p:nvPr/>
          </p:nvCxnSpPr>
          <p:spPr>
            <a:xfrm rot="5400000">
              <a:off x="6779551" y="1601803"/>
              <a:ext cx="149230" cy="1587"/>
            </a:xfrm>
            <a:prstGeom prst="straightConnector1">
              <a:avLst/>
            </a:prstGeom>
            <a:ln w="31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Arrow Connector 174">
              <a:extLst>
                <a:ext uri="{FF2B5EF4-FFF2-40B4-BE49-F238E27FC236}">
                  <a16:creationId xmlns:a16="http://schemas.microsoft.com/office/drawing/2014/main" id="{6DF4E255-1B06-48C0-9078-CD1042072DFA}"/>
                </a:ext>
              </a:extLst>
            </p:cNvPr>
            <p:cNvCxnSpPr/>
            <p:nvPr/>
          </p:nvCxnSpPr>
          <p:spPr>
            <a:xfrm rot="5400000">
              <a:off x="6880333" y="1601009"/>
              <a:ext cx="149230" cy="3174"/>
            </a:xfrm>
            <a:prstGeom prst="straightConnector1">
              <a:avLst/>
            </a:prstGeom>
            <a:ln w="31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Arrow Connector 176">
              <a:extLst>
                <a:ext uri="{FF2B5EF4-FFF2-40B4-BE49-F238E27FC236}">
                  <a16:creationId xmlns:a16="http://schemas.microsoft.com/office/drawing/2014/main" id="{79430216-DC34-4069-9104-E4A5BC9B8BFC}"/>
                </a:ext>
              </a:extLst>
            </p:cNvPr>
            <p:cNvCxnSpPr/>
            <p:nvPr/>
          </p:nvCxnSpPr>
          <p:spPr>
            <a:xfrm rot="5400000">
              <a:off x="6993019" y="1601009"/>
              <a:ext cx="149230" cy="3174"/>
            </a:xfrm>
            <a:prstGeom prst="straightConnector1">
              <a:avLst/>
            </a:prstGeom>
            <a:ln w="31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Arrow Connector 177">
              <a:extLst>
                <a:ext uri="{FF2B5EF4-FFF2-40B4-BE49-F238E27FC236}">
                  <a16:creationId xmlns:a16="http://schemas.microsoft.com/office/drawing/2014/main" id="{355E75A7-C824-406C-BC17-1653D2D5AE52}"/>
                </a:ext>
              </a:extLst>
            </p:cNvPr>
            <p:cNvCxnSpPr/>
            <p:nvPr/>
          </p:nvCxnSpPr>
          <p:spPr>
            <a:xfrm rot="5400000">
              <a:off x="7097769" y="1601009"/>
              <a:ext cx="149230" cy="3174"/>
            </a:xfrm>
            <a:prstGeom prst="straightConnector1">
              <a:avLst/>
            </a:prstGeom>
            <a:ln w="31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Arrow Connector 178">
              <a:extLst>
                <a:ext uri="{FF2B5EF4-FFF2-40B4-BE49-F238E27FC236}">
                  <a16:creationId xmlns:a16="http://schemas.microsoft.com/office/drawing/2014/main" id="{07CD081C-67F9-4F8C-936F-D8ECA012F828}"/>
                </a:ext>
              </a:extLst>
            </p:cNvPr>
            <p:cNvCxnSpPr/>
            <p:nvPr/>
          </p:nvCxnSpPr>
          <p:spPr>
            <a:xfrm rot="5400000">
              <a:off x="7208074" y="1606565"/>
              <a:ext cx="147642" cy="3174"/>
            </a:xfrm>
            <a:prstGeom prst="straightConnector1">
              <a:avLst/>
            </a:prstGeom>
            <a:ln w="31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9" name="Straight Connector 198">
            <a:extLst>
              <a:ext uri="{FF2B5EF4-FFF2-40B4-BE49-F238E27FC236}">
                <a16:creationId xmlns:a16="http://schemas.microsoft.com/office/drawing/2014/main" id="{2172AEE2-0819-48E6-BE81-410C151DCDD9}"/>
              </a:ext>
            </a:extLst>
          </p:cNvPr>
          <p:cNvCxnSpPr>
            <a:endCxn id="96" idx="2"/>
          </p:cNvCxnSpPr>
          <p:nvPr/>
        </p:nvCxnSpPr>
        <p:spPr>
          <a:xfrm>
            <a:off x="6205538" y="4487863"/>
            <a:ext cx="136525" cy="46037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Oval 133">
            <a:extLst>
              <a:ext uri="{FF2B5EF4-FFF2-40B4-BE49-F238E27FC236}">
                <a16:creationId xmlns:a16="http://schemas.microsoft.com/office/drawing/2014/main" id="{71B3FAE4-5D5D-44F9-A02D-5229AC729E1A}"/>
              </a:ext>
            </a:extLst>
          </p:cNvPr>
          <p:cNvSpPr/>
          <p:nvPr/>
        </p:nvSpPr>
        <p:spPr>
          <a:xfrm>
            <a:off x="6308725" y="4487863"/>
            <a:ext cx="82550" cy="82550"/>
          </a:xfrm>
          <a:prstGeom prst="ellipse">
            <a:avLst/>
          </a:prstGeom>
          <a:solidFill>
            <a:srgbClr val="92D05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9251" name="TextBox 193"/>
          <p:cNvSpPr txBox="1">
            <a:spLocks noChangeArrowheads="1"/>
          </p:cNvSpPr>
          <p:nvPr/>
        </p:nvSpPr>
        <p:spPr bwMode="auto">
          <a:xfrm>
            <a:off x="215900" y="3009900"/>
            <a:ext cx="10652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e</a:t>
            </a:r>
            <a:r>
              <a:rPr lang="en-US" altLang="en-US" sz="1800" baseline="-25000"/>
              <a:t>o</a:t>
            </a:r>
            <a:r>
              <a:rPr lang="en-US" altLang="en-US" sz="1800"/>
              <a:t> =  0.61</a:t>
            </a: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5F517F1B-50CE-4232-A0CD-6A0DF6DDC4CA}"/>
              </a:ext>
            </a:extLst>
          </p:cNvPr>
          <p:cNvSpPr txBox="1"/>
          <p:nvPr/>
        </p:nvSpPr>
        <p:spPr>
          <a:xfrm>
            <a:off x="63500" y="3695700"/>
            <a:ext cx="2205038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Assume  P</a:t>
            </a:r>
            <a:r>
              <a:rPr lang="en-US" sz="1400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o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+ 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ymbol" pitchFamily="18" charset="2"/>
                <a:cs typeface="+mn-cs"/>
              </a:rPr>
              <a:t>D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p</a:t>
            </a:r>
            <a:r>
              <a:rPr lang="en-US" sz="1400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2 </a:t>
            </a:r>
            <a:r>
              <a:rPr 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= 1600 psf</a:t>
            </a:r>
          </a:p>
        </p:txBody>
      </p:sp>
      <p:sp>
        <p:nvSpPr>
          <p:cNvPr id="49253" name="TextBox 195"/>
          <p:cNvSpPr txBox="1">
            <a:spLocks noChangeArrowheads="1"/>
          </p:cNvSpPr>
          <p:nvPr/>
        </p:nvSpPr>
        <p:spPr bwMode="auto">
          <a:xfrm>
            <a:off x="0" y="4521200"/>
            <a:ext cx="7747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>
                <a:latin typeface="Symbol" panose="05050102010706020507" pitchFamily="18" charset="2"/>
                <a:cs typeface="Times New Roman" panose="02020603050405020304" pitchFamily="18" charset="0"/>
              </a:rPr>
              <a:t>D</a:t>
            </a:r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H = </a:t>
            </a:r>
          </a:p>
        </p:txBody>
      </p:sp>
      <p:sp>
        <p:nvSpPr>
          <p:cNvPr id="49254" name="TextBox 196"/>
          <p:cNvSpPr txBox="1">
            <a:spLocks noChangeArrowheads="1"/>
          </p:cNvSpPr>
          <p:nvPr/>
        </p:nvSpPr>
        <p:spPr bwMode="auto">
          <a:xfrm>
            <a:off x="468313" y="4445000"/>
            <a:ext cx="6746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/>
              <a:t>0.1 x 16</a:t>
            </a:r>
          </a:p>
        </p:txBody>
      </p:sp>
      <p:cxnSp>
        <p:nvCxnSpPr>
          <p:cNvPr id="198" name="Straight Connector 197">
            <a:extLst>
              <a:ext uri="{FF2B5EF4-FFF2-40B4-BE49-F238E27FC236}">
                <a16:creationId xmlns:a16="http://schemas.microsoft.com/office/drawing/2014/main" id="{51C9D1C4-4352-4BD4-9BBA-3EEE98603F7D}"/>
              </a:ext>
            </a:extLst>
          </p:cNvPr>
          <p:cNvCxnSpPr/>
          <p:nvPr/>
        </p:nvCxnSpPr>
        <p:spPr>
          <a:xfrm>
            <a:off x="533400" y="4699000"/>
            <a:ext cx="609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256" name="TextBox 199"/>
          <p:cNvSpPr txBox="1">
            <a:spLocks noChangeArrowheads="1"/>
          </p:cNvSpPr>
          <p:nvPr/>
        </p:nvSpPr>
        <p:spPr bwMode="auto">
          <a:xfrm>
            <a:off x="468313" y="4673600"/>
            <a:ext cx="6842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/>
              <a:t>1 + 0.61</a:t>
            </a:r>
          </a:p>
        </p:txBody>
      </p:sp>
      <p:sp>
        <p:nvSpPr>
          <p:cNvPr id="49257" name="TextBox 201"/>
          <p:cNvSpPr txBox="1">
            <a:spLocks noChangeArrowheads="1"/>
          </p:cNvSpPr>
          <p:nvPr/>
        </p:nvSpPr>
        <p:spPr bwMode="auto">
          <a:xfrm>
            <a:off x="1522413" y="4470400"/>
            <a:ext cx="4984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/>
              <a:t>1600</a:t>
            </a:r>
          </a:p>
        </p:txBody>
      </p:sp>
      <p:cxnSp>
        <p:nvCxnSpPr>
          <p:cNvPr id="203" name="Straight Connector 202">
            <a:extLst>
              <a:ext uri="{FF2B5EF4-FFF2-40B4-BE49-F238E27FC236}">
                <a16:creationId xmlns:a16="http://schemas.microsoft.com/office/drawing/2014/main" id="{8DA60EA8-A39E-40CE-B9A3-66571D11E41F}"/>
              </a:ext>
            </a:extLst>
          </p:cNvPr>
          <p:cNvCxnSpPr/>
          <p:nvPr/>
        </p:nvCxnSpPr>
        <p:spPr>
          <a:xfrm>
            <a:off x="1498600" y="4724400"/>
            <a:ext cx="609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259" name="TextBox 203"/>
          <p:cNvSpPr txBox="1">
            <a:spLocks noChangeArrowheads="1"/>
          </p:cNvSpPr>
          <p:nvPr/>
        </p:nvSpPr>
        <p:spPr bwMode="auto">
          <a:xfrm>
            <a:off x="1420813" y="4673600"/>
            <a:ext cx="42030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dirty="0"/>
              <a:t>803</a:t>
            </a:r>
          </a:p>
        </p:txBody>
      </p:sp>
      <p:sp>
        <p:nvSpPr>
          <p:cNvPr id="49260" name="TextBox 204"/>
          <p:cNvSpPr txBox="1">
            <a:spLocks noChangeArrowheads="1"/>
          </p:cNvSpPr>
          <p:nvPr/>
        </p:nvSpPr>
        <p:spPr bwMode="auto">
          <a:xfrm>
            <a:off x="1117600" y="4533900"/>
            <a:ext cx="3825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</a:p>
        </p:txBody>
      </p:sp>
      <p:sp>
        <p:nvSpPr>
          <p:cNvPr id="49261" name="TextBox 205"/>
          <p:cNvSpPr txBox="1">
            <a:spLocks noChangeArrowheads="1"/>
          </p:cNvSpPr>
          <p:nvPr/>
        </p:nvSpPr>
        <p:spPr bwMode="auto">
          <a:xfrm>
            <a:off x="1328631" y="4521200"/>
            <a:ext cx="10827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/>
              <a:t>(           )</a:t>
            </a:r>
          </a:p>
        </p:txBody>
      </p:sp>
      <p:sp>
        <p:nvSpPr>
          <p:cNvPr id="49262" name="TextBox 215"/>
          <p:cNvSpPr txBox="1">
            <a:spLocks noChangeArrowheads="1"/>
          </p:cNvSpPr>
          <p:nvPr/>
        </p:nvSpPr>
        <p:spPr bwMode="auto">
          <a:xfrm>
            <a:off x="584200" y="5092700"/>
            <a:ext cx="59022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dirty="0"/>
              <a:t>=0.3 ft</a:t>
            </a:r>
          </a:p>
        </p:txBody>
      </p:sp>
      <p:sp>
        <p:nvSpPr>
          <p:cNvPr id="49263" name="TextBox 165"/>
          <p:cNvSpPr txBox="1">
            <a:spLocks noChangeArrowheads="1"/>
          </p:cNvSpPr>
          <p:nvPr/>
        </p:nvSpPr>
        <p:spPr bwMode="auto">
          <a:xfrm>
            <a:off x="7715250" y="0"/>
            <a:ext cx="1428750" cy="2301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00">
                <a:latin typeface="Arial" panose="020B0604020202020204" pitchFamily="34" charset="0"/>
              </a:rPr>
              <a:t>Dr. Kamal Tawfiq - 2010</a:t>
            </a:r>
          </a:p>
        </p:txBody>
      </p:sp>
      <p:sp>
        <p:nvSpPr>
          <p:cNvPr id="169" name="TextBox 87">
            <a:extLst>
              <a:ext uri="{FF2B5EF4-FFF2-40B4-BE49-F238E27FC236}">
                <a16:creationId xmlns:a16="http://schemas.microsoft.com/office/drawing/2014/main" id="{FCAAB2A1-5FDC-4693-8A0F-32E31B4E80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7488" y="5854573"/>
            <a:ext cx="4889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l-GR" altLang="en-US" sz="1800" b="1" dirty="0">
                <a:solidFill>
                  <a:srgbClr val="FF0000"/>
                </a:solidFill>
              </a:rPr>
              <a:t> σ</a:t>
            </a:r>
            <a:r>
              <a:rPr lang="en-US" altLang="en-US" sz="1800" b="1" dirty="0">
                <a:solidFill>
                  <a:srgbClr val="FF0000"/>
                </a:solidFill>
              </a:rPr>
              <a:t>’</a:t>
            </a:r>
            <a:r>
              <a:rPr lang="en-US" altLang="en-US" sz="1800" b="1" baseline="-25000" dirty="0">
                <a:solidFill>
                  <a:srgbClr val="FF0000"/>
                </a:solidFill>
              </a:rPr>
              <a:t>o</a:t>
            </a:r>
          </a:p>
        </p:txBody>
      </p:sp>
      <p:sp>
        <p:nvSpPr>
          <p:cNvPr id="174" name="TextBox 136">
            <a:extLst>
              <a:ext uri="{FF2B5EF4-FFF2-40B4-BE49-F238E27FC236}">
                <a16:creationId xmlns:a16="http://schemas.microsoft.com/office/drawing/2014/main" id="{D93395E7-02C1-47B9-9DF3-71888781D0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7478" y="5818188"/>
            <a:ext cx="87703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 dirty="0">
                <a:solidFill>
                  <a:srgbClr val="FF0000"/>
                </a:solidFill>
                <a:latin typeface="Symbol" panose="05050102010706020507" pitchFamily="18" charset="2"/>
              </a:rPr>
              <a:t>D</a:t>
            </a:r>
            <a:r>
              <a:rPr lang="el-GR" altLang="en-US" sz="1400" b="1" dirty="0">
                <a:solidFill>
                  <a:srgbClr val="FF0000"/>
                </a:solidFill>
              </a:rPr>
              <a:t> σ</a:t>
            </a:r>
            <a:r>
              <a:rPr lang="en-US" altLang="en-US" sz="1400" b="1" dirty="0">
                <a:solidFill>
                  <a:srgbClr val="FF0000"/>
                </a:solidFill>
              </a:rPr>
              <a:t>’  + </a:t>
            </a:r>
            <a:r>
              <a:rPr lang="el-GR" altLang="en-US" sz="1400" b="1" dirty="0">
                <a:solidFill>
                  <a:srgbClr val="FF0000"/>
                </a:solidFill>
              </a:rPr>
              <a:t>σ</a:t>
            </a:r>
            <a:r>
              <a:rPr lang="en-US" altLang="en-US" sz="1400" b="1" dirty="0">
                <a:solidFill>
                  <a:srgbClr val="FF0000"/>
                </a:solidFill>
              </a:rPr>
              <a:t>’</a:t>
            </a:r>
            <a:r>
              <a:rPr lang="en-US" altLang="en-US" sz="1400" b="1" baseline="-25000" dirty="0">
                <a:solidFill>
                  <a:srgbClr val="FF0000"/>
                </a:solidFill>
              </a:rPr>
              <a:t>o</a:t>
            </a:r>
            <a:endParaRPr lang="en-US" altLang="en-US" sz="1400" b="1" dirty="0">
              <a:solidFill>
                <a:srgbClr val="FF0000"/>
              </a:solidFill>
            </a:endParaRPr>
          </a:p>
        </p:txBody>
      </p:sp>
      <p:grpSp>
        <p:nvGrpSpPr>
          <p:cNvPr id="176" name="Group 156">
            <a:extLst>
              <a:ext uri="{FF2B5EF4-FFF2-40B4-BE49-F238E27FC236}">
                <a16:creationId xmlns:a16="http://schemas.microsoft.com/office/drawing/2014/main" id="{0B73A16D-9053-4239-ABAC-951B41E92C4E}"/>
              </a:ext>
            </a:extLst>
          </p:cNvPr>
          <p:cNvGrpSpPr>
            <a:grpSpLocks/>
          </p:cNvGrpSpPr>
          <p:nvPr/>
        </p:nvGrpSpPr>
        <p:grpSpPr bwMode="auto">
          <a:xfrm>
            <a:off x="207168" y="1873250"/>
            <a:ext cx="3192463" cy="877888"/>
            <a:chOff x="324853" y="902368"/>
            <a:chExt cx="3193048" cy="878609"/>
          </a:xfrm>
        </p:grpSpPr>
        <p:sp>
          <p:nvSpPr>
            <p:cNvPr id="184" name="TextBox 88">
              <a:extLst>
                <a:ext uri="{FF2B5EF4-FFF2-40B4-BE49-F238E27FC236}">
                  <a16:creationId xmlns:a16="http://schemas.microsoft.com/office/drawing/2014/main" id="{D4BCF58C-19E9-47E8-94AE-2EB04D6973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4853" y="902368"/>
              <a:ext cx="3193048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40640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40640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4064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4064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4064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064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064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064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064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solidFill>
                    <a:srgbClr val="FF0000"/>
                  </a:solidFill>
                </a:rPr>
                <a:t>Consolidation Settlement 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400">
                <a:solidFill>
                  <a:srgbClr val="FF0000"/>
                </a:solidFill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solidFill>
                    <a:srgbClr val="FF0000"/>
                  </a:solidFill>
                  <a:latin typeface="Symbol" panose="05050102010706020507" pitchFamily="18" charset="2"/>
                </a:rPr>
                <a:t>DH</a:t>
              </a:r>
              <a:r>
                <a:rPr lang="en-US" altLang="en-US" sz="1400">
                  <a:solidFill>
                    <a:srgbClr val="FF0000"/>
                  </a:solidFill>
                </a:rPr>
                <a:t> =                     log (                     )</a:t>
              </a:r>
            </a:p>
          </p:txBody>
        </p:sp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973250FB-6E2F-496B-BA6E-D18B19F365E7}"/>
                </a:ext>
              </a:extLst>
            </p:cNvPr>
            <p:cNvCxnSpPr/>
            <p:nvPr/>
          </p:nvCxnSpPr>
          <p:spPr>
            <a:xfrm>
              <a:off x="825008" y="1498170"/>
              <a:ext cx="67322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8" name="TextBox 163">
              <a:extLst>
                <a:ext uri="{FF2B5EF4-FFF2-40B4-BE49-F238E27FC236}">
                  <a16:creationId xmlns:a16="http://schemas.microsoft.com/office/drawing/2014/main" id="{CB0BBF81-CDA5-4BBC-8139-09559A5C2A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9000" y="1219200"/>
              <a:ext cx="48442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 dirty="0">
                  <a:solidFill>
                    <a:srgbClr val="FF0000"/>
                  </a:solidFill>
                </a:rPr>
                <a:t>C</a:t>
              </a:r>
              <a:r>
                <a:rPr lang="en-US" altLang="en-US" sz="1400" baseline="-25000" dirty="0">
                  <a:solidFill>
                    <a:srgbClr val="FF0000"/>
                  </a:solidFill>
                </a:rPr>
                <a:t>s</a:t>
              </a:r>
              <a:r>
                <a:rPr lang="en-US" altLang="en-US" sz="1400" dirty="0">
                  <a:solidFill>
                    <a:srgbClr val="FF0000"/>
                  </a:solidFill>
                </a:rPr>
                <a:t> H</a:t>
              </a:r>
            </a:p>
          </p:txBody>
        </p:sp>
        <p:sp>
          <p:nvSpPr>
            <p:cNvPr id="193" name="TextBox 112">
              <a:extLst>
                <a:ext uri="{FF2B5EF4-FFF2-40B4-BE49-F238E27FC236}">
                  <a16:creationId xmlns:a16="http://schemas.microsoft.com/office/drawing/2014/main" id="{833122E9-C47F-4C70-9825-C180328928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6300" y="1473200"/>
              <a:ext cx="61427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 dirty="0">
                  <a:solidFill>
                    <a:srgbClr val="FF0000"/>
                  </a:solidFill>
                </a:rPr>
                <a:t>1 + </a:t>
              </a:r>
              <a:r>
                <a:rPr lang="en-US" altLang="en-US" sz="1400" dirty="0" err="1">
                  <a:solidFill>
                    <a:srgbClr val="FF0000"/>
                  </a:solidFill>
                </a:rPr>
                <a:t>e</a:t>
              </a:r>
              <a:r>
                <a:rPr lang="en-US" altLang="en-US" sz="1400" baseline="-25000" dirty="0" err="1">
                  <a:solidFill>
                    <a:srgbClr val="FF0000"/>
                  </a:solidFill>
                </a:rPr>
                <a:t>O</a:t>
              </a:r>
              <a:endParaRPr lang="en-US" altLang="en-US" sz="1400" dirty="0">
                <a:solidFill>
                  <a:srgbClr val="FF0000"/>
                </a:solidFill>
              </a:endParaRPr>
            </a:p>
          </p:txBody>
        </p:sp>
        <p:cxnSp>
          <p:nvCxnSpPr>
            <p:cNvPr id="194" name="Straight Connector 193">
              <a:extLst>
                <a:ext uri="{FF2B5EF4-FFF2-40B4-BE49-F238E27FC236}">
                  <a16:creationId xmlns:a16="http://schemas.microsoft.com/office/drawing/2014/main" id="{55AC1F4F-21F7-4267-99F8-44F8A0EB3300}"/>
                </a:ext>
              </a:extLst>
            </p:cNvPr>
            <p:cNvCxnSpPr/>
            <p:nvPr/>
          </p:nvCxnSpPr>
          <p:spPr>
            <a:xfrm>
              <a:off x="1955515" y="1498170"/>
              <a:ext cx="72403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6" name="TextBox 129">
              <a:extLst>
                <a:ext uri="{FF2B5EF4-FFF2-40B4-BE49-F238E27FC236}">
                  <a16:creationId xmlns:a16="http://schemas.microsoft.com/office/drawing/2014/main" id="{9B650A2C-57C2-424C-9263-B5DF8FB1DE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81200" y="1219200"/>
              <a:ext cx="877196" cy="3080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 dirty="0">
                  <a:solidFill>
                    <a:srgbClr val="FF0000"/>
                  </a:solidFill>
                  <a:latin typeface="Symbol" panose="05050102010706020507" pitchFamily="18" charset="2"/>
                </a:rPr>
                <a:t>D</a:t>
              </a:r>
              <a:r>
                <a:rPr lang="el-GR" altLang="en-US" sz="1400" dirty="0">
                  <a:solidFill>
                    <a:srgbClr val="FF0000"/>
                  </a:solidFill>
                </a:rPr>
                <a:t> σ</a:t>
              </a:r>
              <a:r>
                <a:rPr lang="en-US" altLang="en-US" sz="1400" dirty="0">
                  <a:solidFill>
                    <a:srgbClr val="FF0000"/>
                  </a:solidFill>
                </a:rPr>
                <a:t>’  + </a:t>
              </a:r>
              <a:r>
                <a:rPr lang="el-GR" altLang="en-US" sz="1400" dirty="0">
                  <a:solidFill>
                    <a:srgbClr val="FF0000"/>
                  </a:solidFill>
                </a:rPr>
                <a:t>σ</a:t>
              </a:r>
              <a:r>
                <a:rPr lang="en-US" altLang="en-US" sz="1400" dirty="0">
                  <a:solidFill>
                    <a:srgbClr val="FF0000"/>
                  </a:solidFill>
                </a:rPr>
                <a:t>’</a:t>
              </a:r>
              <a:r>
                <a:rPr lang="en-US" altLang="en-US" sz="1400" baseline="-25000" dirty="0">
                  <a:solidFill>
                    <a:srgbClr val="FF0000"/>
                  </a:solidFill>
                </a:rPr>
                <a:t>o</a:t>
              </a:r>
              <a:endParaRPr lang="en-US" altLang="en-US" sz="1400" dirty="0">
                <a:solidFill>
                  <a:srgbClr val="FF0000"/>
                </a:solidFill>
              </a:endParaRPr>
            </a:p>
          </p:txBody>
        </p:sp>
        <p:sp>
          <p:nvSpPr>
            <p:cNvPr id="197" name="TextBox 134">
              <a:extLst>
                <a:ext uri="{FF2B5EF4-FFF2-40B4-BE49-F238E27FC236}">
                  <a16:creationId xmlns:a16="http://schemas.microsoft.com/office/drawing/2014/main" id="{311C5CEB-BB8C-4DED-8A2D-1E7B2BD8DD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84400" y="1447800"/>
              <a:ext cx="415446" cy="3080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 dirty="0">
                  <a:solidFill>
                    <a:srgbClr val="FF0000"/>
                  </a:solidFill>
                </a:rPr>
                <a:t> </a:t>
              </a:r>
              <a:r>
                <a:rPr lang="el-GR" altLang="en-US" sz="1400" dirty="0">
                  <a:solidFill>
                    <a:srgbClr val="FF0000"/>
                  </a:solidFill>
                </a:rPr>
                <a:t>σ</a:t>
              </a:r>
              <a:r>
                <a:rPr lang="en-US" altLang="en-US" sz="1400" dirty="0">
                  <a:solidFill>
                    <a:srgbClr val="FF0000"/>
                  </a:solidFill>
                </a:rPr>
                <a:t>’</a:t>
              </a:r>
              <a:r>
                <a:rPr lang="en-US" altLang="en-US" sz="1400" baseline="-25000" dirty="0">
                  <a:solidFill>
                    <a:srgbClr val="FF0000"/>
                  </a:solidFill>
                </a:rPr>
                <a:t>o</a:t>
              </a:r>
              <a:endParaRPr lang="en-US" altLang="en-US" sz="14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00" name="TextBox 199">
            <a:extLst>
              <a:ext uri="{FF2B5EF4-FFF2-40B4-BE49-F238E27FC236}">
                <a16:creationId xmlns:a16="http://schemas.microsoft.com/office/drawing/2014/main" id="{6C6E94EB-A166-40F1-9192-6F1E950DE8B5}"/>
              </a:ext>
            </a:extLst>
          </p:cNvPr>
          <p:cNvSpPr txBox="1"/>
          <p:nvPr/>
        </p:nvSpPr>
        <p:spPr>
          <a:xfrm>
            <a:off x="6271364" y="1274861"/>
            <a:ext cx="51809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400" b="1" dirty="0">
                <a:solidFill>
                  <a:srgbClr val="FF0000"/>
                </a:solidFill>
                <a:latin typeface="Symbol" panose="05050102010706020507" pitchFamily="18" charset="2"/>
              </a:rPr>
              <a:t>D</a:t>
            </a:r>
            <a:r>
              <a:rPr lang="el-GR" altLang="en-US" sz="1400" b="1" dirty="0">
                <a:solidFill>
                  <a:srgbClr val="FF0000"/>
                </a:solidFill>
              </a:rPr>
              <a:t> σ</a:t>
            </a:r>
            <a:r>
              <a:rPr lang="en-US" altLang="en-US" sz="1400" b="1" dirty="0">
                <a:solidFill>
                  <a:srgbClr val="FF0000"/>
                </a:solidFill>
              </a:rPr>
              <a:t>’</a:t>
            </a:r>
            <a:endParaRPr lang="en-US" sz="1400" b="1" baseline="-25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02" name="TextBox 201">
            <a:extLst>
              <a:ext uri="{FF2B5EF4-FFF2-40B4-BE49-F238E27FC236}">
                <a16:creationId xmlns:a16="http://schemas.microsoft.com/office/drawing/2014/main" id="{1F9D1E9D-7781-4D05-AD0B-22017014D775}"/>
              </a:ext>
            </a:extLst>
          </p:cNvPr>
          <p:cNvSpPr txBox="1"/>
          <p:nvPr/>
        </p:nvSpPr>
        <p:spPr>
          <a:xfrm>
            <a:off x="5589588" y="2889251"/>
            <a:ext cx="51809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400" b="1" dirty="0">
                <a:solidFill>
                  <a:srgbClr val="FF0000"/>
                </a:solidFill>
                <a:latin typeface="Symbol" panose="05050102010706020507" pitchFamily="18" charset="2"/>
              </a:rPr>
              <a:t>D</a:t>
            </a:r>
            <a:r>
              <a:rPr lang="el-GR" altLang="en-US" sz="1400" b="1" dirty="0">
                <a:solidFill>
                  <a:srgbClr val="FF0000"/>
                </a:solidFill>
              </a:rPr>
              <a:t> σ</a:t>
            </a:r>
            <a:r>
              <a:rPr lang="en-US" altLang="en-US" sz="1400" b="1" dirty="0">
                <a:solidFill>
                  <a:srgbClr val="FF0000"/>
                </a:solidFill>
              </a:rPr>
              <a:t>’</a:t>
            </a:r>
            <a:endParaRPr lang="en-US" sz="1400" b="1" baseline="-25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1073425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131547" y="2794971"/>
            <a:ext cx="2759863" cy="279326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08035" y="445844"/>
            <a:ext cx="7814422" cy="1459288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>
              <a:spcBef>
                <a:spcPts val="84"/>
              </a:spcBef>
            </a:pPr>
            <a:r>
              <a:rPr sz="3883" b="1" spc="4" dirty="0">
                <a:solidFill>
                  <a:srgbClr val="9A0000"/>
                </a:solidFill>
                <a:latin typeface="Arial"/>
                <a:cs typeface="Arial"/>
              </a:rPr>
              <a:t>C</a:t>
            </a:r>
            <a:r>
              <a:rPr sz="3088" b="1" spc="4" dirty="0">
                <a:solidFill>
                  <a:srgbClr val="9A0000"/>
                </a:solidFill>
                <a:latin typeface="Arial"/>
                <a:cs typeface="Arial"/>
              </a:rPr>
              <a:t>OEFFICIENT </a:t>
            </a:r>
            <a:r>
              <a:rPr sz="3088" b="1" spc="13" dirty="0">
                <a:solidFill>
                  <a:srgbClr val="9A0000"/>
                </a:solidFill>
                <a:latin typeface="Arial"/>
                <a:cs typeface="Arial"/>
              </a:rPr>
              <a:t>OF </a:t>
            </a:r>
            <a:r>
              <a:rPr sz="3883" b="1" spc="-13" dirty="0">
                <a:solidFill>
                  <a:srgbClr val="9A0000"/>
                </a:solidFill>
                <a:latin typeface="Arial"/>
                <a:cs typeface="Arial"/>
              </a:rPr>
              <a:t>C</a:t>
            </a:r>
            <a:r>
              <a:rPr sz="3088" b="1" spc="-13" dirty="0">
                <a:solidFill>
                  <a:srgbClr val="9A0000"/>
                </a:solidFill>
                <a:latin typeface="Arial"/>
                <a:cs typeface="Arial"/>
              </a:rPr>
              <a:t>ONSOLIDATION</a:t>
            </a:r>
            <a:r>
              <a:rPr sz="3088" b="1" spc="154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3883" b="1" dirty="0">
                <a:solidFill>
                  <a:srgbClr val="9A0000"/>
                </a:solidFill>
                <a:latin typeface="Arial"/>
                <a:cs typeface="Arial"/>
              </a:rPr>
              <a:t>(c</a:t>
            </a:r>
            <a:r>
              <a:rPr sz="3838" b="1" baseline="-21072" dirty="0">
                <a:solidFill>
                  <a:srgbClr val="9A0000"/>
                </a:solidFill>
                <a:latin typeface="Arial"/>
                <a:cs typeface="Arial"/>
              </a:rPr>
              <a:t>v</a:t>
            </a:r>
            <a:r>
              <a:rPr sz="3883" b="1" dirty="0">
                <a:solidFill>
                  <a:srgbClr val="9A0000"/>
                </a:solidFill>
                <a:latin typeface="Arial"/>
                <a:cs typeface="Arial"/>
              </a:rPr>
              <a:t>)</a:t>
            </a:r>
            <a:endParaRPr sz="3883" dirty="0">
              <a:latin typeface="Arial"/>
              <a:cs typeface="Arial"/>
            </a:endParaRPr>
          </a:p>
          <a:p>
            <a:pPr marL="363090" indent="-140081">
              <a:spcBef>
                <a:spcPts val="1279"/>
              </a:spcBef>
              <a:buFont typeface="Arial"/>
              <a:buChar char="•"/>
              <a:tabLst>
                <a:tab pos="363650" algn="l"/>
              </a:tabLst>
            </a:pPr>
            <a:r>
              <a:rPr sz="1765" b="1" spc="-4" dirty="0">
                <a:solidFill>
                  <a:srgbClr val="2D2D8A"/>
                </a:solidFill>
                <a:latin typeface="Arial"/>
                <a:cs typeface="Arial"/>
              </a:rPr>
              <a:t>Generally decreases as Liquid Limit (LL) </a:t>
            </a:r>
            <a:r>
              <a:rPr sz="1765" b="1" spc="-9" dirty="0">
                <a:solidFill>
                  <a:srgbClr val="2D2D8A"/>
                </a:solidFill>
                <a:latin typeface="Arial"/>
                <a:cs typeface="Arial"/>
              </a:rPr>
              <a:t>increases.</a:t>
            </a:r>
            <a:endParaRPr sz="1765" dirty="0">
              <a:latin typeface="Arial"/>
              <a:cs typeface="Arial"/>
            </a:endParaRPr>
          </a:p>
          <a:p>
            <a:pPr marL="363090" indent="-140081">
              <a:spcBef>
                <a:spcPts val="1054"/>
              </a:spcBef>
              <a:buFont typeface="Arial"/>
              <a:buChar char="•"/>
              <a:tabLst>
                <a:tab pos="363650" algn="l"/>
              </a:tabLst>
            </a:pPr>
            <a:r>
              <a:rPr sz="1765" b="1" spc="-9" dirty="0">
                <a:solidFill>
                  <a:srgbClr val="2D2D8A"/>
                </a:solidFill>
                <a:latin typeface="Arial"/>
                <a:cs typeface="Arial"/>
              </a:rPr>
              <a:t>Determined </a:t>
            </a:r>
            <a:r>
              <a:rPr sz="1765" b="1" spc="-4" dirty="0">
                <a:solidFill>
                  <a:srgbClr val="2D2D8A"/>
                </a:solidFill>
                <a:latin typeface="Arial"/>
                <a:cs typeface="Arial"/>
              </a:rPr>
              <a:t>from 1D </a:t>
            </a:r>
            <a:r>
              <a:rPr sz="1765" b="1" spc="-9" dirty="0">
                <a:solidFill>
                  <a:srgbClr val="2D2D8A"/>
                </a:solidFill>
                <a:latin typeface="Arial"/>
                <a:cs typeface="Arial"/>
              </a:rPr>
              <a:t>Consolidation </a:t>
            </a:r>
            <a:r>
              <a:rPr sz="1765" b="1" spc="-40" dirty="0">
                <a:solidFill>
                  <a:srgbClr val="2D2D8A"/>
                </a:solidFill>
                <a:latin typeface="Arial"/>
                <a:cs typeface="Arial"/>
              </a:rPr>
              <a:t>Test </a:t>
            </a:r>
            <a:r>
              <a:rPr sz="1765" b="1" spc="-4" dirty="0">
                <a:solidFill>
                  <a:srgbClr val="2D2D8A"/>
                </a:solidFill>
                <a:latin typeface="Arial"/>
                <a:cs typeface="Arial"/>
              </a:rPr>
              <a:t>Lab per Load</a:t>
            </a:r>
            <a:r>
              <a:rPr sz="1765" b="1" spc="128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765" b="1" spc="-9" dirty="0">
                <a:solidFill>
                  <a:srgbClr val="2D2D8A"/>
                </a:solidFill>
                <a:latin typeface="Arial"/>
                <a:cs typeface="Arial"/>
              </a:rPr>
              <a:t>Increment.</a:t>
            </a:r>
            <a:endParaRPr sz="1765" dirty="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180319" y="2743041"/>
            <a:ext cx="2817005" cy="28502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281056" y="5625129"/>
            <a:ext cx="2573431" cy="635974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560" algn="ctr">
              <a:spcBef>
                <a:spcPts val="88"/>
              </a:spcBef>
            </a:pPr>
            <a:r>
              <a:rPr sz="1588" b="1" dirty="0">
                <a:solidFill>
                  <a:srgbClr val="9A0000"/>
                </a:solidFill>
                <a:latin typeface="Arial"/>
                <a:cs typeface="Arial"/>
              </a:rPr>
              <a:t>Logarithm of </a:t>
            </a:r>
            <a:r>
              <a:rPr sz="1588" b="1" spc="-13" dirty="0">
                <a:solidFill>
                  <a:srgbClr val="9A0000"/>
                </a:solidFill>
                <a:latin typeface="Arial"/>
                <a:cs typeface="Arial"/>
              </a:rPr>
              <a:t>Time</a:t>
            </a:r>
            <a:r>
              <a:rPr sz="1588" b="1" spc="-75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1588" b="1" dirty="0">
                <a:solidFill>
                  <a:srgbClr val="9A0000"/>
                </a:solidFill>
                <a:latin typeface="Arial"/>
                <a:cs typeface="Arial"/>
              </a:rPr>
              <a:t>Method</a:t>
            </a:r>
            <a:endParaRPr sz="1588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412" spc="-4" dirty="0">
                <a:solidFill>
                  <a:srgbClr val="2D2D8A"/>
                </a:solidFill>
                <a:latin typeface="Arial"/>
                <a:cs typeface="Arial"/>
              </a:rPr>
              <a:t>(Casagrande and Fadum,</a:t>
            </a:r>
            <a:r>
              <a:rPr sz="1412" spc="-40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412" spc="-4" dirty="0">
                <a:solidFill>
                  <a:srgbClr val="2D2D8A"/>
                </a:solidFill>
                <a:latin typeface="Arial"/>
                <a:cs typeface="Arial"/>
              </a:rPr>
              <a:t>1940)</a:t>
            </a:r>
            <a:endParaRPr sz="1412">
              <a:latin typeface="Arial"/>
              <a:cs typeface="Arial"/>
            </a:endParaRPr>
          </a:p>
          <a:p>
            <a:pPr algn="ctr">
              <a:spcBef>
                <a:spcPts val="9"/>
              </a:spcBef>
            </a:pPr>
            <a:r>
              <a:rPr sz="1059" b="1" spc="-4" dirty="0">
                <a:latin typeface="Arial"/>
                <a:cs typeface="Arial"/>
              </a:rPr>
              <a:t>Figure 7.19 </a:t>
            </a:r>
            <a:r>
              <a:rPr sz="1059" spc="-4" dirty="0">
                <a:latin typeface="Arial"/>
                <a:cs typeface="Arial"/>
              </a:rPr>
              <a:t>Das FGE</a:t>
            </a:r>
            <a:r>
              <a:rPr sz="1059" dirty="0">
                <a:latin typeface="Arial"/>
                <a:cs typeface="Arial"/>
              </a:rPr>
              <a:t> </a:t>
            </a:r>
            <a:r>
              <a:rPr sz="1059" spc="-4" dirty="0">
                <a:latin typeface="Arial"/>
                <a:cs typeface="Arial"/>
              </a:rPr>
              <a:t>(2006).</a:t>
            </a:r>
            <a:endParaRPr sz="1059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08035" y="6275848"/>
            <a:ext cx="859491" cy="136308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sz="882" spc="-4" dirty="0">
                <a:latin typeface="Arial"/>
                <a:cs typeface="Arial"/>
              </a:rPr>
              <a:t>Revised</a:t>
            </a:r>
            <a:r>
              <a:rPr sz="882" spc="-62" dirty="0">
                <a:latin typeface="Arial"/>
                <a:cs typeface="Arial"/>
              </a:rPr>
              <a:t> </a:t>
            </a:r>
            <a:r>
              <a:rPr sz="882" spc="-4" dirty="0">
                <a:latin typeface="Arial"/>
                <a:cs typeface="Arial"/>
              </a:rPr>
              <a:t>03/2013</a:t>
            </a:r>
            <a:endParaRPr sz="882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820361" y="6273828"/>
            <a:ext cx="703729" cy="136308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sz="882" dirty="0">
                <a:latin typeface="Arial"/>
                <a:cs typeface="Arial"/>
              </a:rPr>
              <a:t>Slide </a:t>
            </a:r>
            <a:fld id="{81D60167-4931-47E6-BA6A-407CBD079E47}" type="slidenum">
              <a:rPr sz="882" dirty="0">
                <a:latin typeface="Arial"/>
                <a:cs typeface="Arial"/>
              </a:rPr>
              <a:pPr marL="11206">
                <a:spcBef>
                  <a:spcPts val="4"/>
                </a:spcBef>
              </a:pPr>
              <a:t>58</a:t>
            </a:fld>
            <a:r>
              <a:rPr sz="882" dirty="0">
                <a:latin typeface="Arial"/>
                <a:cs typeface="Arial"/>
              </a:rPr>
              <a:t> </a:t>
            </a:r>
            <a:r>
              <a:rPr sz="882" spc="-4" dirty="0">
                <a:latin typeface="Arial"/>
                <a:cs typeface="Arial"/>
              </a:rPr>
              <a:t>of</a:t>
            </a:r>
            <a:r>
              <a:rPr sz="882" spc="-110" dirty="0">
                <a:latin typeface="Arial"/>
                <a:cs typeface="Arial"/>
              </a:rPr>
              <a:t> </a:t>
            </a:r>
            <a:r>
              <a:rPr sz="882" spc="-4" dirty="0">
                <a:latin typeface="Arial"/>
                <a:cs typeface="Arial"/>
              </a:rPr>
              <a:t>74</a:t>
            </a:r>
            <a:endParaRPr sz="882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165239" y="5625129"/>
            <a:ext cx="2763371" cy="635974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algn="ctr">
              <a:spcBef>
                <a:spcPts val="88"/>
              </a:spcBef>
            </a:pPr>
            <a:r>
              <a:rPr sz="1588" b="1" spc="-4" dirty="0">
                <a:solidFill>
                  <a:srgbClr val="9A0000"/>
                </a:solidFill>
                <a:latin typeface="Arial"/>
                <a:cs typeface="Arial"/>
              </a:rPr>
              <a:t>Square Root </a:t>
            </a:r>
            <a:r>
              <a:rPr sz="1588" b="1" dirty="0">
                <a:solidFill>
                  <a:srgbClr val="9A0000"/>
                </a:solidFill>
                <a:latin typeface="Arial"/>
                <a:cs typeface="Arial"/>
              </a:rPr>
              <a:t>of </a:t>
            </a:r>
            <a:r>
              <a:rPr sz="1588" b="1" spc="-13" dirty="0">
                <a:solidFill>
                  <a:srgbClr val="9A0000"/>
                </a:solidFill>
                <a:latin typeface="Arial"/>
                <a:cs typeface="Arial"/>
              </a:rPr>
              <a:t>Time</a:t>
            </a:r>
            <a:r>
              <a:rPr sz="1588" b="1" spc="-66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1588" b="1" spc="-4" dirty="0">
                <a:solidFill>
                  <a:srgbClr val="9A0000"/>
                </a:solidFill>
                <a:latin typeface="Arial"/>
                <a:cs typeface="Arial"/>
              </a:rPr>
              <a:t>Method</a:t>
            </a:r>
            <a:endParaRPr sz="1588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412" spc="-35" dirty="0">
                <a:solidFill>
                  <a:srgbClr val="2D2D8A"/>
                </a:solidFill>
                <a:latin typeface="Arial"/>
                <a:cs typeface="Arial"/>
              </a:rPr>
              <a:t>(Taylor,</a:t>
            </a:r>
            <a:r>
              <a:rPr sz="1412" spc="4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412" spc="-4" dirty="0">
                <a:solidFill>
                  <a:srgbClr val="2D2D8A"/>
                </a:solidFill>
                <a:latin typeface="Arial"/>
                <a:cs typeface="Arial"/>
              </a:rPr>
              <a:t>1942)</a:t>
            </a:r>
            <a:endParaRPr sz="1412">
              <a:latin typeface="Arial"/>
              <a:cs typeface="Arial"/>
            </a:endParaRPr>
          </a:p>
          <a:p>
            <a:pPr algn="ctr">
              <a:spcBef>
                <a:spcPts val="9"/>
              </a:spcBef>
            </a:pPr>
            <a:r>
              <a:rPr sz="1059" spc="-4" dirty="0">
                <a:latin typeface="Arial"/>
                <a:cs typeface="Arial"/>
              </a:rPr>
              <a:t>Figure 7.20 Das FGE</a:t>
            </a:r>
            <a:r>
              <a:rPr sz="1059" spc="-9" dirty="0">
                <a:latin typeface="Arial"/>
                <a:cs typeface="Arial"/>
              </a:rPr>
              <a:t> </a:t>
            </a:r>
            <a:r>
              <a:rPr sz="1059" spc="-4" dirty="0">
                <a:latin typeface="Arial"/>
                <a:cs typeface="Arial"/>
              </a:rPr>
              <a:t>(2006).</a:t>
            </a:r>
            <a:endParaRPr sz="1059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4800201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639464" y="1895725"/>
            <a:ext cx="3596010" cy="364560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608035" y="6275848"/>
            <a:ext cx="859491" cy="136308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sz="882" spc="-4" dirty="0">
                <a:latin typeface="Arial"/>
                <a:cs typeface="Arial"/>
              </a:rPr>
              <a:t>Revised</a:t>
            </a:r>
            <a:r>
              <a:rPr sz="882" spc="-62" dirty="0">
                <a:latin typeface="Arial"/>
                <a:cs typeface="Arial"/>
              </a:rPr>
              <a:t> </a:t>
            </a:r>
            <a:r>
              <a:rPr sz="882" spc="-4" dirty="0">
                <a:latin typeface="Arial"/>
                <a:cs typeface="Arial"/>
              </a:rPr>
              <a:t>03/2013</a:t>
            </a:r>
            <a:endParaRPr sz="882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820361" y="6273828"/>
            <a:ext cx="703729" cy="136308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sz="882" dirty="0">
                <a:latin typeface="Arial"/>
                <a:cs typeface="Arial"/>
              </a:rPr>
              <a:t>Slide </a:t>
            </a:r>
            <a:fld id="{81D60167-4931-47E6-BA6A-407CBD079E47}" type="slidenum">
              <a:rPr sz="882" dirty="0">
                <a:latin typeface="Arial"/>
                <a:cs typeface="Arial"/>
              </a:rPr>
              <a:pPr marL="11206">
                <a:spcBef>
                  <a:spcPts val="4"/>
                </a:spcBef>
              </a:pPr>
              <a:t>59</a:t>
            </a:fld>
            <a:r>
              <a:rPr sz="882" dirty="0">
                <a:latin typeface="Arial"/>
                <a:cs typeface="Arial"/>
              </a:rPr>
              <a:t> </a:t>
            </a:r>
            <a:r>
              <a:rPr sz="882" spc="-4" dirty="0">
                <a:latin typeface="Arial"/>
                <a:cs typeface="Arial"/>
              </a:rPr>
              <a:t>of</a:t>
            </a:r>
            <a:r>
              <a:rPr sz="882" spc="-110" dirty="0">
                <a:latin typeface="Arial"/>
                <a:cs typeface="Arial"/>
              </a:rPr>
              <a:t> </a:t>
            </a:r>
            <a:r>
              <a:rPr sz="882" spc="-4" dirty="0">
                <a:latin typeface="Arial"/>
                <a:cs typeface="Arial"/>
              </a:rPr>
              <a:t>74</a:t>
            </a:r>
            <a:endParaRPr sz="882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305293" y="2108050"/>
            <a:ext cx="4209490" cy="425452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313781" marR="68360" indent="-302575">
              <a:spcBef>
                <a:spcPts val="88"/>
              </a:spcBef>
              <a:buAutoNum type="arabicPeriod"/>
              <a:tabLst>
                <a:tab pos="313221" algn="l"/>
                <a:tab pos="313781" algn="l"/>
                <a:tab pos="1120648" algn="l"/>
              </a:tabLst>
            </a:pPr>
            <a:r>
              <a:rPr sz="1588" dirty="0">
                <a:latin typeface="Arial"/>
                <a:cs typeface="Arial"/>
              </a:rPr>
              <a:t>Extend the straight </a:t>
            </a:r>
            <a:r>
              <a:rPr sz="1588" spc="-4" dirty="0">
                <a:latin typeface="Arial"/>
                <a:cs typeface="Arial"/>
              </a:rPr>
              <a:t>line portion of primary  and </a:t>
            </a:r>
            <a:r>
              <a:rPr sz="1588" dirty="0">
                <a:latin typeface="Arial"/>
                <a:cs typeface="Arial"/>
              </a:rPr>
              <a:t>secondary consolidations to </a:t>
            </a:r>
            <a:r>
              <a:rPr sz="1588" spc="-4" dirty="0">
                <a:latin typeface="Arial"/>
                <a:cs typeface="Arial"/>
              </a:rPr>
              <a:t>interest</a:t>
            </a:r>
            <a:r>
              <a:rPr sz="1588" spc="-115" dirty="0">
                <a:latin typeface="Arial"/>
                <a:cs typeface="Arial"/>
              </a:rPr>
              <a:t> </a:t>
            </a:r>
            <a:r>
              <a:rPr sz="1588" spc="-4" dirty="0">
                <a:latin typeface="Arial"/>
                <a:cs typeface="Arial"/>
              </a:rPr>
              <a:t>at  </a:t>
            </a:r>
            <a:r>
              <a:rPr sz="1588" dirty="0">
                <a:latin typeface="Arial"/>
                <a:cs typeface="Arial"/>
              </a:rPr>
              <a:t>Point</a:t>
            </a:r>
            <a:r>
              <a:rPr sz="1588" spc="-93" dirty="0">
                <a:latin typeface="Arial"/>
                <a:cs typeface="Arial"/>
              </a:rPr>
              <a:t> </a:t>
            </a:r>
            <a:r>
              <a:rPr sz="1588" dirty="0">
                <a:latin typeface="Arial"/>
                <a:cs typeface="Arial"/>
              </a:rPr>
              <a:t>A.	Point A represents </a:t>
            </a:r>
            <a:r>
              <a:rPr sz="1588" i="1" spc="-4" dirty="0">
                <a:latin typeface="Arial"/>
                <a:cs typeface="Arial"/>
              </a:rPr>
              <a:t>d</a:t>
            </a:r>
            <a:r>
              <a:rPr sz="1588" i="1" spc="-6" baseline="-20833" dirty="0">
                <a:latin typeface="Arial"/>
                <a:cs typeface="Arial"/>
              </a:rPr>
              <a:t>100 </a:t>
            </a:r>
            <a:r>
              <a:rPr sz="1059" i="1" spc="-4" dirty="0">
                <a:latin typeface="Arial"/>
                <a:cs typeface="Arial"/>
              </a:rPr>
              <a:t> </a:t>
            </a:r>
            <a:r>
              <a:rPr sz="1588" dirty="0">
                <a:latin typeface="Arial"/>
                <a:cs typeface="Arial"/>
              </a:rPr>
              <a:t>(Deformation </a:t>
            </a:r>
            <a:r>
              <a:rPr sz="1588" spc="-4" dirty="0">
                <a:latin typeface="Arial"/>
                <a:cs typeface="Arial"/>
              </a:rPr>
              <a:t>at 100% primary  </a:t>
            </a:r>
            <a:r>
              <a:rPr sz="1588" dirty="0">
                <a:latin typeface="Arial"/>
                <a:cs typeface="Arial"/>
              </a:rPr>
              <a:t>consolidation).</a:t>
            </a:r>
            <a:endParaRPr sz="1588">
              <a:latin typeface="Arial"/>
              <a:cs typeface="Arial"/>
            </a:endParaRPr>
          </a:p>
          <a:p>
            <a:pPr marL="313221" marR="4483" indent="-302015">
              <a:spcBef>
                <a:spcPts val="1271"/>
              </a:spcBef>
              <a:buAutoNum type="arabicPeriod"/>
              <a:tabLst>
                <a:tab pos="313221" algn="l"/>
                <a:tab pos="313781" algn="l"/>
              </a:tabLst>
            </a:pPr>
            <a:r>
              <a:rPr sz="1588" dirty="0">
                <a:latin typeface="Arial"/>
                <a:cs typeface="Arial"/>
              </a:rPr>
              <a:t>The initial curved portion of the</a:t>
            </a:r>
            <a:r>
              <a:rPr sz="1588" spc="-115" dirty="0">
                <a:latin typeface="Arial"/>
                <a:cs typeface="Arial"/>
              </a:rPr>
              <a:t> </a:t>
            </a:r>
            <a:r>
              <a:rPr sz="1588" dirty="0">
                <a:latin typeface="Arial"/>
                <a:cs typeface="Arial"/>
              </a:rPr>
              <a:t>deformation  </a:t>
            </a:r>
            <a:r>
              <a:rPr sz="1588" spc="-4" dirty="0">
                <a:latin typeface="Arial"/>
                <a:cs typeface="Arial"/>
              </a:rPr>
              <a:t>plot </a:t>
            </a:r>
            <a:r>
              <a:rPr sz="1588" dirty="0">
                <a:latin typeface="Arial"/>
                <a:cs typeface="Arial"/>
              </a:rPr>
              <a:t>versus </a:t>
            </a:r>
            <a:r>
              <a:rPr sz="1588" spc="-4" dirty="0">
                <a:latin typeface="Arial"/>
                <a:cs typeface="Arial"/>
              </a:rPr>
              <a:t>log </a:t>
            </a:r>
            <a:r>
              <a:rPr sz="1588" i="1" dirty="0">
                <a:latin typeface="Arial"/>
                <a:cs typeface="Arial"/>
              </a:rPr>
              <a:t>t </a:t>
            </a:r>
            <a:r>
              <a:rPr sz="1588" dirty="0">
                <a:latin typeface="Arial"/>
                <a:cs typeface="Arial"/>
              </a:rPr>
              <a:t>is approximated to be a  </a:t>
            </a:r>
            <a:r>
              <a:rPr sz="1588" spc="-4" dirty="0">
                <a:latin typeface="Arial"/>
                <a:cs typeface="Arial"/>
              </a:rPr>
              <a:t>parabola on </a:t>
            </a:r>
            <a:r>
              <a:rPr sz="1588" dirty="0">
                <a:latin typeface="Arial"/>
                <a:cs typeface="Arial"/>
              </a:rPr>
              <a:t>a </a:t>
            </a:r>
            <a:r>
              <a:rPr sz="1588" spc="-4" dirty="0">
                <a:latin typeface="Arial"/>
                <a:cs typeface="Arial"/>
              </a:rPr>
              <a:t>natural </a:t>
            </a:r>
            <a:r>
              <a:rPr sz="1588" dirty="0">
                <a:latin typeface="Arial"/>
                <a:cs typeface="Arial"/>
              </a:rPr>
              <a:t>scale. Select times</a:t>
            </a:r>
            <a:r>
              <a:rPr sz="1588" spc="-93" dirty="0">
                <a:latin typeface="Arial"/>
                <a:cs typeface="Arial"/>
              </a:rPr>
              <a:t> </a:t>
            </a:r>
            <a:r>
              <a:rPr sz="1588" i="1" spc="-4" dirty="0">
                <a:latin typeface="Arial"/>
                <a:cs typeface="Arial"/>
              </a:rPr>
              <a:t>t</a:t>
            </a:r>
            <a:r>
              <a:rPr sz="1588" i="1" spc="-6" baseline="-20833" dirty="0">
                <a:latin typeface="Arial"/>
                <a:cs typeface="Arial"/>
              </a:rPr>
              <a:t>1 </a:t>
            </a:r>
            <a:r>
              <a:rPr sz="1059" i="1" spc="-4" dirty="0">
                <a:latin typeface="Arial"/>
                <a:cs typeface="Arial"/>
              </a:rPr>
              <a:t> </a:t>
            </a:r>
            <a:r>
              <a:rPr sz="1588" dirty="0">
                <a:latin typeface="Arial"/>
                <a:cs typeface="Arial"/>
              </a:rPr>
              <a:t>and </a:t>
            </a:r>
            <a:r>
              <a:rPr sz="1588" i="1" spc="-4" dirty="0">
                <a:latin typeface="Arial"/>
                <a:cs typeface="Arial"/>
              </a:rPr>
              <a:t>t</a:t>
            </a:r>
            <a:r>
              <a:rPr sz="1588" i="1" spc="-6" baseline="-20833" dirty="0">
                <a:latin typeface="Arial"/>
                <a:cs typeface="Arial"/>
              </a:rPr>
              <a:t>2 </a:t>
            </a:r>
            <a:r>
              <a:rPr sz="1588" spc="-4" dirty="0">
                <a:latin typeface="Arial"/>
                <a:cs typeface="Arial"/>
              </a:rPr>
              <a:t>on </a:t>
            </a:r>
            <a:r>
              <a:rPr sz="1588" dirty="0">
                <a:latin typeface="Arial"/>
                <a:cs typeface="Arial"/>
              </a:rPr>
              <a:t>the curved </a:t>
            </a:r>
            <a:r>
              <a:rPr sz="1588" spc="-4" dirty="0">
                <a:latin typeface="Arial"/>
                <a:cs typeface="Arial"/>
              </a:rPr>
              <a:t>portion </a:t>
            </a:r>
            <a:r>
              <a:rPr sz="1588" dirty="0">
                <a:latin typeface="Arial"/>
                <a:cs typeface="Arial"/>
              </a:rPr>
              <a:t>such that </a:t>
            </a:r>
            <a:r>
              <a:rPr sz="1588" i="1" spc="-4" dirty="0">
                <a:latin typeface="Arial"/>
                <a:cs typeface="Arial"/>
              </a:rPr>
              <a:t>t</a:t>
            </a:r>
            <a:r>
              <a:rPr sz="1588" i="1" spc="-6" baseline="-20833" dirty="0">
                <a:latin typeface="Arial"/>
                <a:cs typeface="Arial"/>
              </a:rPr>
              <a:t>2 </a:t>
            </a:r>
            <a:r>
              <a:rPr sz="1588" dirty="0">
                <a:latin typeface="Arial"/>
                <a:cs typeface="Arial"/>
              </a:rPr>
              <a:t>=  </a:t>
            </a:r>
            <a:r>
              <a:rPr sz="1588" spc="-4" dirty="0">
                <a:latin typeface="Arial"/>
                <a:cs typeface="Arial"/>
              </a:rPr>
              <a:t>4</a:t>
            </a:r>
            <a:r>
              <a:rPr sz="1588" i="1" spc="-4" dirty="0">
                <a:latin typeface="Arial"/>
                <a:cs typeface="Arial"/>
              </a:rPr>
              <a:t>t</a:t>
            </a:r>
            <a:r>
              <a:rPr sz="1588" i="1" spc="-6" baseline="-20833" dirty="0">
                <a:latin typeface="Arial"/>
                <a:cs typeface="Arial"/>
              </a:rPr>
              <a:t>1</a:t>
            </a:r>
            <a:r>
              <a:rPr sz="1588" spc="-4" dirty="0">
                <a:latin typeface="Arial"/>
                <a:cs typeface="Arial"/>
              </a:rPr>
              <a:t>. Let </a:t>
            </a:r>
            <a:r>
              <a:rPr sz="1588" dirty="0">
                <a:latin typeface="Arial"/>
                <a:cs typeface="Arial"/>
              </a:rPr>
              <a:t>the </a:t>
            </a:r>
            <a:r>
              <a:rPr sz="1588" spc="-9" dirty="0">
                <a:latin typeface="Arial"/>
                <a:cs typeface="Arial"/>
              </a:rPr>
              <a:t>difference </a:t>
            </a:r>
            <a:r>
              <a:rPr sz="1588" spc="-4" dirty="0">
                <a:latin typeface="Arial"/>
                <a:cs typeface="Arial"/>
              </a:rPr>
              <a:t>of </a:t>
            </a:r>
            <a:r>
              <a:rPr sz="1588" dirty="0">
                <a:latin typeface="Arial"/>
                <a:cs typeface="Arial"/>
              </a:rPr>
              <a:t>the specimen  deformation between (</a:t>
            </a:r>
            <a:r>
              <a:rPr sz="1588" i="1" dirty="0">
                <a:latin typeface="Arial"/>
                <a:cs typeface="Arial"/>
              </a:rPr>
              <a:t>t</a:t>
            </a:r>
            <a:r>
              <a:rPr sz="1588" i="1" baseline="-20833" dirty="0">
                <a:latin typeface="Arial"/>
                <a:cs typeface="Arial"/>
              </a:rPr>
              <a:t>2 </a:t>
            </a:r>
            <a:r>
              <a:rPr sz="1588" dirty="0">
                <a:latin typeface="Arial"/>
                <a:cs typeface="Arial"/>
              </a:rPr>
              <a:t>– </a:t>
            </a:r>
            <a:r>
              <a:rPr sz="1588" i="1" spc="-4" dirty="0">
                <a:latin typeface="Arial"/>
                <a:cs typeface="Arial"/>
              </a:rPr>
              <a:t>t</a:t>
            </a:r>
            <a:r>
              <a:rPr sz="1588" i="1" spc="-6" baseline="-20833" dirty="0">
                <a:latin typeface="Arial"/>
                <a:cs typeface="Arial"/>
              </a:rPr>
              <a:t>1</a:t>
            </a:r>
            <a:r>
              <a:rPr sz="1588" spc="-4" dirty="0">
                <a:latin typeface="Arial"/>
                <a:cs typeface="Arial"/>
              </a:rPr>
              <a:t>) be equal </a:t>
            </a:r>
            <a:r>
              <a:rPr sz="1588" dirty="0">
                <a:latin typeface="Arial"/>
                <a:cs typeface="Arial"/>
              </a:rPr>
              <a:t>to</a:t>
            </a:r>
            <a:r>
              <a:rPr sz="1588" spc="-101" dirty="0">
                <a:latin typeface="Arial"/>
                <a:cs typeface="Arial"/>
              </a:rPr>
              <a:t> </a:t>
            </a:r>
            <a:r>
              <a:rPr sz="1588" i="1" dirty="0">
                <a:latin typeface="Arial"/>
                <a:cs typeface="Arial"/>
              </a:rPr>
              <a:t>x</a:t>
            </a:r>
            <a:r>
              <a:rPr sz="1588" dirty="0">
                <a:latin typeface="Arial"/>
                <a:cs typeface="Arial"/>
              </a:rPr>
              <a:t>.</a:t>
            </a:r>
            <a:endParaRPr sz="1588">
              <a:latin typeface="Arial"/>
              <a:cs typeface="Arial"/>
            </a:endParaRPr>
          </a:p>
          <a:p>
            <a:pPr marL="313781" marR="22413" indent="-302575">
              <a:spcBef>
                <a:spcPts val="1271"/>
              </a:spcBef>
              <a:buAutoNum type="arabicPeriod"/>
              <a:tabLst>
                <a:tab pos="313221" algn="l"/>
                <a:tab pos="313781" algn="l"/>
              </a:tabLst>
            </a:pPr>
            <a:r>
              <a:rPr sz="1588" spc="-4" dirty="0">
                <a:latin typeface="Arial"/>
                <a:cs typeface="Arial"/>
              </a:rPr>
              <a:t>Draw </a:t>
            </a:r>
            <a:r>
              <a:rPr sz="1588" dirty="0">
                <a:latin typeface="Arial"/>
                <a:cs typeface="Arial"/>
              </a:rPr>
              <a:t>a </a:t>
            </a:r>
            <a:r>
              <a:rPr sz="1588" spc="-4" dirty="0">
                <a:latin typeface="Arial"/>
                <a:cs typeface="Arial"/>
              </a:rPr>
              <a:t>line horizontal </a:t>
            </a:r>
            <a:r>
              <a:rPr sz="1588" dirty="0">
                <a:latin typeface="Arial"/>
                <a:cs typeface="Arial"/>
              </a:rPr>
              <a:t>to </a:t>
            </a:r>
            <a:r>
              <a:rPr sz="1588" i="1" spc="-4" dirty="0">
                <a:latin typeface="Arial"/>
                <a:cs typeface="Arial"/>
              </a:rPr>
              <a:t>DE </a:t>
            </a:r>
            <a:r>
              <a:rPr sz="1588" spc="-4" dirty="0">
                <a:latin typeface="Arial"/>
                <a:cs typeface="Arial"/>
              </a:rPr>
              <a:t>such </a:t>
            </a:r>
            <a:r>
              <a:rPr sz="1588" dirty="0">
                <a:latin typeface="Arial"/>
                <a:cs typeface="Arial"/>
              </a:rPr>
              <a:t>that the  vertical </a:t>
            </a:r>
            <a:r>
              <a:rPr sz="1588" spc="-4" dirty="0">
                <a:latin typeface="Arial"/>
                <a:cs typeface="Arial"/>
              </a:rPr>
              <a:t>distance </a:t>
            </a:r>
            <a:r>
              <a:rPr sz="1588" i="1" spc="-4" dirty="0">
                <a:latin typeface="Arial"/>
                <a:cs typeface="Arial"/>
              </a:rPr>
              <a:t>BD </a:t>
            </a:r>
            <a:r>
              <a:rPr sz="1588" spc="-4" dirty="0">
                <a:latin typeface="Arial"/>
                <a:cs typeface="Arial"/>
              </a:rPr>
              <a:t>is equal </a:t>
            </a:r>
            <a:r>
              <a:rPr sz="1588" dirty="0">
                <a:latin typeface="Arial"/>
                <a:cs typeface="Arial"/>
              </a:rPr>
              <a:t>to </a:t>
            </a:r>
            <a:r>
              <a:rPr sz="1588" i="1" dirty="0">
                <a:latin typeface="Arial"/>
                <a:cs typeface="Arial"/>
              </a:rPr>
              <a:t>x</a:t>
            </a:r>
            <a:r>
              <a:rPr sz="1588" dirty="0">
                <a:latin typeface="Arial"/>
                <a:cs typeface="Arial"/>
              </a:rPr>
              <a:t>. The  deformation corresponding to the </a:t>
            </a:r>
            <a:r>
              <a:rPr sz="1588" spc="-4" dirty="0">
                <a:latin typeface="Arial"/>
                <a:cs typeface="Arial"/>
              </a:rPr>
              <a:t>line </a:t>
            </a:r>
            <a:r>
              <a:rPr sz="1588" i="1" spc="-4" dirty="0">
                <a:latin typeface="Arial"/>
                <a:cs typeface="Arial"/>
              </a:rPr>
              <a:t>DE</a:t>
            </a:r>
            <a:r>
              <a:rPr sz="1588" i="1" spc="-110" dirty="0">
                <a:latin typeface="Arial"/>
                <a:cs typeface="Arial"/>
              </a:rPr>
              <a:t> </a:t>
            </a:r>
            <a:r>
              <a:rPr sz="1588" dirty="0">
                <a:latin typeface="Arial"/>
                <a:cs typeface="Arial"/>
              </a:rPr>
              <a:t>is  </a:t>
            </a:r>
            <a:r>
              <a:rPr sz="1588" i="1" spc="-4" dirty="0">
                <a:latin typeface="Arial"/>
                <a:cs typeface="Arial"/>
              </a:rPr>
              <a:t>d</a:t>
            </a:r>
            <a:r>
              <a:rPr sz="1588" i="1" spc="-6" baseline="-20833" dirty="0">
                <a:latin typeface="Arial"/>
                <a:cs typeface="Arial"/>
              </a:rPr>
              <a:t>0 </a:t>
            </a:r>
            <a:r>
              <a:rPr sz="1588" dirty="0">
                <a:latin typeface="Arial"/>
                <a:cs typeface="Arial"/>
              </a:rPr>
              <a:t>(Deformation </a:t>
            </a:r>
            <a:r>
              <a:rPr sz="1588" spc="-4" dirty="0">
                <a:latin typeface="Arial"/>
                <a:cs typeface="Arial"/>
              </a:rPr>
              <a:t>at 0% primary  </a:t>
            </a:r>
            <a:r>
              <a:rPr sz="1588" dirty="0">
                <a:latin typeface="Arial"/>
                <a:cs typeface="Arial"/>
              </a:rPr>
              <a:t>consolidation).</a:t>
            </a:r>
            <a:endParaRPr sz="1588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28263" y="359643"/>
            <a:ext cx="7814422" cy="957031"/>
          </a:xfrm>
          <a:prstGeom prst="rect">
            <a:avLst/>
          </a:prstGeom>
        </p:spPr>
        <p:txBody>
          <a:bodyPr vert="horz" wrap="square" lIns="0" tIns="61632" rIns="0" bIns="0" rtlCol="0">
            <a:spAutoFit/>
          </a:bodyPr>
          <a:lstStyle/>
          <a:p>
            <a:pPr marL="11206">
              <a:spcBef>
                <a:spcPts val="485"/>
              </a:spcBef>
            </a:pPr>
            <a:r>
              <a:rPr sz="3883" b="1" spc="4" dirty="0">
                <a:solidFill>
                  <a:srgbClr val="9A0000"/>
                </a:solidFill>
                <a:latin typeface="Arial"/>
                <a:cs typeface="Arial"/>
              </a:rPr>
              <a:t>C</a:t>
            </a:r>
            <a:r>
              <a:rPr sz="3088" b="1" spc="4" dirty="0">
                <a:solidFill>
                  <a:srgbClr val="9A0000"/>
                </a:solidFill>
                <a:latin typeface="Arial"/>
                <a:cs typeface="Arial"/>
              </a:rPr>
              <a:t>OEFFICIENT </a:t>
            </a:r>
            <a:r>
              <a:rPr sz="3088" b="1" spc="13" dirty="0">
                <a:solidFill>
                  <a:srgbClr val="9A0000"/>
                </a:solidFill>
                <a:latin typeface="Arial"/>
                <a:cs typeface="Arial"/>
              </a:rPr>
              <a:t>OF </a:t>
            </a:r>
            <a:r>
              <a:rPr sz="3883" b="1" spc="-13" dirty="0">
                <a:solidFill>
                  <a:srgbClr val="9A0000"/>
                </a:solidFill>
                <a:latin typeface="Arial"/>
                <a:cs typeface="Arial"/>
              </a:rPr>
              <a:t>C</a:t>
            </a:r>
            <a:r>
              <a:rPr sz="3088" b="1" spc="-13" dirty="0">
                <a:solidFill>
                  <a:srgbClr val="9A0000"/>
                </a:solidFill>
                <a:latin typeface="Arial"/>
                <a:cs typeface="Arial"/>
              </a:rPr>
              <a:t>ONSOLIDATION</a:t>
            </a:r>
            <a:r>
              <a:rPr sz="3088" b="1" spc="154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3883" b="1" dirty="0">
                <a:solidFill>
                  <a:srgbClr val="9A0000"/>
                </a:solidFill>
                <a:latin typeface="Arial"/>
                <a:cs typeface="Arial"/>
              </a:rPr>
              <a:t>(c</a:t>
            </a:r>
            <a:r>
              <a:rPr sz="3838" b="1" baseline="-21072" dirty="0">
                <a:solidFill>
                  <a:srgbClr val="9A0000"/>
                </a:solidFill>
                <a:latin typeface="Arial"/>
                <a:cs typeface="Arial"/>
              </a:rPr>
              <a:t>v</a:t>
            </a:r>
            <a:r>
              <a:rPr sz="3883" b="1" dirty="0">
                <a:solidFill>
                  <a:srgbClr val="9A0000"/>
                </a:solidFill>
                <a:latin typeface="Arial"/>
                <a:cs typeface="Arial"/>
              </a:rPr>
              <a:t>)</a:t>
            </a:r>
            <a:endParaRPr sz="3883" dirty="0">
              <a:latin typeface="Arial"/>
              <a:cs typeface="Arial"/>
            </a:endParaRPr>
          </a:p>
          <a:p>
            <a:pPr marL="4420956">
              <a:spcBef>
                <a:spcPts val="180"/>
              </a:spcBef>
            </a:pPr>
            <a:r>
              <a:rPr sz="1765" b="1" u="heavy" spc="-9" dirty="0">
                <a:solidFill>
                  <a:srgbClr val="2D2D8A"/>
                </a:solidFill>
                <a:uFill>
                  <a:solidFill>
                    <a:srgbClr val="2D2D8A"/>
                  </a:solidFill>
                </a:uFill>
                <a:latin typeface="Arial"/>
                <a:cs typeface="Arial"/>
              </a:rPr>
              <a:t>Logarithm </a:t>
            </a:r>
            <a:r>
              <a:rPr sz="1765" b="1" u="heavy" spc="-4" dirty="0">
                <a:solidFill>
                  <a:srgbClr val="2D2D8A"/>
                </a:solidFill>
                <a:uFill>
                  <a:solidFill>
                    <a:srgbClr val="2D2D8A"/>
                  </a:solidFill>
                </a:uFill>
                <a:latin typeface="Arial"/>
                <a:cs typeface="Arial"/>
              </a:rPr>
              <a:t>of </a:t>
            </a:r>
            <a:r>
              <a:rPr sz="1765" b="1" u="heavy" spc="-13" dirty="0">
                <a:solidFill>
                  <a:srgbClr val="2D2D8A"/>
                </a:solidFill>
                <a:uFill>
                  <a:solidFill>
                    <a:srgbClr val="2D2D8A"/>
                  </a:solidFill>
                </a:uFill>
                <a:latin typeface="Arial"/>
                <a:cs typeface="Arial"/>
              </a:rPr>
              <a:t>Time</a:t>
            </a:r>
            <a:r>
              <a:rPr sz="1765" b="1" u="heavy" spc="-4" dirty="0">
                <a:solidFill>
                  <a:srgbClr val="2D2D8A"/>
                </a:solidFill>
                <a:uFill>
                  <a:solidFill>
                    <a:srgbClr val="2D2D8A"/>
                  </a:solidFill>
                </a:uFill>
                <a:latin typeface="Arial"/>
                <a:cs typeface="Arial"/>
              </a:rPr>
              <a:t> </a:t>
            </a:r>
            <a:r>
              <a:rPr sz="1765" b="1" u="heavy" spc="-9" dirty="0">
                <a:solidFill>
                  <a:srgbClr val="2D2D8A"/>
                </a:solidFill>
                <a:uFill>
                  <a:solidFill>
                    <a:srgbClr val="2D2D8A"/>
                  </a:solidFill>
                </a:uFill>
                <a:latin typeface="Arial"/>
                <a:cs typeface="Arial"/>
              </a:rPr>
              <a:t>Method</a:t>
            </a:r>
            <a:endParaRPr sz="1765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883887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76225" y="736600"/>
            <a:ext cx="8610600" cy="546100"/>
          </a:xfrm>
        </p:spPr>
        <p:txBody>
          <a:bodyPr anchor="b"/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Primary Consolidation:</a:t>
            </a:r>
            <a:br>
              <a:rPr lang="en-US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Piston-Spring Analogy</a:t>
            </a:r>
            <a:endParaRPr lang="en-US" sz="3200" b="1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7475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7043" y="1282700"/>
            <a:ext cx="6726114" cy="218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276225" y="3273547"/>
            <a:ext cx="87630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1. The container is completely filled with water, and the hole is closed. (Fully saturated soil)</a:t>
            </a:r>
          </a:p>
          <a:p>
            <a:endParaRPr lang="en-US" dirty="0"/>
          </a:p>
          <a:p>
            <a:r>
              <a:rPr lang="en-US" dirty="0"/>
              <a:t>2. A load is applied onto the piston, while the hole is still unopened. At this stage, only the water resists the applied load. (Development of </a:t>
            </a:r>
            <a:r>
              <a:rPr lang="en-US" b="1" dirty="0">
                <a:solidFill>
                  <a:srgbClr val="FF0000"/>
                </a:solidFill>
              </a:rPr>
              <a:t>excess pore water pressure-Undrained Condition</a:t>
            </a:r>
            <a:r>
              <a:rPr lang="en-US" dirty="0"/>
              <a:t>)</a:t>
            </a:r>
          </a:p>
          <a:p>
            <a:endParaRPr lang="en-US" dirty="0"/>
          </a:p>
          <a:p>
            <a:r>
              <a:rPr lang="en-US" dirty="0"/>
              <a:t>3. As soon as the hole is opened, water starts to drain out through the hole and the spring shortens. (</a:t>
            </a:r>
            <a:r>
              <a:rPr lang="en-US" b="1" dirty="0">
                <a:solidFill>
                  <a:srgbClr val="FF0000"/>
                </a:solidFill>
              </a:rPr>
              <a:t>Drainage and dissipation of excess pore water pressure</a:t>
            </a:r>
            <a:r>
              <a:rPr lang="en-US" dirty="0"/>
              <a:t>)</a:t>
            </a:r>
          </a:p>
          <a:p>
            <a:endParaRPr lang="en-US" dirty="0"/>
          </a:p>
          <a:p>
            <a:r>
              <a:rPr lang="en-US" dirty="0"/>
              <a:t>4. After some time, the drainage of water no longer occurs. Now, the spring alone resists the applied load. (Full dissipation of excessive pore water pressure. </a:t>
            </a:r>
            <a:r>
              <a:rPr lang="en-US" b="1" dirty="0">
                <a:solidFill>
                  <a:srgbClr val="FF0000"/>
                </a:solidFill>
              </a:rPr>
              <a:t>Drained condition, End of consolidation)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639464" y="1895725"/>
            <a:ext cx="3596010" cy="364560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831105" y="4065718"/>
            <a:ext cx="442072" cy="0"/>
          </a:xfrm>
          <a:custGeom>
            <a:avLst/>
            <a:gdLst/>
            <a:ahLst/>
            <a:cxnLst/>
            <a:rect l="l" t="t" r="r" b="b"/>
            <a:pathLst>
              <a:path w="501015">
                <a:moveTo>
                  <a:pt x="0" y="0"/>
                </a:moveTo>
                <a:lnTo>
                  <a:pt x="500634" y="0"/>
                </a:lnTo>
              </a:path>
            </a:pathLst>
          </a:custGeom>
          <a:ln w="1235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709159" y="4010545"/>
            <a:ext cx="175372" cy="196268"/>
          </a:xfrm>
          <a:prstGeom prst="rect">
            <a:avLst/>
          </a:prstGeom>
        </p:spPr>
        <p:txBody>
          <a:bodyPr vert="horz" wrap="square" lIns="0" tIns="12887" rIns="0" bIns="0" rtlCol="0">
            <a:spAutoFit/>
          </a:bodyPr>
          <a:lstStyle/>
          <a:p>
            <a:pPr marL="11206">
              <a:spcBef>
                <a:spcPts val="101"/>
              </a:spcBef>
            </a:pPr>
            <a:r>
              <a:rPr sz="1191" spc="4" dirty="0">
                <a:latin typeface="Times New Roman"/>
                <a:cs typeface="Times New Roman"/>
              </a:rPr>
              <a:t>50</a:t>
            </a:r>
            <a:endParaRPr sz="1191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08035" y="6275848"/>
            <a:ext cx="859491" cy="136308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sz="882" spc="-4" dirty="0">
                <a:latin typeface="Arial"/>
                <a:cs typeface="Arial"/>
              </a:rPr>
              <a:t>Revised</a:t>
            </a:r>
            <a:r>
              <a:rPr sz="882" spc="-62" dirty="0">
                <a:latin typeface="Arial"/>
                <a:cs typeface="Arial"/>
              </a:rPr>
              <a:t> </a:t>
            </a:r>
            <a:r>
              <a:rPr sz="882" spc="-4" dirty="0">
                <a:latin typeface="Arial"/>
                <a:cs typeface="Arial"/>
              </a:rPr>
              <a:t>03/2013</a:t>
            </a:r>
            <a:endParaRPr sz="882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820361" y="6273828"/>
            <a:ext cx="703729" cy="136308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sz="882" dirty="0">
                <a:latin typeface="Arial"/>
                <a:cs typeface="Arial"/>
              </a:rPr>
              <a:t>Slide </a:t>
            </a:r>
            <a:fld id="{81D60167-4931-47E6-BA6A-407CBD079E47}" type="slidenum">
              <a:rPr sz="882" dirty="0">
                <a:latin typeface="Arial"/>
                <a:cs typeface="Arial"/>
              </a:rPr>
              <a:pPr marL="11206">
                <a:spcBef>
                  <a:spcPts val="4"/>
                </a:spcBef>
              </a:pPr>
              <a:t>60</a:t>
            </a:fld>
            <a:r>
              <a:rPr sz="882" dirty="0">
                <a:latin typeface="Arial"/>
                <a:cs typeface="Arial"/>
              </a:rPr>
              <a:t> </a:t>
            </a:r>
            <a:r>
              <a:rPr sz="882" spc="-4" dirty="0">
                <a:latin typeface="Arial"/>
                <a:cs typeface="Arial"/>
              </a:rPr>
              <a:t>of</a:t>
            </a:r>
            <a:r>
              <a:rPr sz="882" spc="-110" dirty="0">
                <a:latin typeface="Arial"/>
                <a:cs typeface="Arial"/>
              </a:rPr>
              <a:t> </a:t>
            </a:r>
            <a:r>
              <a:rPr sz="882" spc="-4" dirty="0">
                <a:latin typeface="Arial"/>
                <a:cs typeface="Arial"/>
              </a:rPr>
              <a:t>74</a:t>
            </a:r>
            <a:endParaRPr sz="882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528095" y="5147847"/>
            <a:ext cx="235884" cy="27606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2581" i="1" spc="-6" baseline="14245" dirty="0">
                <a:latin typeface="Times New Roman"/>
                <a:cs typeface="Times New Roman"/>
              </a:rPr>
              <a:t>t</a:t>
            </a:r>
            <a:r>
              <a:rPr sz="1191" spc="4" dirty="0">
                <a:latin typeface="Times New Roman"/>
                <a:cs typeface="Times New Roman"/>
              </a:rPr>
              <a:t>50</a:t>
            </a:r>
            <a:endParaRPr sz="1191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222846" y="4784777"/>
            <a:ext cx="1216641" cy="276132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1721" spc="13" dirty="0">
                <a:latin typeface="Times New Roman"/>
                <a:cs typeface="Times New Roman"/>
              </a:rPr>
              <a:t>0.197</a:t>
            </a:r>
            <a:r>
              <a:rPr sz="1721" i="1" spc="13" dirty="0">
                <a:latin typeface="Times New Roman"/>
                <a:cs typeface="Times New Roman"/>
              </a:rPr>
              <a:t>H</a:t>
            </a:r>
            <a:r>
              <a:rPr lang="en-US" sz="1721" i="1" spc="13" baseline="-25000" dirty="0">
                <a:latin typeface="Times New Roman"/>
                <a:cs typeface="Times New Roman"/>
              </a:rPr>
              <a:t>dr</a:t>
            </a:r>
            <a:r>
              <a:rPr sz="1721" i="1" spc="-202" dirty="0">
                <a:latin typeface="Times New Roman"/>
                <a:cs typeface="Times New Roman"/>
              </a:rPr>
              <a:t> </a:t>
            </a:r>
            <a:r>
              <a:rPr sz="1787" spc="6" baseline="37037" dirty="0">
                <a:latin typeface="Times New Roman"/>
                <a:cs typeface="Times New Roman"/>
              </a:rPr>
              <a:t>2</a:t>
            </a:r>
            <a:endParaRPr sz="1787" baseline="37037" dirty="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875697" y="3979297"/>
            <a:ext cx="293594" cy="27606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2581" i="1" spc="-6" baseline="-25641" dirty="0">
                <a:latin typeface="Times New Roman"/>
                <a:cs typeface="Times New Roman"/>
              </a:rPr>
              <a:t>H</a:t>
            </a:r>
            <a:r>
              <a:rPr sz="2581" i="1" spc="-311" baseline="-25641" dirty="0">
                <a:latin typeface="Times New Roman"/>
                <a:cs typeface="Times New Roman"/>
              </a:rPr>
              <a:t> </a:t>
            </a:r>
            <a:r>
              <a:rPr sz="1191" spc="4" dirty="0">
                <a:latin typeface="Times New Roman"/>
                <a:cs typeface="Times New Roman"/>
              </a:rPr>
              <a:t>2</a:t>
            </a:r>
            <a:endParaRPr sz="1191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788508" y="4839238"/>
            <a:ext cx="1315010" cy="286327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  <a:tabLst>
                <a:tab pos="1125691" algn="l"/>
              </a:tabLst>
            </a:pPr>
            <a:r>
              <a:rPr sz="2581" i="1" spc="6" baseline="-21367" dirty="0">
                <a:latin typeface="Times New Roman"/>
                <a:cs typeface="Times New Roman"/>
              </a:rPr>
              <a:t>c</a:t>
            </a:r>
            <a:r>
              <a:rPr sz="1787" i="1" spc="6" baseline="-51440" dirty="0">
                <a:latin typeface="Times New Roman"/>
                <a:cs typeface="Times New Roman"/>
              </a:rPr>
              <a:t>v</a:t>
            </a:r>
            <a:r>
              <a:rPr sz="1787" i="1" spc="199" baseline="-51440" dirty="0">
                <a:latin typeface="Times New Roman"/>
                <a:cs typeface="Times New Roman"/>
              </a:rPr>
              <a:t> </a:t>
            </a:r>
            <a:r>
              <a:rPr lang="en-US" sz="1787" i="1" spc="199" baseline="-51440" dirty="0">
                <a:latin typeface="Times New Roman"/>
                <a:cs typeface="Times New Roman"/>
              </a:rPr>
              <a:t>=__________</a:t>
            </a:r>
            <a:endParaRPr sz="1191" dirty="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599569" y="3890523"/>
            <a:ext cx="1650066" cy="276132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  <a:tabLst>
                <a:tab pos="344599" algn="l"/>
              </a:tabLst>
            </a:pPr>
            <a:r>
              <a:rPr sz="1721" i="1" spc="-4" dirty="0">
                <a:latin typeface="Times New Roman"/>
                <a:cs typeface="Times New Roman"/>
              </a:rPr>
              <a:t>T	</a:t>
            </a:r>
            <a:r>
              <a:rPr sz="1721" dirty="0">
                <a:latin typeface="Symbol"/>
                <a:cs typeface="Symbol"/>
              </a:rPr>
              <a:t></a:t>
            </a:r>
            <a:r>
              <a:rPr sz="1721" dirty="0">
                <a:latin typeface="Times New Roman"/>
                <a:cs typeface="Times New Roman"/>
              </a:rPr>
              <a:t> </a:t>
            </a:r>
            <a:r>
              <a:rPr sz="1721" spc="-4" dirty="0">
                <a:latin typeface="Times New Roman"/>
                <a:cs typeface="Times New Roman"/>
              </a:rPr>
              <a:t>0.197 </a:t>
            </a:r>
            <a:r>
              <a:rPr sz="1721" dirty="0">
                <a:latin typeface="Symbol"/>
                <a:cs typeface="Symbol"/>
              </a:rPr>
              <a:t></a:t>
            </a:r>
            <a:r>
              <a:rPr sz="1721" spc="9" dirty="0">
                <a:latin typeface="Times New Roman"/>
                <a:cs typeface="Times New Roman"/>
              </a:rPr>
              <a:t> </a:t>
            </a:r>
            <a:r>
              <a:rPr sz="2581" i="1" spc="19" baseline="35612" dirty="0">
                <a:latin typeface="Times New Roman"/>
                <a:cs typeface="Times New Roman"/>
              </a:rPr>
              <a:t>c</a:t>
            </a:r>
            <a:r>
              <a:rPr sz="1787" i="1" spc="19" baseline="30864" dirty="0">
                <a:latin typeface="Times New Roman"/>
                <a:cs typeface="Times New Roman"/>
              </a:rPr>
              <a:t>v</a:t>
            </a:r>
            <a:r>
              <a:rPr sz="2581" i="1" spc="19" baseline="35612" dirty="0">
                <a:latin typeface="Times New Roman"/>
                <a:cs typeface="Times New Roman"/>
              </a:rPr>
              <a:t>t</a:t>
            </a:r>
            <a:r>
              <a:rPr sz="1787" spc="19" baseline="30864" dirty="0">
                <a:latin typeface="Times New Roman"/>
                <a:cs typeface="Times New Roman"/>
              </a:rPr>
              <a:t>50</a:t>
            </a:r>
            <a:endParaRPr sz="1787" baseline="30864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305300" y="1553660"/>
            <a:ext cx="4226859" cy="1308704"/>
          </a:xfrm>
          <a:prstGeom prst="rect">
            <a:avLst/>
          </a:prstGeom>
        </p:spPr>
        <p:txBody>
          <a:bodyPr vert="horz" wrap="square" lIns="0" tIns="161365" rIns="0" bIns="0" rtlCol="0">
            <a:spAutoFit/>
          </a:bodyPr>
          <a:lstStyle/>
          <a:p>
            <a:pPr marL="779970">
              <a:spcBef>
                <a:spcPts val="1271"/>
              </a:spcBef>
            </a:pPr>
            <a:r>
              <a:rPr sz="1765" b="1" u="heavy" spc="-9" dirty="0">
                <a:solidFill>
                  <a:srgbClr val="2D2D8A"/>
                </a:solidFill>
                <a:uFill>
                  <a:solidFill>
                    <a:srgbClr val="2D2D8A"/>
                  </a:solidFill>
                </a:uFill>
                <a:latin typeface="Arial"/>
                <a:cs typeface="Arial"/>
              </a:rPr>
              <a:t>Logarithm </a:t>
            </a:r>
            <a:r>
              <a:rPr sz="1765" b="1" u="heavy" spc="-4" dirty="0">
                <a:solidFill>
                  <a:srgbClr val="2D2D8A"/>
                </a:solidFill>
                <a:uFill>
                  <a:solidFill>
                    <a:srgbClr val="2D2D8A"/>
                  </a:solidFill>
                </a:uFill>
                <a:latin typeface="Arial"/>
                <a:cs typeface="Arial"/>
              </a:rPr>
              <a:t>of </a:t>
            </a:r>
            <a:r>
              <a:rPr sz="1765" b="1" u="heavy" spc="-13" dirty="0">
                <a:solidFill>
                  <a:srgbClr val="2D2D8A"/>
                </a:solidFill>
                <a:uFill>
                  <a:solidFill>
                    <a:srgbClr val="2D2D8A"/>
                  </a:solidFill>
                </a:uFill>
                <a:latin typeface="Arial"/>
                <a:cs typeface="Arial"/>
              </a:rPr>
              <a:t>Time</a:t>
            </a:r>
            <a:r>
              <a:rPr sz="1765" b="1" u="heavy" spc="-4" dirty="0">
                <a:solidFill>
                  <a:srgbClr val="2D2D8A"/>
                </a:solidFill>
                <a:uFill>
                  <a:solidFill>
                    <a:srgbClr val="2D2D8A"/>
                  </a:solidFill>
                </a:uFill>
                <a:latin typeface="Arial"/>
                <a:cs typeface="Arial"/>
              </a:rPr>
              <a:t> </a:t>
            </a:r>
            <a:r>
              <a:rPr sz="1765" b="1" u="heavy" spc="-9" dirty="0">
                <a:solidFill>
                  <a:srgbClr val="2D2D8A"/>
                </a:solidFill>
                <a:uFill>
                  <a:solidFill>
                    <a:srgbClr val="2D2D8A"/>
                  </a:solidFill>
                </a:uFill>
                <a:latin typeface="Arial"/>
                <a:cs typeface="Arial"/>
              </a:rPr>
              <a:t>Method</a:t>
            </a:r>
            <a:endParaRPr sz="1765">
              <a:latin typeface="Arial"/>
              <a:cs typeface="Arial"/>
            </a:endParaRPr>
          </a:p>
          <a:p>
            <a:pPr marL="313781" marR="4483" indent="-303135">
              <a:spcBef>
                <a:spcPts val="1063"/>
              </a:spcBef>
              <a:tabLst>
                <a:tab pos="313221" algn="l"/>
              </a:tabLst>
            </a:pPr>
            <a:r>
              <a:rPr sz="1588" spc="-4" dirty="0">
                <a:latin typeface="Arial"/>
                <a:cs typeface="Arial"/>
              </a:rPr>
              <a:t>4.	</a:t>
            </a:r>
            <a:r>
              <a:rPr sz="1588" dirty="0">
                <a:latin typeface="Arial"/>
                <a:cs typeface="Arial"/>
              </a:rPr>
              <a:t>The </a:t>
            </a:r>
            <a:r>
              <a:rPr sz="1588" spc="-4" dirty="0">
                <a:latin typeface="Arial"/>
                <a:cs typeface="Arial"/>
              </a:rPr>
              <a:t>ordinate of </a:t>
            </a:r>
            <a:r>
              <a:rPr sz="1588" dirty="0">
                <a:latin typeface="Arial"/>
                <a:cs typeface="Arial"/>
              </a:rPr>
              <a:t>Point </a:t>
            </a:r>
            <a:r>
              <a:rPr sz="1588" i="1" dirty="0">
                <a:latin typeface="Arial"/>
                <a:cs typeface="Arial"/>
              </a:rPr>
              <a:t>F </a:t>
            </a:r>
            <a:r>
              <a:rPr sz="1588" dirty="0">
                <a:latin typeface="Arial"/>
                <a:cs typeface="Arial"/>
              </a:rPr>
              <a:t>on the</a:t>
            </a:r>
            <a:r>
              <a:rPr sz="1588" spc="-97" dirty="0">
                <a:latin typeface="Arial"/>
                <a:cs typeface="Arial"/>
              </a:rPr>
              <a:t> </a:t>
            </a:r>
            <a:r>
              <a:rPr sz="1588" dirty="0">
                <a:latin typeface="Arial"/>
                <a:cs typeface="Arial"/>
              </a:rPr>
              <a:t>consolidation  curve represents the deformation at 50%  primary consolidation</a:t>
            </a:r>
            <a:r>
              <a:rPr sz="1588" spc="-31" dirty="0">
                <a:latin typeface="Arial"/>
                <a:cs typeface="Arial"/>
              </a:rPr>
              <a:t> </a:t>
            </a:r>
            <a:r>
              <a:rPr sz="1588" spc="-4" dirty="0">
                <a:latin typeface="Arial"/>
                <a:cs typeface="Arial"/>
              </a:rPr>
              <a:t>(</a:t>
            </a:r>
            <a:r>
              <a:rPr sz="1588" i="1" spc="-4" dirty="0">
                <a:latin typeface="Arial"/>
                <a:cs typeface="Arial"/>
              </a:rPr>
              <a:t>d</a:t>
            </a:r>
            <a:r>
              <a:rPr sz="1588" i="1" spc="-6" baseline="-20833" dirty="0">
                <a:latin typeface="Arial"/>
                <a:cs typeface="Arial"/>
              </a:rPr>
              <a:t>50</a:t>
            </a:r>
            <a:r>
              <a:rPr sz="1588" spc="-4" dirty="0">
                <a:latin typeface="Arial"/>
                <a:cs typeface="Arial"/>
              </a:rPr>
              <a:t>).</a:t>
            </a:r>
            <a:endParaRPr sz="1588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305307" y="3076238"/>
            <a:ext cx="4063813" cy="74440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313221" marR="4483" indent="-302575" algn="just">
              <a:spcBef>
                <a:spcPts val="88"/>
              </a:spcBef>
            </a:pPr>
            <a:r>
              <a:rPr sz="1588" dirty="0">
                <a:latin typeface="Arial"/>
                <a:cs typeface="Arial"/>
              </a:rPr>
              <a:t>5. For 50% average degree of consolidation  </a:t>
            </a:r>
            <a:r>
              <a:rPr sz="1588" spc="-4" dirty="0">
                <a:latin typeface="Arial"/>
                <a:cs typeface="Arial"/>
              </a:rPr>
              <a:t>(</a:t>
            </a:r>
            <a:r>
              <a:rPr sz="1588" i="1" spc="-4" dirty="0">
                <a:latin typeface="Arial"/>
                <a:cs typeface="Arial"/>
              </a:rPr>
              <a:t>U </a:t>
            </a:r>
            <a:r>
              <a:rPr sz="1588" dirty="0">
                <a:latin typeface="Arial"/>
                <a:cs typeface="Arial"/>
              </a:rPr>
              <a:t>= </a:t>
            </a:r>
            <a:r>
              <a:rPr sz="1588" spc="-4" dirty="0">
                <a:latin typeface="Arial"/>
                <a:cs typeface="Arial"/>
              </a:rPr>
              <a:t>50%), </a:t>
            </a:r>
            <a:r>
              <a:rPr sz="1588" i="1" spc="-4" dirty="0">
                <a:latin typeface="Arial"/>
                <a:cs typeface="Arial"/>
              </a:rPr>
              <a:t>T</a:t>
            </a:r>
            <a:r>
              <a:rPr sz="1588" i="1" spc="-6" baseline="-20833" dirty="0">
                <a:latin typeface="Arial"/>
                <a:cs typeface="Arial"/>
              </a:rPr>
              <a:t>v </a:t>
            </a:r>
            <a:r>
              <a:rPr sz="1588" dirty="0">
                <a:latin typeface="Arial"/>
                <a:cs typeface="Arial"/>
              </a:rPr>
              <a:t>= </a:t>
            </a:r>
            <a:r>
              <a:rPr sz="1588" spc="-4" dirty="0">
                <a:latin typeface="Arial"/>
                <a:cs typeface="Arial"/>
              </a:rPr>
              <a:t>0.197 </a:t>
            </a:r>
            <a:r>
              <a:rPr sz="1588" dirty="0">
                <a:latin typeface="Arial"/>
                <a:cs typeface="Arial"/>
              </a:rPr>
              <a:t>(see </a:t>
            </a:r>
            <a:r>
              <a:rPr sz="1588" spc="-40" dirty="0">
                <a:latin typeface="Arial"/>
                <a:cs typeface="Arial"/>
              </a:rPr>
              <a:t>Table </a:t>
            </a:r>
            <a:r>
              <a:rPr sz="1588" spc="-4" dirty="0">
                <a:latin typeface="Arial"/>
                <a:cs typeface="Arial"/>
              </a:rPr>
              <a:t>7.1, Das  </a:t>
            </a:r>
            <a:r>
              <a:rPr sz="1588" dirty="0">
                <a:latin typeface="Arial"/>
                <a:cs typeface="Arial"/>
              </a:rPr>
              <a:t>FGE</a:t>
            </a:r>
            <a:r>
              <a:rPr sz="1588" spc="-4" dirty="0">
                <a:latin typeface="Arial"/>
                <a:cs typeface="Arial"/>
              </a:rPr>
              <a:t> 2006).</a:t>
            </a:r>
            <a:endParaRPr sz="1588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456829" y="4187500"/>
            <a:ext cx="754156" cy="463072"/>
          </a:xfrm>
          <a:prstGeom prst="rect">
            <a:avLst/>
          </a:prstGeom>
        </p:spPr>
        <p:txBody>
          <a:bodyPr vert="horz" wrap="square" lIns="0" tIns="22412" rIns="0" bIns="0" rtlCol="0">
            <a:spAutoFit/>
          </a:bodyPr>
          <a:lstStyle/>
          <a:p>
            <a:pPr marR="4483" algn="r">
              <a:spcBef>
                <a:spcPts val="176"/>
              </a:spcBef>
            </a:pPr>
            <a:r>
              <a:rPr sz="1191" i="1" spc="4" dirty="0">
                <a:latin typeface="Times New Roman"/>
                <a:cs typeface="Times New Roman"/>
              </a:rPr>
              <a:t>dr</a:t>
            </a:r>
            <a:endParaRPr sz="1191">
              <a:latin typeface="Times New Roman"/>
              <a:cs typeface="Times New Roman"/>
            </a:endParaRPr>
          </a:p>
          <a:p>
            <a:pPr marL="11206">
              <a:spcBef>
                <a:spcPts val="106"/>
              </a:spcBef>
            </a:pPr>
            <a:r>
              <a:rPr sz="1588" dirty="0">
                <a:latin typeface="Arial"/>
                <a:cs typeface="Arial"/>
              </a:rPr>
              <a:t>or</a:t>
            </a:r>
            <a:endParaRPr sz="1588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112123" y="5469814"/>
            <a:ext cx="2841812" cy="663225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1412" b="1" spc="-4" dirty="0">
                <a:latin typeface="Arial"/>
                <a:cs typeface="Arial"/>
              </a:rPr>
              <a:t>Where:</a:t>
            </a:r>
            <a:endParaRPr sz="1412">
              <a:latin typeface="Arial"/>
              <a:cs typeface="Arial"/>
            </a:endParaRPr>
          </a:p>
          <a:p>
            <a:pPr marL="767084" marR="4483" indent="-504292"/>
            <a:r>
              <a:rPr sz="1412" i="1" spc="4" dirty="0">
                <a:latin typeface="Arial"/>
                <a:cs typeface="Arial"/>
              </a:rPr>
              <a:t>H</a:t>
            </a:r>
            <a:r>
              <a:rPr sz="1390" i="1" spc="6" baseline="-21164" dirty="0">
                <a:latin typeface="Arial"/>
                <a:cs typeface="Arial"/>
              </a:rPr>
              <a:t>dr </a:t>
            </a:r>
            <a:r>
              <a:rPr sz="1412" dirty="0">
                <a:latin typeface="Arial"/>
                <a:cs typeface="Arial"/>
              </a:rPr>
              <a:t>= </a:t>
            </a:r>
            <a:r>
              <a:rPr sz="1412" spc="-9" dirty="0">
                <a:latin typeface="Arial"/>
                <a:cs typeface="Arial"/>
              </a:rPr>
              <a:t>Average </a:t>
            </a:r>
            <a:r>
              <a:rPr sz="1412" spc="-4" dirty="0">
                <a:latin typeface="Arial"/>
                <a:cs typeface="Arial"/>
              </a:rPr>
              <a:t>longest drain path  during</a:t>
            </a:r>
            <a:r>
              <a:rPr sz="1412" spc="-9" dirty="0">
                <a:latin typeface="Arial"/>
                <a:cs typeface="Arial"/>
              </a:rPr>
              <a:t> </a:t>
            </a:r>
            <a:r>
              <a:rPr sz="1412" spc="-4" dirty="0">
                <a:latin typeface="Arial"/>
                <a:cs typeface="Arial"/>
              </a:rPr>
              <a:t>consolidation.</a:t>
            </a:r>
            <a:endParaRPr sz="1412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64508" y="1158689"/>
            <a:ext cx="7814422" cy="608286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>
              <a:spcBef>
                <a:spcPts val="84"/>
              </a:spcBef>
            </a:pPr>
            <a:r>
              <a:rPr sz="3883" b="1" spc="4" dirty="0">
                <a:solidFill>
                  <a:srgbClr val="9A0000"/>
                </a:solidFill>
                <a:latin typeface="Arial"/>
                <a:cs typeface="Arial"/>
              </a:rPr>
              <a:t>C</a:t>
            </a:r>
            <a:r>
              <a:rPr sz="3088" b="1" spc="4" dirty="0">
                <a:solidFill>
                  <a:srgbClr val="9A0000"/>
                </a:solidFill>
                <a:latin typeface="Arial"/>
                <a:cs typeface="Arial"/>
              </a:rPr>
              <a:t>OEFFICIENT </a:t>
            </a:r>
            <a:r>
              <a:rPr sz="3088" b="1" spc="13" dirty="0">
                <a:solidFill>
                  <a:srgbClr val="9A0000"/>
                </a:solidFill>
                <a:latin typeface="Arial"/>
                <a:cs typeface="Arial"/>
              </a:rPr>
              <a:t>OF </a:t>
            </a:r>
            <a:r>
              <a:rPr sz="3883" b="1" spc="-13" dirty="0">
                <a:solidFill>
                  <a:srgbClr val="9A0000"/>
                </a:solidFill>
                <a:latin typeface="Arial"/>
                <a:cs typeface="Arial"/>
              </a:rPr>
              <a:t>C</a:t>
            </a:r>
            <a:r>
              <a:rPr sz="3088" b="1" spc="-13" dirty="0">
                <a:solidFill>
                  <a:srgbClr val="9A0000"/>
                </a:solidFill>
                <a:latin typeface="Arial"/>
                <a:cs typeface="Arial"/>
              </a:rPr>
              <a:t>ONSOLIDATION</a:t>
            </a:r>
            <a:r>
              <a:rPr sz="3088" b="1" spc="154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3883" b="1" dirty="0">
                <a:solidFill>
                  <a:srgbClr val="9A0000"/>
                </a:solidFill>
                <a:latin typeface="Arial"/>
                <a:cs typeface="Arial"/>
              </a:rPr>
              <a:t>(c</a:t>
            </a:r>
            <a:r>
              <a:rPr sz="3838" b="1" baseline="-21072" dirty="0">
                <a:solidFill>
                  <a:srgbClr val="9A0000"/>
                </a:solidFill>
                <a:latin typeface="Arial"/>
                <a:cs typeface="Arial"/>
              </a:rPr>
              <a:t>v</a:t>
            </a:r>
            <a:r>
              <a:rPr sz="3883" b="1" dirty="0">
                <a:solidFill>
                  <a:srgbClr val="9A0000"/>
                </a:solidFill>
                <a:latin typeface="Arial"/>
                <a:cs typeface="Arial"/>
              </a:rPr>
              <a:t>)</a:t>
            </a:r>
            <a:endParaRPr sz="3883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1296786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724686" y="1759877"/>
            <a:ext cx="3609470" cy="36574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440443" y="2175285"/>
            <a:ext cx="3872193" cy="2543996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313781" marR="88531" indent="-302575">
              <a:spcBef>
                <a:spcPts val="88"/>
              </a:spcBef>
              <a:buAutoNum type="arabicPeriod"/>
              <a:tabLst>
                <a:tab pos="313221" algn="l"/>
                <a:tab pos="313781" algn="l"/>
              </a:tabLst>
            </a:pPr>
            <a:r>
              <a:rPr sz="1588" spc="-4" dirty="0">
                <a:latin typeface="Arial"/>
                <a:cs typeface="Arial"/>
              </a:rPr>
              <a:t>Draw </a:t>
            </a:r>
            <a:r>
              <a:rPr sz="1588" dirty="0">
                <a:latin typeface="Arial"/>
                <a:cs typeface="Arial"/>
              </a:rPr>
              <a:t>a </a:t>
            </a:r>
            <a:r>
              <a:rPr sz="1588" spc="-4" dirty="0">
                <a:latin typeface="Arial"/>
                <a:cs typeface="Arial"/>
              </a:rPr>
              <a:t>line </a:t>
            </a:r>
            <a:r>
              <a:rPr sz="1588" i="1" spc="-4" dirty="0">
                <a:latin typeface="Arial"/>
                <a:cs typeface="Arial"/>
              </a:rPr>
              <a:t>AB </a:t>
            </a:r>
            <a:r>
              <a:rPr sz="1588" dirty="0">
                <a:latin typeface="Arial"/>
                <a:cs typeface="Arial"/>
              </a:rPr>
              <a:t>trough the </a:t>
            </a:r>
            <a:r>
              <a:rPr sz="1588" spc="-4" dirty="0">
                <a:latin typeface="Arial"/>
                <a:cs typeface="Arial"/>
              </a:rPr>
              <a:t>early portion  of </a:t>
            </a:r>
            <a:r>
              <a:rPr sz="1588" dirty="0">
                <a:latin typeface="Arial"/>
                <a:cs typeface="Arial"/>
              </a:rPr>
              <a:t>the</a:t>
            </a:r>
            <a:r>
              <a:rPr sz="1588" spc="-9" dirty="0">
                <a:latin typeface="Arial"/>
                <a:cs typeface="Arial"/>
              </a:rPr>
              <a:t> </a:t>
            </a:r>
            <a:r>
              <a:rPr sz="1588" dirty="0">
                <a:latin typeface="Arial"/>
                <a:cs typeface="Arial"/>
              </a:rPr>
              <a:t>curve.</a:t>
            </a:r>
            <a:endParaRPr sz="1588">
              <a:latin typeface="Arial"/>
              <a:cs typeface="Arial"/>
            </a:endParaRPr>
          </a:p>
          <a:p>
            <a:pPr marL="313781" marR="4483" indent="-302575">
              <a:spcBef>
                <a:spcPts val="1271"/>
              </a:spcBef>
              <a:buAutoNum type="arabicPeriod"/>
              <a:tabLst>
                <a:tab pos="313221" algn="l"/>
                <a:tab pos="313781" algn="l"/>
              </a:tabLst>
            </a:pPr>
            <a:r>
              <a:rPr sz="1588" spc="-4" dirty="0">
                <a:latin typeface="Arial"/>
                <a:cs typeface="Arial"/>
              </a:rPr>
              <a:t>Draw </a:t>
            </a:r>
            <a:r>
              <a:rPr sz="1588" dirty="0">
                <a:latin typeface="Arial"/>
                <a:cs typeface="Arial"/>
              </a:rPr>
              <a:t>a </a:t>
            </a:r>
            <a:r>
              <a:rPr sz="1588" spc="-4" dirty="0">
                <a:latin typeface="Arial"/>
                <a:cs typeface="Arial"/>
              </a:rPr>
              <a:t>line </a:t>
            </a:r>
            <a:r>
              <a:rPr sz="1588" i="1" spc="-4" dirty="0">
                <a:latin typeface="Arial"/>
                <a:cs typeface="Arial"/>
              </a:rPr>
              <a:t>AC </a:t>
            </a:r>
            <a:r>
              <a:rPr sz="1588" spc="-4" dirty="0">
                <a:latin typeface="Arial"/>
                <a:cs typeface="Arial"/>
              </a:rPr>
              <a:t>such </a:t>
            </a:r>
            <a:r>
              <a:rPr sz="1588" dirty="0">
                <a:latin typeface="Arial"/>
                <a:cs typeface="Arial"/>
              </a:rPr>
              <a:t>that </a:t>
            </a:r>
            <a:r>
              <a:rPr sz="1588" i="1" spc="-4" dirty="0">
                <a:latin typeface="Arial"/>
                <a:cs typeface="Arial"/>
              </a:rPr>
              <a:t>OC </a:t>
            </a:r>
            <a:r>
              <a:rPr sz="1588" dirty="0">
                <a:latin typeface="Arial"/>
                <a:cs typeface="Arial"/>
              </a:rPr>
              <a:t>= </a:t>
            </a:r>
            <a:r>
              <a:rPr sz="1588" spc="-4" dirty="0">
                <a:latin typeface="Arial"/>
                <a:cs typeface="Arial"/>
              </a:rPr>
              <a:t>1.15</a:t>
            </a:r>
            <a:r>
              <a:rPr sz="1588" i="1" spc="-4" dirty="0">
                <a:latin typeface="Arial"/>
                <a:cs typeface="Arial"/>
              </a:rPr>
              <a:t>OB</a:t>
            </a:r>
            <a:r>
              <a:rPr sz="1588" spc="-4" dirty="0">
                <a:latin typeface="Arial"/>
                <a:cs typeface="Arial"/>
              </a:rPr>
              <a:t>.  </a:t>
            </a:r>
            <a:r>
              <a:rPr sz="1588" dirty="0">
                <a:latin typeface="Arial"/>
                <a:cs typeface="Arial"/>
              </a:rPr>
              <a:t>The time value for Point </a:t>
            </a:r>
            <a:r>
              <a:rPr sz="1588" i="1" spc="-4" dirty="0">
                <a:latin typeface="Arial"/>
                <a:cs typeface="Arial"/>
              </a:rPr>
              <a:t>D </a:t>
            </a:r>
            <a:r>
              <a:rPr sz="1588" spc="-4" dirty="0">
                <a:latin typeface="Arial"/>
                <a:cs typeface="Arial"/>
              </a:rPr>
              <a:t>(i.e. </a:t>
            </a:r>
            <a:r>
              <a:rPr sz="1588" dirty="0">
                <a:latin typeface="Arial"/>
                <a:cs typeface="Arial"/>
              </a:rPr>
              <a:t>the  </a:t>
            </a:r>
            <a:r>
              <a:rPr sz="1588" spc="-4" dirty="0">
                <a:latin typeface="Arial"/>
                <a:cs typeface="Arial"/>
              </a:rPr>
              <a:t>intersection </a:t>
            </a:r>
            <a:r>
              <a:rPr sz="1588" dirty="0">
                <a:latin typeface="Arial"/>
                <a:cs typeface="Arial"/>
              </a:rPr>
              <a:t>of </a:t>
            </a:r>
            <a:r>
              <a:rPr sz="1588" spc="-4" dirty="0">
                <a:latin typeface="Arial"/>
                <a:cs typeface="Arial"/>
              </a:rPr>
              <a:t>line </a:t>
            </a:r>
            <a:r>
              <a:rPr sz="1588" i="1" spc="-4" dirty="0">
                <a:latin typeface="Arial"/>
                <a:cs typeface="Arial"/>
              </a:rPr>
              <a:t>AC </a:t>
            </a:r>
            <a:r>
              <a:rPr sz="1588" spc="-4" dirty="0">
                <a:latin typeface="Arial"/>
                <a:cs typeface="Arial"/>
              </a:rPr>
              <a:t>and </a:t>
            </a:r>
            <a:r>
              <a:rPr sz="1588" dirty="0">
                <a:latin typeface="Arial"/>
                <a:cs typeface="Arial"/>
              </a:rPr>
              <a:t>the </a:t>
            </a:r>
            <a:r>
              <a:rPr sz="1588" spc="-4" dirty="0">
                <a:latin typeface="Arial"/>
                <a:cs typeface="Arial"/>
              </a:rPr>
              <a:t>data) is  </a:t>
            </a:r>
            <a:r>
              <a:rPr sz="1588" dirty="0">
                <a:latin typeface="Arial"/>
                <a:cs typeface="Arial"/>
              </a:rPr>
              <a:t>the square root </a:t>
            </a:r>
            <a:r>
              <a:rPr sz="1588" spc="-4" dirty="0">
                <a:latin typeface="Arial"/>
                <a:cs typeface="Arial"/>
              </a:rPr>
              <a:t>of </a:t>
            </a:r>
            <a:r>
              <a:rPr sz="1588" dirty="0">
                <a:latin typeface="Arial"/>
                <a:cs typeface="Arial"/>
              </a:rPr>
              <a:t>time for </a:t>
            </a:r>
            <a:r>
              <a:rPr sz="1588" i="1" spc="-4" dirty="0">
                <a:latin typeface="Arial"/>
                <a:cs typeface="Arial"/>
              </a:rPr>
              <a:t>t</a:t>
            </a:r>
            <a:r>
              <a:rPr sz="1588" i="1" spc="-6" baseline="-20833" dirty="0">
                <a:latin typeface="Arial"/>
                <a:cs typeface="Arial"/>
              </a:rPr>
              <a:t>90 </a:t>
            </a:r>
            <a:r>
              <a:rPr sz="1588" spc="-4" dirty="0">
                <a:latin typeface="Arial"/>
                <a:cs typeface="Arial"/>
              </a:rPr>
              <a:t>(i.e. </a:t>
            </a:r>
            <a:r>
              <a:rPr sz="1588" dirty="0">
                <a:latin typeface="Arial"/>
                <a:cs typeface="Arial"/>
              </a:rPr>
              <a:t>the  time to </a:t>
            </a:r>
            <a:r>
              <a:rPr sz="1588" spc="-4" dirty="0">
                <a:latin typeface="Arial"/>
                <a:cs typeface="Arial"/>
              </a:rPr>
              <a:t>90% primary</a:t>
            </a:r>
            <a:r>
              <a:rPr sz="1588" spc="-44" dirty="0">
                <a:latin typeface="Arial"/>
                <a:cs typeface="Arial"/>
              </a:rPr>
              <a:t> </a:t>
            </a:r>
            <a:r>
              <a:rPr sz="1588" dirty="0">
                <a:latin typeface="Arial"/>
                <a:cs typeface="Arial"/>
              </a:rPr>
              <a:t>consolidation).</a:t>
            </a:r>
            <a:endParaRPr sz="1588">
              <a:latin typeface="Arial"/>
              <a:cs typeface="Arial"/>
            </a:endParaRPr>
          </a:p>
          <a:p>
            <a:pPr marL="313781" marR="71161" indent="-302575">
              <a:spcBef>
                <a:spcPts val="1271"/>
              </a:spcBef>
              <a:buAutoNum type="arabicPeriod"/>
              <a:tabLst>
                <a:tab pos="313221" algn="l"/>
                <a:tab pos="313781" algn="l"/>
              </a:tabLst>
            </a:pPr>
            <a:r>
              <a:rPr sz="1588" dirty="0">
                <a:latin typeface="Arial"/>
                <a:cs typeface="Arial"/>
              </a:rPr>
              <a:t>For 90% consolidation, </a:t>
            </a:r>
            <a:r>
              <a:rPr sz="1588" i="1" spc="-4" dirty="0">
                <a:latin typeface="Arial"/>
                <a:cs typeface="Arial"/>
              </a:rPr>
              <a:t>T</a:t>
            </a:r>
            <a:r>
              <a:rPr sz="1588" i="1" spc="-6" baseline="-20833" dirty="0">
                <a:latin typeface="Arial"/>
                <a:cs typeface="Arial"/>
              </a:rPr>
              <a:t>v </a:t>
            </a:r>
            <a:r>
              <a:rPr sz="1588" dirty="0">
                <a:latin typeface="Arial"/>
                <a:cs typeface="Arial"/>
              </a:rPr>
              <a:t>= </a:t>
            </a:r>
            <a:r>
              <a:rPr sz="1588" spc="-4" dirty="0">
                <a:latin typeface="Arial"/>
                <a:cs typeface="Arial"/>
              </a:rPr>
              <a:t>0.848 </a:t>
            </a:r>
            <a:r>
              <a:rPr sz="1588" dirty="0">
                <a:latin typeface="Arial"/>
                <a:cs typeface="Arial"/>
              </a:rPr>
              <a:t>(see  </a:t>
            </a:r>
            <a:r>
              <a:rPr sz="1588" spc="-40" dirty="0">
                <a:latin typeface="Arial"/>
                <a:cs typeface="Arial"/>
              </a:rPr>
              <a:t>Table </a:t>
            </a:r>
            <a:r>
              <a:rPr sz="1588" spc="-4" dirty="0">
                <a:latin typeface="Arial"/>
                <a:cs typeface="Arial"/>
              </a:rPr>
              <a:t>7.1, Das </a:t>
            </a:r>
            <a:r>
              <a:rPr sz="1588" dirty="0">
                <a:latin typeface="Arial"/>
                <a:cs typeface="Arial"/>
              </a:rPr>
              <a:t>FGE</a:t>
            </a:r>
            <a:r>
              <a:rPr sz="1588" spc="18" dirty="0">
                <a:latin typeface="Arial"/>
                <a:cs typeface="Arial"/>
              </a:rPr>
              <a:t> </a:t>
            </a:r>
            <a:r>
              <a:rPr sz="1588" spc="-4" dirty="0">
                <a:latin typeface="Arial"/>
                <a:cs typeface="Arial"/>
              </a:rPr>
              <a:t>2006).</a:t>
            </a:r>
            <a:endParaRPr sz="1588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862033" y="5066179"/>
            <a:ext cx="432547" cy="0"/>
          </a:xfrm>
          <a:custGeom>
            <a:avLst/>
            <a:gdLst/>
            <a:ahLst/>
            <a:cxnLst/>
            <a:rect l="l" t="t" r="r" b="b"/>
            <a:pathLst>
              <a:path w="490220">
                <a:moveTo>
                  <a:pt x="0" y="0"/>
                </a:moveTo>
                <a:lnTo>
                  <a:pt x="489966" y="0"/>
                </a:lnTo>
              </a:path>
            </a:pathLst>
          </a:custGeom>
          <a:ln w="120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775070" y="5012280"/>
            <a:ext cx="171450" cy="191233"/>
          </a:xfrm>
          <a:prstGeom prst="rect">
            <a:avLst/>
          </a:prstGeom>
        </p:spPr>
        <p:txBody>
          <a:bodyPr vert="horz" wrap="square" lIns="0" tIns="14568" rIns="0" bIns="0" rtlCol="0">
            <a:spAutoFit/>
          </a:bodyPr>
          <a:lstStyle/>
          <a:p>
            <a:pPr marL="11206">
              <a:spcBef>
                <a:spcPts val="115"/>
              </a:spcBef>
            </a:pPr>
            <a:r>
              <a:rPr sz="1147" spc="9" dirty="0">
                <a:latin typeface="Times New Roman"/>
                <a:cs typeface="Times New Roman"/>
              </a:rPr>
              <a:t>90</a:t>
            </a:r>
            <a:endParaRPr sz="1147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08035" y="6275848"/>
            <a:ext cx="859491" cy="136308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sz="882" spc="-4" dirty="0">
                <a:latin typeface="Arial"/>
                <a:cs typeface="Arial"/>
              </a:rPr>
              <a:t>Revised</a:t>
            </a:r>
            <a:r>
              <a:rPr sz="882" spc="-62" dirty="0">
                <a:latin typeface="Arial"/>
                <a:cs typeface="Arial"/>
              </a:rPr>
              <a:t> </a:t>
            </a:r>
            <a:r>
              <a:rPr sz="882" spc="-4" dirty="0">
                <a:latin typeface="Arial"/>
                <a:cs typeface="Arial"/>
              </a:rPr>
              <a:t>03/2013</a:t>
            </a:r>
            <a:endParaRPr sz="882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820361" y="6273828"/>
            <a:ext cx="703729" cy="136308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sz="882" dirty="0">
                <a:latin typeface="Arial"/>
                <a:cs typeface="Arial"/>
              </a:rPr>
              <a:t>Slide </a:t>
            </a:r>
            <a:fld id="{81D60167-4931-47E6-BA6A-407CBD079E47}" type="slidenum">
              <a:rPr sz="882" dirty="0">
                <a:latin typeface="Arial"/>
                <a:cs typeface="Arial"/>
              </a:rPr>
              <a:pPr marL="11206">
                <a:spcBef>
                  <a:spcPts val="4"/>
                </a:spcBef>
              </a:pPr>
              <a:t>61</a:t>
            </a:fld>
            <a:r>
              <a:rPr sz="882" dirty="0">
                <a:latin typeface="Arial"/>
                <a:cs typeface="Arial"/>
              </a:rPr>
              <a:t> </a:t>
            </a:r>
            <a:r>
              <a:rPr sz="882" spc="-4" dirty="0">
                <a:latin typeface="Arial"/>
                <a:cs typeface="Arial"/>
              </a:rPr>
              <a:t>of</a:t>
            </a:r>
            <a:r>
              <a:rPr sz="882" spc="-110" dirty="0">
                <a:latin typeface="Arial"/>
                <a:cs typeface="Arial"/>
              </a:rPr>
              <a:t> </a:t>
            </a:r>
            <a:r>
              <a:rPr sz="882" spc="-4" dirty="0">
                <a:latin typeface="Arial"/>
                <a:cs typeface="Arial"/>
              </a:rPr>
              <a:t>74</a:t>
            </a:r>
            <a:endParaRPr sz="882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568448" y="6120353"/>
            <a:ext cx="232522" cy="268769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>
              <a:spcBef>
                <a:spcPts val="84"/>
              </a:spcBef>
            </a:pPr>
            <a:r>
              <a:rPr sz="2515" i="1" spc="13" baseline="13157" dirty="0">
                <a:latin typeface="Times New Roman"/>
                <a:cs typeface="Times New Roman"/>
              </a:rPr>
              <a:t>t</a:t>
            </a:r>
            <a:r>
              <a:rPr sz="1147" spc="9" dirty="0">
                <a:latin typeface="Times New Roman"/>
                <a:cs typeface="Times New Roman"/>
              </a:rPr>
              <a:t>90</a:t>
            </a:r>
            <a:endParaRPr sz="1147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275303" y="5766696"/>
            <a:ext cx="770965" cy="268834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>
              <a:spcBef>
                <a:spcPts val="84"/>
              </a:spcBef>
            </a:pPr>
            <a:r>
              <a:rPr sz="1677" spc="4" dirty="0">
                <a:latin typeface="Times New Roman"/>
                <a:cs typeface="Times New Roman"/>
              </a:rPr>
              <a:t>0.848</a:t>
            </a:r>
            <a:r>
              <a:rPr sz="1677" i="1" spc="4" dirty="0">
                <a:latin typeface="Times New Roman"/>
                <a:cs typeface="Times New Roman"/>
              </a:rPr>
              <a:t>H</a:t>
            </a:r>
            <a:r>
              <a:rPr sz="1677" i="1" spc="-199" dirty="0">
                <a:latin typeface="Times New Roman"/>
                <a:cs typeface="Times New Roman"/>
              </a:rPr>
              <a:t> </a:t>
            </a:r>
            <a:r>
              <a:rPr sz="1721" spc="13" baseline="36324" dirty="0">
                <a:latin typeface="Times New Roman"/>
                <a:cs typeface="Times New Roman"/>
              </a:rPr>
              <a:t>2</a:t>
            </a:r>
            <a:endParaRPr sz="1721" baseline="36324" dirty="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906634" y="4982065"/>
            <a:ext cx="286871" cy="268769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>
              <a:spcBef>
                <a:spcPts val="84"/>
              </a:spcBef>
            </a:pPr>
            <a:r>
              <a:rPr sz="2515" i="1" spc="-6" baseline="-24853" dirty="0">
                <a:latin typeface="Times New Roman"/>
                <a:cs typeface="Times New Roman"/>
              </a:rPr>
              <a:t>H</a:t>
            </a:r>
            <a:r>
              <a:rPr sz="2515" i="1" spc="-297" baseline="-24853" dirty="0">
                <a:latin typeface="Times New Roman"/>
                <a:cs typeface="Times New Roman"/>
              </a:rPr>
              <a:t> </a:t>
            </a:r>
            <a:r>
              <a:rPr sz="1147" spc="9" dirty="0">
                <a:latin typeface="Times New Roman"/>
                <a:cs typeface="Times New Roman"/>
              </a:rPr>
              <a:t>2</a:t>
            </a:r>
            <a:endParaRPr sz="1147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078764" y="5194478"/>
            <a:ext cx="155201" cy="191233"/>
          </a:xfrm>
          <a:prstGeom prst="rect">
            <a:avLst/>
          </a:prstGeom>
        </p:spPr>
        <p:txBody>
          <a:bodyPr vert="horz" wrap="square" lIns="0" tIns="14568" rIns="0" bIns="0" rtlCol="0">
            <a:spAutoFit/>
          </a:bodyPr>
          <a:lstStyle/>
          <a:p>
            <a:pPr marL="11206">
              <a:spcBef>
                <a:spcPts val="115"/>
              </a:spcBef>
            </a:pPr>
            <a:r>
              <a:rPr sz="1147" i="1" spc="9" dirty="0">
                <a:latin typeface="Times New Roman"/>
                <a:cs typeface="Times New Roman"/>
              </a:rPr>
              <a:t>dr</a:t>
            </a:r>
            <a:endParaRPr sz="1147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851714" y="5819812"/>
            <a:ext cx="1275790" cy="268834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>
              <a:spcBef>
                <a:spcPts val="84"/>
              </a:spcBef>
              <a:tabLst>
                <a:tab pos="1091511" algn="l"/>
              </a:tabLst>
            </a:pPr>
            <a:r>
              <a:rPr sz="2515" i="1" spc="13" baseline="-20467" dirty="0">
                <a:latin typeface="Times New Roman"/>
                <a:cs typeface="Times New Roman"/>
              </a:rPr>
              <a:t>c</a:t>
            </a:r>
            <a:r>
              <a:rPr sz="1721" i="1" spc="13" baseline="-51282" dirty="0">
                <a:latin typeface="Times New Roman"/>
                <a:cs typeface="Times New Roman"/>
              </a:rPr>
              <a:t>v</a:t>
            </a:r>
            <a:r>
              <a:rPr sz="1721" i="1" spc="199" baseline="-51282" dirty="0">
                <a:latin typeface="Times New Roman"/>
                <a:cs typeface="Times New Roman"/>
              </a:rPr>
              <a:t> </a:t>
            </a:r>
            <a:r>
              <a:rPr lang="en-US" sz="2515" spc="-6" baseline="-20000" dirty="0">
                <a:latin typeface="Symbol"/>
                <a:cs typeface="Times New Roman"/>
              </a:rPr>
              <a:t>=</a:t>
            </a:r>
            <a:r>
              <a:rPr lang="en-US" sz="2515" spc="-6" baseline="-20000" dirty="0">
                <a:latin typeface="Symbol"/>
                <a:cs typeface="Symbol"/>
              </a:rPr>
              <a:t>  </a:t>
            </a:r>
            <a:r>
              <a:rPr lang="en-US" sz="2515" u="sng" spc="-6" baseline="-20467" dirty="0">
                <a:latin typeface="Symbol"/>
                <a:cs typeface="Symbol"/>
              </a:rPr>
              <a:t>           </a:t>
            </a:r>
            <a:r>
              <a:rPr sz="1147" i="1" u="sng" spc="9" dirty="0" err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dr</a:t>
            </a:r>
            <a:r>
              <a:rPr sz="1147" i="1" u="sng" spc="31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endParaRPr sz="1147" u="sng" dirty="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666143" y="4895326"/>
            <a:ext cx="1606363" cy="268834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>
              <a:spcBef>
                <a:spcPts val="84"/>
              </a:spcBef>
              <a:tabLst>
                <a:tab pos="337875" algn="l"/>
              </a:tabLst>
            </a:pPr>
            <a:r>
              <a:rPr sz="1677" i="1" spc="-4" dirty="0">
                <a:latin typeface="Times New Roman"/>
                <a:cs typeface="Times New Roman"/>
              </a:rPr>
              <a:t>T	</a:t>
            </a:r>
            <a:r>
              <a:rPr sz="1677" spc="-4" dirty="0">
                <a:latin typeface="Symbol"/>
                <a:cs typeface="Symbol"/>
              </a:rPr>
              <a:t></a:t>
            </a:r>
            <a:r>
              <a:rPr sz="1677" spc="-4" dirty="0">
                <a:latin typeface="Times New Roman"/>
                <a:cs typeface="Times New Roman"/>
              </a:rPr>
              <a:t> 0.848 </a:t>
            </a:r>
            <a:r>
              <a:rPr sz="1677" spc="-4" dirty="0">
                <a:latin typeface="Symbol"/>
                <a:cs typeface="Symbol"/>
              </a:rPr>
              <a:t></a:t>
            </a:r>
            <a:r>
              <a:rPr sz="1677" spc="-40" dirty="0">
                <a:latin typeface="Times New Roman"/>
                <a:cs typeface="Times New Roman"/>
              </a:rPr>
              <a:t> </a:t>
            </a:r>
            <a:r>
              <a:rPr sz="2515" i="1" spc="33" baseline="35087" dirty="0">
                <a:latin typeface="Times New Roman"/>
                <a:cs typeface="Times New Roman"/>
              </a:rPr>
              <a:t>c</a:t>
            </a:r>
            <a:r>
              <a:rPr sz="1721" i="1" spc="33" baseline="29914" dirty="0">
                <a:latin typeface="Times New Roman"/>
                <a:cs typeface="Times New Roman"/>
              </a:rPr>
              <a:t>v</a:t>
            </a:r>
            <a:r>
              <a:rPr sz="2515" i="1" spc="33" baseline="35087" dirty="0">
                <a:latin typeface="Times New Roman"/>
                <a:cs typeface="Times New Roman"/>
              </a:rPr>
              <a:t>t</a:t>
            </a:r>
            <a:r>
              <a:rPr sz="1721" spc="33" baseline="29914" dirty="0">
                <a:latin typeface="Times New Roman"/>
                <a:cs typeface="Times New Roman"/>
              </a:rPr>
              <a:t>90</a:t>
            </a:r>
            <a:endParaRPr sz="1721" baseline="29914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524738" y="5402579"/>
            <a:ext cx="202266" cy="25567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1588" dirty="0">
                <a:latin typeface="Arial"/>
                <a:cs typeface="Arial"/>
              </a:rPr>
              <a:t>or</a:t>
            </a:r>
            <a:endParaRPr sz="1588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65182" y="1001218"/>
            <a:ext cx="7814422" cy="1115822"/>
          </a:xfrm>
          <a:prstGeom prst="rect">
            <a:avLst/>
          </a:prstGeom>
        </p:spPr>
        <p:txBody>
          <a:bodyPr vert="horz" wrap="square" lIns="0" tIns="168088" rIns="0" bIns="0" rtlCol="0">
            <a:spAutoFit/>
          </a:bodyPr>
          <a:lstStyle/>
          <a:p>
            <a:pPr marL="11206">
              <a:spcBef>
                <a:spcPts val="1324"/>
              </a:spcBef>
            </a:pPr>
            <a:r>
              <a:rPr sz="3883" b="1" spc="4" dirty="0">
                <a:solidFill>
                  <a:srgbClr val="9A0000"/>
                </a:solidFill>
                <a:latin typeface="Arial"/>
                <a:cs typeface="Arial"/>
              </a:rPr>
              <a:t>C</a:t>
            </a:r>
            <a:r>
              <a:rPr sz="3088" b="1" spc="4" dirty="0">
                <a:solidFill>
                  <a:srgbClr val="9A0000"/>
                </a:solidFill>
                <a:latin typeface="Arial"/>
                <a:cs typeface="Arial"/>
              </a:rPr>
              <a:t>OEFFICIENT </a:t>
            </a:r>
            <a:r>
              <a:rPr sz="3088" b="1" spc="13" dirty="0">
                <a:solidFill>
                  <a:srgbClr val="9A0000"/>
                </a:solidFill>
                <a:latin typeface="Arial"/>
                <a:cs typeface="Arial"/>
              </a:rPr>
              <a:t>OF </a:t>
            </a:r>
            <a:r>
              <a:rPr sz="3883" b="1" spc="-13" dirty="0">
                <a:solidFill>
                  <a:srgbClr val="9A0000"/>
                </a:solidFill>
                <a:latin typeface="Arial"/>
                <a:cs typeface="Arial"/>
              </a:rPr>
              <a:t>C</a:t>
            </a:r>
            <a:r>
              <a:rPr sz="3088" b="1" spc="-13" dirty="0">
                <a:solidFill>
                  <a:srgbClr val="9A0000"/>
                </a:solidFill>
                <a:latin typeface="Arial"/>
                <a:cs typeface="Arial"/>
              </a:rPr>
              <a:t>ONSOLIDATION</a:t>
            </a:r>
            <a:r>
              <a:rPr sz="3088" b="1" spc="154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3883" b="1" dirty="0">
                <a:solidFill>
                  <a:srgbClr val="9A0000"/>
                </a:solidFill>
                <a:latin typeface="Arial"/>
                <a:cs typeface="Arial"/>
              </a:rPr>
              <a:t>(c</a:t>
            </a:r>
            <a:r>
              <a:rPr sz="3838" b="1" baseline="-21072" dirty="0">
                <a:solidFill>
                  <a:srgbClr val="9A0000"/>
                </a:solidFill>
                <a:latin typeface="Arial"/>
                <a:cs typeface="Arial"/>
              </a:rPr>
              <a:t>v</a:t>
            </a:r>
            <a:r>
              <a:rPr sz="3883" b="1" dirty="0">
                <a:solidFill>
                  <a:srgbClr val="9A0000"/>
                </a:solidFill>
                <a:latin typeface="Arial"/>
                <a:cs typeface="Arial"/>
              </a:rPr>
              <a:t>)</a:t>
            </a:r>
            <a:endParaRPr sz="3883">
              <a:latin typeface="Arial"/>
              <a:cs typeface="Arial"/>
            </a:endParaRPr>
          </a:p>
          <a:p>
            <a:pPr marL="4302168">
              <a:spcBef>
                <a:spcPts val="565"/>
              </a:spcBef>
            </a:pPr>
            <a:r>
              <a:rPr sz="1765" b="1" u="heavy" spc="-9" dirty="0">
                <a:solidFill>
                  <a:srgbClr val="2D2D8A"/>
                </a:solidFill>
                <a:uFill>
                  <a:solidFill>
                    <a:srgbClr val="2D2D8A"/>
                  </a:solidFill>
                </a:uFill>
                <a:latin typeface="Arial"/>
                <a:cs typeface="Arial"/>
              </a:rPr>
              <a:t>Square </a:t>
            </a:r>
            <a:r>
              <a:rPr sz="1765" b="1" u="heavy" spc="-4" dirty="0">
                <a:solidFill>
                  <a:srgbClr val="2D2D8A"/>
                </a:solidFill>
                <a:uFill>
                  <a:solidFill>
                    <a:srgbClr val="2D2D8A"/>
                  </a:solidFill>
                </a:uFill>
                <a:latin typeface="Arial"/>
                <a:cs typeface="Arial"/>
              </a:rPr>
              <a:t>Root of </a:t>
            </a:r>
            <a:r>
              <a:rPr sz="1765" b="1" u="heavy" spc="-13" dirty="0">
                <a:solidFill>
                  <a:srgbClr val="2D2D8A"/>
                </a:solidFill>
                <a:uFill>
                  <a:solidFill>
                    <a:srgbClr val="2D2D8A"/>
                  </a:solidFill>
                </a:uFill>
                <a:latin typeface="Arial"/>
                <a:cs typeface="Arial"/>
              </a:rPr>
              <a:t>Time</a:t>
            </a:r>
            <a:r>
              <a:rPr sz="1765" b="1" u="heavy" spc="9" dirty="0">
                <a:solidFill>
                  <a:srgbClr val="2D2D8A"/>
                </a:solidFill>
                <a:uFill>
                  <a:solidFill>
                    <a:srgbClr val="2D2D8A"/>
                  </a:solidFill>
                </a:uFill>
                <a:latin typeface="Arial"/>
                <a:cs typeface="Arial"/>
              </a:rPr>
              <a:t> </a:t>
            </a:r>
            <a:r>
              <a:rPr sz="1765" b="1" u="heavy" spc="-9" dirty="0">
                <a:solidFill>
                  <a:srgbClr val="2D2D8A"/>
                </a:solidFill>
                <a:uFill>
                  <a:solidFill>
                    <a:srgbClr val="2D2D8A"/>
                  </a:solidFill>
                </a:uFill>
                <a:latin typeface="Arial"/>
                <a:cs typeface="Arial"/>
              </a:rPr>
              <a:t>Method</a:t>
            </a:r>
            <a:endParaRPr sz="1765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4982586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9228" y="628650"/>
            <a:ext cx="8934772" cy="5300853"/>
          </a:xfrm>
          <a:prstGeom prst="rect">
            <a:avLst/>
          </a:prstGeom>
        </p:spPr>
      </p:pic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7724775" y="6273800"/>
            <a:ext cx="144780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i="1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(</a:t>
            </a:r>
            <a:r>
              <a:rPr lang="en-US" sz="1400" b="1" i="1" kern="0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Bardet</a:t>
            </a:r>
            <a:r>
              <a:rPr lang="en-US" sz="1400" b="1" i="1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, 1997)</a:t>
            </a:r>
            <a:endParaRPr kumimoji="0" lang="en-US" sz="1400" b="1" i="1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40839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652198" y="1787227"/>
            <a:ext cx="5918020" cy="379737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615888" y="5761616"/>
            <a:ext cx="2780179" cy="25567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1588" b="1" dirty="0">
                <a:solidFill>
                  <a:srgbClr val="2D2D8A"/>
                </a:solidFill>
                <a:latin typeface="Arial"/>
                <a:cs typeface="Arial"/>
              </a:rPr>
              <a:t>Figure </a:t>
            </a:r>
            <a:r>
              <a:rPr sz="1588" b="1" spc="-4" dirty="0">
                <a:solidFill>
                  <a:srgbClr val="2D2D8A"/>
                </a:solidFill>
                <a:latin typeface="Arial"/>
                <a:cs typeface="Arial"/>
              </a:rPr>
              <a:t>7.26. </a:t>
            </a:r>
            <a:r>
              <a:rPr sz="1588" spc="-4" dirty="0">
                <a:solidFill>
                  <a:srgbClr val="2D2D8A"/>
                </a:solidFill>
                <a:latin typeface="Arial"/>
                <a:cs typeface="Arial"/>
              </a:rPr>
              <a:t>Das </a:t>
            </a:r>
            <a:r>
              <a:rPr sz="1588" dirty="0">
                <a:solidFill>
                  <a:srgbClr val="2D2D8A"/>
                </a:solidFill>
                <a:latin typeface="Arial"/>
                <a:cs typeface="Arial"/>
              </a:rPr>
              <a:t>FGE</a:t>
            </a:r>
            <a:r>
              <a:rPr sz="1588" spc="-71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588" dirty="0">
                <a:solidFill>
                  <a:srgbClr val="2D2D8A"/>
                </a:solidFill>
                <a:latin typeface="Arial"/>
                <a:cs typeface="Arial"/>
              </a:rPr>
              <a:t>(2006).</a:t>
            </a:r>
            <a:endParaRPr sz="1588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680883" y="5042647"/>
            <a:ext cx="336176" cy="201706"/>
          </a:xfrm>
          <a:custGeom>
            <a:avLst/>
            <a:gdLst/>
            <a:ahLst/>
            <a:cxnLst/>
            <a:rect l="l" t="t" r="r" b="b"/>
            <a:pathLst>
              <a:path w="381000" h="228600">
                <a:moveTo>
                  <a:pt x="0" y="0"/>
                </a:moveTo>
                <a:lnTo>
                  <a:pt x="0" y="228600"/>
                </a:lnTo>
                <a:lnTo>
                  <a:pt x="381000" y="228600"/>
                </a:lnTo>
                <a:lnTo>
                  <a:pt x="381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639236" y="5378824"/>
            <a:ext cx="336176" cy="268941"/>
          </a:xfrm>
          <a:custGeom>
            <a:avLst/>
            <a:gdLst/>
            <a:ahLst/>
            <a:cxnLst/>
            <a:rect l="l" t="t" r="r" b="b"/>
            <a:pathLst>
              <a:path w="381000" h="304800">
                <a:moveTo>
                  <a:pt x="0" y="0"/>
                </a:moveTo>
                <a:lnTo>
                  <a:pt x="0" y="304800"/>
                </a:lnTo>
                <a:lnTo>
                  <a:pt x="381000" y="304800"/>
                </a:lnTo>
                <a:lnTo>
                  <a:pt x="381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044886" y="5268107"/>
            <a:ext cx="3381375" cy="902072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1412" b="1" spc="-4" dirty="0">
                <a:latin typeface="Arial"/>
                <a:cs typeface="Arial"/>
              </a:rPr>
              <a:t>Where:</a:t>
            </a:r>
            <a:endParaRPr sz="1412">
              <a:latin typeface="Arial"/>
              <a:cs typeface="Arial"/>
            </a:endParaRPr>
          </a:p>
          <a:p>
            <a:pPr marL="263352"/>
            <a:r>
              <a:rPr sz="1412" i="1" dirty="0">
                <a:latin typeface="Arial"/>
                <a:cs typeface="Arial"/>
              </a:rPr>
              <a:t>S</a:t>
            </a:r>
            <a:r>
              <a:rPr sz="1390" i="1" baseline="-21164" dirty="0">
                <a:latin typeface="Arial"/>
                <a:cs typeface="Arial"/>
              </a:rPr>
              <a:t>p </a:t>
            </a:r>
            <a:r>
              <a:rPr sz="1412" dirty="0">
                <a:latin typeface="Arial"/>
                <a:cs typeface="Arial"/>
              </a:rPr>
              <a:t>= </a:t>
            </a:r>
            <a:r>
              <a:rPr sz="1412" spc="-4" dirty="0">
                <a:latin typeface="Arial"/>
                <a:cs typeface="Arial"/>
              </a:rPr>
              <a:t>Settlement due to structural</a:t>
            </a:r>
            <a:r>
              <a:rPr sz="1412" spc="13" dirty="0">
                <a:latin typeface="Arial"/>
                <a:cs typeface="Arial"/>
              </a:rPr>
              <a:t> </a:t>
            </a:r>
            <a:r>
              <a:rPr sz="1412" spc="-4" dirty="0">
                <a:latin typeface="Arial"/>
                <a:cs typeface="Arial"/>
              </a:rPr>
              <a:t>load.</a:t>
            </a:r>
            <a:endParaRPr sz="1412">
              <a:latin typeface="Arial"/>
              <a:cs typeface="Arial"/>
            </a:endParaRPr>
          </a:p>
          <a:p>
            <a:pPr marL="817513" marR="4483" indent="-526705">
              <a:lnSpc>
                <a:spcPct val="102200"/>
              </a:lnSpc>
              <a:spcBef>
                <a:spcPts val="137"/>
              </a:spcBef>
            </a:pPr>
            <a:r>
              <a:rPr sz="1412" i="1" spc="4" dirty="0">
                <a:latin typeface="Arial"/>
                <a:cs typeface="Arial"/>
              </a:rPr>
              <a:t>S</a:t>
            </a:r>
            <a:r>
              <a:rPr sz="1390" i="1" spc="6" baseline="-21164" dirty="0">
                <a:latin typeface="Arial"/>
                <a:cs typeface="Arial"/>
              </a:rPr>
              <a:t>p+f </a:t>
            </a:r>
            <a:r>
              <a:rPr sz="1412" dirty="0">
                <a:latin typeface="Arial"/>
                <a:cs typeface="Arial"/>
              </a:rPr>
              <a:t>= </a:t>
            </a:r>
            <a:r>
              <a:rPr sz="1412" spc="-4" dirty="0">
                <a:latin typeface="Arial"/>
                <a:cs typeface="Arial"/>
              </a:rPr>
              <a:t>Settlement due to structural load  and Fill.</a:t>
            </a:r>
            <a:endParaRPr sz="1412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08035" y="6275848"/>
            <a:ext cx="859491" cy="136308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sz="882" spc="-4" dirty="0">
                <a:latin typeface="Arial"/>
                <a:cs typeface="Arial"/>
              </a:rPr>
              <a:t>Revised</a:t>
            </a:r>
            <a:r>
              <a:rPr sz="882" spc="-62" dirty="0">
                <a:latin typeface="Arial"/>
                <a:cs typeface="Arial"/>
              </a:rPr>
              <a:t> </a:t>
            </a:r>
            <a:r>
              <a:rPr sz="882" spc="-4" dirty="0">
                <a:latin typeface="Arial"/>
                <a:cs typeface="Arial"/>
              </a:rPr>
              <a:t>03/2013</a:t>
            </a:r>
            <a:endParaRPr sz="882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820361" y="6273828"/>
            <a:ext cx="703729" cy="136308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sz="882" dirty="0">
                <a:latin typeface="Arial"/>
                <a:cs typeface="Arial"/>
              </a:rPr>
              <a:t>Slide </a:t>
            </a:r>
            <a:fld id="{81D60167-4931-47E6-BA6A-407CBD079E47}" type="slidenum">
              <a:rPr sz="882" dirty="0">
                <a:latin typeface="Arial"/>
                <a:cs typeface="Arial"/>
              </a:rPr>
              <a:pPr marL="11206">
                <a:spcBef>
                  <a:spcPts val="4"/>
                </a:spcBef>
              </a:pPr>
              <a:t>63</a:t>
            </a:fld>
            <a:r>
              <a:rPr sz="882" dirty="0">
                <a:latin typeface="Arial"/>
                <a:cs typeface="Arial"/>
              </a:rPr>
              <a:t> </a:t>
            </a:r>
            <a:r>
              <a:rPr sz="882" spc="-4" dirty="0">
                <a:latin typeface="Arial"/>
                <a:cs typeface="Arial"/>
              </a:rPr>
              <a:t>of</a:t>
            </a:r>
            <a:r>
              <a:rPr sz="882" spc="-110" dirty="0">
                <a:latin typeface="Arial"/>
                <a:cs typeface="Arial"/>
              </a:rPr>
              <a:t> </a:t>
            </a:r>
            <a:r>
              <a:rPr sz="882" spc="-4" dirty="0">
                <a:latin typeface="Arial"/>
                <a:cs typeface="Arial"/>
              </a:rPr>
              <a:t>74</a:t>
            </a:r>
            <a:endParaRPr sz="882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52198" y="278114"/>
            <a:ext cx="7591425" cy="1879395"/>
          </a:xfrm>
          <a:prstGeom prst="rect">
            <a:avLst/>
          </a:prstGeom>
        </p:spPr>
        <p:txBody>
          <a:bodyPr vert="horz" wrap="square" lIns="0" tIns="55469" rIns="0" bIns="0" rtlCol="0">
            <a:spAutoFit/>
          </a:bodyPr>
          <a:lstStyle/>
          <a:p>
            <a:pPr marL="11206">
              <a:spcBef>
                <a:spcPts val="437"/>
              </a:spcBef>
            </a:pPr>
            <a:r>
              <a:rPr sz="2824" b="1" dirty="0">
                <a:solidFill>
                  <a:srgbClr val="9A0000"/>
                </a:solidFill>
                <a:latin typeface="Arial"/>
                <a:cs typeface="Arial"/>
              </a:rPr>
              <a:t>P</a:t>
            </a:r>
            <a:r>
              <a:rPr sz="2250" b="1" dirty="0">
                <a:solidFill>
                  <a:srgbClr val="9A0000"/>
                </a:solidFill>
                <a:latin typeface="Arial"/>
                <a:cs typeface="Arial"/>
              </a:rPr>
              <a:t>RECOMPRESSION </a:t>
            </a:r>
            <a:r>
              <a:rPr sz="2824" b="1" spc="-4" dirty="0">
                <a:solidFill>
                  <a:srgbClr val="9A0000"/>
                </a:solidFill>
                <a:latin typeface="Arial"/>
                <a:cs typeface="Arial"/>
              </a:rPr>
              <a:t>– </a:t>
            </a:r>
            <a:r>
              <a:rPr sz="2824" b="1" dirty="0">
                <a:solidFill>
                  <a:srgbClr val="9A0000"/>
                </a:solidFill>
                <a:latin typeface="Arial"/>
                <a:cs typeface="Arial"/>
              </a:rPr>
              <a:t>G</a:t>
            </a:r>
            <a:r>
              <a:rPr sz="2250" b="1" dirty="0">
                <a:solidFill>
                  <a:srgbClr val="9A0000"/>
                </a:solidFill>
                <a:latin typeface="Arial"/>
                <a:cs typeface="Arial"/>
              </a:rPr>
              <a:t>ENERAL</a:t>
            </a:r>
            <a:r>
              <a:rPr sz="2250" b="1" spc="-4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2824" b="1" spc="-13" dirty="0">
                <a:solidFill>
                  <a:srgbClr val="9A0000"/>
                </a:solidFill>
                <a:latin typeface="Arial"/>
                <a:cs typeface="Arial"/>
              </a:rPr>
              <a:t>C</a:t>
            </a:r>
            <a:r>
              <a:rPr sz="2250" b="1" spc="-13" dirty="0">
                <a:solidFill>
                  <a:srgbClr val="9A0000"/>
                </a:solidFill>
                <a:latin typeface="Arial"/>
                <a:cs typeface="Arial"/>
              </a:rPr>
              <a:t>ONSIDERATIONS</a:t>
            </a:r>
            <a:endParaRPr sz="2250" dirty="0">
              <a:latin typeface="Arial"/>
              <a:cs typeface="Arial"/>
            </a:endParaRPr>
          </a:p>
          <a:p>
            <a:pPr marL="4249497">
              <a:lnSpc>
                <a:spcPts val="1655"/>
              </a:lnSpc>
              <a:spcBef>
                <a:spcPts val="180"/>
              </a:spcBef>
            </a:pPr>
            <a:r>
              <a:rPr sz="1412" b="1" spc="-4" dirty="0">
                <a:latin typeface="Arial"/>
                <a:cs typeface="Arial"/>
              </a:rPr>
              <a:t>Where:</a:t>
            </a:r>
            <a:endParaRPr lang="en-US" sz="1412" b="1" spc="-4" dirty="0">
              <a:latin typeface="Arial"/>
              <a:cs typeface="Arial"/>
            </a:endParaRPr>
          </a:p>
          <a:p>
            <a:pPr marL="4249497">
              <a:lnSpc>
                <a:spcPts val="1655"/>
              </a:lnSpc>
              <a:spcBef>
                <a:spcPts val="180"/>
              </a:spcBef>
            </a:pPr>
            <a:r>
              <a:rPr lang="en-US" sz="1412" b="1" spc="-4" dirty="0">
                <a:latin typeface="Arial"/>
                <a:cs typeface="Arial"/>
              </a:rPr>
              <a:t>Surcharge=</a:t>
            </a:r>
            <a:r>
              <a:rPr lang="en-US" sz="1400" i="1" spc="-26" dirty="0">
                <a:latin typeface="Symbol"/>
                <a:cs typeface="Symbol"/>
              </a:rPr>
              <a:t> </a:t>
            </a:r>
            <a:r>
              <a:rPr lang="en-US" sz="2000" b="1" i="1" spc="-26" dirty="0">
                <a:latin typeface="Symbol"/>
                <a:cs typeface="Symbol"/>
              </a:rPr>
              <a:t></a:t>
            </a:r>
            <a:r>
              <a:rPr lang="en-US" sz="2000" b="1" i="1" spc="-39" baseline="-20202" dirty="0">
                <a:latin typeface="Symbol"/>
                <a:cs typeface="Symbol"/>
              </a:rPr>
              <a:t></a:t>
            </a:r>
            <a:r>
              <a:rPr lang="en-US" sz="2000" b="1" i="1" spc="-39" baseline="-21164" dirty="0">
                <a:latin typeface="Arial"/>
                <a:cs typeface="Arial"/>
              </a:rPr>
              <a:t>p)</a:t>
            </a:r>
            <a:r>
              <a:rPr lang="en-US" sz="2000" b="1" i="1" spc="-26" dirty="0">
                <a:latin typeface="Symbol"/>
                <a:cs typeface="Symbol"/>
              </a:rPr>
              <a:t> +</a:t>
            </a:r>
            <a:r>
              <a:rPr lang="en-US" sz="2000" b="1" i="1" spc="-39" baseline="-20202" dirty="0">
                <a:latin typeface="Symbol"/>
                <a:cs typeface="Symbol"/>
              </a:rPr>
              <a:t></a:t>
            </a:r>
            <a:r>
              <a:rPr lang="en-US" sz="2000" b="1" i="1" spc="-39" baseline="-21164" dirty="0">
                <a:latin typeface="Arial"/>
                <a:cs typeface="Arial"/>
              </a:rPr>
              <a:t>f) </a:t>
            </a:r>
            <a:endParaRPr sz="2000" b="1" dirty="0">
              <a:latin typeface="Arial"/>
              <a:cs typeface="Arial"/>
            </a:endParaRPr>
          </a:p>
          <a:p>
            <a:pPr marL="5005935" marR="4483" indent="-504292">
              <a:lnSpc>
                <a:spcPts val="1685"/>
              </a:lnSpc>
              <a:spcBef>
                <a:spcPts val="110"/>
              </a:spcBef>
            </a:pPr>
            <a:r>
              <a:rPr sz="1500" i="1" spc="-26" dirty="0">
                <a:latin typeface="Symbol"/>
                <a:cs typeface="Symbol"/>
              </a:rPr>
              <a:t></a:t>
            </a:r>
            <a:r>
              <a:rPr sz="1456" i="1" spc="-39" baseline="-20202" dirty="0">
                <a:latin typeface="Symbol"/>
                <a:cs typeface="Symbol"/>
              </a:rPr>
              <a:t></a:t>
            </a:r>
            <a:r>
              <a:rPr sz="1390" i="1" spc="-39" baseline="-21164" dirty="0">
                <a:latin typeface="Arial"/>
                <a:cs typeface="Arial"/>
              </a:rPr>
              <a:t>p) </a:t>
            </a:r>
            <a:r>
              <a:rPr sz="1412" dirty="0">
                <a:latin typeface="Arial"/>
                <a:cs typeface="Arial"/>
              </a:rPr>
              <a:t>= </a:t>
            </a:r>
            <a:r>
              <a:rPr sz="1412" spc="-4" dirty="0">
                <a:latin typeface="Arial"/>
                <a:cs typeface="Arial"/>
              </a:rPr>
              <a:t>Change in vertical stress due to  structural</a:t>
            </a:r>
            <a:r>
              <a:rPr sz="1412" spc="4" dirty="0">
                <a:latin typeface="Arial"/>
                <a:cs typeface="Arial"/>
              </a:rPr>
              <a:t> </a:t>
            </a:r>
            <a:r>
              <a:rPr sz="1412" spc="-4" dirty="0">
                <a:latin typeface="Arial"/>
                <a:cs typeface="Arial"/>
              </a:rPr>
              <a:t>load.</a:t>
            </a:r>
            <a:endParaRPr sz="1412" dirty="0">
              <a:latin typeface="Arial"/>
              <a:cs typeface="Arial"/>
            </a:endParaRPr>
          </a:p>
          <a:p>
            <a:pPr marL="5005935" marR="8405" indent="-476275">
              <a:lnSpc>
                <a:spcPct val="101099"/>
              </a:lnSpc>
              <a:spcBef>
                <a:spcPts val="13"/>
              </a:spcBef>
            </a:pPr>
            <a:r>
              <a:rPr sz="1500" i="1" spc="-26" dirty="0">
                <a:latin typeface="Symbol"/>
                <a:cs typeface="Symbol"/>
              </a:rPr>
              <a:t></a:t>
            </a:r>
            <a:r>
              <a:rPr sz="1456" i="1" spc="-39" baseline="-20202" dirty="0">
                <a:latin typeface="Symbol"/>
                <a:cs typeface="Symbol"/>
              </a:rPr>
              <a:t></a:t>
            </a:r>
            <a:r>
              <a:rPr sz="1390" i="1" spc="-39" baseline="-21164" dirty="0">
                <a:latin typeface="Arial"/>
                <a:cs typeface="Arial"/>
              </a:rPr>
              <a:t>f) </a:t>
            </a:r>
            <a:r>
              <a:rPr sz="1412" dirty="0">
                <a:latin typeface="Arial"/>
                <a:cs typeface="Arial"/>
              </a:rPr>
              <a:t>= </a:t>
            </a:r>
            <a:r>
              <a:rPr lang="en-US" sz="1412" spc="-4" dirty="0">
                <a:latin typeface="Arial"/>
                <a:cs typeface="Arial"/>
              </a:rPr>
              <a:t>additional </a:t>
            </a:r>
            <a:r>
              <a:rPr sz="1412" spc="-4" dirty="0">
                <a:latin typeface="Arial"/>
                <a:cs typeface="Arial"/>
              </a:rPr>
              <a:t>vertical stress due to  Fill</a:t>
            </a:r>
            <a:r>
              <a:rPr sz="1412" spc="-13" dirty="0">
                <a:latin typeface="Arial"/>
                <a:cs typeface="Arial"/>
              </a:rPr>
              <a:t> </a:t>
            </a:r>
            <a:r>
              <a:rPr sz="1412" spc="-4" dirty="0">
                <a:latin typeface="Arial"/>
                <a:cs typeface="Arial"/>
              </a:rPr>
              <a:t>added.</a:t>
            </a:r>
            <a:endParaRPr sz="1412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5456328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7883" y="552898"/>
            <a:ext cx="8068235" cy="553976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3196088" marR="2490640" indent="-699284">
              <a:spcBef>
                <a:spcPts val="84"/>
              </a:spcBef>
            </a:pPr>
            <a:r>
              <a:rPr sz="1765" spc="-9" dirty="0">
                <a:solidFill>
                  <a:srgbClr val="FFFFFF"/>
                </a:solidFill>
                <a:latin typeface="Arial Black"/>
                <a:cs typeface="Arial Black"/>
              </a:rPr>
              <a:t>14.330 SOIL MECHANICS  Consolidation</a:t>
            </a:r>
            <a:endParaRPr sz="1765" dirty="0">
              <a:latin typeface="Arial Black"/>
              <a:cs typeface="Arial Black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608035" y="6275848"/>
            <a:ext cx="859491" cy="136308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sz="882" spc="-4" dirty="0">
                <a:latin typeface="Arial"/>
                <a:cs typeface="Arial"/>
              </a:rPr>
              <a:t>Revised</a:t>
            </a:r>
            <a:r>
              <a:rPr sz="882" spc="-62" dirty="0">
                <a:latin typeface="Arial"/>
                <a:cs typeface="Arial"/>
              </a:rPr>
              <a:t> </a:t>
            </a:r>
            <a:r>
              <a:rPr sz="882" spc="-4" dirty="0">
                <a:latin typeface="Arial"/>
                <a:cs typeface="Arial"/>
              </a:rPr>
              <a:t>03/2013</a:t>
            </a:r>
            <a:endParaRPr sz="882">
              <a:latin typeface="Arial"/>
              <a:cs typeface="Arial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7820361" y="6273828"/>
            <a:ext cx="703729" cy="136308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sz="882" dirty="0">
                <a:latin typeface="Arial"/>
                <a:cs typeface="Arial"/>
              </a:rPr>
              <a:t>Slide </a:t>
            </a:r>
            <a:fld id="{81D60167-4931-47E6-BA6A-407CBD079E47}" type="slidenum">
              <a:rPr sz="882" dirty="0">
                <a:latin typeface="Arial"/>
                <a:cs typeface="Arial"/>
              </a:rPr>
              <a:pPr marL="11206">
                <a:spcBef>
                  <a:spcPts val="4"/>
                </a:spcBef>
              </a:pPr>
              <a:t>64</a:t>
            </a:fld>
            <a:r>
              <a:rPr sz="882" dirty="0">
                <a:latin typeface="Arial"/>
                <a:cs typeface="Arial"/>
              </a:rPr>
              <a:t> </a:t>
            </a:r>
            <a:r>
              <a:rPr sz="882" spc="-4" dirty="0">
                <a:latin typeface="Arial"/>
                <a:cs typeface="Arial"/>
              </a:rPr>
              <a:t>of</a:t>
            </a:r>
            <a:r>
              <a:rPr sz="882" spc="-110" dirty="0">
                <a:latin typeface="Arial"/>
                <a:cs typeface="Arial"/>
              </a:rPr>
              <a:t> </a:t>
            </a:r>
            <a:r>
              <a:rPr sz="882" spc="-4" dirty="0">
                <a:latin typeface="Arial"/>
                <a:cs typeface="Arial"/>
              </a:rPr>
              <a:t>74</a:t>
            </a:r>
            <a:endParaRPr sz="882">
              <a:latin typeface="Arial"/>
              <a:cs typeface="Arial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2269751" y="2046982"/>
            <a:ext cx="4604497" cy="25567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1588" b="1" spc="-4" dirty="0">
                <a:latin typeface="Arial"/>
                <a:cs typeface="Arial"/>
              </a:rPr>
              <a:t>Definition </a:t>
            </a:r>
            <a:r>
              <a:rPr sz="1588" b="1" dirty="0">
                <a:latin typeface="Arial"/>
                <a:cs typeface="Arial"/>
              </a:rPr>
              <a:t>of </a:t>
            </a:r>
            <a:r>
              <a:rPr sz="1588" b="1" spc="-4" dirty="0">
                <a:latin typeface="Arial"/>
                <a:cs typeface="Arial"/>
              </a:rPr>
              <a:t>average Degree </a:t>
            </a:r>
            <a:r>
              <a:rPr sz="1588" b="1" dirty="0">
                <a:latin typeface="Arial"/>
                <a:cs typeface="Arial"/>
              </a:rPr>
              <a:t>of </a:t>
            </a:r>
            <a:r>
              <a:rPr sz="1588" b="1" spc="-4" dirty="0">
                <a:latin typeface="Arial"/>
                <a:cs typeface="Arial"/>
              </a:rPr>
              <a:t>Consolidation</a:t>
            </a:r>
            <a:r>
              <a:rPr sz="1588" b="1" spc="-71" dirty="0">
                <a:latin typeface="Arial"/>
                <a:cs typeface="Arial"/>
              </a:rPr>
              <a:t> </a:t>
            </a:r>
            <a:r>
              <a:rPr sz="1588" b="1" dirty="0">
                <a:latin typeface="Arial"/>
                <a:cs typeface="Arial"/>
              </a:rPr>
              <a:t>U</a:t>
            </a:r>
            <a:endParaRPr sz="1588" dirty="0">
              <a:latin typeface="Arial"/>
              <a:cs typeface="Aria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537883" y="3148667"/>
            <a:ext cx="1197909" cy="25567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1588" b="1" spc="-4" dirty="0">
                <a:latin typeface="Arial"/>
                <a:cs typeface="Arial"/>
              </a:rPr>
              <a:t>Substitution</a:t>
            </a:r>
            <a:endParaRPr sz="1588" dirty="0">
              <a:latin typeface="Arial"/>
              <a:cs typeface="Arial"/>
            </a:endParaRPr>
          </a:p>
        </p:txBody>
      </p:sp>
      <p:sp>
        <p:nvSpPr>
          <p:cNvPr id="61" name="object 61"/>
          <p:cNvSpPr txBox="1">
            <a:spLocks noGrp="1"/>
          </p:cNvSpPr>
          <p:nvPr>
            <p:ph type="title"/>
          </p:nvPr>
        </p:nvSpPr>
        <p:spPr>
          <a:xfrm>
            <a:off x="438031" y="300542"/>
            <a:ext cx="6330203" cy="967313"/>
          </a:xfrm>
          <a:prstGeom prst="rect">
            <a:avLst/>
          </a:prstGeom>
        </p:spPr>
        <p:txBody>
          <a:bodyPr vert="horz" wrap="square" lIns="0" tIns="127187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399511">
              <a:spcBef>
                <a:spcPts val="1002"/>
              </a:spcBef>
            </a:pPr>
            <a:r>
              <a:rPr sz="3530" b="1" spc="-4" dirty="0">
                <a:solidFill>
                  <a:srgbClr val="9A0000"/>
                </a:solidFill>
                <a:latin typeface="Arial"/>
                <a:cs typeface="Arial"/>
              </a:rPr>
              <a:t>P</a:t>
            </a:r>
            <a:r>
              <a:rPr sz="2824" b="1" spc="-4" dirty="0">
                <a:solidFill>
                  <a:srgbClr val="9A0000"/>
                </a:solidFill>
                <a:latin typeface="Arial"/>
                <a:cs typeface="Arial"/>
              </a:rPr>
              <a:t>RECOMPRESSION </a:t>
            </a:r>
            <a:r>
              <a:rPr sz="3530" b="1" dirty="0">
                <a:solidFill>
                  <a:srgbClr val="9A0000"/>
                </a:solidFill>
                <a:latin typeface="Arial"/>
                <a:cs typeface="Arial"/>
              </a:rPr>
              <a:t>–</a:t>
            </a:r>
            <a:r>
              <a:rPr sz="3530" b="1" spc="-9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3530" b="1" spc="-4" dirty="0">
                <a:solidFill>
                  <a:srgbClr val="9A0000"/>
                </a:solidFill>
                <a:latin typeface="Arial"/>
                <a:cs typeface="Arial"/>
              </a:rPr>
              <a:t>P</a:t>
            </a:r>
            <a:r>
              <a:rPr sz="2824" b="1" spc="-4" dirty="0">
                <a:solidFill>
                  <a:srgbClr val="9A0000"/>
                </a:solidFill>
                <a:latin typeface="Arial"/>
                <a:cs typeface="Arial"/>
              </a:rPr>
              <a:t>LANNING</a:t>
            </a:r>
            <a:endParaRPr sz="2824" dirty="0">
              <a:latin typeface="Arial"/>
              <a:cs typeface="Arial"/>
            </a:endParaRPr>
          </a:p>
          <a:p>
            <a:pPr marL="11206">
              <a:spcBef>
                <a:spcPts val="410"/>
              </a:spcBef>
            </a:pPr>
            <a:r>
              <a:rPr sz="1588" b="1" spc="-4" dirty="0">
                <a:solidFill>
                  <a:srgbClr val="000000"/>
                </a:solidFill>
                <a:latin typeface="Arial"/>
                <a:cs typeface="Arial"/>
              </a:rPr>
              <a:t>Mathematical</a:t>
            </a:r>
            <a:r>
              <a:rPr sz="1588" b="1" spc="-13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1588" b="1" spc="-4" dirty="0">
                <a:solidFill>
                  <a:srgbClr val="000000"/>
                </a:solidFill>
                <a:latin typeface="Arial"/>
                <a:cs typeface="Arial"/>
              </a:rPr>
              <a:t>Equations</a:t>
            </a:r>
            <a:endParaRPr sz="1588" dirty="0">
              <a:latin typeface="Arial"/>
              <a:cs typeface="Arial"/>
            </a:endParaRPr>
          </a:p>
        </p:txBody>
      </p:sp>
      <p:graphicFrame>
        <p:nvGraphicFramePr>
          <p:cNvPr id="6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4532942"/>
              </p:ext>
            </p:extLst>
          </p:nvPr>
        </p:nvGraphicFramePr>
        <p:xfrm>
          <a:off x="561590" y="4311311"/>
          <a:ext cx="3473450" cy="189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39880" imgH="927000" progId="Equation.3">
                  <p:embed/>
                </p:oleObj>
              </mc:Choice>
              <mc:Fallback>
                <p:oleObj name="Equation" r:id="rId2" imgW="1739880" imgH="927000" progId="Equation.3">
                  <p:embed/>
                  <p:pic>
                    <p:nvPicPr>
                      <p:cNvPr id="3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1590" y="4311311"/>
                        <a:ext cx="3473450" cy="18954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6566486"/>
              </p:ext>
            </p:extLst>
          </p:nvPr>
        </p:nvGraphicFramePr>
        <p:xfrm>
          <a:off x="416274" y="1721217"/>
          <a:ext cx="1243012" cy="1455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22080" imgH="711000" progId="Equation.3">
                  <p:embed/>
                </p:oleObj>
              </mc:Choice>
              <mc:Fallback>
                <p:oleObj name="Equation" r:id="rId4" imgW="622080" imgH="711000" progId="Equation.3">
                  <p:embed/>
                  <p:pic>
                    <p:nvPicPr>
                      <p:cNvPr id="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6274" y="1721217"/>
                        <a:ext cx="1243012" cy="14557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2545363"/>
              </p:ext>
            </p:extLst>
          </p:nvPr>
        </p:nvGraphicFramePr>
        <p:xfrm>
          <a:off x="2970433" y="2548477"/>
          <a:ext cx="3297237" cy="187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650960" imgH="914400" progId="Equation.3">
                  <p:embed/>
                </p:oleObj>
              </mc:Choice>
              <mc:Fallback>
                <p:oleObj name="Equation" r:id="rId6" imgW="1650960" imgH="914400" progId="Equation.3">
                  <p:embed/>
                  <p:pic>
                    <p:nvPicPr>
                      <p:cNvPr id="6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0433" y="2548477"/>
                        <a:ext cx="3297237" cy="187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9608642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7883" y="552898"/>
            <a:ext cx="8068235" cy="553976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3196088" marR="2490640" indent="-699284">
              <a:spcBef>
                <a:spcPts val="84"/>
              </a:spcBef>
            </a:pPr>
            <a:r>
              <a:rPr sz="1765" spc="-9" dirty="0">
                <a:solidFill>
                  <a:srgbClr val="FFFFFF"/>
                </a:solidFill>
                <a:latin typeface="Arial Black"/>
                <a:cs typeface="Arial Black"/>
              </a:rPr>
              <a:t>14.330 SOIL MECHANICS  Consolidation</a:t>
            </a:r>
            <a:endParaRPr sz="1765">
              <a:latin typeface="Arial Black"/>
              <a:cs typeface="Arial Black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500816" y="1343125"/>
            <a:ext cx="3884965" cy="470778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5650006" y="6076277"/>
            <a:ext cx="2162735" cy="200802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>
              <a:spcBef>
                <a:spcPts val="84"/>
              </a:spcBef>
            </a:pPr>
            <a:r>
              <a:rPr sz="1235" b="1" spc="-4" dirty="0">
                <a:solidFill>
                  <a:srgbClr val="2D2D8A"/>
                </a:solidFill>
                <a:latin typeface="Arial"/>
                <a:cs typeface="Arial"/>
              </a:rPr>
              <a:t>Figure 7.27. </a:t>
            </a:r>
            <a:r>
              <a:rPr sz="1235" spc="-4" dirty="0">
                <a:solidFill>
                  <a:srgbClr val="2D2D8A"/>
                </a:solidFill>
                <a:latin typeface="Arial"/>
                <a:cs typeface="Arial"/>
              </a:rPr>
              <a:t>Das FGE</a:t>
            </a:r>
            <a:r>
              <a:rPr sz="1235" spc="-35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235" spc="-4" dirty="0">
                <a:solidFill>
                  <a:srgbClr val="2D2D8A"/>
                </a:solidFill>
                <a:latin typeface="Arial"/>
                <a:cs typeface="Arial"/>
              </a:rPr>
              <a:t>(2006).</a:t>
            </a:r>
            <a:endParaRPr sz="1235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08035" y="6275848"/>
            <a:ext cx="859491" cy="136308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sz="882" spc="-4" dirty="0">
                <a:latin typeface="Arial"/>
                <a:cs typeface="Arial"/>
              </a:rPr>
              <a:t>Revised</a:t>
            </a:r>
            <a:r>
              <a:rPr sz="882" spc="-62" dirty="0">
                <a:latin typeface="Arial"/>
                <a:cs typeface="Arial"/>
              </a:rPr>
              <a:t> </a:t>
            </a:r>
            <a:r>
              <a:rPr sz="882" spc="-4" dirty="0">
                <a:latin typeface="Arial"/>
                <a:cs typeface="Arial"/>
              </a:rPr>
              <a:t>03/2013</a:t>
            </a:r>
            <a:endParaRPr sz="882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820361" y="6273828"/>
            <a:ext cx="703729" cy="136308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sz="882" dirty="0">
                <a:latin typeface="Arial"/>
                <a:cs typeface="Arial"/>
              </a:rPr>
              <a:t>Slide </a:t>
            </a:r>
            <a:fld id="{81D60167-4931-47E6-BA6A-407CBD079E47}" type="slidenum">
              <a:rPr sz="882" dirty="0">
                <a:latin typeface="Arial"/>
                <a:cs typeface="Arial"/>
              </a:rPr>
              <a:pPr marL="11206">
                <a:spcBef>
                  <a:spcPts val="4"/>
                </a:spcBef>
              </a:pPr>
              <a:t>65</a:t>
            </a:fld>
            <a:r>
              <a:rPr sz="882" dirty="0">
                <a:latin typeface="Arial"/>
                <a:cs typeface="Arial"/>
              </a:rPr>
              <a:t> </a:t>
            </a:r>
            <a:r>
              <a:rPr sz="882" spc="-4" dirty="0">
                <a:latin typeface="Arial"/>
                <a:cs typeface="Arial"/>
              </a:rPr>
              <a:t>of</a:t>
            </a:r>
            <a:r>
              <a:rPr sz="882" spc="-110" dirty="0">
                <a:latin typeface="Arial"/>
                <a:cs typeface="Arial"/>
              </a:rPr>
              <a:t> </a:t>
            </a:r>
            <a:r>
              <a:rPr sz="882" spc="-4" dirty="0">
                <a:latin typeface="Arial"/>
                <a:cs typeface="Arial"/>
              </a:rPr>
              <a:t>74</a:t>
            </a:r>
            <a:endParaRPr sz="882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07359" y="2578026"/>
            <a:ext cx="3506881" cy="2412177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>
              <a:spcBef>
                <a:spcPts val="84"/>
              </a:spcBef>
            </a:pPr>
            <a:r>
              <a:rPr sz="1765" b="1" spc="-9" dirty="0">
                <a:latin typeface="Arial"/>
                <a:cs typeface="Arial"/>
              </a:rPr>
              <a:t>Where:</a:t>
            </a:r>
            <a:endParaRPr sz="1765">
              <a:latin typeface="Arial"/>
              <a:cs typeface="Arial"/>
            </a:endParaRPr>
          </a:p>
          <a:p>
            <a:pPr marL="875225" marR="58834" indent="-556402">
              <a:spcBef>
                <a:spcPts val="1275"/>
              </a:spcBef>
            </a:pPr>
            <a:r>
              <a:rPr sz="1765" spc="-4" dirty="0">
                <a:latin typeface="Symbol"/>
                <a:cs typeface="Symbol"/>
              </a:rPr>
              <a:t></a:t>
            </a:r>
            <a:r>
              <a:rPr sz="1853" i="1" spc="-6" baseline="-19841" dirty="0">
                <a:latin typeface="Symbol"/>
                <a:cs typeface="Symbol"/>
              </a:rPr>
              <a:t></a:t>
            </a:r>
            <a:r>
              <a:rPr sz="1721" i="1" spc="-6" baseline="-21367" dirty="0">
                <a:latin typeface="Arial"/>
                <a:cs typeface="Arial"/>
              </a:rPr>
              <a:t>f) </a:t>
            </a:r>
            <a:r>
              <a:rPr sz="1765" spc="-4" dirty="0">
                <a:latin typeface="Arial"/>
                <a:cs typeface="Arial"/>
              </a:rPr>
              <a:t>= </a:t>
            </a:r>
            <a:r>
              <a:rPr sz="1765" spc="-9" dirty="0">
                <a:latin typeface="Arial"/>
                <a:cs typeface="Arial"/>
              </a:rPr>
              <a:t>Change </a:t>
            </a:r>
            <a:r>
              <a:rPr sz="1765" spc="-4" dirty="0">
                <a:latin typeface="Arial"/>
                <a:cs typeface="Arial"/>
              </a:rPr>
              <a:t>in vertical stress  due to Fill</a:t>
            </a:r>
            <a:r>
              <a:rPr sz="1765" spc="-9" dirty="0">
                <a:latin typeface="Arial"/>
                <a:cs typeface="Arial"/>
              </a:rPr>
              <a:t> added.</a:t>
            </a:r>
            <a:endParaRPr sz="1765">
              <a:latin typeface="Arial"/>
              <a:cs typeface="Arial"/>
            </a:endParaRPr>
          </a:p>
          <a:p>
            <a:pPr marL="935181" marR="4483" indent="-616917">
              <a:spcBef>
                <a:spcPts val="1271"/>
              </a:spcBef>
            </a:pPr>
            <a:r>
              <a:rPr sz="1765" spc="-4" dirty="0">
                <a:latin typeface="Symbol"/>
                <a:cs typeface="Symbol"/>
              </a:rPr>
              <a:t></a:t>
            </a:r>
            <a:r>
              <a:rPr sz="1853" i="1" spc="-6" baseline="-19841" dirty="0">
                <a:latin typeface="Symbol"/>
                <a:cs typeface="Symbol"/>
              </a:rPr>
              <a:t></a:t>
            </a:r>
            <a:r>
              <a:rPr sz="1721" i="1" spc="-6" baseline="-21367" dirty="0">
                <a:latin typeface="Arial"/>
                <a:cs typeface="Arial"/>
              </a:rPr>
              <a:t>p) </a:t>
            </a:r>
            <a:r>
              <a:rPr sz="1765" spc="-4" dirty="0">
                <a:latin typeface="Arial"/>
                <a:cs typeface="Arial"/>
              </a:rPr>
              <a:t>= </a:t>
            </a:r>
            <a:r>
              <a:rPr sz="1765" spc="-9" dirty="0">
                <a:latin typeface="Arial"/>
                <a:cs typeface="Arial"/>
              </a:rPr>
              <a:t>Change </a:t>
            </a:r>
            <a:r>
              <a:rPr sz="1765" spc="-4" dirty="0">
                <a:latin typeface="Arial"/>
                <a:cs typeface="Arial"/>
              </a:rPr>
              <a:t>in vertical stress  due to </a:t>
            </a:r>
            <a:r>
              <a:rPr sz="1765" spc="-9" dirty="0">
                <a:latin typeface="Arial"/>
                <a:cs typeface="Arial"/>
              </a:rPr>
              <a:t>Structural</a:t>
            </a:r>
            <a:r>
              <a:rPr sz="1765" spc="-31" dirty="0">
                <a:latin typeface="Arial"/>
                <a:cs typeface="Arial"/>
              </a:rPr>
              <a:t> </a:t>
            </a:r>
            <a:r>
              <a:rPr sz="1765" spc="-9" dirty="0">
                <a:latin typeface="Arial"/>
                <a:cs typeface="Arial"/>
              </a:rPr>
              <a:t>Loading.</a:t>
            </a:r>
            <a:endParaRPr sz="1765">
              <a:latin typeface="Arial"/>
              <a:cs typeface="Arial"/>
            </a:endParaRPr>
          </a:p>
          <a:p>
            <a:pPr marL="874666" marR="448259" indent="-556402">
              <a:spcBef>
                <a:spcPts val="1271"/>
              </a:spcBef>
            </a:pPr>
            <a:r>
              <a:rPr sz="1765" dirty="0">
                <a:latin typeface="Symbol"/>
                <a:cs typeface="Symbol"/>
              </a:rPr>
              <a:t></a:t>
            </a:r>
            <a:r>
              <a:rPr sz="1765" dirty="0">
                <a:latin typeface="Arial"/>
                <a:cs typeface="Arial"/>
              </a:rPr>
              <a:t>´</a:t>
            </a:r>
            <a:r>
              <a:rPr sz="1721" baseline="-21367" dirty="0">
                <a:latin typeface="Arial"/>
                <a:cs typeface="Arial"/>
              </a:rPr>
              <a:t>o </a:t>
            </a:r>
            <a:r>
              <a:rPr sz="1765" spc="-4" dirty="0">
                <a:latin typeface="Arial"/>
                <a:cs typeface="Arial"/>
              </a:rPr>
              <a:t>= Initial vertical </a:t>
            </a:r>
            <a:r>
              <a:rPr sz="1765" spc="-9" dirty="0">
                <a:latin typeface="Arial"/>
                <a:cs typeface="Arial"/>
              </a:rPr>
              <a:t>effective  </a:t>
            </a:r>
            <a:r>
              <a:rPr sz="1765" spc="-4" dirty="0">
                <a:latin typeface="Arial"/>
                <a:cs typeface="Arial"/>
              </a:rPr>
              <a:t>stress.</a:t>
            </a:r>
            <a:endParaRPr sz="1765">
              <a:latin typeface="Arial"/>
              <a:cs typeface="Arial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646356" y="1294317"/>
            <a:ext cx="3884519" cy="1097767"/>
          </a:xfrm>
          <a:prstGeom prst="rect">
            <a:avLst/>
          </a:prstGeom>
        </p:spPr>
        <p:txBody>
          <a:bodyPr vert="horz" wrap="square" lIns="0" tIns="11206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976084" marR="4483" indent="-965438">
              <a:spcBef>
                <a:spcPts val="88"/>
              </a:spcBef>
            </a:pPr>
            <a:r>
              <a:rPr sz="3530" b="1" spc="-4" dirty="0">
                <a:solidFill>
                  <a:srgbClr val="9A0000"/>
                </a:solidFill>
                <a:latin typeface="Arial"/>
                <a:cs typeface="Arial"/>
              </a:rPr>
              <a:t>P</a:t>
            </a:r>
            <a:r>
              <a:rPr sz="2824" b="1" spc="-4" dirty="0">
                <a:solidFill>
                  <a:srgbClr val="9A0000"/>
                </a:solidFill>
                <a:latin typeface="Arial"/>
                <a:cs typeface="Arial"/>
              </a:rPr>
              <a:t>RECOMPRESSION </a:t>
            </a:r>
            <a:r>
              <a:rPr sz="3530" b="1" dirty="0">
                <a:solidFill>
                  <a:srgbClr val="9A0000"/>
                </a:solidFill>
                <a:latin typeface="Arial"/>
                <a:cs typeface="Arial"/>
              </a:rPr>
              <a:t>–  </a:t>
            </a:r>
            <a:r>
              <a:rPr sz="3530" b="1" spc="-4" dirty="0">
                <a:solidFill>
                  <a:srgbClr val="9A0000"/>
                </a:solidFill>
                <a:latin typeface="Arial"/>
                <a:cs typeface="Arial"/>
              </a:rPr>
              <a:t>P</a:t>
            </a:r>
            <a:r>
              <a:rPr sz="2824" b="1" spc="-4" dirty="0">
                <a:solidFill>
                  <a:srgbClr val="9A0000"/>
                </a:solidFill>
                <a:latin typeface="Arial"/>
                <a:cs typeface="Arial"/>
              </a:rPr>
              <a:t>LANNING</a:t>
            </a:r>
            <a:endParaRPr sz="2824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1803393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7883" y="552898"/>
            <a:ext cx="8068235" cy="553976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3196088" marR="2490640" indent="-699284">
              <a:spcBef>
                <a:spcPts val="84"/>
              </a:spcBef>
            </a:pPr>
            <a:r>
              <a:rPr sz="1765" spc="-9" dirty="0">
                <a:solidFill>
                  <a:srgbClr val="FFFFFF"/>
                </a:solidFill>
                <a:latin typeface="Arial Black"/>
                <a:cs typeface="Arial Black"/>
              </a:rPr>
              <a:t>14.330 SOIL MECHANICS  Consolidation</a:t>
            </a:r>
            <a:endParaRPr sz="1765">
              <a:latin typeface="Arial Black"/>
              <a:cs typeface="Arial Black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body" idx="1"/>
          </p:nvPr>
        </p:nvSpPr>
        <p:spPr>
          <a:xfrm>
            <a:off x="351525" y="1124446"/>
            <a:ext cx="8374106" cy="6055278"/>
          </a:xfrm>
          <a:prstGeom prst="rect">
            <a:avLst/>
          </a:prstGeom>
        </p:spPr>
        <p:txBody>
          <a:bodyPr vert="horz" wrap="square" lIns="0" tIns="11206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11206">
              <a:spcBef>
                <a:spcPts val="88"/>
              </a:spcBef>
            </a:pPr>
            <a:r>
              <a:rPr spc="-4" dirty="0"/>
              <a:t>STEPS:</a:t>
            </a:r>
          </a:p>
          <a:p>
            <a:pPr marL="313781" marR="4483" indent="-302575">
              <a:buAutoNum type="arabicPeriod"/>
              <a:tabLst>
                <a:tab pos="313221" algn="l"/>
                <a:tab pos="313781" algn="l"/>
              </a:tabLst>
            </a:pPr>
            <a:r>
              <a:rPr b="0" dirty="0">
                <a:latin typeface="Arial"/>
                <a:cs typeface="Arial"/>
              </a:rPr>
              <a:t>Calculate primary consolidation  settlement from </a:t>
            </a:r>
            <a:r>
              <a:rPr spc="-4" dirty="0">
                <a:latin typeface="Arial"/>
                <a:cs typeface="Arial"/>
              </a:rPr>
              <a:t>planned loading</a:t>
            </a:r>
            <a:r>
              <a:rPr spc="-106" dirty="0">
                <a:latin typeface="Arial"/>
                <a:cs typeface="Arial"/>
              </a:rPr>
              <a:t> </a:t>
            </a:r>
            <a:r>
              <a:rPr b="0" dirty="0">
                <a:latin typeface="Arial"/>
                <a:cs typeface="Arial"/>
              </a:rPr>
              <a:t>(</a:t>
            </a:r>
            <a:r>
              <a:rPr b="0" dirty="0" err="1">
                <a:latin typeface="Arial"/>
                <a:cs typeface="Arial"/>
              </a:rPr>
              <a:t>S</a:t>
            </a:r>
            <a:r>
              <a:rPr sz="1588" baseline="-20833" dirty="0" err="1">
                <a:latin typeface="Arial"/>
                <a:cs typeface="Arial"/>
              </a:rPr>
              <a:t>p</a:t>
            </a:r>
            <a:r>
              <a:rPr sz="1588" dirty="0">
                <a:latin typeface="Arial"/>
                <a:cs typeface="Arial"/>
              </a:rPr>
              <a:t>).</a:t>
            </a:r>
          </a:p>
          <a:p>
            <a:pPr marL="313781" marR="34740" indent="-302575">
              <a:buAutoNum type="arabicPeriod"/>
              <a:tabLst>
                <a:tab pos="313221" algn="l"/>
                <a:tab pos="313781" algn="l"/>
              </a:tabLst>
            </a:pPr>
            <a:r>
              <a:rPr b="0" dirty="0">
                <a:latin typeface="Arial"/>
                <a:cs typeface="Arial"/>
              </a:rPr>
              <a:t>Calculate primary consolidation  settlement from planned </a:t>
            </a:r>
            <a:r>
              <a:rPr spc="-4" dirty="0">
                <a:latin typeface="Arial"/>
                <a:cs typeface="Arial"/>
              </a:rPr>
              <a:t>loading</a:t>
            </a:r>
            <a:r>
              <a:rPr spc="-119" dirty="0">
                <a:latin typeface="Arial"/>
                <a:cs typeface="Arial"/>
              </a:rPr>
              <a:t> </a:t>
            </a:r>
            <a:r>
              <a:rPr b="0" dirty="0">
                <a:latin typeface="Arial"/>
                <a:cs typeface="Arial"/>
              </a:rPr>
              <a:t>plus  surcharge </a:t>
            </a:r>
            <a:r>
              <a:rPr spc="-4" dirty="0">
                <a:latin typeface="Arial"/>
                <a:cs typeface="Arial"/>
              </a:rPr>
              <a:t>(</a:t>
            </a:r>
            <a:r>
              <a:rPr i="1" spc="-4" dirty="0">
                <a:latin typeface="Arial"/>
                <a:cs typeface="Arial"/>
              </a:rPr>
              <a:t>S</a:t>
            </a:r>
            <a:r>
              <a:rPr sz="1588" i="1" spc="-6" baseline="-20833" dirty="0">
                <a:latin typeface="Arial"/>
                <a:cs typeface="Arial"/>
              </a:rPr>
              <a:t>p+f</a:t>
            </a:r>
            <a:r>
              <a:rPr sz="1588" i="1" spc="-26" baseline="-20833" dirty="0">
                <a:latin typeface="Arial"/>
                <a:cs typeface="Arial"/>
              </a:rPr>
              <a:t> </a:t>
            </a:r>
            <a:r>
              <a:rPr sz="1588" dirty="0">
                <a:latin typeface="Arial"/>
                <a:cs typeface="Arial"/>
              </a:rPr>
              <a:t>).</a:t>
            </a:r>
          </a:p>
          <a:p>
            <a:pPr marL="313781" marR="278481" indent="-302575">
              <a:buAutoNum type="arabicPeriod"/>
              <a:tabLst>
                <a:tab pos="313221" algn="l"/>
                <a:tab pos="313781" algn="l"/>
                <a:tab pos="1860276" algn="l"/>
              </a:tabLst>
            </a:pPr>
            <a:r>
              <a:rPr spc="-4" dirty="0">
                <a:latin typeface="Arial"/>
                <a:cs typeface="Arial"/>
              </a:rPr>
              <a:t>Calculate </a:t>
            </a:r>
            <a:r>
              <a:rPr b="0" dirty="0">
                <a:latin typeface="Arial"/>
                <a:cs typeface="Arial"/>
              </a:rPr>
              <a:t>average degree of  consolidation</a:t>
            </a:r>
            <a:r>
              <a:rPr spc="-22" dirty="0">
                <a:latin typeface="Arial"/>
                <a:cs typeface="Arial"/>
              </a:rPr>
              <a:t> </a:t>
            </a:r>
            <a:r>
              <a:rPr spc="-4" dirty="0">
                <a:latin typeface="Arial"/>
                <a:cs typeface="Arial"/>
              </a:rPr>
              <a:t>	Note </a:t>
            </a:r>
            <a:r>
              <a:rPr i="1" spc="-4" dirty="0">
                <a:latin typeface="Arial"/>
                <a:cs typeface="Arial"/>
              </a:rPr>
              <a:t>U </a:t>
            </a:r>
            <a:r>
              <a:rPr b="0" dirty="0">
                <a:latin typeface="Arial"/>
                <a:cs typeface="Arial"/>
              </a:rPr>
              <a:t>=</a:t>
            </a:r>
            <a:r>
              <a:rPr spc="-62" dirty="0">
                <a:latin typeface="Arial"/>
                <a:cs typeface="Arial"/>
              </a:rPr>
              <a:t> S</a:t>
            </a:r>
            <a:r>
              <a:rPr lang="en-US" spc="-62" baseline="-25000" dirty="0">
                <a:latin typeface="Arial"/>
                <a:cs typeface="Arial"/>
              </a:rPr>
              <a:t>(</a:t>
            </a:r>
            <a:r>
              <a:rPr spc="-62" baseline="-25000" dirty="0">
                <a:latin typeface="Arial"/>
                <a:cs typeface="Arial"/>
              </a:rPr>
              <a:t>p</a:t>
            </a:r>
            <a:r>
              <a:rPr lang="en-US" spc="-62" baseline="-25000" dirty="0">
                <a:latin typeface="Arial"/>
                <a:cs typeface="Arial"/>
              </a:rPr>
              <a:t>)</a:t>
            </a:r>
            <a:r>
              <a:rPr spc="-62" dirty="0">
                <a:latin typeface="Arial"/>
                <a:cs typeface="Arial"/>
              </a:rPr>
              <a:t>/S</a:t>
            </a:r>
            <a:r>
              <a:rPr lang="en-US" spc="-62" baseline="-25000" dirty="0">
                <a:latin typeface="Arial"/>
                <a:cs typeface="Arial"/>
              </a:rPr>
              <a:t>(</a:t>
            </a:r>
            <a:r>
              <a:rPr spc="-62" baseline="-25000" dirty="0" err="1">
                <a:latin typeface="Arial"/>
                <a:cs typeface="Arial"/>
              </a:rPr>
              <a:t>p+f</a:t>
            </a:r>
            <a:r>
              <a:rPr lang="en-US" spc="-62" baseline="-25000" dirty="0">
                <a:latin typeface="Arial"/>
                <a:cs typeface="Arial"/>
              </a:rPr>
              <a:t>)</a:t>
            </a:r>
            <a:r>
              <a:rPr spc="-62" dirty="0">
                <a:latin typeface="Arial"/>
                <a:cs typeface="Arial"/>
              </a:rPr>
              <a:t>. </a:t>
            </a:r>
            <a:endParaRPr lang="en-US" spc="-62" dirty="0">
              <a:latin typeface="Arial"/>
              <a:cs typeface="Arial"/>
            </a:endParaRPr>
          </a:p>
          <a:p>
            <a:pPr marL="313781" marR="278481" indent="-302575">
              <a:buAutoNum type="arabicPeriod"/>
              <a:tabLst>
                <a:tab pos="313221" algn="l"/>
                <a:tab pos="313781" algn="l"/>
                <a:tab pos="1860276" algn="l"/>
              </a:tabLst>
            </a:pPr>
            <a:r>
              <a:rPr b="0" dirty="0">
                <a:latin typeface="Arial"/>
                <a:cs typeface="Arial"/>
              </a:rPr>
              <a:t>	Find </a:t>
            </a:r>
            <a:r>
              <a:rPr i="1" spc="-4" dirty="0">
                <a:latin typeface="Arial"/>
                <a:cs typeface="Arial"/>
              </a:rPr>
              <a:t>T</a:t>
            </a:r>
            <a:r>
              <a:rPr sz="1588" i="1" spc="-6" baseline="-20833" dirty="0">
                <a:latin typeface="Arial"/>
                <a:cs typeface="Arial"/>
              </a:rPr>
              <a:t>v </a:t>
            </a:r>
            <a:r>
              <a:rPr sz="1588" dirty="0">
                <a:latin typeface="Arial"/>
                <a:cs typeface="Arial"/>
              </a:rPr>
              <a:t>from calculated </a:t>
            </a:r>
            <a:r>
              <a:rPr sz="1588" i="1" spc="-4" dirty="0">
                <a:latin typeface="Arial"/>
                <a:cs typeface="Arial"/>
              </a:rPr>
              <a:t>U</a:t>
            </a:r>
            <a:r>
              <a:rPr sz="1588" spc="-4" dirty="0">
                <a:latin typeface="Arial"/>
                <a:cs typeface="Arial"/>
              </a:rPr>
              <a:t>. </a:t>
            </a:r>
            <a:r>
              <a:rPr sz="1588" spc="-88" dirty="0">
                <a:latin typeface="Arial"/>
                <a:cs typeface="Arial"/>
              </a:rPr>
              <a:t>To </a:t>
            </a:r>
            <a:r>
              <a:rPr sz="1588" dirty="0">
                <a:latin typeface="Arial"/>
                <a:cs typeface="Arial"/>
              </a:rPr>
              <a:t>find  time to </a:t>
            </a:r>
            <a:r>
              <a:rPr sz="1588" spc="-4" dirty="0">
                <a:latin typeface="Arial"/>
                <a:cs typeface="Arial"/>
              </a:rPr>
              <a:t>when </a:t>
            </a:r>
            <a:r>
              <a:rPr sz="1588" dirty="0">
                <a:latin typeface="Arial"/>
                <a:cs typeface="Arial"/>
              </a:rPr>
              <a:t>surcharge </a:t>
            </a:r>
            <a:r>
              <a:rPr sz="1588" spc="-4" dirty="0">
                <a:latin typeface="Arial"/>
                <a:cs typeface="Arial"/>
              </a:rPr>
              <a:t>loading  </a:t>
            </a:r>
            <a:r>
              <a:rPr sz="1588" dirty="0">
                <a:latin typeface="Arial"/>
                <a:cs typeface="Arial"/>
              </a:rPr>
              <a:t>should be removed (i.e.</a:t>
            </a:r>
            <a:r>
              <a:rPr sz="1588" spc="-44" dirty="0">
                <a:latin typeface="Arial"/>
                <a:cs typeface="Arial"/>
              </a:rPr>
              <a:t> </a:t>
            </a:r>
            <a:r>
              <a:rPr sz="1588" i="1" spc="-4" dirty="0">
                <a:latin typeface="Arial"/>
                <a:cs typeface="Arial"/>
              </a:rPr>
              <a:t>t</a:t>
            </a:r>
            <a:r>
              <a:rPr sz="1588" i="1" spc="-6" baseline="-20833" dirty="0">
                <a:latin typeface="Arial"/>
                <a:cs typeface="Arial"/>
              </a:rPr>
              <a:t>2</a:t>
            </a:r>
            <a:r>
              <a:rPr sz="1588" spc="-4" dirty="0">
                <a:latin typeface="Arial"/>
                <a:cs typeface="Arial"/>
              </a:rPr>
              <a:t>):</a:t>
            </a:r>
            <a:endParaRPr lang="en-US" sz="1588" spc="-4" dirty="0">
              <a:latin typeface="Arial"/>
              <a:cs typeface="Arial"/>
            </a:endParaRPr>
          </a:p>
          <a:p>
            <a:pPr marL="313781" marR="278481" indent="-302575">
              <a:buAutoNum type="arabicPeriod"/>
              <a:tabLst>
                <a:tab pos="313221" algn="l"/>
                <a:tab pos="313781" algn="l"/>
                <a:tab pos="1860276" algn="l"/>
              </a:tabLst>
            </a:pPr>
            <a:endParaRPr lang="en-US" sz="1588" spc="-4" dirty="0">
              <a:latin typeface="Arial"/>
              <a:cs typeface="Arial"/>
            </a:endParaRPr>
          </a:p>
          <a:p>
            <a:pPr marL="313781" marR="278481" indent="-302575">
              <a:buAutoNum type="arabicPeriod"/>
              <a:tabLst>
                <a:tab pos="313221" algn="l"/>
                <a:tab pos="313781" algn="l"/>
                <a:tab pos="1860276" algn="l"/>
              </a:tabLst>
            </a:pPr>
            <a:endParaRPr lang="en-US" sz="1588" spc="-4" dirty="0">
              <a:latin typeface="Arial"/>
              <a:cs typeface="Arial"/>
            </a:endParaRPr>
          </a:p>
          <a:p>
            <a:pPr marL="313781" marR="278481" indent="-302575">
              <a:buAutoNum type="arabicPeriod"/>
              <a:tabLst>
                <a:tab pos="313221" algn="l"/>
                <a:tab pos="313781" algn="l"/>
                <a:tab pos="1860276" algn="l"/>
              </a:tabLst>
            </a:pPr>
            <a:endParaRPr lang="en-US" sz="1588" spc="-4" dirty="0">
              <a:latin typeface="Arial"/>
              <a:cs typeface="Arial"/>
            </a:endParaRPr>
          </a:p>
          <a:p>
            <a:pPr marL="313781" marR="278481" indent="-302575">
              <a:buAutoNum type="arabicPeriod"/>
              <a:tabLst>
                <a:tab pos="313221" algn="l"/>
                <a:tab pos="313781" algn="l"/>
                <a:tab pos="1860276" algn="l"/>
              </a:tabLst>
            </a:pPr>
            <a:endParaRPr lang="en-US" sz="1588" spc="-4" dirty="0">
              <a:latin typeface="Arial"/>
              <a:cs typeface="Arial"/>
            </a:endParaRPr>
          </a:p>
          <a:p>
            <a:pPr marL="313781" marR="278481" indent="-302575">
              <a:buAutoNum type="arabicPeriod"/>
              <a:tabLst>
                <a:tab pos="313221" algn="l"/>
                <a:tab pos="313781" algn="l"/>
                <a:tab pos="1860276" algn="l"/>
              </a:tabLst>
            </a:pPr>
            <a:endParaRPr sz="1588" dirty="0">
              <a:latin typeface="Arial"/>
              <a:cs typeface="Arial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4052292" y="5599825"/>
            <a:ext cx="1300118" cy="782711"/>
            <a:chOff x="1717401" y="5554187"/>
            <a:chExt cx="1300118" cy="782711"/>
          </a:xfrm>
        </p:grpSpPr>
        <p:sp>
          <p:nvSpPr>
            <p:cNvPr id="7" name="object 7"/>
            <p:cNvSpPr/>
            <p:nvPr/>
          </p:nvSpPr>
          <p:spPr>
            <a:xfrm>
              <a:off x="2254399" y="5971838"/>
              <a:ext cx="763120" cy="0"/>
            </a:xfrm>
            <a:custGeom>
              <a:avLst/>
              <a:gdLst/>
              <a:ahLst/>
              <a:cxnLst/>
              <a:rect l="l" t="t" r="r" b="b"/>
              <a:pathLst>
                <a:path w="864870">
                  <a:moveTo>
                    <a:pt x="0" y="0"/>
                  </a:moveTo>
                  <a:lnTo>
                    <a:pt x="864869" y="0"/>
                  </a:lnTo>
                </a:path>
              </a:pathLst>
            </a:custGeom>
            <a:ln w="1666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 txBox="1"/>
            <p:nvPr/>
          </p:nvSpPr>
          <p:spPr>
            <a:xfrm>
              <a:off x="2766967" y="5715719"/>
              <a:ext cx="205628" cy="259638"/>
            </a:xfrm>
            <a:prstGeom prst="rect">
              <a:avLst/>
            </a:prstGeom>
          </p:spPr>
          <p:txBody>
            <a:bodyPr vert="horz" wrap="square" lIns="0" tIns="15128" rIns="0" bIns="0" rtlCol="0">
              <a:spAutoFit/>
            </a:bodyPr>
            <a:lstStyle/>
            <a:p>
              <a:pPr marL="11206">
                <a:spcBef>
                  <a:spcPts val="119"/>
                </a:spcBef>
              </a:pPr>
              <a:r>
                <a:rPr sz="1588" i="1" spc="13" dirty="0">
                  <a:latin typeface="Times New Roman"/>
                  <a:cs typeface="Times New Roman"/>
                </a:rPr>
                <a:t>dr</a:t>
              </a:r>
              <a:endParaRPr sz="1588">
                <a:latin typeface="Times New Roman"/>
                <a:cs typeface="Times New Roman"/>
              </a:endParaRPr>
            </a:p>
          </p:txBody>
        </p:sp>
        <p:sp>
          <p:nvSpPr>
            <p:cNvPr id="9" name="object 9"/>
            <p:cNvSpPr txBox="1"/>
            <p:nvPr/>
          </p:nvSpPr>
          <p:spPr>
            <a:xfrm>
              <a:off x="2495998" y="5969709"/>
              <a:ext cx="246529" cy="367189"/>
            </a:xfrm>
            <a:prstGeom prst="rect">
              <a:avLst/>
            </a:prstGeom>
          </p:spPr>
          <p:txBody>
            <a:bodyPr vert="horz" wrap="square" lIns="0" tIns="14007" rIns="0" bIns="0" rtlCol="0">
              <a:spAutoFit/>
            </a:bodyPr>
            <a:lstStyle/>
            <a:p>
              <a:pPr marL="11206">
                <a:spcBef>
                  <a:spcPts val="110"/>
                </a:spcBef>
              </a:pPr>
              <a:r>
                <a:rPr sz="2294" i="1" spc="22" dirty="0">
                  <a:latin typeface="Times New Roman"/>
                  <a:cs typeface="Times New Roman"/>
                </a:rPr>
                <a:t>c</a:t>
              </a:r>
              <a:r>
                <a:rPr sz="2382" i="1" spc="19" baseline="-20061" dirty="0">
                  <a:latin typeface="Times New Roman"/>
                  <a:cs typeface="Times New Roman"/>
                </a:rPr>
                <a:t>v</a:t>
              </a:r>
              <a:endParaRPr sz="2382" baseline="-20061" dirty="0">
                <a:latin typeface="Times New Roman"/>
                <a:cs typeface="Times New Roman"/>
              </a:endParaRPr>
            </a:p>
          </p:txBody>
        </p:sp>
        <p:sp>
          <p:nvSpPr>
            <p:cNvPr id="10" name="object 10"/>
            <p:cNvSpPr txBox="1"/>
            <p:nvPr/>
          </p:nvSpPr>
          <p:spPr>
            <a:xfrm>
              <a:off x="2254615" y="5554187"/>
              <a:ext cx="662268" cy="367189"/>
            </a:xfrm>
            <a:prstGeom prst="rect">
              <a:avLst/>
            </a:prstGeom>
          </p:spPr>
          <p:txBody>
            <a:bodyPr vert="horz" wrap="square" lIns="0" tIns="14007" rIns="0" bIns="0" rtlCol="0">
              <a:spAutoFit/>
            </a:bodyPr>
            <a:lstStyle/>
            <a:p>
              <a:pPr marL="11206">
                <a:spcBef>
                  <a:spcPts val="110"/>
                </a:spcBef>
              </a:pPr>
              <a:r>
                <a:rPr sz="2294" i="1" spc="-31" dirty="0">
                  <a:latin typeface="Times New Roman"/>
                  <a:cs typeface="Times New Roman"/>
                </a:rPr>
                <a:t>T</a:t>
              </a:r>
              <a:r>
                <a:rPr sz="2382" i="1" spc="-46" baseline="-20061" dirty="0">
                  <a:latin typeface="Times New Roman"/>
                  <a:cs typeface="Times New Roman"/>
                </a:rPr>
                <a:t>v </a:t>
              </a:r>
              <a:r>
                <a:rPr sz="2294" i="1" spc="13" dirty="0">
                  <a:latin typeface="Times New Roman"/>
                  <a:cs typeface="Times New Roman"/>
                </a:rPr>
                <a:t>H</a:t>
              </a:r>
              <a:r>
                <a:rPr sz="2294" i="1" spc="-449" dirty="0">
                  <a:latin typeface="Times New Roman"/>
                  <a:cs typeface="Times New Roman"/>
                </a:rPr>
                <a:t> </a:t>
              </a:r>
              <a:r>
                <a:rPr sz="2382" spc="19" baseline="37037" dirty="0">
                  <a:latin typeface="Times New Roman"/>
                  <a:cs typeface="Times New Roman"/>
                </a:rPr>
                <a:t>2</a:t>
              </a:r>
              <a:endParaRPr sz="2382" baseline="37037" dirty="0">
                <a:latin typeface="Times New Roman"/>
                <a:cs typeface="Times New Roman"/>
              </a:endParaRPr>
            </a:p>
          </p:txBody>
        </p:sp>
        <p:sp>
          <p:nvSpPr>
            <p:cNvPr id="11" name="object 11"/>
            <p:cNvSpPr txBox="1"/>
            <p:nvPr/>
          </p:nvSpPr>
          <p:spPr>
            <a:xfrm>
              <a:off x="1717401" y="5739769"/>
              <a:ext cx="472328" cy="367189"/>
            </a:xfrm>
            <a:prstGeom prst="rect">
              <a:avLst/>
            </a:prstGeom>
          </p:spPr>
          <p:txBody>
            <a:bodyPr vert="horz" wrap="square" lIns="0" tIns="14007" rIns="0" bIns="0" rtlCol="0">
              <a:spAutoFit/>
            </a:bodyPr>
            <a:lstStyle/>
            <a:p>
              <a:pPr marL="11206">
                <a:spcBef>
                  <a:spcPts val="110"/>
                </a:spcBef>
              </a:pPr>
              <a:r>
                <a:rPr sz="2294" i="1" spc="31" dirty="0">
                  <a:latin typeface="Times New Roman"/>
                  <a:cs typeface="Times New Roman"/>
                </a:rPr>
                <a:t>t</a:t>
              </a:r>
              <a:r>
                <a:rPr sz="2382" spc="46" baseline="-20061" dirty="0">
                  <a:latin typeface="Times New Roman"/>
                  <a:cs typeface="Times New Roman"/>
                </a:rPr>
                <a:t>2</a:t>
              </a:r>
              <a:r>
                <a:rPr sz="2382" spc="132" baseline="-20061" dirty="0">
                  <a:latin typeface="Times New Roman"/>
                  <a:cs typeface="Times New Roman"/>
                </a:rPr>
                <a:t> </a:t>
              </a:r>
              <a:r>
                <a:rPr sz="2294" spc="9" dirty="0">
                  <a:latin typeface="Symbol"/>
                  <a:cs typeface="Symbol"/>
                </a:rPr>
                <a:t></a:t>
              </a:r>
              <a:endParaRPr sz="2294" dirty="0">
                <a:latin typeface="Symbol"/>
                <a:cs typeface="Symbol"/>
              </a:endParaRPr>
            </a:p>
          </p:txBody>
        </p:sp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494535" y="167638"/>
            <a:ext cx="7969680" cy="554541"/>
          </a:xfrm>
          <a:prstGeom prst="rect">
            <a:avLst/>
          </a:prstGeom>
        </p:spPr>
        <p:txBody>
          <a:bodyPr vert="horz" wrap="square" lIns="0" tIns="11206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976084" marR="4483" indent="-965438">
              <a:spcBef>
                <a:spcPts val="88"/>
              </a:spcBef>
            </a:pPr>
            <a:r>
              <a:rPr sz="3530" b="1" spc="-4" dirty="0">
                <a:solidFill>
                  <a:srgbClr val="9A0000"/>
                </a:solidFill>
                <a:latin typeface="Arial"/>
                <a:cs typeface="Arial"/>
              </a:rPr>
              <a:t>P</a:t>
            </a:r>
            <a:r>
              <a:rPr sz="2824" b="1" spc="-4" dirty="0">
                <a:solidFill>
                  <a:srgbClr val="9A0000"/>
                </a:solidFill>
                <a:latin typeface="Arial"/>
                <a:cs typeface="Arial"/>
              </a:rPr>
              <a:t>RECOMPRESSION </a:t>
            </a:r>
            <a:r>
              <a:rPr sz="3530" b="1" dirty="0">
                <a:solidFill>
                  <a:srgbClr val="9A0000"/>
                </a:solidFill>
                <a:latin typeface="Arial"/>
                <a:cs typeface="Arial"/>
              </a:rPr>
              <a:t>–  </a:t>
            </a:r>
            <a:r>
              <a:rPr sz="3530" b="1" spc="-4" dirty="0">
                <a:solidFill>
                  <a:srgbClr val="9A0000"/>
                </a:solidFill>
                <a:latin typeface="Arial"/>
                <a:cs typeface="Arial"/>
              </a:rPr>
              <a:t>P</a:t>
            </a:r>
            <a:r>
              <a:rPr sz="2824" b="1" spc="-4" dirty="0">
                <a:solidFill>
                  <a:srgbClr val="9A0000"/>
                </a:solidFill>
                <a:latin typeface="Arial"/>
                <a:cs typeface="Arial"/>
              </a:rPr>
              <a:t>LANNING</a:t>
            </a:r>
            <a:endParaRPr sz="282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0777598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7883" y="552898"/>
            <a:ext cx="8068235" cy="553976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3196088" marR="2490640" indent="-699284">
              <a:spcBef>
                <a:spcPts val="84"/>
              </a:spcBef>
            </a:pPr>
            <a:r>
              <a:rPr sz="1765" spc="-9" dirty="0">
                <a:solidFill>
                  <a:srgbClr val="FFFFFF"/>
                </a:solidFill>
                <a:latin typeface="Arial Black"/>
                <a:cs typeface="Arial Black"/>
              </a:rPr>
              <a:t>14.330 SOIL MECHANICS  Consolidation</a:t>
            </a:r>
            <a:endParaRPr sz="1765">
              <a:latin typeface="Arial Black"/>
              <a:cs typeface="Arial Black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849471" y="2287344"/>
            <a:ext cx="2677981" cy="347808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067537" y="5825489"/>
            <a:ext cx="2258546" cy="200802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>
              <a:spcBef>
                <a:spcPts val="84"/>
              </a:spcBef>
            </a:pPr>
            <a:r>
              <a:rPr sz="1235" b="1" spc="-4" dirty="0">
                <a:solidFill>
                  <a:srgbClr val="9A0000"/>
                </a:solidFill>
                <a:latin typeface="Arial"/>
                <a:cs typeface="Arial"/>
              </a:rPr>
              <a:t>Figure 10.39. </a:t>
            </a:r>
            <a:r>
              <a:rPr sz="1235" spc="-4" dirty="0">
                <a:solidFill>
                  <a:srgbClr val="9A0000"/>
                </a:solidFill>
                <a:latin typeface="Arial"/>
                <a:cs typeface="Arial"/>
              </a:rPr>
              <a:t>Das PGE</a:t>
            </a:r>
            <a:r>
              <a:rPr sz="1235" spc="-26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1235" spc="-9" dirty="0">
                <a:solidFill>
                  <a:srgbClr val="9A0000"/>
                </a:solidFill>
                <a:latin typeface="Arial"/>
                <a:cs typeface="Arial"/>
              </a:rPr>
              <a:t>(2006).</a:t>
            </a:r>
            <a:endParaRPr sz="1235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08529" y="2292717"/>
            <a:ext cx="4774613" cy="233710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538343" y="1876188"/>
            <a:ext cx="352985" cy="351865"/>
          </a:xfrm>
          <a:custGeom>
            <a:avLst/>
            <a:gdLst/>
            <a:ahLst/>
            <a:cxnLst/>
            <a:rect l="l" t="t" r="r" b="b"/>
            <a:pathLst>
              <a:path w="400050" h="398780">
                <a:moveTo>
                  <a:pt x="400050" y="199277"/>
                </a:moveTo>
                <a:lnTo>
                  <a:pt x="400050" y="189371"/>
                </a:lnTo>
                <a:lnTo>
                  <a:pt x="399288" y="178703"/>
                </a:lnTo>
                <a:lnTo>
                  <a:pt x="389427" y="136812"/>
                </a:lnTo>
                <a:lnTo>
                  <a:pt x="373529" y="100503"/>
                </a:lnTo>
                <a:lnTo>
                  <a:pt x="327075" y="44643"/>
                </a:lnTo>
                <a:lnTo>
                  <a:pt x="266837" y="11136"/>
                </a:lnTo>
                <a:lnTo>
                  <a:pt x="199724" y="0"/>
                </a:lnTo>
                <a:lnTo>
                  <a:pt x="165750" y="2825"/>
                </a:lnTo>
                <a:lnTo>
                  <a:pt x="101286" y="25272"/>
                </a:lnTo>
                <a:lnTo>
                  <a:pt x="47226" y="70129"/>
                </a:lnTo>
                <a:lnTo>
                  <a:pt x="10481" y="137410"/>
                </a:lnTo>
                <a:lnTo>
                  <a:pt x="761" y="179465"/>
                </a:lnTo>
                <a:lnTo>
                  <a:pt x="0" y="189371"/>
                </a:lnTo>
                <a:lnTo>
                  <a:pt x="0" y="209945"/>
                </a:lnTo>
                <a:lnTo>
                  <a:pt x="762" y="220613"/>
                </a:lnTo>
                <a:lnTo>
                  <a:pt x="2286" y="230519"/>
                </a:lnTo>
                <a:lnTo>
                  <a:pt x="14531" y="272814"/>
                </a:lnTo>
                <a:lnTo>
                  <a:pt x="19050" y="281774"/>
                </a:lnTo>
                <a:lnTo>
                  <a:pt x="19050" y="190133"/>
                </a:lnTo>
                <a:lnTo>
                  <a:pt x="19812" y="180989"/>
                </a:lnTo>
                <a:lnTo>
                  <a:pt x="29693" y="139711"/>
                </a:lnTo>
                <a:lnTo>
                  <a:pt x="45979" y="104553"/>
                </a:lnTo>
                <a:lnTo>
                  <a:pt x="93726" y="52479"/>
                </a:lnTo>
                <a:lnTo>
                  <a:pt x="154973" y="24529"/>
                </a:lnTo>
                <a:lnTo>
                  <a:pt x="188133" y="19526"/>
                </a:lnTo>
                <a:lnTo>
                  <a:pt x="221639" y="20464"/>
                </a:lnTo>
                <a:lnTo>
                  <a:pt x="285645" y="40047"/>
                </a:lnTo>
                <a:lnTo>
                  <a:pt x="338911" y="83038"/>
                </a:lnTo>
                <a:lnTo>
                  <a:pt x="373358" y="149200"/>
                </a:lnTo>
                <a:lnTo>
                  <a:pt x="381000" y="190895"/>
                </a:lnTo>
                <a:lnTo>
                  <a:pt x="381000" y="283855"/>
                </a:lnTo>
                <a:lnTo>
                  <a:pt x="382222" y="281634"/>
                </a:lnTo>
                <a:lnTo>
                  <a:pt x="394559" y="243086"/>
                </a:lnTo>
                <a:lnTo>
                  <a:pt x="400050" y="199277"/>
                </a:lnTo>
                <a:close/>
              </a:path>
              <a:path w="400050" h="398780">
                <a:moveTo>
                  <a:pt x="381000" y="283855"/>
                </a:moveTo>
                <a:lnTo>
                  <a:pt x="381000" y="209183"/>
                </a:lnTo>
                <a:lnTo>
                  <a:pt x="373529" y="249972"/>
                </a:lnTo>
                <a:lnTo>
                  <a:pt x="359527" y="285245"/>
                </a:lnTo>
                <a:lnTo>
                  <a:pt x="315706" y="339292"/>
                </a:lnTo>
                <a:lnTo>
                  <a:pt x="257282" y="370957"/>
                </a:lnTo>
                <a:lnTo>
                  <a:pt x="192000" y="379877"/>
                </a:lnTo>
                <a:lnTo>
                  <a:pt x="159208" y="375693"/>
                </a:lnTo>
                <a:lnTo>
                  <a:pt x="98163" y="349811"/>
                </a:lnTo>
                <a:lnTo>
                  <a:pt x="49623" y="300271"/>
                </a:lnTo>
                <a:lnTo>
                  <a:pt x="21336" y="226709"/>
                </a:lnTo>
                <a:lnTo>
                  <a:pt x="19050" y="208421"/>
                </a:lnTo>
                <a:lnTo>
                  <a:pt x="19050" y="281774"/>
                </a:lnTo>
                <a:lnTo>
                  <a:pt x="55948" y="338817"/>
                </a:lnTo>
                <a:lnTo>
                  <a:pt x="113841" y="380493"/>
                </a:lnTo>
                <a:lnTo>
                  <a:pt x="180898" y="398387"/>
                </a:lnTo>
                <a:lnTo>
                  <a:pt x="215579" y="398587"/>
                </a:lnTo>
                <a:lnTo>
                  <a:pt x="249809" y="393047"/>
                </a:lnTo>
                <a:lnTo>
                  <a:pt x="282675" y="381835"/>
                </a:lnTo>
                <a:lnTo>
                  <a:pt x="313264" y="365020"/>
                </a:lnTo>
                <a:lnTo>
                  <a:pt x="340660" y="342669"/>
                </a:lnTo>
                <a:lnTo>
                  <a:pt x="363951" y="314850"/>
                </a:lnTo>
                <a:lnTo>
                  <a:pt x="381000" y="283855"/>
                </a:lnTo>
                <a:close/>
              </a:path>
            </a:pathLst>
          </a:custGeom>
          <a:solidFill>
            <a:srgbClr val="2D2D8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286000" y="2623521"/>
            <a:ext cx="336176" cy="336176"/>
          </a:xfrm>
          <a:custGeom>
            <a:avLst/>
            <a:gdLst/>
            <a:ahLst/>
            <a:cxnLst/>
            <a:rect l="l" t="t" r="r" b="b"/>
            <a:pathLst>
              <a:path w="381000" h="381000">
                <a:moveTo>
                  <a:pt x="381000" y="190499"/>
                </a:moveTo>
                <a:lnTo>
                  <a:pt x="376005" y="146837"/>
                </a:lnTo>
                <a:lnTo>
                  <a:pt x="361761" y="106746"/>
                </a:lnTo>
                <a:lnTo>
                  <a:pt x="339372" y="71374"/>
                </a:lnTo>
                <a:lnTo>
                  <a:pt x="309945" y="41867"/>
                </a:lnTo>
                <a:lnTo>
                  <a:pt x="274586" y="19372"/>
                </a:lnTo>
                <a:lnTo>
                  <a:pt x="234402" y="5034"/>
                </a:lnTo>
                <a:lnTo>
                  <a:pt x="190499" y="0"/>
                </a:lnTo>
                <a:lnTo>
                  <a:pt x="146837" y="5034"/>
                </a:lnTo>
                <a:lnTo>
                  <a:pt x="106746" y="19372"/>
                </a:lnTo>
                <a:lnTo>
                  <a:pt x="71374" y="41867"/>
                </a:lnTo>
                <a:lnTo>
                  <a:pt x="41867" y="71374"/>
                </a:lnTo>
                <a:lnTo>
                  <a:pt x="19372" y="106746"/>
                </a:lnTo>
                <a:lnTo>
                  <a:pt x="5034" y="146837"/>
                </a:lnTo>
                <a:lnTo>
                  <a:pt x="0" y="190500"/>
                </a:lnTo>
                <a:lnTo>
                  <a:pt x="5034" y="234162"/>
                </a:lnTo>
                <a:lnTo>
                  <a:pt x="19372" y="274253"/>
                </a:lnTo>
                <a:lnTo>
                  <a:pt x="41867" y="309625"/>
                </a:lnTo>
                <a:lnTo>
                  <a:pt x="71374" y="339132"/>
                </a:lnTo>
                <a:lnTo>
                  <a:pt x="106746" y="361627"/>
                </a:lnTo>
                <a:lnTo>
                  <a:pt x="146837" y="375965"/>
                </a:lnTo>
                <a:lnTo>
                  <a:pt x="190500" y="381000"/>
                </a:lnTo>
                <a:lnTo>
                  <a:pt x="234402" y="375965"/>
                </a:lnTo>
                <a:lnTo>
                  <a:pt x="274586" y="361627"/>
                </a:lnTo>
                <a:lnTo>
                  <a:pt x="309945" y="339132"/>
                </a:lnTo>
                <a:lnTo>
                  <a:pt x="339372" y="309625"/>
                </a:lnTo>
                <a:lnTo>
                  <a:pt x="361761" y="274253"/>
                </a:lnTo>
                <a:lnTo>
                  <a:pt x="376005" y="234162"/>
                </a:lnTo>
                <a:lnTo>
                  <a:pt x="381000" y="19049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277931" y="2615776"/>
            <a:ext cx="352985" cy="351865"/>
          </a:xfrm>
          <a:custGeom>
            <a:avLst/>
            <a:gdLst/>
            <a:ahLst/>
            <a:cxnLst/>
            <a:rect l="l" t="t" r="r" b="b"/>
            <a:pathLst>
              <a:path w="400050" h="398779">
                <a:moveTo>
                  <a:pt x="400050" y="199277"/>
                </a:moveTo>
                <a:lnTo>
                  <a:pt x="400050" y="189371"/>
                </a:lnTo>
                <a:lnTo>
                  <a:pt x="399288" y="178703"/>
                </a:lnTo>
                <a:lnTo>
                  <a:pt x="389427" y="136812"/>
                </a:lnTo>
                <a:lnTo>
                  <a:pt x="373529" y="100503"/>
                </a:lnTo>
                <a:lnTo>
                  <a:pt x="327075" y="44643"/>
                </a:lnTo>
                <a:lnTo>
                  <a:pt x="266837" y="11136"/>
                </a:lnTo>
                <a:lnTo>
                  <a:pt x="199724" y="0"/>
                </a:lnTo>
                <a:lnTo>
                  <a:pt x="165750" y="2825"/>
                </a:lnTo>
                <a:lnTo>
                  <a:pt x="101286" y="25272"/>
                </a:lnTo>
                <a:lnTo>
                  <a:pt x="47226" y="70129"/>
                </a:lnTo>
                <a:lnTo>
                  <a:pt x="10481" y="137410"/>
                </a:lnTo>
                <a:lnTo>
                  <a:pt x="761" y="179465"/>
                </a:lnTo>
                <a:lnTo>
                  <a:pt x="0" y="189371"/>
                </a:lnTo>
                <a:lnTo>
                  <a:pt x="0" y="209945"/>
                </a:lnTo>
                <a:lnTo>
                  <a:pt x="762" y="220613"/>
                </a:lnTo>
                <a:lnTo>
                  <a:pt x="2286" y="230519"/>
                </a:lnTo>
                <a:lnTo>
                  <a:pt x="14531" y="272814"/>
                </a:lnTo>
                <a:lnTo>
                  <a:pt x="19050" y="281774"/>
                </a:lnTo>
                <a:lnTo>
                  <a:pt x="19050" y="190133"/>
                </a:lnTo>
                <a:lnTo>
                  <a:pt x="19812" y="180989"/>
                </a:lnTo>
                <a:lnTo>
                  <a:pt x="29693" y="139711"/>
                </a:lnTo>
                <a:lnTo>
                  <a:pt x="45979" y="104553"/>
                </a:lnTo>
                <a:lnTo>
                  <a:pt x="93726" y="52479"/>
                </a:lnTo>
                <a:lnTo>
                  <a:pt x="154973" y="24529"/>
                </a:lnTo>
                <a:lnTo>
                  <a:pt x="188133" y="19526"/>
                </a:lnTo>
                <a:lnTo>
                  <a:pt x="221639" y="20464"/>
                </a:lnTo>
                <a:lnTo>
                  <a:pt x="285645" y="40047"/>
                </a:lnTo>
                <a:lnTo>
                  <a:pt x="338911" y="83038"/>
                </a:lnTo>
                <a:lnTo>
                  <a:pt x="373358" y="149200"/>
                </a:lnTo>
                <a:lnTo>
                  <a:pt x="381000" y="190895"/>
                </a:lnTo>
                <a:lnTo>
                  <a:pt x="381000" y="283855"/>
                </a:lnTo>
                <a:lnTo>
                  <a:pt x="382222" y="281634"/>
                </a:lnTo>
                <a:lnTo>
                  <a:pt x="394559" y="243086"/>
                </a:lnTo>
                <a:lnTo>
                  <a:pt x="400050" y="199277"/>
                </a:lnTo>
                <a:close/>
              </a:path>
              <a:path w="400050" h="398779">
                <a:moveTo>
                  <a:pt x="381000" y="283855"/>
                </a:moveTo>
                <a:lnTo>
                  <a:pt x="381000" y="209183"/>
                </a:lnTo>
                <a:lnTo>
                  <a:pt x="373529" y="249972"/>
                </a:lnTo>
                <a:lnTo>
                  <a:pt x="359527" y="285245"/>
                </a:lnTo>
                <a:lnTo>
                  <a:pt x="315706" y="339292"/>
                </a:lnTo>
                <a:lnTo>
                  <a:pt x="257282" y="370957"/>
                </a:lnTo>
                <a:lnTo>
                  <a:pt x="192000" y="379877"/>
                </a:lnTo>
                <a:lnTo>
                  <a:pt x="159208" y="375693"/>
                </a:lnTo>
                <a:lnTo>
                  <a:pt x="98163" y="349811"/>
                </a:lnTo>
                <a:lnTo>
                  <a:pt x="49623" y="300271"/>
                </a:lnTo>
                <a:lnTo>
                  <a:pt x="21336" y="226709"/>
                </a:lnTo>
                <a:lnTo>
                  <a:pt x="19050" y="208421"/>
                </a:lnTo>
                <a:lnTo>
                  <a:pt x="19050" y="281774"/>
                </a:lnTo>
                <a:lnTo>
                  <a:pt x="55948" y="338817"/>
                </a:lnTo>
                <a:lnTo>
                  <a:pt x="113841" y="380493"/>
                </a:lnTo>
                <a:lnTo>
                  <a:pt x="180898" y="398387"/>
                </a:lnTo>
                <a:lnTo>
                  <a:pt x="215579" y="398587"/>
                </a:lnTo>
                <a:lnTo>
                  <a:pt x="249809" y="393047"/>
                </a:lnTo>
                <a:lnTo>
                  <a:pt x="282675" y="381835"/>
                </a:lnTo>
                <a:lnTo>
                  <a:pt x="313264" y="365020"/>
                </a:lnTo>
                <a:lnTo>
                  <a:pt x="340660" y="342669"/>
                </a:lnTo>
                <a:lnTo>
                  <a:pt x="363951" y="314850"/>
                </a:lnTo>
                <a:lnTo>
                  <a:pt x="381000" y="283855"/>
                </a:lnTo>
                <a:close/>
              </a:path>
            </a:pathLst>
          </a:custGeom>
          <a:solidFill>
            <a:srgbClr val="2D2D8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386405" y="2647277"/>
            <a:ext cx="135031" cy="25567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1588" b="1" dirty="0">
                <a:solidFill>
                  <a:srgbClr val="2D2D8A"/>
                </a:solidFill>
                <a:latin typeface="Arial"/>
                <a:cs typeface="Arial"/>
              </a:rPr>
              <a:t>2</a:t>
            </a:r>
            <a:endParaRPr sz="1588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126000" y="2848983"/>
            <a:ext cx="135031" cy="25567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1588" b="1" dirty="0">
                <a:solidFill>
                  <a:srgbClr val="2D2D8A"/>
                </a:solidFill>
                <a:latin typeface="Arial"/>
                <a:cs typeface="Arial"/>
              </a:rPr>
              <a:t>3</a:t>
            </a:r>
            <a:endParaRPr sz="1588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605169" y="2963269"/>
            <a:ext cx="135031" cy="25567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1588" b="1" dirty="0">
                <a:solidFill>
                  <a:srgbClr val="2D2D8A"/>
                </a:solidFill>
                <a:latin typeface="Arial"/>
                <a:cs typeface="Arial"/>
              </a:rPr>
              <a:t>5</a:t>
            </a:r>
            <a:endParaRPr sz="1588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07359" y="1907682"/>
            <a:ext cx="1174376" cy="25567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  <a:tabLst>
                <a:tab pos="1050608" algn="l"/>
              </a:tabLst>
            </a:pPr>
            <a:r>
              <a:rPr sz="1588" b="1" spc="-4" dirty="0">
                <a:solidFill>
                  <a:srgbClr val="2D2D8A"/>
                </a:solidFill>
                <a:latin typeface="Arial"/>
                <a:cs typeface="Arial"/>
              </a:rPr>
              <a:t>STEP</a:t>
            </a:r>
            <a:r>
              <a:rPr sz="1588" b="1" dirty="0">
                <a:solidFill>
                  <a:srgbClr val="2D2D8A"/>
                </a:solidFill>
                <a:latin typeface="Arial"/>
                <a:cs typeface="Arial"/>
              </a:rPr>
              <a:t>S	1</a:t>
            </a:r>
            <a:endParaRPr sz="1588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284425" y="5807323"/>
            <a:ext cx="3679451" cy="472980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algn="ctr">
              <a:spcBef>
                <a:spcPts val="88"/>
              </a:spcBef>
            </a:pPr>
            <a:r>
              <a:rPr sz="1588" b="1" spc="-4" dirty="0">
                <a:solidFill>
                  <a:srgbClr val="9A0000"/>
                </a:solidFill>
                <a:latin typeface="Arial"/>
                <a:cs typeface="Arial"/>
              </a:rPr>
              <a:t>Sand Drain </a:t>
            </a:r>
            <a:r>
              <a:rPr sz="1588" b="1" dirty="0">
                <a:solidFill>
                  <a:srgbClr val="9A0000"/>
                </a:solidFill>
                <a:latin typeface="Arial"/>
                <a:cs typeface="Arial"/>
              </a:rPr>
              <a:t>Installation: </a:t>
            </a:r>
            <a:r>
              <a:rPr sz="1588" b="1" spc="-4" dirty="0">
                <a:solidFill>
                  <a:srgbClr val="9A0000"/>
                </a:solidFill>
                <a:latin typeface="Arial"/>
                <a:cs typeface="Arial"/>
              </a:rPr>
              <a:t>Auger</a:t>
            </a:r>
            <a:r>
              <a:rPr sz="1588" b="1" spc="-128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1588" b="1" spc="-4" dirty="0">
                <a:solidFill>
                  <a:srgbClr val="9A0000"/>
                </a:solidFill>
                <a:latin typeface="Arial"/>
                <a:cs typeface="Arial"/>
              </a:rPr>
              <a:t>Method</a:t>
            </a:r>
            <a:endParaRPr sz="1588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412" spc="-4" dirty="0">
                <a:solidFill>
                  <a:srgbClr val="9A0000"/>
                </a:solidFill>
                <a:latin typeface="Arial"/>
                <a:cs typeface="Arial"/>
              </a:rPr>
              <a:t>(Kirmani,</a:t>
            </a:r>
            <a:r>
              <a:rPr sz="1412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1412" spc="-4" dirty="0">
                <a:solidFill>
                  <a:srgbClr val="9A0000"/>
                </a:solidFill>
                <a:latin typeface="Arial"/>
                <a:cs typeface="Arial"/>
              </a:rPr>
              <a:t>2004)</a:t>
            </a:r>
            <a:endParaRPr sz="1412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212484" y="4664328"/>
            <a:ext cx="4326031" cy="109783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313781" indent="-302575">
              <a:spcBef>
                <a:spcPts val="88"/>
              </a:spcBef>
              <a:buAutoNum type="arabicPeriod"/>
              <a:tabLst>
                <a:tab pos="313781" algn="l"/>
                <a:tab pos="314342" algn="l"/>
              </a:tabLst>
            </a:pPr>
            <a:r>
              <a:rPr sz="1412" b="1" spc="-4" dirty="0">
                <a:solidFill>
                  <a:srgbClr val="2D2D8A"/>
                </a:solidFill>
                <a:latin typeface="Arial"/>
                <a:cs typeface="Arial"/>
              </a:rPr>
              <a:t>Place auger at drain</a:t>
            </a:r>
            <a:r>
              <a:rPr sz="1412" b="1" spc="4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412" b="1" spc="-4" dirty="0">
                <a:solidFill>
                  <a:srgbClr val="2D2D8A"/>
                </a:solidFill>
                <a:latin typeface="Arial"/>
                <a:cs typeface="Arial"/>
              </a:rPr>
              <a:t>location.</a:t>
            </a:r>
            <a:endParaRPr sz="1412">
              <a:latin typeface="Arial"/>
              <a:cs typeface="Arial"/>
            </a:endParaRPr>
          </a:p>
          <a:p>
            <a:pPr marL="313781" indent="-302575">
              <a:buAutoNum type="arabicPeriod"/>
              <a:tabLst>
                <a:tab pos="313781" algn="l"/>
                <a:tab pos="314342" algn="l"/>
              </a:tabLst>
            </a:pPr>
            <a:r>
              <a:rPr sz="1412" b="1" spc="-4" dirty="0">
                <a:solidFill>
                  <a:srgbClr val="2D2D8A"/>
                </a:solidFill>
                <a:latin typeface="Arial"/>
                <a:cs typeface="Arial"/>
              </a:rPr>
              <a:t>Screw auger to selected</a:t>
            </a:r>
            <a:r>
              <a:rPr sz="1412" b="1" spc="4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412" b="1" spc="-4" dirty="0">
                <a:solidFill>
                  <a:srgbClr val="2D2D8A"/>
                </a:solidFill>
                <a:latin typeface="Arial"/>
                <a:cs typeface="Arial"/>
              </a:rPr>
              <a:t>depth.</a:t>
            </a:r>
            <a:endParaRPr sz="1412">
              <a:latin typeface="Arial"/>
              <a:cs typeface="Arial"/>
            </a:endParaRPr>
          </a:p>
          <a:p>
            <a:pPr marL="313781" indent="-302575">
              <a:buAutoNum type="arabicPeriod"/>
              <a:tabLst>
                <a:tab pos="313781" algn="l"/>
                <a:tab pos="314342" algn="l"/>
              </a:tabLst>
            </a:pPr>
            <a:r>
              <a:rPr sz="1412" b="1" spc="-4" dirty="0">
                <a:solidFill>
                  <a:srgbClr val="2D2D8A"/>
                </a:solidFill>
                <a:latin typeface="Arial"/>
                <a:cs typeface="Arial"/>
              </a:rPr>
              <a:t>Rotate auger at selected depth to remove</a:t>
            </a:r>
            <a:r>
              <a:rPr sz="1412" b="1" spc="18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412" b="1" spc="-4" dirty="0">
                <a:solidFill>
                  <a:srgbClr val="2D2D8A"/>
                </a:solidFill>
                <a:latin typeface="Arial"/>
                <a:cs typeface="Arial"/>
              </a:rPr>
              <a:t>soil.</a:t>
            </a:r>
            <a:endParaRPr sz="1412">
              <a:latin typeface="Arial"/>
              <a:cs typeface="Arial"/>
            </a:endParaRPr>
          </a:p>
          <a:p>
            <a:pPr marL="313781" indent="-302575">
              <a:buAutoNum type="arabicPeriod"/>
              <a:tabLst>
                <a:tab pos="313781" algn="l"/>
                <a:tab pos="314342" algn="l"/>
              </a:tabLst>
            </a:pPr>
            <a:r>
              <a:rPr sz="1412" b="1" spc="-4" dirty="0">
                <a:solidFill>
                  <a:srgbClr val="2D2D8A"/>
                </a:solidFill>
                <a:latin typeface="Arial"/>
                <a:cs typeface="Arial"/>
              </a:rPr>
              <a:t>Inject sand while auger is</a:t>
            </a:r>
            <a:r>
              <a:rPr sz="1412" b="1" spc="31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412" b="1" spc="-4" dirty="0">
                <a:solidFill>
                  <a:srgbClr val="2D2D8A"/>
                </a:solidFill>
                <a:latin typeface="Arial"/>
                <a:cs typeface="Arial"/>
              </a:rPr>
              <a:t>extracted.</a:t>
            </a:r>
            <a:endParaRPr sz="1412">
              <a:latin typeface="Arial"/>
              <a:cs typeface="Arial"/>
            </a:endParaRPr>
          </a:p>
          <a:p>
            <a:pPr marL="313781" indent="-302575">
              <a:buAutoNum type="arabicPeriod"/>
              <a:tabLst>
                <a:tab pos="313781" algn="l"/>
                <a:tab pos="314342" algn="l"/>
              </a:tabLst>
            </a:pPr>
            <a:r>
              <a:rPr sz="1412" b="1" spc="-4" dirty="0">
                <a:solidFill>
                  <a:srgbClr val="2D2D8A"/>
                </a:solidFill>
                <a:latin typeface="Arial"/>
                <a:cs typeface="Arial"/>
              </a:rPr>
              <a:t>Complete sand drain to working platform</a:t>
            </a:r>
            <a:r>
              <a:rPr sz="1412" b="1" spc="9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412" b="1" spc="-4" dirty="0">
                <a:solidFill>
                  <a:srgbClr val="2D2D8A"/>
                </a:solidFill>
                <a:latin typeface="Arial"/>
                <a:cs typeface="Arial"/>
              </a:rPr>
              <a:t>level.</a:t>
            </a:r>
            <a:endParaRPr sz="1412">
              <a:latin typeface="Arial"/>
              <a:cs typeface="Arial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426272" y="302782"/>
            <a:ext cx="7682753" cy="500232"/>
          </a:xfrm>
          <a:prstGeom prst="rect">
            <a:avLst/>
          </a:prstGeom>
        </p:spPr>
        <p:txBody>
          <a:bodyPr vert="horz" wrap="square" lIns="0" tIns="11206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11206">
              <a:spcBef>
                <a:spcPts val="88"/>
              </a:spcBef>
            </a:pPr>
            <a:r>
              <a:rPr sz="3177" b="1" spc="13" dirty="0">
                <a:solidFill>
                  <a:srgbClr val="9A0000"/>
                </a:solidFill>
                <a:latin typeface="Arial"/>
                <a:cs typeface="Arial"/>
              </a:rPr>
              <a:t>G</a:t>
            </a:r>
            <a:r>
              <a:rPr sz="2515" b="1" spc="13" dirty="0">
                <a:solidFill>
                  <a:srgbClr val="9A0000"/>
                </a:solidFill>
                <a:latin typeface="Arial"/>
                <a:cs typeface="Arial"/>
              </a:rPr>
              <a:t>ROUND </a:t>
            </a:r>
            <a:r>
              <a:rPr sz="3177" b="1" spc="-9" dirty="0">
                <a:solidFill>
                  <a:srgbClr val="9A0000"/>
                </a:solidFill>
                <a:latin typeface="Arial"/>
                <a:cs typeface="Arial"/>
              </a:rPr>
              <a:t>M</a:t>
            </a:r>
            <a:r>
              <a:rPr sz="2515" b="1" spc="-9" dirty="0">
                <a:solidFill>
                  <a:srgbClr val="9A0000"/>
                </a:solidFill>
                <a:latin typeface="Arial"/>
                <a:cs typeface="Arial"/>
              </a:rPr>
              <a:t>ODIFICATION </a:t>
            </a:r>
            <a:r>
              <a:rPr sz="2515" b="1" spc="13" dirty="0">
                <a:solidFill>
                  <a:srgbClr val="9A0000"/>
                </a:solidFill>
                <a:latin typeface="Arial"/>
                <a:cs typeface="Arial"/>
              </a:rPr>
              <a:t>FOR</a:t>
            </a:r>
            <a:r>
              <a:rPr sz="2515" b="1" spc="141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3177" b="1" spc="-4" dirty="0">
                <a:solidFill>
                  <a:srgbClr val="9A0000"/>
                </a:solidFill>
                <a:latin typeface="Arial"/>
                <a:cs typeface="Arial"/>
              </a:rPr>
              <a:t>C</a:t>
            </a:r>
            <a:r>
              <a:rPr sz="2515" b="1" spc="-4" dirty="0">
                <a:solidFill>
                  <a:srgbClr val="9A0000"/>
                </a:solidFill>
                <a:latin typeface="Arial"/>
                <a:cs typeface="Arial"/>
              </a:rPr>
              <a:t>ONSOLIDATION</a:t>
            </a:r>
            <a:endParaRPr sz="2515" dirty="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309140" y="1056222"/>
            <a:ext cx="2103904" cy="445356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>
              <a:spcBef>
                <a:spcPts val="84"/>
              </a:spcBef>
            </a:pPr>
            <a:r>
              <a:rPr sz="2824" b="1" dirty="0">
                <a:solidFill>
                  <a:srgbClr val="00B050"/>
                </a:solidFill>
                <a:latin typeface="Arial"/>
                <a:cs typeface="Arial"/>
              </a:rPr>
              <a:t>S</a:t>
            </a:r>
            <a:r>
              <a:rPr sz="2250" b="1" dirty="0">
                <a:solidFill>
                  <a:srgbClr val="00B050"/>
                </a:solidFill>
                <a:latin typeface="Arial"/>
                <a:cs typeface="Arial"/>
              </a:rPr>
              <a:t>AND</a:t>
            </a:r>
            <a:r>
              <a:rPr sz="2250" b="1" spc="-44" dirty="0">
                <a:solidFill>
                  <a:srgbClr val="00B050"/>
                </a:solidFill>
                <a:latin typeface="Arial"/>
                <a:cs typeface="Arial"/>
              </a:rPr>
              <a:t> </a:t>
            </a:r>
            <a:r>
              <a:rPr sz="2824" b="1" dirty="0">
                <a:solidFill>
                  <a:srgbClr val="00B050"/>
                </a:solidFill>
                <a:latin typeface="Arial"/>
                <a:cs typeface="Arial"/>
              </a:rPr>
              <a:t>D</a:t>
            </a:r>
            <a:r>
              <a:rPr sz="2250" b="1" dirty="0">
                <a:solidFill>
                  <a:srgbClr val="00B050"/>
                </a:solidFill>
                <a:latin typeface="Arial"/>
                <a:cs typeface="Arial"/>
              </a:rPr>
              <a:t>RAINS</a:t>
            </a:r>
          </a:p>
        </p:txBody>
      </p:sp>
      <p:sp>
        <p:nvSpPr>
          <p:cNvPr id="18" name="object 18"/>
          <p:cNvSpPr/>
          <p:nvPr/>
        </p:nvSpPr>
        <p:spPr>
          <a:xfrm>
            <a:off x="3008107" y="2814818"/>
            <a:ext cx="352985" cy="352425"/>
          </a:xfrm>
          <a:custGeom>
            <a:avLst/>
            <a:gdLst/>
            <a:ahLst/>
            <a:cxnLst/>
            <a:rect l="l" t="t" r="r" b="b"/>
            <a:pathLst>
              <a:path w="400050" h="399414">
                <a:moveTo>
                  <a:pt x="400050" y="199248"/>
                </a:moveTo>
                <a:lnTo>
                  <a:pt x="400050" y="188580"/>
                </a:lnTo>
                <a:lnTo>
                  <a:pt x="399288" y="178674"/>
                </a:lnTo>
                <a:lnTo>
                  <a:pt x="389762" y="136690"/>
                </a:lnTo>
                <a:lnTo>
                  <a:pt x="374068" y="100328"/>
                </a:lnTo>
                <a:lnTo>
                  <a:pt x="327709" y="44453"/>
                </a:lnTo>
                <a:lnTo>
                  <a:pt x="267279" y="11020"/>
                </a:lnTo>
                <a:lnTo>
                  <a:pt x="199848" y="0"/>
                </a:lnTo>
                <a:lnTo>
                  <a:pt x="165717" y="2884"/>
                </a:lnTo>
                <a:lnTo>
                  <a:pt x="101042" y="25425"/>
                </a:lnTo>
                <a:lnTo>
                  <a:pt x="47042" y="70303"/>
                </a:lnTo>
                <a:lnTo>
                  <a:pt x="10787" y="137488"/>
                </a:lnTo>
                <a:lnTo>
                  <a:pt x="1523" y="179436"/>
                </a:lnTo>
                <a:lnTo>
                  <a:pt x="0" y="199248"/>
                </a:lnTo>
                <a:lnTo>
                  <a:pt x="1524" y="219822"/>
                </a:lnTo>
                <a:lnTo>
                  <a:pt x="3048" y="229728"/>
                </a:lnTo>
                <a:lnTo>
                  <a:pt x="14064" y="269835"/>
                </a:lnTo>
                <a:lnTo>
                  <a:pt x="19050" y="280326"/>
                </a:lnTo>
                <a:lnTo>
                  <a:pt x="19050" y="199248"/>
                </a:lnTo>
                <a:lnTo>
                  <a:pt x="20574" y="180960"/>
                </a:lnTo>
                <a:lnTo>
                  <a:pt x="30129" y="139747"/>
                </a:lnTo>
                <a:lnTo>
                  <a:pt x="46175" y="104614"/>
                </a:lnTo>
                <a:lnTo>
                  <a:pt x="93659" y="52492"/>
                </a:lnTo>
                <a:lnTo>
                  <a:pt x="154857" y="24400"/>
                </a:lnTo>
                <a:lnTo>
                  <a:pt x="188048" y="19304"/>
                </a:lnTo>
                <a:lnTo>
                  <a:pt x="221604" y="20142"/>
                </a:lnTo>
                <a:lnTo>
                  <a:pt x="285733" y="39522"/>
                </a:lnTo>
                <a:lnTo>
                  <a:pt x="339075" y="82344"/>
                </a:lnTo>
                <a:lnTo>
                  <a:pt x="373464" y="148413"/>
                </a:lnTo>
                <a:lnTo>
                  <a:pt x="381000" y="190104"/>
                </a:lnTo>
                <a:lnTo>
                  <a:pt x="381000" y="283704"/>
                </a:lnTo>
                <a:lnTo>
                  <a:pt x="384346" y="277171"/>
                </a:lnTo>
                <a:lnTo>
                  <a:pt x="395293" y="240527"/>
                </a:lnTo>
                <a:lnTo>
                  <a:pt x="400050" y="199248"/>
                </a:lnTo>
                <a:close/>
              </a:path>
              <a:path w="400050" h="399414">
                <a:moveTo>
                  <a:pt x="381000" y="283704"/>
                </a:moveTo>
                <a:lnTo>
                  <a:pt x="381000" y="209154"/>
                </a:lnTo>
                <a:lnTo>
                  <a:pt x="372859" y="252504"/>
                </a:lnTo>
                <a:lnTo>
                  <a:pt x="357286" y="289621"/>
                </a:lnTo>
                <a:lnTo>
                  <a:pt x="308577" y="344911"/>
                </a:lnTo>
                <a:lnTo>
                  <a:pt x="244337" y="374538"/>
                </a:lnTo>
                <a:lnTo>
                  <a:pt x="209349" y="379576"/>
                </a:lnTo>
                <a:lnTo>
                  <a:pt x="174028" y="378015"/>
                </a:lnTo>
                <a:lnTo>
                  <a:pt x="107116" y="354855"/>
                </a:lnTo>
                <a:lnTo>
                  <a:pt x="53064" y="304572"/>
                </a:lnTo>
                <a:lnTo>
                  <a:pt x="33818" y="269108"/>
                </a:lnTo>
                <a:lnTo>
                  <a:pt x="21336" y="226680"/>
                </a:lnTo>
                <a:lnTo>
                  <a:pt x="19050" y="199248"/>
                </a:lnTo>
                <a:lnTo>
                  <a:pt x="19050" y="280326"/>
                </a:lnTo>
                <a:lnTo>
                  <a:pt x="51551" y="333490"/>
                </a:lnTo>
                <a:lnTo>
                  <a:pt x="104485" y="375472"/>
                </a:lnTo>
                <a:lnTo>
                  <a:pt x="166681" y="396263"/>
                </a:lnTo>
                <a:lnTo>
                  <a:pt x="199318" y="398862"/>
                </a:lnTo>
                <a:lnTo>
                  <a:pt x="231951" y="396345"/>
                </a:lnTo>
                <a:lnTo>
                  <a:pt x="294110" y="376202"/>
                </a:lnTo>
                <a:lnTo>
                  <a:pt x="346970" y="336317"/>
                </a:lnTo>
                <a:lnTo>
                  <a:pt x="367980" y="309121"/>
                </a:lnTo>
                <a:lnTo>
                  <a:pt x="381000" y="283704"/>
                </a:lnTo>
                <a:close/>
              </a:path>
            </a:pathLst>
          </a:custGeom>
          <a:solidFill>
            <a:srgbClr val="2D2D8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496696" y="2917284"/>
            <a:ext cx="352985" cy="351865"/>
          </a:xfrm>
          <a:custGeom>
            <a:avLst/>
            <a:gdLst/>
            <a:ahLst/>
            <a:cxnLst/>
            <a:rect l="l" t="t" r="r" b="b"/>
            <a:pathLst>
              <a:path w="400050" h="398779">
                <a:moveTo>
                  <a:pt x="400050" y="199705"/>
                </a:moveTo>
                <a:lnTo>
                  <a:pt x="400050" y="189037"/>
                </a:lnTo>
                <a:lnTo>
                  <a:pt x="399288" y="179131"/>
                </a:lnTo>
                <a:lnTo>
                  <a:pt x="389540" y="137160"/>
                </a:lnTo>
                <a:lnTo>
                  <a:pt x="373732" y="100782"/>
                </a:lnTo>
                <a:lnTo>
                  <a:pt x="327399" y="44806"/>
                </a:lnTo>
                <a:lnTo>
                  <a:pt x="267211" y="11210"/>
                </a:lnTo>
                <a:lnTo>
                  <a:pt x="200091" y="0"/>
                </a:lnTo>
                <a:lnTo>
                  <a:pt x="166096" y="2791"/>
                </a:lnTo>
                <a:lnTo>
                  <a:pt x="101560" y="25170"/>
                </a:lnTo>
                <a:lnTo>
                  <a:pt x="47400" y="69949"/>
                </a:lnTo>
                <a:lnTo>
                  <a:pt x="10541" y="137135"/>
                </a:lnTo>
                <a:lnTo>
                  <a:pt x="761" y="179131"/>
                </a:lnTo>
                <a:lnTo>
                  <a:pt x="0" y="189799"/>
                </a:lnTo>
                <a:lnTo>
                  <a:pt x="0" y="210373"/>
                </a:lnTo>
                <a:lnTo>
                  <a:pt x="762" y="220279"/>
                </a:lnTo>
                <a:lnTo>
                  <a:pt x="2286" y="230185"/>
                </a:lnTo>
                <a:lnTo>
                  <a:pt x="14471" y="272562"/>
                </a:lnTo>
                <a:lnTo>
                  <a:pt x="19050" y="281686"/>
                </a:lnTo>
                <a:lnTo>
                  <a:pt x="19050" y="189799"/>
                </a:lnTo>
                <a:lnTo>
                  <a:pt x="19812" y="180655"/>
                </a:lnTo>
                <a:lnTo>
                  <a:pt x="29849" y="139516"/>
                </a:lnTo>
                <a:lnTo>
                  <a:pt x="46233" y="104459"/>
                </a:lnTo>
                <a:lnTo>
                  <a:pt x="94033" y="52488"/>
                </a:lnTo>
                <a:lnTo>
                  <a:pt x="155199" y="24537"/>
                </a:lnTo>
                <a:lnTo>
                  <a:pt x="188291" y="19507"/>
                </a:lnTo>
                <a:lnTo>
                  <a:pt x="221719" y="20405"/>
                </a:lnTo>
                <a:lnTo>
                  <a:pt x="285577" y="39886"/>
                </a:lnTo>
                <a:lnTo>
                  <a:pt x="338763" y="82777"/>
                </a:lnTo>
                <a:lnTo>
                  <a:pt x="373262" y="148874"/>
                </a:lnTo>
                <a:lnTo>
                  <a:pt x="381000" y="190561"/>
                </a:lnTo>
                <a:lnTo>
                  <a:pt x="381000" y="283703"/>
                </a:lnTo>
                <a:lnTo>
                  <a:pt x="382015" y="281867"/>
                </a:lnTo>
                <a:lnTo>
                  <a:pt x="394445" y="243407"/>
                </a:lnTo>
                <a:lnTo>
                  <a:pt x="400050" y="199705"/>
                </a:lnTo>
                <a:close/>
              </a:path>
              <a:path w="400050" h="398779">
                <a:moveTo>
                  <a:pt x="381000" y="283703"/>
                </a:moveTo>
                <a:lnTo>
                  <a:pt x="381000" y="208849"/>
                </a:lnTo>
                <a:lnTo>
                  <a:pt x="373559" y="249591"/>
                </a:lnTo>
                <a:lnTo>
                  <a:pt x="359577" y="284909"/>
                </a:lnTo>
                <a:lnTo>
                  <a:pt x="315845" y="339070"/>
                </a:lnTo>
                <a:lnTo>
                  <a:pt x="257520" y="370919"/>
                </a:lnTo>
                <a:lnTo>
                  <a:pt x="192316" y="380048"/>
                </a:lnTo>
                <a:lnTo>
                  <a:pt x="159546" y="375963"/>
                </a:lnTo>
                <a:lnTo>
                  <a:pt x="98493" y="350240"/>
                </a:lnTo>
                <a:lnTo>
                  <a:pt x="49851" y="300768"/>
                </a:lnTo>
                <a:lnTo>
                  <a:pt x="21336" y="227137"/>
                </a:lnTo>
                <a:lnTo>
                  <a:pt x="19050" y="208849"/>
                </a:lnTo>
                <a:lnTo>
                  <a:pt x="19050" y="281686"/>
                </a:lnTo>
                <a:lnTo>
                  <a:pt x="55773" y="338679"/>
                </a:lnTo>
                <a:lnTo>
                  <a:pt x="113565" y="380422"/>
                </a:lnTo>
                <a:lnTo>
                  <a:pt x="180549" y="398359"/>
                </a:lnTo>
                <a:lnTo>
                  <a:pt x="215207" y="398578"/>
                </a:lnTo>
                <a:lnTo>
                  <a:pt x="249427" y="393058"/>
                </a:lnTo>
                <a:lnTo>
                  <a:pt x="282296" y="381871"/>
                </a:lnTo>
                <a:lnTo>
                  <a:pt x="312901" y="365087"/>
                </a:lnTo>
                <a:lnTo>
                  <a:pt x="340331" y="342778"/>
                </a:lnTo>
                <a:lnTo>
                  <a:pt x="363673" y="315014"/>
                </a:lnTo>
                <a:lnTo>
                  <a:pt x="381000" y="283703"/>
                </a:lnTo>
                <a:close/>
              </a:path>
            </a:pathLst>
          </a:custGeom>
          <a:solidFill>
            <a:srgbClr val="2D2D8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645498" y="2279654"/>
            <a:ext cx="352985" cy="351865"/>
          </a:xfrm>
          <a:custGeom>
            <a:avLst/>
            <a:gdLst/>
            <a:ahLst/>
            <a:cxnLst/>
            <a:rect l="l" t="t" r="r" b="b"/>
            <a:pathLst>
              <a:path w="400050" h="398780">
                <a:moveTo>
                  <a:pt x="400050" y="199215"/>
                </a:moveTo>
                <a:lnTo>
                  <a:pt x="400050" y="189309"/>
                </a:lnTo>
                <a:lnTo>
                  <a:pt x="399288" y="178641"/>
                </a:lnTo>
                <a:lnTo>
                  <a:pt x="389592" y="136740"/>
                </a:lnTo>
                <a:lnTo>
                  <a:pt x="373792" y="100429"/>
                </a:lnTo>
                <a:lnTo>
                  <a:pt x="327375" y="44582"/>
                </a:lnTo>
                <a:lnTo>
                  <a:pt x="267037" y="11104"/>
                </a:lnTo>
                <a:lnTo>
                  <a:pt x="199777" y="0"/>
                </a:lnTo>
                <a:lnTo>
                  <a:pt x="165739" y="2838"/>
                </a:lnTo>
                <a:lnTo>
                  <a:pt x="101222" y="25302"/>
                </a:lnTo>
                <a:lnTo>
                  <a:pt x="47284" y="70150"/>
                </a:lnTo>
                <a:lnTo>
                  <a:pt x="10924" y="137387"/>
                </a:lnTo>
                <a:lnTo>
                  <a:pt x="1523" y="179403"/>
                </a:lnTo>
                <a:lnTo>
                  <a:pt x="0" y="199977"/>
                </a:lnTo>
                <a:lnTo>
                  <a:pt x="2286" y="230457"/>
                </a:lnTo>
                <a:lnTo>
                  <a:pt x="14588" y="272763"/>
                </a:lnTo>
                <a:lnTo>
                  <a:pt x="19050" y="281582"/>
                </a:lnTo>
                <a:lnTo>
                  <a:pt x="19050" y="199215"/>
                </a:lnTo>
                <a:lnTo>
                  <a:pt x="20574" y="180927"/>
                </a:lnTo>
                <a:lnTo>
                  <a:pt x="30171" y="139621"/>
                </a:lnTo>
                <a:lnTo>
                  <a:pt x="46264" y="104450"/>
                </a:lnTo>
                <a:lnTo>
                  <a:pt x="93839" y="52382"/>
                </a:lnTo>
                <a:lnTo>
                  <a:pt x="155117" y="24467"/>
                </a:lnTo>
                <a:lnTo>
                  <a:pt x="188337" y="19486"/>
                </a:lnTo>
                <a:lnTo>
                  <a:pt x="221913" y="20447"/>
                </a:lnTo>
                <a:lnTo>
                  <a:pt x="286043" y="40064"/>
                </a:lnTo>
                <a:lnTo>
                  <a:pt x="339324" y="83062"/>
                </a:lnTo>
                <a:lnTo>
                  <a:pt x="373571" y="149182"/>
                </a:lnTo>
                <a:lnTo>
                  <a:pt x="381000" y="190833"/>
                </a:lnTo>
                <a:lnTo>
                  <a:pt x="381000" y="284270"/>
                </a:lnTo>
                <a:lnTo>
                  <a:pt x="382503" y="281524"/>
                </a:lnTo>
                <a:lnTo>
                  <a:pt x="394717" y="242996"/>
                </a:lnTo>
                <a:lnTo>
                  <a:pt x="400050" y="199215"/>
                </a:lnTo>
                <a:close/>
              </a:path>
              <a:path w="400050" h="398780">
                <a:moveTo>
                  <a:pt x="381000" y="284270"/>
                </a:moveTo>
                <a:lnTo>
                  <a:pt x="381000" y="209121"/>
                </a:lnTo>
                <a:lnTo>
                  <a:pt x="373631" y="249818"/>
                </a:lnTo>
                <a:lnTo>
                  <a:pt x="359743" y="285098"/>
                </a:lnTo>
                <a:lnTo>
                  <a:pt x="316235" y="339195"/>
                </a:lnTo>
                <a:lnTo>
                  <a:pt x="258132" y="370987"/>
                </a:lnTo>
                <a:lnTo>
                  <a:pt x="193091" y="380049"/>
                </a:lnTo>
                <a:lnTo>
                  <a:pt x="160360" y="375924"/>
                </a:lnTo>
                <a:lnTo>
                  <a:pt x="99265" y="350096"/>
                </a:lnTo>
                <a:lnTo>
                  <a:pt x="50372" y="300479"/>
                </a:lnTo>
                <a:lnTo>
                  <a:pt x="32893" y="266616"/>
                </a:lnTo>
                <a:lnTo>
                  <a:pt x="21336" y="226647"/>
                </a:lnTo>
                <a:lnTo>
                  <a:pt x="19812" y="217503"/>
                </a:lnTo>
                <a:lnTo>
                  <a:pt x="19812" y="208359"/>
                </a:lnTo>
                <a:lnTo>
                  <a:pt x="19050" y="199215"/>
                </a:lnTo>
                <a:lnTo>
                  <a:pt x="19050" y="281582"/>
                </a:lnTo>
                <a:lnTo>
                  <a:pt x="56133" y="338768"/>
                </a:lnTo>
                <a:lnTo>
                  <a:pt x="114154" y="380429"/>
                </a:lnTo>
                <a:lnTo>
                  <a:pt x="181318" y="398299"/>
                </a:lnTo>
                <a:lnTo>
                  <a:pt x="216036" y="398487"/>
                </a:lnTo>
                <a:lnTo>
                  <a:pt x="250290" y="392936"/>
                </a:lnTo>
                <a:lnTo>
                  <a:pt x="283162" y="381715"/>
                </a:lnTo>
                <a:lnTo>
                  <a:pt x="313736" y="364894"/>
                </a:lnTo>
                <a:lnTo>
                  <a:pt x="341096" y="342542"/>
                </a:lnTo>
                <a:lnTo>
                  <a:pt x="364323" y="314729"/>
                </a:lnTo>
                <a:lnTo>
                  <a:pt x="381000" y="284270"/>
                </a:lnTo>
                <a:close/>
              </a:path>
            </a:pathLst>
          </a:custGeom>
          <a:solidFill>
            <a:srgbClr val="2D2D8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>
            <a:spLocks noGrp="1"/>
          </p:cNvSpPr>
          <p:nvPr>
            <p:ph type="ftr" sz="quarter" idx="4294967295"/>
          </p:nvPr>
        </p:nvSpPr>
        <p:spPr>
          <a:xfrm>
            <a:off x="607362" y="6275849"/>
            <a:ext cx="859491" cy="554563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spc="-4" dirty="0"/>
              <a:t>Revised</a:t>
            </a:r>
            <a:r>
              <a:rPr spc="-62" dirty="0"/>
              <a:t> </a:t>
            </a:r>
            <a:r>
              <a:rPr spc="-4" dirty="0"/>
              <a:t>03/2013</a:t>
            </a:r>
          </a:p>
        </p:txBody>
      </p:sp>
      <p:sp>
        <p:nvSpPr>
          <p:cNvPr id="22" name="object 22"/>
          <p:cNvSpPr txBox="1">
            <a:spLocks noGrp="1"/>
          </p:cNvSpPr>
          <p:nvPr>
            <p:ph type="sldNum" sz="quarter" idx="4294967295"/>
          </p:nvPr>
        </p:nvSpPr>
        <p:spPr>
          <a:xfrm>
            <a:off x="7819689" y="6273828"/>
            <a:ext cx="703729" cy="831562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dirty="0"/>
              <a:t>Slide </a:t>
            </a:r>
            <a:fld id="{81D60167-4931-47E6-BA6A-407CBD079E47}" type="slidenum">
              <a:rPr dirty="0"/>
              <a:pPr marL="11206">
                <a:spcBef>
                  <a:spcPts val="4"/>
                </a:spcBef>
              </a:pPr>
              <a:t>67</a:t>
            </a:fld>
            <a:r>
              <a:rPr dirty="0"/>
              <a:t> </a:t>
            </a:r>
            <a:r>
              <a:rPr spc="-4" dirty="0"/>
              <a:t>of</a:t>
            </a:r>
            <a:r>
              <a:rPr spc="-110" dirty="0"/>
              <a:t> </a:t>
            </a:r>
            <a:r>
              <a:rPr spc="-4" dirty="0"/>
              <a:t>74</a:t>
            </a:r>
          </a:p>
        </p:txBody>
      </p:sp>
    </p:spTree>
    <p:extLst>
      <p:ext uri="{BB962C8B-B14F-4D97-AF65-F5344CB8AC3E}">
        <p14:creationId xmlns:p14="http://schemas.microsoft.com/office/powerpoint/2010/main" val="131771858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819689" y="6263191"/>
            <a:ext cx="703729" cy="14705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882" dirty="0">
                <a:latin typeface="Arial"/>
                <a:cs typeface="Arial"/>
              </a:rPr>
              <a:t>Slide </a:t>
            </a:r>
            <a:r>
              <a:rPr sz="882" spc="-4" dirty="0">
                <a:latin typeface="Arial"/>
                <a:cs typeface="Arial"/>
              </a:rPr>
              <a:t>74 of</a:t>
            </a:r>
            <a:r>
              <a:rPr sz="882" spc="-101" dirty="0">
                <a:latin typeface="Arial"/>
                <a:cs typeface="Arial"/>
              </a:rPr>
              <a:t> </a:t>
            </a:r>
            <a:r>
              <a:rPr sz="882" spc="-4" dirty="0">
                <a:latin typeface="Arial"/>
                <a:cs typeface="Arial"/>
              </a:rPr>
              <a:t>74</a:t>
            </a:r>
            <a:endParaRPr sz="882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07362" y="6265213"/>
            <a:ext cx="859491" cy="14705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882" spc="-4" dirty="0">
                <a:latin typeface="Arial"/>
                <a:cs typeface="Arial"/>
              </a:rPr>
              <a:t>Revised</a:t>
            </a:r>
            <a:r>
              <a:rPr sz="882" spc="-62" dirty="0">
                <a:latin typeface="Arial"/>
                <a:cs typeface="Arial"/>
              </a:rPr>
              <a:t> </a:t>
            </a:r>
            <a:r>
              <a:rPr sz="882" spc="-4" dirty="0">
                <a:latin typeface="Arial"/>
                <a:cs typeface="Arial"/>
              </a:rPr>
              <a:t>03/2013</a:t>
            </a:r>
            <a:endParaRPr sz="882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123752" y="2117912"/>
            <a:ext cx="2419350" cy="759759"/>
          </a:xfrm>
          <a:custGeom>
            <a:avLst/>
            <a:gdLst/>
            <a:ahLst/>
            <a:cxnLst/>
            <a:rect l="l" t="t" r="r" b="b"/>
            <a:pathLst>
              <a:path w="2741929" h="861060">
                <a:moveTo>
                  <a:pt x="2741676" y="832104"/>
                </a:moveTo>
                <a:lnTo>
                  <a:pt x="1814322" y="5334"/>
                </a:lnTo>
                <a:lnTo>
                  <a:pt x="1810512" y="2286"/>
                </a:lnTo>
                <a:lnTo>
                  <a:pt x="1806702" y="0"/>
                </a:lnTo>
                <a:lnTo>
                  <a:pt x="736854" y="0"/>
                </a:lnTo>
                <a:lnTo>
                  <a:pt x="732282" y="2286"/>
                </a:lnTo>
                <a:lnTo>
                  <a:pt x="728472" y="5334"/>
                </a:lnTo>
                <a:lnTo>
                  <a:pt x="0" y="694944"/>
                </a:lnTo>
                <a:lnTo>
                  <a:pt x="25908" y="722376"/>
                </a:lnTo>
                <a:lnTo>
                  <a:pt x="741426" y="45777"/>
                </a:lnTo>
                <a:lnTo>
                  <a:pt x="741426" y="38100"/>
                </a:lnTo>
                <a:lnTo>
                  <a:pt x="754380" y="33528"/>
                </a:lnTo>
                <a:lnTo>
                  <a:pt x="754380" y="38100"/>
                </a:lnTo>
                <a:lnTo>
                  <a:pt x="1789176" y="38100"/>
                </a:lnTo>
                <a:lnTo>
                  <a:pt x="1789176" y="33528"/>
                </a:lnTo>
                <a:lnTo>
                  <a:pt x="1801368" y="38100"/>
                </a:lnTo>
                <a:lnTo>
                  <a:pt x="1801368" y="44407"/>
                </a:lnTo>
                <a:lnTo>
                  <a:pt x="2716530" y="861060"/>
                </a:lnTo>
                <a:lnTo>
                  <a:pt x="2741676" y="832104"/>
                </a:lnTo>
                <a:close/>
              </a:path>
              <a:path w="2741929" h="861060">
                <a:moveTo>
                  <a:pt x="754380" y="33528"/>
                </a:moveTo>
                <a:lnTo>
                  <a:pt x="741426" y="38100"/>
                </a:lnTo>
                <a:lnTo>
                  <a:pt x="749545" y="38100"/>
                </a:lnTo>
                <a:lnTo>
                  <a:pt x="754380" y="33528"/>
                </a:lnTo>
                <a:close/>
              </a:path>
              <a:path w="2741929" h="861060">
                <a:moveTo>
                  <a:pt x="749545" y="38100"/>
                </a:moveTo>
                <a:lnTo>
                  <a:pt x="741426" y="38100"/>
                </a:lnTo>
                <a:lnTo>
                  <a:pt x="741426" y="45777"/>
                </a:lnTo>
                <a:lnTo>
                  <a:pt x="749545" y="38100"/>
                </a:lnTo>
                <a:close/>
              </a:path>
              <a:path w="2741929" h="861060">
                <a:moveTo>
                  <a:pt x="754380" y="38100"/>
                </a:moveTo>
                <a:lnTo>
                  <a:pt x="754380" y="33528"/>
                </a:lnTo>
                <a:lnTo>
                  <a:pt x="749545" y="38100"/>
                </a:lnTo>
                <a:lnTo>
                  <a:pt x="754380" y="38100"/>
                </a:lnTo>
                <a:close/>
              </a:path>
              <a:path w="2741929" h="861060">
                <a:moveTo>
                  <a:pt x="1801368" y="38100"/>
                </a:moveTo>
                <a:lnTo>
                  <a:pt x="1789176" y="33528"/>
                </a:lnTo>
                <a:lnTo>
                  <a:pt x="1794299" y="38100"/>
                </a:lnTo>
                <a:lnTo>
                  <a:pt x="1801368" y="38100"/>
                </a:lnTo>
                <a:close/>
              </a:path>
              <a:path w="2741929" h="861060">
                <a:moveTo>
                  <a:pt x="1794299" y="38100"/>
                </a:moveTo>
                <a:lnTo>
                  <a:pt x="1789176" y="33528"/>
                </a:lnTo>
                <a:lnTo>
                  <a:pt x="1789176" y="38100"/>
                </a:lnTo>
                <a:lnTo>
                  <a:pt x="1794299" y="38100"/>
                </a:lnTo>
                <a:close/>
              </a:path>
              <a:path w="2741929" h="861060">
                <a:moveTo>
                  <a:pt x="1801368" y="44407"/>
                </a:moveTo>
                <a:lnTo>
                  <a:pt x="1801368" y="38100"/>
                </a:lnTo>
                <a:lnTo>
                  <a:pt x="1794299" y="38100"/>
                </a:lnTo>
                <a:lnTo>
                  <a:pt x="1801368" y="44407"/>
                </a:lnTo>
                <a:close/>
              </a:path>
            </a:pathLst>
          </a:custGeom>
          <a:solidFill>
            <a:srgbClr val="80008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198805" y="2581834"/>
            <a:ext cx="7261412" cy="1225924"/>
          </a:xfrm>
          <a:custGeom>
            <a:avLst/>
            <a:gdLst/>
            <a:ahLst/>
            <a:cxnLst/>
            <a:rect l="l" t="t" r="r" b="b"/>
            <a:pathLst>
              <a:path w="8229600" h="1389379">
                <a:moveTo>
                  <a:pt x="5775337" y="751331"/>
                </a:moveTo>
                <a:lnTo>
                  <a:pt x="4322826" y="2285"/>
                </a:lnTo>
                <a:lnTo>
                  <a:pt x="4320540" y="761"/>
                </a:lnTo>
                <a:lnTo>
                  <a:pt x="4317492" y="0"/>
                </a:lnTo>
                <a:lnTo>
                  <a:pt x="2588514" y="0"/>
                </a:lnTo>
                <a:lnTo>
                  <a:pt x="2585466" y="761"/>
                </a:lnTo>
                <a:lnTo>
                  <a:pt x="2583180" y="2285"/>
                </a:lnTo>
                <a:lnTo>
                  <a:pt x="0" y="1354836"/>
                </a:lnTo>
                <a:lnTo>
                  <a:pt x="17526" y="1388364"/>
                </a:lnTo>
                <a:lnTo>
                  <a:pt x="2591562" y="40601"/>
                </a:lnTo>
                <a:lnTo>
                  <a:pt x="2591562" y="38099"/>
                </a:lnTo>
                <a:lnTo>
                  <a:pt x="2600706" y="35813"/>
                </a:lnTo>
                <a:lnTo>
                  <a:pt x="2600706" y="38099"/>
                </a:lnTo>
                <a:lnTo>
                  <a:pt x="4305300" y="38099"/>
                </a:lnTo>
                <a:lnTo>
                  <a:pt x="4305300" y="35813"/>
                </a:lnTo>
                <a:lnTo>
                  <a:pt x="4314444" y="38099"/>
                </a:lnTo>
                <a:lnTo>
                  <a:pt x="4314444" y="40527"/>
                </a:lnTo>
                <a:lnTo>
                  <a:pt x="5763006" y="787145"/>
                </a:lnTo>
                <a:lnTo>
                  <a:pt x="5765292" y="788669"/>
                </a:lnTo>
                <a:lnTo>
                  <a:pt x="5768340" y="789431"/>
                </a:lnTo>
                <a:lnTo>
                  <a:pt x="5771388" y="789431"/>
                </a:lnTo>
                <a:lnTo>
                  <a:pt x="5771388" y="751331"/>
                </a:lnTo>
                <a:lnTo>
                  <a:pt x="5775337" y="751331"/>
                </a:lnTo>
                <a:close/>
              </a:path>
              <a:path w="8229600" h="1389379">
                <a:moveTo>
                  <a:pt x="2600706" y="35813"/>
                </a:moveTo>
                <a:lnTo>
                  <a:pt x="2591562" y="38099"/>
                </a:lnTo>
                <a:lnTo>
                  <a:pt x="2596340" y="38099"/>
                </a:lnTo>
                <a:lnTo>
                  <a:pt x="2600706" y="35813"/>
                </a:lnTo>
                <a:close/>
              </a:path>
              <a:path w="8229600" h="1389379">
                <a:moveTo>
                  <a:pt x="2596340" y="38100"/>
                </a:moveTo>
                <a:lnTo>
                  <a:pt x="2591562" y="38099"/>
                </a:lnTo>
                <a:lnTo>
                  <a:pt x="2591562" y="40601"/>
                </a:lnTo>
                <a:lnTo>
                  <a:pt x="2596340" y="38100"/>
                </a:lnTo>
                <a:close/>
              </a:path>
              <a:path w="8229600" h="1389379">
                <a:moveTo>
                  <a:pt x="2600706" y="38099"/>
                </a:moveTo>
                <a:lnTo>
                  <a:pt x="2600706" y="35813"/>
                </a:lnTo>
                <a:lnTo>
                  <a:pt x="2596340" y="38100"/>
                </a:lnTo>
                <a:lnTo>
                  <a:pt x="2600706" y="38099"/>
                </a:lnTo>
                <a:close/>
              </a:path>
              <a:path w="8229600" h="1389379">
                <a:moveTo>
                  <a:pt x="4314444" y="38099"/>
                </a:moveTo>
                <a:lnTo>
                  <a:pt x="4305300" y="35813"/>
                </a:lnTo>
                <a:lnTo>
                  <a:pt x="4309735" y="38099"/>
                </a:lnTo>
                <a:lnTo>
                  <a:pt x="4314444" y="38099"/>
                </a:lnTo>
                <a:close/>
              </a:path>
              <a:path w="8229600" h="1389379">
                <a:moveTo>
                  <a:pt x="4309735" y="38099"/>
                </a:moveTo>
                <a:lnTo>
                  <a:pt x="4305300" y="35813"/>
                </a:lnTo>
                <a:lnTo>
                  <a:pt x="4305300" y="38099"/>
                </a:lnTo>
                <a:lnTo>
                  <a:pt x="4309735" y="38099"/>
                </a:lnTo>
                <a:close/>
              </a:path>
              <a:path w="8229600" h="1389379">
                <a:moveTo>
                  <a:pt x="4314444" y="40527"/>
                </a:moveTo>
                <a:lnTo>
                  <a:pt x="4314444" y="38099"/>
                </a:lnTo>
                <a:lnTo>
                  <a:pt x="4309735" y="38099"/>
                </a:lnTo>
                <a:lnTo>
                  <a:pt x="4314444" y="40527"/>
                </a:lnTo>
                <a:close/>
              </a:path>
              <a:path w="8229600" h="1389379">
                <a:moveTo>
                  <a:pt x="5779770" y="753617"/>
                </a:moveTo>
                <a:lnTo>
                  <a:pt x="5775337" y="751331"/>
                </a:lnTo>
                <a:lnTo>
                  <a:pt x="5771388" y="751331"/>
                </a:lnTo>
                <a:lnTo>
                  <a:pt x="5779770" y="753617"/>
                </a:lnTo>
                <a:close/>
              </a:path>
              <a:path w="8229600" h="1389379">
                <a:moveTo>
                  <a:pt x="5779770" y="789431"/>
                </a:moveTo>
                <a:lnTo>
                  <a:pt x="5779770" y="753617"/>
                </a:lnTo>
                <a:lnTo>
                  <a:pt x="5771388" y="751331"/>
                </a:lnTo>
                <a:lnTo>
                  <a:pt x="5771388" y="789431"/>
                </a:lnTo>
                <a:lnTo>
                  <a:pt x="5779770" y="789431"/>
                </a:lnTo>
                <a:close/>
              </a:path>
              <a:path w="8229600" h="1389379">
                <a:moveTo>
                  <a:pt x="8229600" y="1354073"/>
                </a:moveTo>
                <a:lnTo>
                  <a:pt x="6705600" y="752855"/>
                </a:lnTo>
                <a:lnTo>
                  <a:pt x="6701028" y="751331"/>
                </a:lnTo>
                <a:lnTo>
                  <a:pt x="5775337" y="751331"/>
                </a:lnTo>
                <a:lnTo>
                  <a:pt x="5779770" y="753617"/>
                </a:lnTo>
                <a:lnTo>
                  <a:pt x="5779770" y="789431"/>
                </a:lnTo>
                <a:lnTo>
                  <a:pt x="6691883" y="789431"/>
                </a:lnTo>
                <a:lnTo>
                  <a:pt x="6691883" y="787907"/>
                </a:lnTo>
                <a:lnTo>
                  <a:pt x="6698742" y="789431"/>
                </a:lnTo>
                <a:lnTo>
                  <a:pt x="6698742" y="790614"/>
                </a:lnTo>
                <a:lnTo>
                  <a:pt x="8215122" y="1389125"/>
                </a:lnTo>
                <a:lnTo>
                  <a:pt x="8229600" y="1354073"/>
                </a:lnTo>
                <a:close/>
              </a:path>
              <a:path w="8229600" h="1389379">
                <a:moveTo>
                  <a:pt x="6698742" y="789431"/>
                </a:moveTo>
                <a:lnTo>
                  <a:pt x="6691883" y="787907"/>
                </a:lnTo>
                <a:lnTo>
                  <a:pt x="6695745" y="789431"/>
                </a:lnTo>
                <a:lnTo>
                  <a:pt x="6698742" y="789431"/>
                </a:lnTo>
                <a:close/>
              </a:path>
              <a:path w="8229600" h="1389379">
                <a:moveTo>
                  <a:pt x="6695745" y="789431"/>
                </a:moveTo>
                <a:lnTo>
                  <a:pt x="6691883" y="787907"/>
                </a:lnTo>
                <a:lnTo>
                  <a:pt x="6691883" y="789431"/>
                </a:lnTo>
                <a:lnTo>
                  <a:pt x="6695745" y="789431"/>
                </a:lnTo>
                <a:close/>
              </a:path>
              <a:path w="8229600" h="1389379">
                <a:moveTo>
                  <a:pt x="6698742" y="790614"/>
                </a:moveTo>
                <a:lnTo>
                  <a:pt x="6698742" y="789431"/>
                </a:lnTo>
                <a:lnTo>
                  <a:pt x="6695745" y="789431"/>
                </a:lnTo>
                <a:lnTo>
                  <a:pt x="6698742" y="7906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149051" y="3593054"/>
            <a:ext cx="7362265" cy="199465"/>
          </a:xfrm>
          <a:custGeom>
            <a:avLst/>
            <a:gdLst/>
            <a:ahLst/>
            <a:cxnLst/>
            <a:rect l="l" t="t" r="r" b="b"/>
            <a:pathLst>
              <a:path w="8343900" h="226060">
                <a:moveTo>
                  <a:pt x="8343900" y="225552"/>
                </a:moveTo>
                <a:lnTo>
                  <a:pt x="7805166" y="0"/>
                </a:lnTo>
                <a:lnTo>
                  <a:pt x="437388" y="0"/>
                </a:lnTo>
                <a:lnTo>
                  <a:pt x="0" y="225552"/>
                </a:lnTo>
                <a:lnTo>
                  <a:pt x="8343900" y="225552"/>
                </a:lnTo>
                <a:close/>
              </a:path>
            </a:pathLst>
          </a:custGeom>
          <a:solidFill>
            <a:srgbClr val="FF9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427991" y="2333736"/>
            <a:ext cx="0" cy="1392891"/>
          </a:xfrm>
          <a:custGeom>
            <a:avLst/>
            <a:gdLst/>
            <a:ahLst/>
            <a:cxnLst/>
            <a:rect l="l" t="t" r="r" b="b"/>
            <a:pathLst>
              <a:path h="1578610">
                <a:moveTo>
                  <a:pt x="0" y="0"/>
                </a:moveTo>
                <a:lnTo>
                  <a:pt x="0" y="1578102"/>
                </a:lnTo>
              </a:path>
            </a:pathLst>
          </a:custGeom>
          <a:ln w="2819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063826" y="2333736"/>
            <a:ext cx="0" cy="1392891"/>
          </a:xfrm>
          <a:custGeom>
            <a:avLst/>
            <a:gdLst/>
            <a:ahLst/>
            <a:cxnLst/>
            <a:rect l="l" t="t" r="r" b="b"/>
            <a:pathLst>
              <a:path h="1578610">
                <a:moveTo>
                  <a:pt x="0" y="0"/>
                </a:moveTo>
                <a:lnTo>
                  <a:pt x="0" y="1578102"/>
                </a:lnTo>
              </a:path>
            </a:pathLst>
          </a:custGeom>
          <a:ln w="28194">
            <a:solidFill>
              <a:srgbClr val="FF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316927" y="3754419"/>
            <a:ext cx="84044" cy="13642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780852" y="3726179"/>
            <a:ext cx="86733" cy="15141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256878" y="3737610"/>
            <a:ext cx="84044" cy="158002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779296" y="3759797"/>
            <a:ext cx="71942" cy="166810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245908" y="3792070"/>
            <a:ext cx="73958" cy="166945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647765" y="3792070"/>
            <a:ext cx="94129" cy="172996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583680" y="3792070"/>
            <a:ext cx="92784" cy="172996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7518250" y="3726179"/>
            <a:ext cx="93457" cy="172996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538718" y="5118623"/>
            <a:ext cx="0" cy="332254"/>
          </a:xfrm>
          <a:custGeom>
            <a:avLst/>
            <a:gdLst/>
            <a:ahLst/>
            <a:cxnLst/>
            <a:rect l="l" t="t" r="r" b="b"/>
            <a:pathLst>
              <a:path h="376554">
                <a:moveTo>
                  <a:pt x="0" y="0"/>
                </a:moveTo>
                <a:lnTo>
                  <a:pt x="0" y="376427"/>
                </a:lnTo>
              </a:path>
            </a:pathLst>
          </a:custGeom>
          <a:ln w="28194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474508" y="4980119"/>
            <a:ext cx="128419" cy="14388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474508" y="4516194"/>
            <a:ext cx="128419" cy="144555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474508" y="4052943"/>
            <a:ext cx="128419" cy="142539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876365" y="3985708"/>
            <a:ext cx="129091" cy="143883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876365" y="4516194"/>
            <a:ext cx="129091" cy="144555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876365" y="4980119"/>
            <a:ext cx="129091" cy="143883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6812279" y="3985708"/>
            <a:ext cx="127075" cy="143883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6812279" y="4516194"/>
            <a:ext cx="127075" cy="144555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6812279" y="4980119"/>
            <a:ext cx="127075" cy="143883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7635911" y="3262928"/>
            <a:ext cx="234203" cy="131109"/>
          </a:xfrm>
          <a:custGeom>
            <a:avLst/>
            <a:gdLst/>
            <a:ahLst/>
            <a:cxnLst/>
            <a:rect l="l" t="t" r="r" b="b"/>
            <a:pathLst>
              <a:path w="265429" h="148589">
                <a:moveTo>
                  <a:pt x="0" y="0"/>
                </a:moveTo>
                <a:lnTo>
                  <a:pt x="0" y="148589"/>
                </a:lnTo>
                <a:lnTo>
                  <a:pt x="265175" y="148589"/>
                </a:lnTo>
                <a:lnTo>
                  <a:pt x="26517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7629861" y="3256878"/>
            <a:ext cx="245409" cy="143435"/>
          </a:xfrm>
          <a:custGeom>
            <a:avLst/>
            <a:gdLst/>
            <a:ahLst/>
            <a:cxnLst/>
            <a:rect l="l" t="t" r="r" b="b"/>
            <a:pathLst>
              <a:path w="278129" h="162560">
                <a:moveTo>
                  <a:pt x="278129" y="162305"/>
                </a:moveTo>
                <a:lnTo>
                  <a:pt x="278129" y="0"/>
                </a:lnTo>
                <a:lnTo>
                  <a:pt x="0" y="0"/>
                </a:lnTo>
                <a:lnTo>
                  <a:pt x="0" y="162305"/>
                </a:lnTo>
                <a:lnTo>
                  <a:pt x="6857" y="162305"/>
                </a:lnTo>
                <a:lnTo>
                  <a:pt x="6857" y="12953"/>
                </a:lnTo>
                <a:lnTo>
                  <a:pt x="12953" y="6857"/>
                </a:lnTo>
                <a:lnTo>
                  <a:pt x="12953" y="12953"/>
                </a:lnTo>
                <a:lnTo>
                  <a:pt x="265175" y="12953"/>
                </a:lnTo>
                <a:lnTo>
                  <a:pt x="265175" y="6857"/>
                </a:lnTo>
                <a:lnTo>
                  <a:pt x="272033" y="12953"/>
                </a:lnTo>
                <a:lnTo>
                  <a:pt x="272033" y="162305"/>
                </a:lnTo>
                <a:lnTo>
                  <a:pt x="278129" y="162305"/>
                </a:lnTo>
                <a:close/>
              </a:path>
              <a:path w="278129" h="162560">
                <a:moveTo>
                  <a:pt x="12953" y="12953"/>
                </a:moveTo>
                <a:lnTo>
                  <a:pt x="12953" y="6857"/>
                </a:lnTo>
                <a:lnTo>
                  <a:pt x="6857" y="12953"/>
                </a:lnTo>
                <a:lnTo>
                  <a:pt x="12953" y="12953"/>
                </a:lnTo>
                <a:close/>
              </a:path>
              <a:path w="278129" h="162560">
                <a:moveTo>
                  <a:pt x="12953" y="149351"/>
                </a:moveTo>
                <a:lnTo>
                  <a:pt x="12953" y="12953"/>
                </a:lnTo>
                <a:lnTo>
                  <a:pt x="6857" y="12953"/>
                </a:lnTo>
                <a:lnTo>
                  <a:pt x="6857" y="149351"/>
                </a:lnTo>
                <a:lnTo>
                  <a:pt x="12953" y="149351"/>
                </a:lnTo>
                <a:close/>
              </a:path>
              <a:path w="278129" h="162560">
                <a:moveTo>
                  <a:pt x="272033" y="149351"/>
                </a:moveTo>
                <a:lnTo>
                  <a:pt x="6857" y="149351"/>
                </a:lnTo>
                <a:lnTo>
                  <a:pt x="12953" y="155447"/>
                </a:lnTo>
                <a:lnTo>
                  <a:pt x="12953" y="162305"/>
                </a:lnTo>
                <a:lnTo>
                  <a:pt x="265175" y="162305"/>
                </a:lnTo>
                <a:lnTo>
                  <a:pt x="265175" y="155447"/>
                </a:lnTo>
                <a:lnTo>
                  <a:pt x="272033" y="149351"/>
                </a:lnTo>
                <a:close/>
              </a:path>
              <a:path w="278129" h="162560">
                <a:moveTo>
                  <a:pt x="12953" y="162305"/>
                </a:moveTo>
                <a:lnTo>
                  <a:pt x="12953" y="155447"/>
                </a:lnTo>
                <a:lnTo>
                  <a:pt x="6857" y="149351"/>
                </a:lnTo>
                <a:lnTo>
                  <a:pt x="6857" y="162305"/>
                </a:lnTo>
                <a:lnTo>
                  <a:pt x="12953" y="162305"/>
                </a:lnTo>
                <a:close/>
              </a:path>
              <a:path w="278129" h="162560">
                <a:moveTo>
                  <a:pt x="272033" y="12953"/>
                </a:moveTo>
                <a:lnTo>
                  <a:pt x="265175" y="6857"/>
                </a:lnTo>
                <a:lnTo>
                  <a:pt x="265175" y="12953"/>
                </a:lnTo>
                <a:lnTo>
                  <a:pt x="272033" y="12953"/>
                </a:lnTo>
                <a:close/>
              </a:path>
              <a:path w="278129" h="162560">
                <a:moveTo>
                  <a:pt x="272033" y="149351"/>
                </a:moveTo>
                <a:lnTo>
                  <a:pt x="272033" y="12953"/>
                </a:lnTo>
                <a:lnTo>
                  <a:pt x="265175" y="12953"/>
                </a:lnTo>
                <a:lnTo>
                  <a:pt x="265175" y="149351"/>
                </a:lnTo>
                <a:lnTo>
                  <a:pt x="272033" y="149351"/>
                </a:lnTo>
                <a:close/>
              </a:path>
              <a:path w="278129" h="162560">
                <a:moveTo>
                  <a:pt x="272033" y="162305"/>
                </a:moveTo>
                <a:lnTo>
                  <a:pt x="272033" y="149351"/>
                </a:lnTo>
                <a:lnTo>
                  <a:pt x="265175" y="155447"/>
                </a:lnTo>
                <a:lnTo>
                  <a:pt x="265175" y="162305"/>
                </a:lnTo>
                <a:lnTo>
                  <a:pt x="272033" y="16230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4538718" y="4654700"/>
            <a:ext cx="0" cy="331134"/>
          </a:xfrm>
          <a:custGeom>
            <a:avLst/>
            <a:gdLst/>
            <a:ahLst/>
            <a:cxnLst/>
            <a:rect l="l" t="t" r="r" b="b"/>
            <a:pathLst>
              <a:path h="375285">
                <a:moveTo>
                  <a:pt x="0" y="0"/>
                </a:moveTo>
                <a:lnTo>
                  <a:pt x="0" y="374903"/>
                </a:lnTo>
              </a:path>
            </a:pathLst>
          </a:custGeom>
          <a:ln w="28194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538718" y="4190104"/>
            <a:ext cx="0" cy="331694"/>
          </a:xfrm>
          <a:custGeom>
            <a:avLst/>
            <a:gdLst/>
            <a:ahLst/>
            <a:cxnLst/>
            <a:rect l="l" t="t" r="r" b="b"/>
            <a:pathLst>
              <a:path h="375920">
                <a:moveTo>
                  <a:pt x="0" y="0"/>
                </a:moveTo>
                <a:lnTo>
                  <a:pt x="0" y="375665"/>
                </a:lnTo>
              </a:path>
            </a:pathLst>
          </a:custGeom>
          <a:ln w="28194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538718" y="3660290"/>
            <a:ext cx="0" cy="398368"/>
          </a:xfrm>
          <a:custGeom>
            <a:avLst/>
            <a:gdLst/>
            <a:ahLst/>
            <a:cxnLst/>
            <a:rect l="l" t="t" r="r" b="b"/>
            <a:pathLst>
              <a:path h="451485">
                <a:moveTo>
                  <a:pt x="0" y="0"/>
                </a:moveTo>
                <a:lnTo>
                  <a:pt x="0" y="451103"/>
                </a:lnTo>
              </a:path>
            </a:pathLst>
          </a:custGeom>
          <a:ln w="28194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538382" y="3660289"/>
            <a:ext cx="3213847" cy="0"/>
          </a:xfrm>
          <a:custGeom>
            <a:avLst/>
            <a:gdLst/>
            <a:ahLst/>
            <a:cxnLst/>
            <a:rect l="l" t="t" r="r" b="b"/>
            <a:pathLst>
              <a:path w="3642359">
                <a:moveTo>
                  <a:pt x="0" y="0"/>
                </a:moveTo>
                <a:lnTo>
                  <a:pt x="3642359" y="0"/>
                </a:lnTo>
              </a:path>
            </a:pathLst>
          </a:custGeom>
          <a:ln w="28956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940910" y="4654700"/>
            <a:ext cx="0" cy="331134"/>
          </a:xfrm>
          <a:custGeom>
            <a:avLst/>
            <a:gdLst/>
            <a:ahLst/>
            <a:cxnLst/>
            <a:rect l="l" t="t" r="r" b="b"/>
            <a:pathLst>
              <a:path h="375285">
                <a:moveTo>
                  <a:pt x="0" y="0"/>
                </a:moveTo>
                <a:lnTo>
                  <a:pt x="0" y="374903"/>
                </a:lnTo>
              </a:path>
            </a:pathLst>
          </a:custGeom>
          <a:ln w="28955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940910" y="4124213"/>
            <a:ext cx="0" cy="397809"/>
          </a:xfrm>
          <a:custGeom>
            <a:avLst/>
            <a:gdLst/>
            <a:ahLst/>
            <a:cxnLst/>
            <a:rect l="l" t="t" r="r" b="b"/>
            <a:pathLst>
              <a:path h="450850">
                <a:moveTo>
                  <a:pt x="0" y="0"/>
                </a:moveTo>
                <a:lnTo>
                  <a:pt x="0" y="450341"/>
                </a:lnTo>
              </a:path>
            </a:pathLst>
          </a:custGeom>
          <a:ln w="28955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940910" y="3660290"/>
            <a:ext cx="0" cy="331134"/>
          </a:xfrm>
          <a:custGeom>
            <a:avLst/>
            <a:gdLst/>
            <a:ahLst/>
            <a:cxnLst/>
            <a:rect l="l" t="t" r="r" b="b"/>
            <a:pathLst>
              <a:path h="375285">
                <a:moveTo>
                  <a:pt x="0" y="0"/>
                </a:moveTo>
                <a:lnTo>
                  <a:pt x="0" y="374903"/>
                </a:lnTo>
              </a:path>
            </a:pathLst>
          </a:custGeom>
          <a:ln w="28955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6875145" y="4654700"/>
            <a:ext cx="0" cy="331134"/>
          </a:xfrm>
          <a:custGeom>
            <a:avLst/>
            <a:gdLst/>
            <a:ahLst/>
            <a:cxnLst/>
            <a:rect l="l" t="t" r="r" b="b"/>
            <a:pathLst>
              <a:path h="375285">
                <a:moveTo>
                  <a:pt x="0" y="0"/>
                </a:moveTo>
                <a:lnTo>
                  <a:pt x="0" y="374903"/>
                </a:lnTo>
              </a:path>
            </a:pathLst>
          </a:custGeom>
          <a:ln w="28194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6875145" y="4124213"/>
            <a:ext cx="0" cy="397809"/>
          </a:xfrm>
          <a:custGeom>
            <a:avLst/>
            <a:gdLst/>
            <a:ahLst/>
            <a:cxnLst/>
            <a:rect l="l" t="t" r="r" b="b"/>
            <a:pathLst>
              <a:path h="450850">
                <a:moveTo>
                  <a:pt x="0" y="0"/>
                </a:moveTo>
                <a:lnTo>
                  <a:pt x="0" y="450341"/>
                </a:lnTo>
              </a:path>
            </a:pathLst>
          </a:custGeom>
          <a:ln w="28194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857251" y="3792070"/>
            <a:ext cx="349063" cy="0"/>
          </a:xfrm>
          <a:custGeom>
            <a:avLst/>
            <a:gdLst/>
            <a:ahLst/>
            <a:cxnLst/>
            <a:rect l="l" t="t" r="r" b="b"/>
            <a:pathLst>
              <a:path w="395605">
                <a:moveTo>
                  <a:pt x="0" y="0"/>
                </a:moveTo>
                <a:lnTo>
                  <a:pt x="395478" y="0"/>
                </a:lnTo>
              </a:path>
            </a:pathLst>
          </a:custGeom>
          <a:ln w="28955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4771017" y="3726180"/>
            <a:ext cx="59166" cy="1790475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5238974" y="3726180"/>
            <a:ext cx="59166" cy="1790475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6233385" y="3726180"/>
            <a:ext cx="59166" cy="1790475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739588" y="3726179"/>
            <a:ext cx="7596244" cy="2187836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4474508" y="5444715"/>
            <a:ext cx="128419" cy="143210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6875145" y="3660290"/>
            <a:ext cx="0" cy="331134"/>
          </a:xfrm>
          <a:custGeom>
            <a:avLst/>
            <a:gdLst/>
            <a:ahLst/>
            <a:cxnLst/>
            <a:rect l="l" t="t" r="r" b="b"/>
            <a:pathLst>
              <a:path h="375285">
                <a:moveTo>
                  <a:pt x="0" y="0"/>
                </a:moveTo>
                <a:lnTo>
                  <a:pt x="0" y="374903"/>
                </a:lnTo>
              </a:path>
            </a:pathLst>
          </a:custGeom>
          <a:ln w="28194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7751893" y="3394038"/>
            <a:ext cx="0" cy="266700"/>
          </a:xfrm>
          <a:custGeom>
            <a:avLst/>
            <a:gdLst/>
            <a:ahLst/>
            <a:cxnLst/>
            <a:rect l="l" t="t" r="r" b="b"/>
            <a:pathLst>
              <a:path h="302260">
                <a:moveTo>
                  <a:pt x="0" y="0"/>
                </a:moveTo>
                <a:lnTo>
                  <a:pt x="0" y="301751"/>
                </a:lnTo>
              </a:path>
            </a:pathLst>
          </a:custGeom>
          <a:ln w="28194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3369160" y="3726179"/>
            <a:ext cx="117662" cy="0"/>
          </a:xfrm>
          <a:custGeom>
            <a:avLst/>
            <a:gdLst/>
            <a:ahLst/>
            <a:cxnLst/>
            <a:rect l="l" t="t" r="r" b="b"/>
            <a:pathLst>
              <a:path w="133350">
                <a:moveTo>
                  <a:pt x="0" y="0"/>
                </a:moveTo>
                <a:lnTo>
                  <a:pt x="133350" y="0"/>
                </a:lnTo>
              </a:path>
            </a:pathLst>
          </a:custGeom>
          <a:ln w="2895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5004995" y="3726179"/>
            <a:ext cx="117662" cy="0"/>
          </a:xfrm>
          <a:custGeom>
            <a:avLst/>
            <a:gdLst/>
            <a:ahLst/>
            <a:cxnLst/>
            <a:rect l="l" t="t" r="r" b="b"/>
            <a:pathLst>
              <a:path w="133350">
                <a:moveTo>
                  <a:pt x="0" y="0"/>
                </a:moveTo>
                <a:lnTo>
                  <a:pt x="133350" y="0"/>
                </a:lnTo>
              </a:path>
            </a:pathLst>
          </a:custGeom>
          <a:ln w="2895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4304066" y="1936377"/>
            <a:ext cx="0" cy="1790140"/>
          </a:xfrm>
          <a:custGeom>
            <a:avLst/>
            <a:gdLst/>
            <a:ahLst/>
            <a:cxnLst/>
            <a:rect l="l" t="t" r="r" b="b"/>
            <a:pathLst>
              <a:path h="2028825">
                <a:moveTo>
                  <a:pt x="0" y="0"/>
                </a:moveTo>
                <a:lnTo>
                  <a:pt x="0" y="2028444"/>
                </a:lnTo>
              </a:path>
            </a:pathLst>
          </a:custGeom>
          <a:ln w="2819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4187414" y="3726179"/>
            <a:ext cx="233643" cy="0"/>
          </a:xfrm>
          <a:custGeom>
            <a:avLst/>
            <a:gdLst/>
            <a:ahLst/>
            <a:cxnLst/>
            <a:rect l="l" t="t" r="r" b="b"/>
            <a:pathLst>
              <a:path w="264795">
                <a:moveTo>
                  <a:pt x="0" y="0"/>
                </a:moveTo>
                <a:lnTo>
                  <a:pt x="264413" y="0"/>
                </a:lnTo>
              </a:path>
            </a:pathLst>
          </a:custGeom>
          <a:ln w="2895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4245572" y="3394710"/>
            <a:ext cx="0" cy="331694"/>
          </a:xfrm>
          <a:custGeom>
            <a:avLst/>
            <a:gdLst/>
            <a:ahLst/>
            <a:cxnLst/>
            <a:rect l="l" t="t" r="r" b="b"/>
            <a:pathLst>
              <a:path h="375920">
                <a:moveTo>
                  <a:pt x="0" y="0"/>
                </a:moveTo>
                <a:lnTo>
                  <a:pt x="0" y="375665"/>
                </a:lnTo>
              </a:path>
            </a:pathLst>
          </a:custGeom>
          <a:ln w="2819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4362561" y="3394710"/>
            <a:ext cx="0" cy="331694"/>
          </a:xfrm>
          <a:custGeom>
            <a:avLst/>
            <a:gdLst/>
            <a:ahLst/>
            <a:cxnLst/>
            <a:rect l="l" t="t" r="r" b="b"/>
            <a:pathLst>
              <a:path h="375920">
                <a:moveTo>
                  <a:pt x="0" y="0"/>
                </a:moveTo>
                <a:lnTo>
                  <a:pt x="0" y="375665"/>
                </a:lnTo>
              </a:path>
            </a:pathLst>
          </a:custGeom>
          <a:ln w="2819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8091095" y="3622637"/>
            <a:ext cx="42022" cy="2027144"/>
          </a:xfrm>
          <a:custGeom>
            <a:avLst/>
            <a:gdLst/>
            <a:ahLst/>
            <a:cxnLst/>
            <a:rect l="l" t="t" r="r" b="b"/>
            <a:pathLst>
              <a:path w="47625" h="2297429">
                <a:moveTo>
                  <a:pt x="47244" y="0"/>
                </a:moveTo>
                <a:lnTo>
                  <a:pt x="19050" y="0"/>
                </a:lnTo>
                <a:lnTo>
                  <a:pt x="16764" y="228600"/>
                </a:lnTo>
                <a:lnTo>
                  <a:pt x="45720" y="228600"/>
                </a:lnTo>
                <a:lnTo>
                  <a:pt x="47244" y="0"/>
                </a:lnTo>
                <a:close/>
              </a:path>
              <a:path w="47625" h="2297429">
                <a:moveTo>
                  <a:pt x="44958" y="314706"/>
                </a:moveTo>
                <a:lnTo>
                  <a:pt x="16002" y="313944"/>
                </a:lnTo>
                <a:lnTo>
                  <a:pt x="14478" y="542544"/>
                </a:lnTo>
                <a:lnTo>
                  <a:pt x="42672" y="543306"/>
                </a:lnTo>
                <a:lnTo>
                  <a:pt x="44958" y="314706"/>
                </a:lnTo>
                <a:close/>
              </a:path>
              <a:path w="47625" h="2297429">
                <a:moveTo>
                  <a:pt x="41910" y="628650"/>
                </a:moveTo>
                <a:lnTo>
                  <a:pt x="13716" y="628650"/>
                </a:lnTo>
                <a:lnTo>
                  <a:pt x="11430" y="857250"/>
                </a:lnTo>
                <a:lnTo>
                  <a:pt x="40386" y="857250"/>
                </a:lnTo>
                <a:lnTo>
                  <a:pt x="41910" y="628650"/>
                </a:lnTo>
                <a:close/>
              </a:path>
              <a:path w="47625" h="2297429">
                <a:moveTo>
                  <a:pt x="39624" y="943356"/>
                </a:moveTo>
                <a:lnTo>
                  <a:pt x="11430" y="942594"/>
                </a:lnTo>
                <a:lnTo>
                  <a:pt x="9144" y="1171194"/>
                </a:lnTo>
                <a:lnTo>
                  <a:pt x="38100" y="1171956"/>
                </a:lnTo>
                <a:lnTo>
                  <a:pt x="39624" y="943356"/>
                </a:lnTo>
                <a:close/>
              </a:path>
              <a:path w="47625" h="2297429">
                <a:moveTo>
                  <a:pt x="37338" y="1257300"/>
                </a:moveTo>
                <a:lnTo>
                  <a:pt x="8382" y="1257300"/>
                </a:lnTo>
                <a:lnTo>
                  <a:pt x="6858" y="1485900"/>
                </a:lnTo>
                <a:lnTo>
                  <a:pt x="35052" y="1485900"/>
                </a:lnTo>
                <a:lnTo>
                  <a:pt x="37338" y="1257300"/>
                </a:lnTo>
                <a:close/>
              </a:path>
              <a:path w="47625" h="2297429">
                <a:moveTo>
                  <a:pt x="34290" y="1572006"/>
                </a:moveTo>
                <a:lnTo>
                  <a:pt x="6096" y="1571244"/>
                </a:lnTo>
                <a:lnTo>
                  <a:pt x="3810" y="1799844"/>
                </a:lnTo>
                <a:lnTo>
                  <a:pt x="32766" y="1800606"/>
                </a:lnTo>
                <a:lnTo>
                  <a:pt x="34290" y="1572006"/>
                </a:lnTo>
                <a:close/>
              </a:path>
              <a:path w="47625" h="2297429">
                <a:moveTo>
                  <a:pt x="32004" y="1885950"/>
                </a:moveTo>
                <a:lnTo>
                  <a:pt x="3048" y="1885950"/>
                </a:lnTo>
                <a:lnTo>
                  <a:pt x="1524" y="2114550"/>
                </a:lnTo>
                <a:lnTo>
                  <a:pt x="29718" y="2114550"/>
                </a:lnTo>
                <a:lnTo>
                  <a:pt x="32004" y="1885950"/>
                </a:lnTo>
                <a:close/>
              </a:path>
              <a:path w="47625" h="2297429">
                <a:moveTo>
                  <a:pt x="28956" y="2200656"/>
                </a:moveTo>
                <a:lnTo>
                  <a:pt x="762" y="2199894"/>
                </a:lnTo>
                <a:lnTo>
                  <a:pt x="0" y="2296668"/>
                </a:lnTo>
                <a:lnTo>
                  <a:pt x="28194" y="2297430"/>
                </a:lnTo>
                <a:lnTo>
                  <a:pt x="28956" y="2200656"/>
                </a:lnTo>
                <a:close/>
              </a:path>
            </a:pathLst>
          </a:custGeom>
          <a:solidFill>
            <a:srgbClr val="99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8226574" y="3662979"/>
            <a:ext cx="0" cy="201706"/>
          </a:xfrm>
          <a:custGeom>
            <a:avLst/>
            <a:gdLst/>
            <a:ahLst/>
            <a:cxnLst/>
            <a:rect l="l" t="t" r="r" b="b"/>
            <a:pathLst>
              <a:path h="228600">
                <a:moveTo>
                  <a:pt x="0" y="0"/>
                </a:moveTo>
                <a:lnTo>
                  <a:pt x="0" y="228600"/>
                </a:lnTo>
              </a:path>
            </a:pathLst>
          </a:custGeom>
          <a:ln w="29718">
            <a:solidFill>
              <a:srgbClr val="99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8225565" y="3940661"/>
            <a:ext cx="0" cy="201706"/>
          </a:xfrm>
          <a:custGeom>
            <a:avLst/>
            <a:gdLst/>
            <a:ahLst/>
            <a:cxnLst/>
            <a:rect l="l" t="t" r="r" b="b"/>
            <a:pathLst>
              <a:path h="228600">
                <a:moveTo>
                  <a:pt x="0" y="0"/>
                </a:moveTo>
                <a:lnTo>
                  <a:pt x="0" y="228599"/>
                </a:lnTo>
              </a:path>
            </a:pathLst>
          </a:custGeom>
          <a:ln w="28955">
            <a:solidFill>
              <a:srgbClr val="99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8224557" y="4217670"/>
            <a:ext cx="0" cy="201706"/>
          </a:xfrm>
          <a:custGeom>
            <a:avLst/>
            <a:gdLst/>
            <a:ahLst/>
            <a:cxnLst/>
            <a:rect l="l" t="t" r="r" b="b"/>
            <a:pathLst>
              <a:path h="228600">
                <a:moveTo>
                  <a:pt x="0" y="0"/>
                </a:moveTo>
                <a:lnTo>
                  <a:pt x="0" y="228600"/>
                </a:lnTo>
              </a:path>
            </a:pathLst>
          </a:custGeom>
          <a:ln w="29718">
            <a:solidFill>
              <a:srgbClr val="99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8223548" y="4495352"/>
            <a:ext cx="0" cy="201706"/>
          </a:xfrm>
          <a:custGeom>
            <a:avLst/>
            <a:gdLst/>
            <a:ahLst/>
            <a:cxnLst/>
            <a:rect l="l" t="t" r="r" b="b"/>
            <a:pathLst>
              <a:path h="228600">
                <a:moveTo>
                  <a:pt x="0" y="0"/>
                </a:moveTo>
                <a:lnTo>
                  <a:pt x="0" y="228599"/>
                </a:lnTo>
              </a:path>
            </a:pathLst>
          </a:custGeom>
          <a:ln w="28956">
            <a:solidFill>
              <a:srgbClr val="99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8222540" y="4772361"/>
            <a:ext cx="0" cy="201706"/>
          </a:xfrm>
          <a:custGeom>
            <a:avLst/>
            <a:gdLst/>
            <a:ahLst/>
            <a:cxnLst/>
            <a:rect l="l" t="t" r="r" b="b"/>
            <a:pathLst>
              <a:path h="228600">
                <a:moveTo>
                  <a:pt x="0" y="0"/>
                </a:moveTo>
                <a:lnTo>
                  <a:pt x="0" y="228600"/>
                </a:lnTo>
              </a:path>
            </a:pathLst>
          </a:custGeom>
          <a:ln w="29718">
            <a:solidFill>
              <a:srgbClr val="99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8221531" y="5050043"/>
            <a:ext cx="0" cy="201706"/>
          </a:xfrm>
          <a:custGeom>
            <a:avLst/>
            <a:gdLst/>
            <a:ahLst/>
            <a:cxnLst/>
            <a:rect l="l" t="t" r="r" b="b"/>
            <a:pathLst>
              <a:path h="228600">
                <a:moveTo>
                  <a:pt x="0" y="0"/>
                </a:moveTo>
                <a:lnTo>
                  <a:pt x="0" y="228599"/>
                </a:lnTo>
              </a:path>
            </a:pathLst>
          </a:custGeom>
          <a:ln w="28955">
            <a:solidFill>
              <a:srgbClr val="99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8220523" y="5327052"/>
            <a:ext cx="0" cy="201706"/>
          </a:xfrm>
          <a:custGeom>
            <a:avLst/>
            <a:gdLst/>
            <a:ahLst/>
            <a:cxnLst/>
            <a:rect l="l" t="t" r="r" b="b"/>
            <a:pathLst>
              <a:path h="228600">
                <a:moveTo>
                  <a:pt x="0" y="0"/>
                </a:moveTo>
                <a:lnTo>
                  <a:pt x="0" y="228600"/>
                </a:lnTo>
              </a:path>
            </a:pathLst>
          </a:custGeom>
          <a:ln w="29718">
            <a:solidFill>
              <a:srgbClr val="99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8207412" y="5604734"/>
            <a:ext cx="25213" cy="45384"/>
          </a:xfrm>
          <a:custGeom>
            <a:avLst/>
            <a:gdLst/>
            <a:ahLst/>
            <a:cxnLst/>
            <a:rect l="l" t="t" r="r" b="b"/>
            <a:pathLst>
              <a:path w="28575" h="51435">
                <a:moveTo>
                  <a:pt x="28194" y="51053"/>
                </a:moveTo>
                <a:lnTo>
                  <a:pt x="28194" y="0"/>
                </a:lnTo>
                <a:lnTo>
                  <a:pt x="0" y="0"/>
                </a:lnTo>
                <a:lnTo>
                  <a:pt x="0" y="50291"/>
                </a:lnTo>
                <a:lnTo>
                  <a:pt x="28194" y="51053"/>
                </a:lnTo>
                <a:close/>
              </a:path>
            </a:pathLst>
          </a:custGeom>
          <a:solidFill>
            <a:srgbClr val="99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4005879" y="5582546"/>
            <a:ext cx="474009" cy="277346"/>
          </a:xfrm>
          <a:custGeom>
            <a:avLst/>
            <a:gdLst/>
            <a:ahLst/>
            <a:cxnLst/>
            <a:rect l="l" t="t" r="r" b="b"/>
            <a:pathLst>
              <a:path w="537210" h="314325">
                <a:moveTo>
                  <a:pt x="419936" y="82767"/>
                </a:moveTo>
                <a:lnTo>
                  <a:pt x="405995" y="58068"/>
                </a:lnTo>
                <a:lnTo>
                  <a:pt x="0" y="288798"/>
                </a:lnTo>
                <a:lnTo>
                  <a:pt x="13715" y="313944"/>
                </a:lnTo>
                <a:lnTo>
                  <a:pt x="419936" y="82767"/>
                </a:lnTo>
                <a:close/>
              </a:path>
              <a:path w="537210" h="314325">
                <a:moveTo>
                  <a:pt x="537209" y="0"/>
                </a:moveTo>
                <a:lnTo>
                  <a:pt x="377951" y="8382"/>
                </a:lnTo>
                <a:lnTo>
                  <a:pt x="405995" y="58068"/>
                </a:lnTo>
                <a:lnTo>
                  <a:pt x="418337" y="51054"/>
                </a:lnTo>
                <a:lnTo>
                  <a:pt x="432815" y="75438"/>
                </a:lnTo>
                <a:lnTo>
                  <a:pt x="432815" y="105586"/>
                </a:lnTo>
                <a:lnTo>
                  <a:pt x="448055" y="132588"/>
                </a:lnTo>
                <a:lnTo>
                  <a:pt x="537209" y="0"/>
                </a:lnTo>
                <a:close/>
              </a:path>
              <a:path w="537210" h="314325">
                <a:moveTo>
                  <a:pt x="432815" y="75438"/>
                </a:moveTo>
                <a:lnTo>
                  <a:pt x="418337" y="51054"/>
                </a:lnTo>
                <a:lnTo>
                  <a:pt x="405995" y="58068"/>
                </a:lnTo>
                <a:lnTo>
                  <a:pt x="419936" y="82767"/>
                </a:lnTo>
                <a:lnTo>
                  <a:pt x="432815" y="75438"/>
                </a:lnTo>
                <a:close/>
              </a:path>
              <a:path w="537210" h="314325">
                <a:moveTo>
                  <a:pt x="432815" y="105586"/>
                </a:moveTo>
                <a:lnTo>
                  <a:pt x="432815" y="75438"/>
                </a:lnTo>
                <a:lnTo>
                  <a:pt x="419936" y="82767"/>
                </a:lnTo>
                <a:lnTo>
                  <a:pt x="432815" y="105586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1967304" y="4420721"/>
            <a:ext cx="349624" cy="173131"/>
          </a:xfrm>
          <a:custGeom>
            <a:avLst/>
            <a:gdLst/>
            <a:ahLst/>
            <a:cxnLst/>
            <a:rect l="l" t="t" r="r" b="b"/>
            <a:pathLst>
              <a:path w="396239" h="196214">
                <a:moveTo>
                  <a:pt x="272187" y="117651"/>
                </a:moveTo>
                <a:lnTo>
                  <a:pt x="12192" y="0"/>
                </a:lnTo>
                <a:lnTo>
                  <a:pt x="0" y="25908"/>
                </a:lnTo>
                <a:lnTo>
                  <a:pt x="260554" y="143484"/>
                </a:lnTo>
                <a:lnTo>
                  <a:pt x="272187" y="117651"/>
                </a:lnTo>
                <a:close/>
              </a:path>
              <a:path w="396239" h="196214">
                <a:moveTo>
                  <a:pt x="284988" y="193766"/>
                </a:moveTo>
                <a:lnTo>
                  <a:pt x="284988" y="123443"/>
                </a:lnTo>
                <a:lnTo>
                  <a:pt x="273558" y="149351"/>
                </a:lnTo>
                <a:lnTo>
                  <a:pt x="260554" y="143484"/>
                </a:lnTo>
                <a:lnTo>
                  <a:pt x="236982" y="195833"/>
                </a:lnTo>
                <a:lnTo>
                  <a:pt x="284988" y="193766"/>
                </a:lnTo>
                <a:close/>
              </a:path>
              <a:path w="396239" h="196214">
                <a:moveTo>
                  <a:pt x="284988" y="123443"/>
                </a:moveTo>
                <a:lnTo>
                  <a:pt x="272187" y="117651"/>
                </a:lnTo>
                <a:lnTo>
                  <a:pt x="260554" y="143484"/>
                </a:lnTo>
                <a:lnTo>
                  <a:pt x="273558" y="149351"/>
                </a:lnTo>
                <a:lnTo>
                  <a:pt x="284988" y="123443"/>
                </a:lnTo>
                <a:close/>
              </a:path>
              <a:path w="396239" h="196214">
                <a:moveTo>
                  <a:pt x="396240" y="188976"/>
                </a:moveTo>
                <a:lnTo>
                  <a:pt x="295656" y="65531"/>
                </a:lnTo>
                <a:lnTo>
                  <a:pt x="272187" y="117651"/>
                </a:lnTo>
                <a:lnTo>
                  <a:pt x="284988" y="123443"/>
                </a:lnTo>
                <a:lnTo>
                  <a:pt x="284988" y="193766"/>
                </a:lnTo>
                <a:lnTo>
                  <a:pt x="396240" y="188976"/>
                </a:lnTo>
                <a:close/>
              </a:path>
            </a:pathLst>
          </a:custGeom>
          <a:solidFill>
            <a:srgbClr val="80808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2722358" y="2521323"/>
            <a:ext cx="705410" cy="346262"/>
          </a:xfrm>
          <a:custGeom>
            <a:avLst/>
            <a:gdLst/>
            <a:ahLst/>
            <a:cxnLst/>
            <a:rect l="l" t="t" r="r" b="b"/>
            <a:pathLst>
              <a:path w="799464" h="392430">
                <a:moveTo>
                  <a:pt x="676558" y="315368"/>
                </a:moveTo>
                <a:lnTo>
                  <a:pt x="12192" y="0"/>
                </a:lnTo>
                <a:lnTo>
                  <a:pt x="0" y="25908"/>
                </a:lnTo>
                <a:lnTo>
                  <a:pt x="664307" y="341248"/>
                </a:lnTo>
                <a:lnTo>
                  <a:pt x="676558" y="315368"/>
                </a:lnTo>
                <a:close/>
              </a:path>
              <a:path w="799464" h="392430">
                <a:moveTo>
                  <a:pt x="689610" y="391482"/>
                </a:moveTo>
                <a:lnTo>
                  <a:pt x="689610" y="321563"/>
                </a:lnTo>
                <a:lnTo>
                  <a:pt x="677418" y="347471"/>
                </a:lnTo>
                <a:lnTo>
                  <a:pt x="664307" y="341248"/>
                </a:lnTo>
                <a:lnTo>
                  <a:pt x="640080" y="392429"/>
                </a:lnTo>
                <a:lnTo>
                  <a:pt x="689610" y="391482"/>
                </a:lnTo>
                <a:close/>
              </a:path>
              <a:path w="799464" h="392430">
                <a:moveTo>
                  <a:pt x="689610" y="321563"/>
                </a:moveTo>
                <a:lnTo>
                  <a:pt x="676558" y="315368"/>
                </a:lnTo>
                <a:lnTo>
                  <a:pt x="664307" y="341248"/>
                </a:lnTo>
                <a:lnTo>
                  <a:pt x="677418" y="347471"/>
                </a:lnTo>
                <a:lnTo>
                  <a:pt x="689610" y="321563"/>
                </a:lnTo>
                <a:close/>
              </a:path>
              <a:path w="799464" h="392430">
                <a:moveTo>
                  <a:pt x="799338" y="389381"/>
                </a:moveTo>
                <a:lnTo>
                  <a:pt x="701040" y="263652"/>
                </a:lnTo>
                <a:lnTo>
                  <a:pt x="676558" y="315368"/>
                </a:lnTo>
                <a:lnTo>
                  <a:pt x="689610" y="321563"/>
                </a:lnTo>
                <a:lnTo>
                  <a:pt x="689610" y="391482"/>
                </a:lnTo>
                <a:lnTo>
                  <a:pt x="799338" y="389381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2020421" y="3118372"/>
            <a:ext cx="707651" cy="346262"/>
          </a:xfrm>
          <a:custGeom>
            <a:avLst/>
            <a:gdLst/>
            <a:ahLst/>
            <a:cxnLst/>
            <a:rect l="l" t="t" r="r" b="b"/>
            <a:pathLst>
              <a:path w="802005" h="392429">
                <a:moveTo>
                  <a:pt x="678189" y="314685"/>
                </a:moveTo>
                <a:lnTo>
                  <a:pt x="12192" y="0"/>
                </a:lnTo>
                <a:lnTo>
                  <a:pt x="0" y="25908"/>
                </a:lnTo>
                <a:lnTo>
                  <a:pt x="665997" y="340593"/>
                </a:lnTo>
                <a:lnTo>
                  <a:pt x="678189" y="314685"/>
                </a:lnTo>
                <a:close/>
              </a:path>
              <a:path w="802005" h="392429">
                <a:moveTo>
                  <a:pt x="691134" y="391250"/>
                </a:moveTo>
                <a:lnTo>
                  <a:pt x="691134" y="320802"/>
                </a:lnTo>
                <a:lnTo>
                  <a:pt x="678942" y="346709"/>
                </a:lnTo>
                <a:lnTo>
                  <a:pt x="665997" y="340593"/>
                </a:lnTo>
                <a:lnTo>
                  <a:pt x="641604" y="392429"/>
                </a:lnTo>
                <a:lnTo>
                  <a:pt x="691134" y="391250"/>
                </a:lnTo>
                <a:close/>
              </a:path>
              <a:path w="802005" h="392429">
                <a:moveTo>
                  <a:pt x="691134" y="320802"/>
                </a:moveTo>
                <a:lnTo>
                  <a:pt x="678189" y="314685"/>
                </a:lnTo>
                <a:lnTo>
                  <a:pt x="665997" y="340593"/>
                </a:lnTo>
                <a:lnTo>
                  <a:pt x="678942" y="346709"/>
                </a:lnTo>
                <a:lnTo>
                  <a:pt x="691134" y="320802"/>
                </a:lnTo>
                <a:close/>
              </a:path>
              <a:path w="802005" h="392429">
                <a:moveTo>
                  <a:pt x="801624" y="388620"/>
                </a:moveTo>
                <a:lnTo>
                  <a:pt x="702564" y="262889"/>
                </a:lnTo>
                <a:lnTo>
                  <a:pt x="678189" y="314685"/>
                </a:lnTo>
                <a:lnTo>
                  <a:pt x="691134" y="320802"/>
                </a:lnTo>
                <a:lnTo>
                  <a:pt x="691134" y="391250"/>
                </a:lnTo>
                <a:lnTo>
                  <a:pt x="801624" y="38862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4420720" y="1926964"/>
            <a:ext cx="359148" cy="341219"/>
          </a:xfrm>
          <a:custGeom>
            <a:avLst/>
            <a:gdLst/>
            <a:ahLst/>
            <a:cxnLst/>
            <a:rect l="l" t="t" r="r" b="b"/>
            <a:pathLst>
              <a:path w="407035" h="386714">
                <a:moveTo>
                  <a:pt x="94443" y="277946"/>
                </a:moveTo>
                <a:lnTo>
                  <a:pt x="54864" y="236220"/>
                </a:lnTo>
                <a:lnTo>
                  <a:pt x="0" y="386334"/>
                </a:lnTo>
                <a:lnTo>
                  <a:pt x="83820" y="360896"/>
                </a:lnTo>
                <a:lnTo>
                  <a:pt x="83820" y="288036"/>
                </a:lnTo>
                <a:lnTo>
                  <a:pt x="94443" y="277946"/>
                </a:lnTo>
                <a:close/>
              </a:path>
              <a:path w="407035" h="386714">
                <a:moveTo>
                  <a:pt x="114098" y="298669"/>
                </a:moveTo>
                <a:lnTo>
                  <a:pt x="94443" y="277946"/>
                </a:lnTo>
                <a:lnTo>
                  <a:pt x="83820" y="288036"/>
                </a:lnTo>
                <a:lnTo>
                  <a:pt x="103632" y="308610"/>
                </a:lnTo>
                <a:lnTo>
                  <a:pt x="114098" y="298669"/>
                </a:lnTo>
                <a:close/>
              </a:path>
              <a:path w="407035" h="386714">
                <a:moveTo>
                  <a:pt x="153162" y="339852"/>
                </a:moveTo>
                <a:lnTo>
                  <a:pt x="114098" y="298669"/>
                </a:lnTo>
                <a:lnTo>
                  <a:pt x="103632" y="308610"/>
                </a:lnTo>
                <a:lnTo>
                  <a:pt x="83820" y="288036"/>
                </a:lnTo>
                <a:lnTo>
                  <a:pt x="83820" y="360896"/>
                </a:lnTo>
                <a:lnTo>
                  <a:pt x="153162" y="339852"/>
                </a:lnTo>
                <a:close/>
              </a:path>
              <a:path w="407035" h="386714">
                <a:moveTo>
                  <a:pt x="406908" y="20574"/>
                </a:moveTo>
                <a:lnTo>
                  <a:pt x="387096" y="0"/>
                </a:lnTo>
                <a:lnTo>
                  <a:pt x="94443" y="277946"/>
                </a:lnTo>
                <a:lnTo>
                  <a:pt x="114098" y="298669"/>
                </a:lnTo>
                <a:lnTo>
                  <a:pt x="406908" y="20574"/>
                </a:lnTo>
                <a:close/>
              </a:path>
            </a:pathLst>
          </a:custGeom>
          <a:solidFill>
            <a:srgbClr val="80008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5446059" y="2478966"/>
            <a:ext cx="371475" cy="1079126"/>
          </a:xfrm>
          <a:custGeom>
            <a:avLst/>
            <a:gdLst/>
            <a:ahLst/>
            <a:cxnLst/>
            <a:rect l="l" t="t" r="r" b="b"/>
            <a:pathLst>
              <a:path w="421004" h="1223010">
                <a:moveTo>
                  <a:pt x="54495" y="1082324"/>
                </a:moveTo>
                <a:lnTo>
                  <a:pt x="0" y="1065276"/>
                </a:lnTo>
                <a:lnTo>
                  <a:pt x="25908" y="1223010"/>
                </a:lnTo>
                <a:lnTo>
                  <a:pt x="50292" y="1197617"/>
                </a:lnTo>
                <a:lnTo>
                  <a:pt x="50292" y="1095756"/>
                </a:lnTo>
                <a:lnTo>
                  <a:pt x="54495" y="1082324"/>
                </a:lnTo>
                <a:close/>
              </a:path>
              <a:path w="421004" h="1223010">
                <a:moveTo>
                  <a:pt x="82084" y="1090956"/>
                </a:moveTo>
                <a:lnTo>
                  <a:pt x="54495" y="1082324"/>
                </a:lnTo>
                <a:lnTo>
                  <a:pt x="50292" y="1095756"/>
                </a:lnTo>
                <a:lnTo>
                  <a:pt x="77724" y="1104900"/>
                </a:lnTo>
                <a:lnTo>
                  <a:pt x="82084" y="1090956"/>
                </a:lnTo>
                <a:close/>
              </a:path>
              <a:path w="421004" h="1223010">
                <a:moveTo>
                  <a:pt x="136398" y="1107948"/>
                </a:moveTo>
                <a:lnTo>
                  <a:pt x="82084" y="1090956"/>
                </a:lnTo>
                <a:lnTo>
                  <a:pt x="77724" y="1104900"/>
                </a:lnTo>
                <a:lnTo>
                  <a:pt x="50292" y="1095756"/>
                </a:lnTo>
                <a:lnTo>
                  <a:pt x="50292" y="1197617"/>
                </a:lnTo>
                <a:lnTo>
                  <a:pt x="136398" y="1107948"/>
                </a:lnTo>
                <a:close/>
              </a:path>
              <a:path w="421004" h="1223010">
                <a:moveTo>
                  <a:pt x="420624" y="8381"/>
                </a:moveTo>
                <a:lnTo>
                  <a:pt x="393192" y="0"/>
                </a:lnTo>
                <a:lnTo>
                  <a:pt x="54495" y="1082324"/>
                </a:lnTo>
                <a:lnTo>
                  <a:pt x="82084" y="1090956"/>
                </a:lnTo>
                <a:lnTo>
                  <a:pt x="420624" y="8381"/>
                </a:lnTo>
                <a:close/>
              </a:path>
            </a:pathLst>
          </a:custGeom>
          <a:solidFill>
            <a:srgbClr val="FF9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 txBox="1"/>
          <p:nvPr/>
        </p:nvSpPr>
        <p:spPr>
          <a:xfrm>
            <a:off x="809065" y="2241849"/>
            <a:ext cx="2261347" cy="282363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>
              <a:spcBef>
                <a:spcPts val="84"/>
              </a:spcBef>
            </a:pPr>
            <a:r>
              <a:rPr sz="1765" b="1" spc="-9" dirty="0">
                <a:solidFill>
                  <a:srgbClr val="FF3300"/>
                </a:solidFill>
                <a:latin typeface="Arial"/>
                <a:cs typeface="Arial"/>
              </a:rPr>
              <a:t>Settlement</a:t>
            </a:r>
            <a:r>
              <a:rPr sz="1765" b="1" spc="-18" dirty="0">
                <a:solidFill>
                  <a:srgbClr val="FF3300"/>
                </a:solidFill>
                <a:latin typeface="Arial"/>
                <a:cs typeface="Arial"/>
              </a:rPr>
              <a:t> </a:t>
            </a:r>
            <a:r>
              <a:rPr sz="1765" b="1" spc="-9" dirty="0">
                <a:solidFill>
                  <a:srgbClr val="FF3300"/>
                </a:solidFill>
                <a:latin typeface="Arial"/>
                <a:cs typeface="Arial"/>
              </a:rPr>
              <a:t>Platforms</a:t>
            </a:r>
            <a:endParaRPr sz="1765">
              <a:latin typeface="Arial"/>
              <a:cs typeface="Arial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983880" y="2754856"/>
            <a:ext cx="1567703" cy="282363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>
              <a:spcBef>
                <a:spcPts val="84"/>
              </a:spcBef>
            </a:pPr>
            <a:r>
              <a:rPr sz="1765" b="1" spc="-4" dirty="0">
                <a:latin typeface="Arial"/>
                <a:cs typeface="Arial"/>
              </a:rPr>
              <a:t>Permanent</a:t>
            </a:r>
            <a:r>
              <a:rPr sz="1765" b="1" spc="-26" dirty="0">
                <a:latin typeface="Arial"/>
                <a:cs typeface="Arial"/>
              </a:rPr>
              <a:t> </a:t>
            </a:r>
            <a:r>
              <a:rPr sz="1765" b="1" spc="-4" dirty="0">
                <a:latin typeface="Arial"/>
                <a:cs typeface="Arial"/>
              </a:rPr>
              <a:t>Fill</a:t>
            </a:r>
            <a:endParaRPr sz="1765">
              <a:latin typeface="Arial"/>
              <a:cs typeface="Arial"/>
            </a:endParaRPr>
          </a:p>
        </p:txBody>
      </p:sp>
      <p:sp>
        <p:nvSpPr>
          <p:cNvPr id="72" name="object 72"/>
          <p:cNvSpPr/>
          <p:nvPr/>
        </p:nvSpPr>
        <p:spPr>
          <a:xfrm>
            <a:off x="1032735" y="4190104"/>
            <a:ext cx="1050551" cy="619685"/>
          </a:xfrm>
          <a:custGeom>
            <a:avLst/>
            <a:gdLst/>
            <a:ahLst/>
            <a:cxnLst/>
            <a:rect l="l" t="t" r="r" b="b"/>
            <a:pathLst>
              <a:path w="1190625" h="702310">
                <a:moveTo>
                  <a:pt x="0" y="0"/>
                </a:moveTo>
                <a:lnTo>
                  <a:pt x="0" y="701801"/>
                </a:lnTo>
                <a:lnTo>
                  <a:pt x="1190244" y="701801"/>
                </a:lnTo>
                <a:lnTo>
                  <a:pt x="119024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5805096" y="2415092"/>
            <a:ext cx="2103904" cy="485215"/>
          </a:xfrm>
          <a:custGeom>
            <a:avLst/>
            <a:gdLst/>
            <a:ahLst/>
            <a:cxnLst/>
            <a:rect l="l" t="t" r="r" b="b"/>
            <a:pathLst>
              <a:path w="2384425" h="549910">
                <a:moveTo>
                  <a:pt x="0" y="0"/>
                </a:moveTo>
                <a:lnTo>
                  <a:pt x="0" y="549401"/>
                </a:lnTo>
                <a:lnTo>
                  <a:pt x="2384297" y="549401"/>
                </a:lnTo>
                <a:lnTo>
                  <a:pt x="238429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 txBox="1"/>
          <p:nvPr/>
        </p:nvSpPr>
        <p:spPr>
          <a:xfrm>
            <a:off x="5873899" y="2321186"/>
            <a:ext cx="979394" cy="553976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 marR="4483">
              <a:spcBef>
                <a:spcPts val="84"/>
              </a:spcBef>
            </a:pPr>
            <a:r>
              <a:rPr sz="1765" b="1" spc="-9" dirty="0">
                <a:solidFill>
                  <a:srgbClr val="FF6500"/>
                </a:solidFill>
                <a:latin typeface="Arial"/>
                <a:cs typeface="Arial"/>
              </a:rPr>
              <a:t>Drainage  Blanket</a:t>
            </a:r>
            <a:endParaRPr sz="1765">
              <a:latin typeface="Arial"/>
              <a:cs typeface="Arial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2912862" y="5805328"/>
            <a:ext cx="1341344" cy="282363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>
              <a:spcBef>
                <a:spcPts val="84"/>
              </a:spcBef>
            </a:pPr>
            <a:r>
              <a:rPr sz="1765" b="1" spc="-9" dirty="0">
                <a:solidFill>
                  <a:srgbClr val="0065FF"/>
                </a:solidFill>
                <a:latin typeface="Arial"/>
                <a:cs typeface="Arial"/>
              </a:rPr>
              <a:t>Piezometers</a:t>
            </a:r>
            <a:endParaRPr sz="1765">
              <a:latin typeface="Arial"/>
              <a:cs typeface="Arial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1101538" y="3890869"/>
            <a:ext cx="1272988" cy="1558916"/>
          </a:xfrm>
          <a:prstGeom prst="rect">
            <a:avLst/>
          </a:prstGeom>
        </p:spPr>
        <p:txBody>
          <a:bodyPr vert="horz" wrap="square" lIns="0" tIns="24093" rIns="0" bIns="0" rtlCol="0">
            <a:spAutoFit/>
          </a:bodyPr>
          <a:lstStyle/>
          <a:p>
            <a:pPr marL="11206" marR="84049" indent="200036">
              <a:lnSpc>
                <a:spcPct val="104900"/>
              </a:lnSpc>
              <a:spcBef>
                <a:spcPts val="190"/>
              </a:spcBef>
            </a:pPr>
            <a:r>
              <a:rPr sz="1765" b="1" spc="-4" dirty="0">
                <a:latin typeface="Arial"/>
                <a:cs typeface="Arial"/>
              </a:rPr>
              <a:t>Soft</a:t>
            </a:r>
            <a:r>
              <a:rPr sz="1765" b="1" spc="-71" dirty="0">
                <a:latin typeface="Arial"/>
                <a:cs typeface="Arial"/>
              </a:rPr>
              <a:t> </a:t>
            </a:r>
            <a:r>
              <a:rPr sz="1765" b="1" spc="-9" dirty="0">
                <a:latin typeface="Arial"/>
                <a:cs typeface="Arial"/>
              </a:rPr>
              <a:t>Clay  </a:t>
            </a:r>
            <a:r>
              <a:rPr sz="1765" b="1" spc="-18" dirty="0">
                <a:solidFill>
                  <a:srgbClr val="767676"/>
                </a:solidFill>
                <a:latin typeface="Arial"/>
                <a:cs typeface="Arial"/>
              </a:rPr>
              <a:t>Vertical  </a:t>
            </a:r>
            <a:r>
              <a:rPr sz="1765" b="1" spc="-9" dirty="0">
                <a:solidFill>
                  <a:srgbClr val="767676"/>
                </a:solidFill>
                <a:latin typeface="Arial"/>
                <a:cs typeface="Arial"/>
              </a:rPr>
              <a:t>Drain</a:t>
            </a:r>
            <a:endParaRPr sz="1765">
              <a:latin typeface="Arial"/>
              <a:cs typeface="Arial"/>
            </a:endParaRPr>
          </a:p>
          <a:p>
            <a:pPr>
              <a:spcBef>
                <a:spcPts val="35"/>
              </a:spcBef>
            </a:pPr>
            <a:endParaRPr sz="2647">
              <a:latin typeface="Times New Roman"/>
              <a:cs typeface="Times New Roman"/>
            </a:endParaRPr>
          </a:p>
          <a:p>
            <a:pPr marL="302575">
              <a:spcBef>
                <a:spcPts val="4"/>
              </a:spcBef>
            </a:pPr>
            <a:r>
              <a:rPr sz="1765" b="1" spc="-4" dirty="0">
                <a:latin typeface="Arial"/>
                <a:cs typeface="Arial"/>
              </a:rPr>
              <a:t>Firm</a:t>
            </a:r>
            <a:r>
              <a:rPr sz="1765" b="1" spc="-62" dirty="0">
                <a:latin typeface="Arial"/>
                <a:cs typeface="Arial"/>
              </a:rPr>
              <a:t> </a:t>
            </a:r>
            <a:r>
              <a:rPr sz="1765" b="1" spc="-4" dirty="0">
                <a:latin typeface="Arial"/>
                <a:cs typeface="Arial"/>
              </a:rPr>
              <a:t>Soil</a:t>
            </a:r>
            <a:endParaRPr sz="1765">
              <a:latin typeface="Arial"/>
              <a:cs typeface="Arial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7061946" y="5781797"/>
            <a:ext cx="1316131" cy="282363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>
              <a:spcBef>
                <a:spcPts val="84"/>
              </a:spcBef>
            </a:pPr>
            <a:r>
              <a:rPr sz="1765" b="1" spc="-4" dirty="0">
                <a:latin typeface="Arial"/>
                <a:cs typeface="Arial"/>
              </a:rPr>
              <a:t>Not to</a:t>
            </a:r>
            <a:r>
              <a:rPr sz="1765" b="1" spc="-57" dirty="0">
                <a:latin typeface="Arial"/>
                <a:cs typeface="Arial"/>
              </a:rPr>
              <a:t> </a:t>
            </a:r>
            <a:r>
              <a:rPr sz="1765" b="1" spc="-9" dirty="0">
                <a:latin typeface="Arial"/>
                <a:cs typeface="Arial"/>
              </a:rPr>
              <a:t>Scale</a:t>
            </a:r>
            <a:endParaRPr sz="1765">
              <a:latin typeface="Arial"/>
              <a:cs typeface="Arial"/>
            </a:endParaRPr>
          </a:p>
        </p:txBody>
      </p:sp>
      <p:sp>
        <p:nvSpPr>
          <p:cNvPr id="78" name="object 78"/>
          <p:cNvSpPr/>
          <p:nvPr/>
        </p:nvSpPr>
        <p:spPr>
          <a:xfrm>
            <a:off x="919106" y="3589019"/>
            <a:ext cx="233643" cy="203386"/>
          </a:xfrm>
          <a:custGeom>
            <a:avLst/>
            <a:gdLst/>
            <a:ahLst/>
            <a:cxnLst/>
            <a:rect l="l" t="t" r="r" b="b"/>
            <a:pathLst>
              <a:path w="264794" h="230504">
                <a:moveTo>
                  <a:pt x="264414" y="9905"/>
                </a:moveTo>
                <a:lnTo>
                  <a:pt x="0" y="0"/>
                </a:lnTo>
                <a:lnTo>
                  <a:pt x="123444" y="230123"/>
                </a:lnTo>
                <a:lnTo>
                  <a:pt x="264414" y="9905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909022" y="3582968"/>
            <a:ext cx="253813" cy="220195"/>
          </a:xfrm>
          <a:custGeom>
            <a:avLst/>
            <a:gdLst/>
            <a:ahLst/>
            <a:cxnLst/>
            <a:rect l="l" t="t" r="r" b="b"/>
            <a:pathLst>
              <a:path w="287655" h="249554">
                <a:moveTo>
                  <a:pt x="287274" y="10667"/>
                </a:moveTo>
                <a:lnTo>
                  <a:pt x="0" y="0"/>
                </a:lnTo>
                <a:lnTo>
                  <a:pt x="10668" y="19708"/>
                </a:lnTo>
                <a:lnTo>
                  <a:pt x="10668" y="12953"/>
                </a:lnTo>
                <a:lnTo>
                  <a:pt x="16764" y="3809"/>
                </a:lnTo>
                <a:lnTo>
                  <a:pt x="21926" y="13374"/>
                </a:lnTo>
                <a:lnTo>
                  <a:pt x="264441" y="22434"/>
                </a:lnTo>
                <a:lnTo>
                  <a:pt x="270510" y="12953"/>
                </a:lnTo>
                <a:lnTo>
                  <a:pt x="275844" y="22859"/>
                </a:lnTo>
                <a:lnTo>
                  <a:pt x="275844" y="28555"/>
                </a:lnTo>
                <a:lnTo>
                  <a:pt x="287274" y="10667"/>
                </a:lnTo>
                <a:close/>
              </a:path>
              <a:path w="287655" h="249554">
                <a:moveTo>
                  <a:pt x="21926" y="13374"/>
                </a:moveTo>
                <a:lnTo>
                  <a:pt x="16764" y="3809"/>
                </a:lnTo>
                <a:lnTo>
                  <a:pt x="10668" y="12953"/>
                </a:lnTo>
                <a:lnTo>
                  <a:pt x="21926" y="13374"/>
                </a:lnTo>
                <a:close/>
              </a:path>
              <a:path w="287655" h="249554">
                <a:moveTo>
                  <a:pt x="135518" y="223833"/>
                </a:moveTo>
                <a:lnTo>
                  <a:pt x="21926" y="13374"/>
                </a:lnTo>
                <a:lnTo>
                  <a:pt x="10668" y="12953"/>
                </a:lnTo>
                <a:lnTo>
                  <a:pt x="10668" y="19708"/>
                </a:lnTo>
                <a:lnTo>
                  <a:pt x="129540" y="239319"/>
                </a:lnTo>
                <a:lnTo>
                  <a:pt x="129540" y="233171"/>
                </a:lnTo>
                <a:lnTo>
                  <a:pt x="135518" y="223833"/>
                </a:lnTo>
                <a:close/>
              </a:path>
              <a:path w="287655" h="249554">
                <a:moveTo>
                  <a:pt x="140970" y="233933"/>
                </a:moveTo>
                <a:lnTo>
                  <a:pt x="135518" y="223833"/>
                </a:lnTo>
                <a:lnTo>
                  <a:pt x="129540" y="233171"/>
                </a:lnTo>
                <a:lnTo>
                  <a:pt x="140970" y="233933"/>
                </a:lnTo>
                <a:close/>
              </a:path>
              <a:path w="287655" h="249554">
                <a:moveTo>
                  <a:pt x="140970" y="239633"/>
                </a:moveTo>
                <a:lnTo>
                  <a:pt x="140970" y="233933"/>
                </a:lnTo>
                <a:lnTo>
                  <a:pt x="129540" y="233171"/>
                </a:lnTo>
                <a:lnTo>
                  <a:pt x="129540" y="239319"/>
                </a:lnTo>
                <a:lnTo>
                  <a:pt x="134874" y="249173"/>
                </a:lnTo>
                <a:lnTo>
                  <a:pt x="140970" y="239633"/>
                </a:lnTo>
                <a:close/>
              </a:path>
              <a:path w="287655" h="249554">
                <a:moveTo>
                  <a:pt x="275844" y="28555"/>
                </a:moveTo>
                <a:lnTo>
                  <a:pt x="275844" y="22859"/>
                </a:lnTo>
                <a:lnTo>
                  <a:pt x="264441" y="22434"/>
                </a:lnTo>
                <a:lnTo>
                  <a:pt x="135518" y="223833"/>
                </a:lnTo>
                <a:lnTo>
                  <a:pt x="140970" y="233933"/>
                </a:lnTo>
                <a:lnTo>
                  <a:pt x="140970" y="239633"/>
                </a:lnTo>
                <a:lnTo>
                  <a:pt x="275844" y="28555"/>
                </a:lnTo>
                <a:close/>
              </a:path>
              <a:path w="287655" h="249554">
                <a:moveTo>
                  <a:pt x="275844" y="22859"/>
                </a:moveTo>
                <a:lnTo>
                  <a:pt x="270510" y="12953"/>
                </a:lnTo>
                <a:lnTo>
                  <a:pt x="264441" y="22434"/>
                </a:lnTo>
                <a:lnTo>
                  <a:pt x="275844" y="22859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915072" y="3859305"/>
            <a:ext cx="234203" cy="0"/>
          </a:xfrm>
          <a:custGeom>
            <a:avLst/>
            <a:gdLst/>
            <a:ahLst/>
            <a:cxnLst/>
            <a:rect l="l" t="t" r="r" b="b"/>
            <a:pathLst>
              <a:path w="265430">
                <a:moveTo>
                  <a:pt x="0" y="0"/>
                </a:moveTo>
                <a:lnTo>
                  <a:pt x="265175" y="0"/>
                </a:lnTo>
              </a:path>
            </a:pathLst>
          </a:custGeom>
          <a:ln w="28955">
            <a:solidFill>
              <a:srgbClr val="0066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973566" y="3925196"/>
            <a:ext cx="117662" cy="0"/>
          </a:xfrm>
          <a:custGeom>
            <a:avLst/>
            <a:gdLst/>
            <a:ahLst/>
            <a:cxnLst/>
            <a:rect l="l" t="t" r="r" b="b"/>
            <a:pathLst>
              <a:path w="133350">
                <a:moveTo>
                  <a:pt x="0" y="0"/>
                </a:moveTo>
                <a:lnTo>
                  <a:pt x="133350" y="0"/>
                </a:lnTo>
              </a:path>
            </a:pathLst>
          </a:custGeom>
          <a:ln w="28955">
            <a:solidFill>
              <a:srgbClr val="0000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 txBox="1"/>
          <p:nvPr/>
        </p:nvSpPr>
        <p:spPr>
          <a:xfrm>
            <a:off x="6613487" y="1968201"/>
            <a:ext cx="1334060" cy="25567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1588" b="1" spc="-4" dirty="0">
                <a:solidFill>
                  <a:srgbClr val="9A0000"/>
                </a:solidFill>
                <a:latin typeface="Arial"/>
                <a:cs typeface="Arial"/>
              </a:rPr>
              <a:t>Inclinometers</a:t>
            </a:r>
            <a:endParaRPr sz="1588">
              <a:latin typeface="Arial"/>
              <a:cs typeface="Arial"/>
            </a:endParaRPr>
          </a:p>
        </p:txBody>
      </p:sp>
      <p:sp>
        <p:nvSpPr>
          <p:cNvPr id="83" name="object 83"/>
          <p:cNvSpPr/>
          <p:nvPr/>
        </p:nvSpPr>
        <p:spPr>
          <a:xfrm>
            <a:off x="7988897" y="2150185"/>
            <a:ext cx="193862" cy="1475254"/>
          </a:xfrm>
          <a:custGeom>
            <a:avLst/>
            <a:gdLst/>
            <a:ahLst/>
            <a:cxnLst/>
            <a:rect l="l" t="t" r="r" b="b"/>
            <a:pathLst>
              <a:path w="219709" h="1671954">
                <a:moveTo>
                  <a:pt x="191318" y="1528538"/>
                </a:moveTo>
                <a:lnTo>
                  <a:pt x="28193" y="0"/>
                </a:lnTo>
                <a:lnTo>
                  <a:pt x="0" y="3048"/>
                </a:lnTo>
                <a:lnTo>
                  <a:pt x="162375" y="1531639"/>
                </a:lnTo>
                <a:lnTo>
                  <a:pt x="191318" y="1528538"/>
                </a:lnTo>
                <a:close/>
              </a:path>
              <a:path w="219709" h="1671954">
                <a:moveTo>
                  <a:pt x="192785" y="1667764"/>
                </a:moveTo>
                <a:lnTo>
                  <a:pt x="192785" y="1542288"/>
                </a:lnTo>
                <a:lnTo>
                  <a:pt x="163829" y="1545336"/>
                </a:lnTo>
                <a:lnTo>
                  <a:pt x="162375" y="1531639"/>
                </a:lnTo>
                <a:lnTo>
                  <a:pt x="134111" y="1534668"/>
                </a:lnTo>
                <a:lnTo>
                  <a:pt x="192023" y="1671828"/>
                </a:lnTo>
                <a:lnTo>
                  <a:pt x="192785" y="1667764"/>
                </a:lnTo>
                <a:close/>
              </a:path>
              <a:path w="219709" h="1671954">
                <a:moveTo>
                  <a:pt x="192785" y="1542288"/>
                </a:moveTo>
                <a:lnTo>
                  <a:pt x="191318" y="1528538"/>
                </a:lnTo>
                <a:lnTo>
                  <a:pt x="162375" y="1531639"/>
                </a:lnTo>
                <a:lnTo>
                  <a:pt x="163829" y="1545336"/>
                </a:lnTo>
                <a:lnTo>
                  <a:pt x="192785" y="1542288"/>
                </a:lnTo>
                <a:close/>
              </a:path>
              <a:path w="219709" h="1671954">
                <a:moveTo>
                  <a:pt x="219455" y="1525524"/>
                </a:moveTo>
                <a:lnTo>
                  <a:pt x="191318" y="1528538"/>
                </a:lnTo>
                <a:lnTo>
                  <a:pt x="192785" y="1542288"/>
                </a:lnTo>
                <a:lnTo>
                  <a:pt x="192785" y="1667764"/>
                </a:lnTo>
                <a:lnTo>
                  <a:pt x="219455" y="1525524"/>
                </a:lnTo>
                <a:close/>
              </a:path>
            </a:pathLst>
          </a:custGeom>
          <a:solidFill>
            <a:srgbClr val="99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 txBox="1"/>
          <p:nvPr/>
        </p:nvSpPr>
        <p:spPr>
          <a:xfrm>
            <a:off x="842009" y="1160705"/>
            <a:ext cx="7440706" cy="771845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3177" b="1" spc="9" dirty="0">
                <a:solidFill>
                  <a:srgbClr val="9A0000"/>
                </a:solidFill>
                <a:latin typeface="Arial"/>
                <a:cs typeface="Arial"/>
              </a:rPr>
              <a:t>S</a:t>
            </a:r>
            <a:r>
              <a:rPr sz="2515" b="1" spc="9" dirty="0">
                <a:solidFill>
                  <a:srgbClr val="9A0000"/>
                </a:solidFill>
                <a:latin typeface="Arial"/>
                <a:cs typeface="Arial"/>
              </a:rPr>
              <a:t>URCHARGING </a:t>
            </a:r>
            <a:r>
              <a:rPr sz="3177" b="1" spc="-13" dirty="0">
                <a:solidFill>
                  <a:srgbClr val="9A0000"/>
                </a:solidFill>
                <a:latin typeface="Arial"/>
                <a:cs typeface="Arial"/>
              </a:rPr>
              <a:t>I</a:t>
            </a:r>
            <a:r>
              <a:rPr sz="2515" b="1" spc="-13" dirty="0">
                <a:solidFill>
                  <a:srgbClr val="9A0000"/>
                </a:solidFill>
                <a:latin typeface="Arial"/>
                <a:cs typeface="Arial"/>
              </a:rPr>
              <a:t>NSTRUMENTATION</a:t>
            </a:r>
            <a:r>
              <a:rPr sz="2515" b="1" spc="-18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3177" b="1" spc="9" dirty="0">
                <a:solidFill>
                  <a:srgbClr val="9A0000"/>
                </a:solidFill>
                <a:latin typeface="Arial"/>
                <a:cs typeface="Arial"/>
              </a:rPr>
              <a:t>E</a:t>
            </a:r>
            <a:r>
              <a:rPr sz="2515" b="1" spc="9" dirty="0">
                <a:solidFill>
                  <a:srgbClr val="9A0000"/>
                </a:solidFill>
                <a:latin typeface="Arial"/>
                <a:cs typeface="Arial"/>
              </a:rPr>
              <a:t>XAMPLE</a:t>
            </a:r>
            <a:endParaRPr sz="2515">
              <a:latin typeface="Arial"/>
              <a:cs typeface="Arial"/>
            </a:endParaRPr>
          </a:p>
          <a:p>
            <a:pPr marL="1210860" algn="ctr">
              <a:spcBef>
                <a:spcPts val="26"/>
              </a:spcBef>
            </a:pPr>
            <a:r>
              <a:rPr sz="1765" b="1" spc="-9" dirty="0">
                <a:solidFill>
                  <a:srgbClr val="800080"/>
                </a:solidFill>
                <a:latin typeface="Arial"/>
                <a:cs typeface="Arial"/>
              </a:rPr>
              <a:t>Surcharge</a:t>
            </a:r>
            <a:endParaRPr sz="1765">
              <a:latin typeface="Arial"/>
              <a:cs typeface="Arial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4507006" y="6181164"/>
            <a:ext cx="2723590" cy="22861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1412" spc="-4" dirty="0">
                <a:solidFill>
                  <a:srgbClr val="2D2D8A"/>
                </a:solidFill>
                <a:latin typeface="Arial"/>
                <a:cs typeface="Arial"/>
              </a:rPr>
              <a:t>Courtesy of</a:t>
            </a:r>
            <a:r>
              <a:rPr sz="1412" spc="-31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412" spc="-9" dirty="0">
                <a:solidFill>
                  <a:srgbClr val="2D2D8A"/>
                </a:solidFill>
                <a:latin typeface="Arial"/>
                <a:cs typeface="Arial"/>
                <a:hlinkClick r:id="rId24"/>
              </a:rPr>
              <a:t>www.nhi.fhwa.dot.gov</a:t>
            </a:r>
            <a:endParaRPr sz="1412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6384669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819689" y="6263191"/>
            <a:ext cx="703729" cy="14705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882" dirty="0">
                <a:latin typeface="Arial"/>
                <a:cs typeface="Arial"/>
              </a:rPr>
              <a:t>Slide </a:t>
            </a:r>
            <a:r>
              <a:rPr sz="882" spc="-4" dirty="0">
                <a:latin typeface="Arial"/>
                <a:cs typeface="Arial"/>
              </a:rPr>
              <a:t>68 of</a:t>
            </a:r>
            <a:r>
              <a:rPr sz="882" spc="-101" dirty="0">
                <a:latin typeface="Arial"/>
                <a:cs typeface="Arial"/>
              </a:rPr>
              <a:t> </a:t>
            </a:r>
            <a:r>
              <a:rPr sz="882" spc="-4" dirty="0">
                <a:latin typeface="Arial"/>
                <a:cs typeface="Arial"/>
              </a:rPr>
              <a:t>74</a:t>
            </a:r>
            <a:endParaRPr sz="882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07362" y="6265213"/>
            <a:ext cx="859491" cy="14705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882" spc="-4" dirty="0">
                <a:latin typeface="Arial"/>
                <a:cs typeface="Arial"/>
              </a:rPr>
              <a:t>Revised</a:t>
            </a:r>
            <a:r>
              <a:rPr sz="882" spc="-62" dirty="0">
                <a:latin typeface="Arial"/>
                <a:cs typeface="Arial"/>
              </a:rPr>
              <a:t> </a:t>
            </a:r>
            <a:r>
              <a:rPr sz="882" spc="-4" dirty="0">
                <a:latin typeface="Arial"/>
                <a:cs typeface="Arial"/>
              </a:rPr>
              <a:t>03/2013</a:t>
            </a:r>
            <a:endParaRPr sz="882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7883" y="552898"/>
            <a:ext cx="8068235" cy="553976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3196088" marR="2490640" indent="-699284">
              <a:spcBef>
                <a:spcPts val="84"/>
              </a:spcBef>
            </a:pPr>
            <a:r>
              <a:rPr sz="1765" spc="-9" dirty="0">
                <a:solidFill>
                  <a:srgbClr val="FFFFFF"/>
                </a:solidFill>
                <a:latin typeface="Arial Black"/>
                <a:cs typeface="Arial Black"/>
              </a:rPr>
              <a:t>14.330 SOIL MECHANICS  Consolidation</a:t>
            </a:r>
            <a:endParaRPr sz="1765">
              <a:latin typeface="Arial Black"/>
              <a:cs typeface="Arial Black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885316" y="4303059"/>
            <a:ext cx="2000250" cy="18825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279711" y="5506794"/>
            <a:ext cx="1671917" cy="17430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1059" spc="-4" dirty="0">
                <a:solidFill>
                  <a:srgbClr val="2D2D8A"/>
                </a:solidFill>
                <a:latin typeface="Arial"/>
                <a:cs typeface="Arial"/>
              </a:rPr>
              <a:t>Courtesy of</a:t>
            </a:r>
            <a:r>
              <a:rPr sz="1059" spc="216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059" spc="-9" dirty="0">
                <a:solidFill>
                  <a:srgbClr val="2D2D8A"/>
                </a:solidFill>
                <a:latin typeface="Arial"/>
                <a:cs typeface="Arial"/>
                <a:hlinkClick r:id="rId3"/>
              </a:rPr>
              <a:t>www.nilex.com</a:t>
            </a:r>
            <a:endParaRPr sz="1059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008530" y="2457450"/>
            <a:ext cx="2395593" cy="301953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022029" y="6222179"/>
            <a:ext cx="1671917" cy="17430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1059" spc="-4" dirty="0">
                <a:solidFill>
                  <a:srgbClr val="2D2D8A"/>
                </a:solidFill>
                <a:latin typeface="Arial"/>
                <a:cs typeface="Arial"/>
              </a:rPr>
              <a:t>Courtesy of</a:t>
            </a:r>
            <a:r>
              <a:rPr sz="1059" spc="216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059" spc="-9" dirty="0">
                <a:solidFill>
                  <a:srgbClr val="2D2D8A"/>
                </a:solidFill>
                <a:latin typeface="Arial"/>
                <a:cs typeface="Arial"/>
                <a:hlinkClick r:id="rId3"/>
              </a:rPr>
              <a:t>www.nilex.com</a:t>
            </a:r>
            <a:endParaRPr sz="1059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439771" y="4058546"/>
            <a:ext cx="2923054" cy="17430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1059" spc="-4" dirty="0">
                <a:solidFill>
                  <a:srgbClr val="2D2D8A"/>
                </a:solidFill>
                <a:latin typeface="Arial"/>
                <a:cs typeface="Arial"/>
              </a:rPr>
              <a:t>Courtesy of</a:t>
            </a:r>
            <a:r>
              <a:rPr sz="1059" spc="4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059" spc="-9" dirty="0">
                <a:solidFill>
                  <a:srgbClr val="2D2D8A"/>
                </a:solidFill>
                <a:latin typeface="Arial"/>
                <a:cs typeface="Arial"/>
                <a:hlinkClick r:id="rId5"/>
              </a:rPr>
              <a:t>www.americandrainagesystems.com</a:t>
            </a:r>
            <a:endParaRPr sz="1059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899647" y="2016386"/>
            <a:ext cx="4436185" cy="201705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322755" y="280720"/>
            <a:ext cx="7682753" cy="826154"/>
          </a:xfrm>
          <a:prstGeom prst="rect">
            <a:avLst/>
          </a:prstGeom>
        </p:spPr>
        <p:txBody>
          <a:bodyPr vert="horz" wrap="square" lIns="0" tIns="11206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88"/>
              </a:spcBef>
            </a:pPr>
            <a:r>
              <a:rPr sz="3177" b="1" spc="13" dirty="0">
                <a:solidFill>
                  <a:srgbClr val="9A0000"/>
                </a:solidFill>
                <a:latin typeface="Arial"/>
                <a:cs typeface="Arial"/>
              </a:rPr>
              <a:t>G</a:t>
            </a:r>
            <a:r>
              <a:rPr sz="2515" b="1" spc="13" dirty="0">
                <a:solidFill>
                  <a:srgbClr val="9A0000"/>
                </a:solidFill>
                <a:latin typeface="Arial"/>
                <a:cs typeface="Arial"/>
              </a:rPr>
              <a:t>ROUND </a:t>
            </a:r>
            <a:r>
              <a:rPr sz="3177" b="1" spc="-9" dirty="0">
                <a:solidFill>
                  <a:srgbClr val="9A0000"/>
                </a:solidFill>
                <a:latin typeface="Arial"/>
                <a:cs typeface="Arial"/>
              </a:rPr>
              <a:t>M</a:t>
            </a:r>
            <a:r>
              <a:rPr sz="2515" b="1" spc="-9" dirty="0">
                <a:solidFill>
                  <a:srgbClr val="9A0000"/>
                </a:solidFill>
                <a:latin typeface="Arial"/>
                <a:cs typeface="Arial"/>
              </a:rPr>
              <a:t>ODIFICATION </a:t>
            </a:r>
            <a:r>
              <a:rPr sz="2515" b="1" spc="13" dirty="0">
                <a:solidFill>
                  <a:srgbClr val="9A0000"/>
                </a:solidFill>
                <a:latin typeface="Arial"/>
                <a:cs typeface="Arial"/>
              </a:rPr>
              <a:t>FOR</a:t>
            </a:r>
            <a:r>
              <a:rPr sz="2515" b="1" spc="141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3177" b="1" spc="-4" dirty="0">
                <a:solidFill>
                  <a:srgbClr val="9A0000"/>
                </a:solidFill>
                <a:latin typeface="Arial"/>
                <a:cs typeface="Arial"/>
              </a:rPr>
              <a:t>C</a:t>
            </a:r>
            <a:r>
              <a:rPr sz="2515" b="1" spc="-4" dirty="0">
                <a:solidFill>
                  <a:srgbClr val="9A0000"/>
                </a:solidFill>
                <a:latin typeface="Arial"/>
                <a:cs typeface="Arial"/>
              </a:rPr>
              <a:t>ONSOLIDATION</a:t>
            </a:r>
            <a:endParaRPr sz="2515" dirty="0">
              <a:latin typeface="Arial"/>
              <a:cs typeface="Arial"/>
            </a:endParaRPr>
          </a:p>
          <a:p>
            <a:pPr>
              <a:spcBef>
                <a:spcPts val="31"/>
              </a:spcBef>
            </a:pPr>
            <a:r>
              <a:rPr sz="2118" b="1" spc="-13" dirty="0">
                <a:solidFill>
                  <a:srgbClr val="00B050"/>
                </a:solidFill>
                <a:latin typeface="Arial"/>
                <a:cs typeface="Arial"/>
              </a:rPr>
              <a:t>P</a:t>
            </a:r>
            <a:r>
              <a:rPr sz="1677" b="1" spc="-13" dirty="0">
                <a:solidFill>
                  <a:srgbClr val="00B050"/>
                </a:solidFill>
                <a:latin typeface="Arial"/>
                <a:cs typeface="Arial"/>
              </a:rPr>
              <a:t>REFABRICATED </a:t>
            </a:r>
            <a:r>
              <a:rPr sz="2118" b="1" dirty="0">
                <a:solidFill>
                  <a:srgbClr val="00B050"/>
                </a:solidFill>
                <a:latin typeface="Arial"/>
                <a:cs typeface="Arial"/>
              </a:rPr>
              <a:t>V</a:t>
            </a:r>
            <a:r>
              <a:rPr sz="1677" b="1" dirty="0">
                <a:solidFill>
                  <a:srgbClr val="00B050"/>
                </a:solidFill>
                <a:latin typeface="Arial"/>
                <a:cs typeface="Arial"/>
              </a:rPr>
              <a:t>ERTICAL </a:t>
            </a:r>
            <a:r>
              <a:rPr sz="2118" b="1" spc="4" dirty="0">
                <a:solidFill>
                  <a:srgbClr val="00B050"/>
                </a:solidFill>
                <a:latin typeface="Arial"/>
                <a:cs typeface="Arial"/>
              </a:rPr>
              <a:t>D</a:t>
            </a:r>
            <a:r>
              <a:rPr sz="1677" b="1" spc="4" dirty="0">
                <a:solidFill>
                  <a:srgbClr val="00B050"/>
                </a:solidFill>
                <a:latin typeface="Arial"/>
                <a:cs typeface="Arial"/>
              </a:rPr>
              <a:t>RAINS </a:t>
            </a:r>
            <a:r>
              <a:rPr sz="2118" dirty="0">
                <a:solidFill>
                  <a:srgbClr val="9A0000"/>
                </a:solidFill>
                <a:latin typeface="Arial"/>
                <a:cs typeface="Arial"/>
              </a:rPr>
              <a:t>(PVD’</a:t>
            </a:r>
            <a:r>
              <a:rPr sz="1677" dirty="0">
                <a:solidFill>
                  <a:srgbClr val="9A0000"/>
                </a:solidFill>
                <a:latin typeface="Arial"/>
                <a:cs typeface="Arial"/>
              </a:rPr>
              <a:t>S</a:t>
            </a:r>
            <a:r>
              <a:rPr sz="2118" dirty="0">
                <a:solidFill>
                  <a:srgbClr val="9A0000"/>
                </a:solidFill>
                <a:latin typeface="Arial"/>
                <a:cs typeface="Arial"/>
              </a:rPr>
              <a:t>) (</a:t>
            </a:r>
            <a:r>
              <a:rPr sz="1677" dirty="0">
                <a:solidFill>
                  <a:srgbClr val="9A0000"/>
                </a:solidFill>
                <a:latin typeface="Arial"/>
                <a:cs typeface="Arial"/>
              </a:rPr>
              <a:t>A</a:t>
            </a:r>
            <a:r>
              <a:rPr sz="2118" dirty="0">
                <a:solidFill>
                  <a:srgbClr val="9A0000"/>
                </a:solidFill>
                <a:latin typeface="Arial"/>
                <a:cs typeface="Arial"/>
              </a:rPr>
              <a:t>.</a:t>
            </a:r>
            <a:r>
              <a:rPr sz="1677" dirty="0">
                <a:solidFill>
                  <a:srgbClr val="9A0000"/>
                </a:solidFill>
                <a:latin typeface="Arial"/>
                <a:cs typeface="Arial"/>
              </a:rPr>
              <a:t>K</a:t>
            </a:r>
            <a:r>
              <a:rPr sz="2118" dirty="0">
                <a:solidFill>
                  <a:srgbClr val="9A0000"/>
                </a:solidFill>
                <a:latin typeface="Arial"/>
                <a:cs typeface="Arial"/>
              </a:rPr>
              <a:t>.</a:t>
            </a:r>
            <a:r>
              <a:rPr sz="1677" dirty="0">
                <a:solidFill>
                  <a:srgbClr val="9A0000"/>
                </a:solidFill>
                <a:latin typeface="Arial"/>
                <a:cs typeface="Arial"/>
              </a:rPr>
              <a:t>A</a:t>
            </a:r>
            <a:r>
              <a:rPr sz="2118" dirty="0">
                <a:solidFill>
                  <a:srgbClr val="9A0000"/>
                </a:solidFill>
                <a:latin typeface="Arial"/>
                <a:cs typeface="Arial"/>
              </a:rPr>
              <a:t>. </a:t>
            </a:r>
            <a:r>
              <a:rPr sz="2118" spc="4" dirty="0">
                <a:solidFill>
                  <a:srgbClr val="9A0000"/>
                </a:solidFill>
                <a:latin typeface="Arial"/>
                <a:cs typeface="Arial"/>
              </a:rPr>
              <a:t>W</a:t>
            </a:r>
            <a:r>
              <a:rPr sz="1677" spc="4" dirty="0">
                <a:solidFill>
                  <a:srgbClr val="9A0000"/>
                </a:solidFill>
                <a:latin typeface="Arial"/>
                <a:cs typeface="Arial"/>
              </a:rPr>
              <a:t>ICK</a:t>
            </a:r>
            <a:r>
              <a:rPr sz="1677" spc="-66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2118" spc="4" dirty="0">
                <a:solidFill>
                  <a:srgbClr val="9A0000"/>
                </a:solidFill>
                <a:latin typeface="Arial"/>
                <a:cs typeface="Arial"/>
              </a:rPr>
              <a:t>D</a:t>
            </a:r>
            <a:r>
              <a:rPr sz="1677" spc="4" dirty="0">
                <a:solidFill>
                  <a:srgbClr val="9A0000"/>
                </a:solidFill>
                <a:latin typeface="Arial"/>
                <a:cs typeface="Arial"/>
              </a:rPr>
              <a:t>RAINS</a:t>
            </a:r>
            <a:r>
              <a:rPr sz="2118" spc="4" dirty="0">
                <a:solidFill>
                  <a:srgbClr val="9A0000"/>
                </a:solidFill>
                <a:latin typeface="Arial"/>
                <a:cs typeface="Arial"/>
              </a:rPr>
              <a:t>)</a:t>
            </a:r>
            <a:endParaRPr sz="2118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464429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28725" y="252413"/>
            <a:ext cx="6726114" cy="218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210282" y="3770313"/>
            <a:ext cx="8763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/>
              <a:t> Spring is analogous to soil skeleton (</a:t>
            </a:r>
            <a:r>
              <a:rPr lang="en-US" dirty="0">
                <a:solidFill>
                  <a:srgbClr val="FF0000"/>
                </a:solidFill>
              </a:rPr>
              <a:t>effective stress</a:t>
            </a:r>
            <a:r>
              <a:rPr lang="en-US" dirty="0"/>
              <a:t>)</a:t>
            </a:r>
          </a:p>
          <a:p>
            <a:pPr>
              <a:buFont typeface="Arial" pitchFamily="34" charset="0"/>
              <a:buChar char="•"/>
            </a:pPr>
            <a:r>
              <a:rPr lang="en-US" dirty="0"/>
              <a:t> Initially, the pore water takes up the change in total stress so effective stress does not change</a:t>
            </a:r>
          </a:p>
          <a:p>
            <a:pPr>
              <a:buFont typeface="Arial" pitchFamily="34" charset="0"/>
              <a:buChar char="•"/>
            </a:pPr>
            <a:r>
              <a:rPr lang="en-US" dirty="0"/>
              <a:t> As excess pore water pressure drains, the effective stress increases (skeleton takes up load)</a:t>
            </a:r>
          </a:p>
          <a:p>
            <a:pPr>
              <a:buFont typeface="Arial" pitchFamily="34" charset="0"/>
              <a:buChar char="•"/>
            </a:pPr>
            <a:r>
              <a:rPr lang="en-US" dirty="0"/>
              <a:t> Consolidation is complete when excess pressure dissipates and flow stops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  <a:p>
            <a:pPr>
              <a:buFont typeface="Arial" pitchFamily="34" charset="0"/>
              <a:buChar char="•"/>
            </a:pP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So consolidation is </a:t>
            </a:r>
            <a:r>
              <a:rPr lang="en-US" b="1" dirty="0">
                <a:solidFill>
                  <a:srgbClr val="FF0000"/>
                </a:solidFill>
              </a:rPr>
              <a:t>TIME DEPENDENT </a:t>
            </a:r>
            <a:r>
              <a:rPr lang="en-US" dirty="0">
                <a:solidFill>
                  <a:srgbClr val="FF0000"/>
                </a:solidFill>
              </a:rPr>
              <a:t>because it is a pressure dissipation (flow) process!</a:t>
            </a:r>
          </a:p>
          <a:p>
            <a:pPr>
              <a:buFont typeface="Arial" pitchFamily="34" charset="0"/>
              <a:buChar char="•"/>
            </a:pPr>
            <a:r>
              <a:rPr lang="en-US" dirty="0"/>
              <a:t> Depends on </a:t>
            </a:r>
            <a:r>
              <a:rPr lang="en-US" dirty="0">
                <a:solidFill>
                  <a:srgbClr val="0000FF"/>
                </a:solidFill>
              </a:rPr>
              <a:t>hydraulic conductivity</a:t>
            </a:r>
            <a:r>
              <a:rPr lang="en-US" dirty="0"/>
              <a:t> </a:t>
            </a:r>
            <a:r>
              <a:rPr lang="en-US" dirty="0">
                <a:solidFill>
                  <a:srgbClr val="0000FF"/>
                </a:solidFill>
              </a:rPr>
              <a:t>(k) </a:t>
            </a:r>
            <a:r>
              <a:rPr lang="en-US" dirty="0"/>
              <a:t>and </a:t>
            </a:r>
            <a:r>
              <a:rPr lang="en-US" dirty="0">
                <a:solidFill>
                  <a:srgbClr val="0000FF"/>
                </a:solidFill>
              </a:rPr>
              <a:t>length of drainage path (</a:t>
            </a:r>
            <a:r>
              <a:rPr lang="en-US" dirty="0" err="1">
                <a:solidFill>
                  <a:srgbClr val="0000FF"/>
                </a:solidFill>
              </a:rPr>
              <a:t>H</a:t>
            </a:r>
            <a:r>
              <a:rPr lang="en-US" baseline="-25000" dirty="0" err="1">
                <a:solidFill>
                  <a:srgbClr val="0000FF"/>
                </a:solidFill>
              </a:rPr>
              <a:t>dr</a:t>
            </a:r>
            <a:r>
              <a:rPr lang="en-US" dirty="0">
                <a:solidFill>
                  <a:srgbClr val="0000FF"/>
                </a:solidFill>
              </a:rPr>
              <a:t>)  </a:t>
            </a:r>
          </a:p>
        </p:txBody>
      </p:sp>
      <p:cxnSp>
        <p:nvCxnSpPr>
          <p:cNvPr id="7" name="Straight Arrow Connector 6"/>
          <p:cNvCxnSpPr/>
          <p:nvPr/>
        </p:nvCxnSpPr>
        <p:spPr bwMode="auto">
          <a:xfrm rot="5400000" flipH="1" flipV="1">
            <a:off x="5214938" y="1042988"/>
            <a:ext cx="923925" cy="1588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8" name="Rectangle 4"/>
          <p:cNvSpPr txBox="1">
            <a:spLocks noChangeArrowheads="1"/>
          </p:cNvSpPr>
          <p:nvPr/>
        </p:nvSpPr>
        <p:spPr bwMode="auto">
          <a:xfrm>
            <a:off x="5381625" y="88900"/>
            <a:ext cx="65722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Flow</a:t>
            </a:r>
          </a:p>
        </p:txBody>
      </p:sp>
      <p:sp>
        <p:nvSpPr>
          <p:cNvPr id="10" name="Rectangle 4"/>
          <p:cNvSpPr txBox="1">
            <a:spLocks noChangeArrowheads="1"/>
          </p:cNvSpPr>
          <p:nvPr/>
        </p:nvSpPr>
        <p:spPr bwMode="auto">
          <a:xfrm>
            <a:off x="3667125" y="88900"/>
            <a:ext cx="65722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1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</a:t>
            </a:r>
          </a:p>
        </p:txBody>
      </p:sp>
      <p:graphicFrame>
        <p:nvGraphicFramePr>
          <p:cNvPr id="13926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0351053"/>
              </p:ext>
            </p:extLst>
          </p:nvPr>
        </p:nvGraphicFramePr>
        <p:xfrm>
          <a:off x="1725613" y="2430463"/>
          <a:ext cx="67627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93480" imgH="228600" progId="Equation.3">
                  <p:embed/>
                </p:oleObj>
              </mc:Choice>
              <mc:Fallback>
                <p:oleObj name="Equation" r:id="rId3" imgW="393480" imgH="2286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5613" y="2430463"/>
                        <a:ext cx="676275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5554567"/>
              </p:ext>
            </p:extLst>
          </p:nvPr>
        </p:nvGraphicFramePr>
        <p:xfrm>
          <a:off x="2801938" y="2271713"/>
          <a:ext cx="3460750" cy="149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108160" imgH="914400" progId="Equation.3">
                  <p:embed/>
                </p:oleObj>
              </mc:Choice>
              <mc:Fallback>
                <p:oleObj name="Equation" r:id="rId5" imgW="2108160" imgH="9144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1938" y="2271713"/>
                        <a:ext cx="3460750" cy="1498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5150017"/>
              </p:ext>
            </p:extLst>
          </p:nvPr>
        </p:nvGraphicFramePr>
        <p:xfrm>
          <a:off x="4610100" y="2362200"/>
          <a:ext cx="1731963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54080" imgH="482400" progId="Equation.3">
                  <p:embed/>
                </p:oleObj>
              </mc:Choice>
              <mc:Fallback>
                <p:oleObj name="Equation" r:id="rId7" imgW="1054080" imgH="4824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0100" y="2362200"/>
                        <a:ext cx="1731963" cy="793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3094244"/>
              </p:ext>
            </p:extLst>
          </p:nvPr>
        </p:nvGraphicFramePr>
        <p:xfrm>
          <a:off x="7075488" y="2316163"/>
          <a:ext cx="1069975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22080" imgH="457200" progId="Equation.3">
                  <p:embed/>
                </p:oleObj>
              </mc:Choice>
              <mc:Fallback>
                <p:oleObj name="Equation" r:id="rId9" imgW="622080" imgH="4572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5488" y="2316163"/>
                        <a:ext cx="1069975" cy="787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3668702"/>
              </p:ext>
            </p:extLst>
          </p:nvPr>
        </p:nvGraphicFramePr>
        <p:xfrm>
          <a:off x="3152775" y="-71438"/>
          <a:ext cx="1244600" cy="6477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83920" imgH="304560" progId="Equation.3">
                  <p:embed/>
                </p:oleObj>
              </mc:Choice>
              <mc:Fallback>
                <p:oleObj name="Equation" r:id="rId11" imgW="583920" imgH="30456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152775" y="-71438"/>
                        <a:ext cx="1244600" cy="6477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83190"/>
              </p:ext>
            </p:extLst>
          </p:nvPr>
        </p:nvGraphicFramePr>
        <p:xfrm>
          <a:off x="1739900" y="123106"/>
          <a:ext cx="92075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31640" imgH="228600" progId="Equation.3">
                  <p:embed/>
                </p:oleObj>
              </mc:Choice>
              <mc:Fallback>
                <p:oleObj name="Equation" r:id="rId13" imgW="431640" imgH="228600" progId="Equation.3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739900" y="123106"/>
                        <a:ext cx="920750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7883" y="552898"/>
            <a:ext cx="8068235" cy="553976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3196088" marR="2490640" indent="-699284">
              <a:spcBef>
                <a:spcPts val="84"/>
              </a:spcBef>
            </a:pPr>
            <a:r>
              <a:rPr sz="1765" spc="-9" dirty="0">
                <a:solidFill>
                  <a:srgbClr val="FFFFFF"/>
                </a:solidFill>
                <a:latin typeface="Arial Black"/>
                <a:cs typeface="Arial Black"/>
              </a:rPr>
              <a:t>14.330 SOIL MECHANICS  Consolidation</a:t>
            </a:r>
            <a:endParaRPr sz="1765">
              <a:latin typeface="Arial Black"/>
              <a:cs typeface="Arial Black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953742" y="2198806"/>
            <a:ext cx="3012772" cy="36449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67154" y="3163421"/>
            <a:ext cx="2000250" cy="181669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37615" y="5069766"/>
            <a:ext cx="2208679" cy="391612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36421" algn="ctr">
              <a:spcBef>
                <a:spcPts val="88"/>
              </a:spcBef>
            </a:pPr>
            <a:r>
              <a:rPr sz="1412" b="1" spc="-4" dirty="0">
                <a:solidFill>
                  <a:srgbClr val="2D2D8A"/>
                </a:solidFill>
                <a:latin typeface="Arial"/>
                <a:cs typeface="Arial"/>
              </a:rPr>
              <a:t>Conceptual</a:t>
            </a:r>
            <a:r>
              <a:rPr sz="1412" b="1" spc="-22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412" b="1" spc="-4" dirty="0">
                <a:solidFill>
                  <a:srgbClr val="2D2D8A"/>
                </a:solidFill>
                <a:latin typeface="Arial"/>
                <a:cs typeface="Arial"/>
              </a:rPr>
              <a:t>Concept</a:t>
            </a:r>
            <a:endParaRPr sz="1412">
              <a:latin typeface="Arial"/>
              <a:cs typeface="Arial"/>
            </a:endParaRPr>
          </a:p>
          <a:p>
            <a:pPr algn="ctr">
              <a:spcBef>
                <a:spcPts val="9"/>
              </a:spcBef>
            </a:pPr>
            <a:r>
              <a:rPr sz="1059" spc="-4" dirty="0">
                <a:solidFill>
                  <a:srgbClr val="2D2D8A"/>
                </a:solidFill>
                <a:latin typeface="Arial"/>
                <a:cs typeface="Arial"/>
              </a:rPr>
              <a:t>Courtesy of</a:t>
            </a:r>
            <a:r>
              <a:rPr sz="1059" spc="243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059" spc="-9" dirty="0">
                <a:solidFill>
                  <a:srgbClr val="2D2D8A"/>
                </a:solidFill>
                <a:latin typeface="Arial"/>
                <a:cs typeface="Arial"/>
                <a:hlinkClick r:id="rId4"/>
              </a:rPr>
              <a:t>www.americanwick.com</a:t>
            </a:r>
            <a:endParaRPr sz="1059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280449" y="2558302"/>
            <a:ext cx="1951167" cy="28265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3660514" y="5417372"/>
            <a:ext cx="4659966" cy="877691"/>
          </a:xfrm>
          <a:prstGeom prst="rect">
            <a:avLst/>
          </a:prstGeom>
        </p:spPr>
        <p:txBody>
          <a:bodyPr vert="horz" wrap="square" lIns="0" tIns="5603" rIns="0" bIns="0" rtlCol="0">
            <a:spAutoFit/>
          </a:bodyPr>
          <a:lstStyle/>
          <a:p>
            <a:pPr marL="2471589" marR="4483" indent="744671">
              <a:lnSpc>
                <a:spcPct val="103299"/>
              </a:lnSpc>
              <a:spcBef>
                <a:spcPts val="44"/>
              </a:spcBef>
            </a:pPr>
            <a:r>
              <a:rPr sz="1059" spc="-4" dirty="0">
                <a:solidFill>
                  <a:srgbClr val="2D2D8A"/>
                </a:solidFill>
                <a:latin typeface="Arial"/>
                <a:cs typeface="Arial"/>
              </a:rPr>
              <a:t>Courtesy of  </a:t>
            </a:r>
            <a:r>
              <a:rPr sz="1059" spc="-9" dirty="0">
                <a:solidFill>
                  <a:srgbClr val="2D2D8A"/>
                </a:solidFill>
                <a:latin typeface="Arial"/>
                <a:cs typeface="Arial"/>
                <a:hlinkClick r:id="rId6"/>
              </a:rPr>
              <a:t>www.americandrainagesystems.com</a:t>
            </a:r>
            <a:endParaRPr sz="1059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147">
              <a:latin typeface="Times New Roman"/>
              <a:cs typeface="Times New Roman"/>
            </a:endParaRPr>
          </a:p>
          <a:p>
            <a:pPr>
              <a:spcBef>
                <a:spcPts val="35"/>
              </a:spcBef>
            </a:pPr>
            <a:endParaRPr sz="1103">
              <a:latin typeface="Times New Roman"/>
              <a:cs typeface="Times New Roman"/>
            </a:endParaRPr>
          </a:p>
          <a:p>
            <a:pPr marL="11206">
              <a:spcBef>
                <a:spcPts val="4"/>
              </a:spcBef>
            </a:pPr>
            <a:r>
              <a:rPr sz="1235" b="1" spc="-4" dirty="0">
                <a:solidFill>
                  <a:srgbClr val="9A0000"/>
                </a:solidFill>
                <a:latin typeface="Arial"/>
                <a:cs typeface="Arial"/>
              </a:rPr>
              <a:t>Figure 7.31. </a:t>
            </a:r>
            <a:r>
              <a:rPr sz="1235" spc="-4" dirty="0">
                <a:solidFill>
                  <a:srgbClr val="9A0000"/>
                </a:solidFill>
                <a:latin typeface="Arial"/>
                <a:cs typeface="Arial"/>
              </a:rPr>
              <a:t>Das FGE</a:t>
            </a:r>
            <a:r>
              <a:rPr sz="1235" spc="-26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1235" spc="-4" dirty="0">
                <a:solidFill>
                  <a:srgbClr val="9A0000"/>
                </a:solidFill>
                <a:latin typeface="Arial"/>
                <a:cs typeface="Arial"/>
              </a:rPr>
              <a:t>(2006).</a:t>
            </a:r>
            <a:endParaRPr sz="1235">
              <a:latin typeface="Arial"/>
              <a:cs typeface="Arial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4294967295"/>
          </p:nvPr>
        </p:nvSpPr>
        <p:spPr>
          <a:xfrm>
            <a:off x="607362" y="6275849"/>
            <a:ext cx="859491" cy="554563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spc="-4" dirty="0"/>
              <a:t>Revised</a:t>
            </a:r>
            <a:r>
              <a:rPr spc="-62" dirty="0"/>
              <a:t> </a:t>
            </a:r>
            <a:r>
              <a:rPr spc="-4" dirty="0"/>
              <a:t>03/2013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4294967295"/>
          </p:nvPr>
        </p:nvSpPr>
        <p:spPr>
          <a:xfrm>
            <a:off x="7819689" y="6273828"/>
            <a:ext cx="703729" cy="831562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dirty="0"/>
              <a:t>Slide </a:t>
            </a:r>
            <a:fld id="{81D60167-4931-47E6-BA6A-407CBD079E47}" type="slidenum">
              <a:rPr dirty="0"/>
              <a:pPr marL="11206">
                <a:spcBef>
                  <a:spcPts val="4"/>
                </a:spcBef>
              </a:pPr>
              <a:t>70</a:t>
            </a:fld>
            <a:r>
              <a:rPr dirty="0"/>
              <a:t> </a:t>
            </a:r>
            <a:r>
              <a:rPr spc="-4" dirty="0"/>
              <a:t>of</a:t>
            </a:r>
            <a:r>
              <a:rPr spc="-110" dirty="0"/>
              <a:t> </a:t>
            </a:r>
            <a:r>
              <a:rPr spc="-4" dirty="0"/>
              <a:t>74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548863" y="280720"/>
            <a:ext cx="7682753" cy="826154"/>
          </a:xfrm>
          <a:prstGeom prst="rect">
            <a:avLst/>
          </a:prstGeom>
        </p:spPr>
        <p:txBody>
          <a:bodyPr vert="horz" wrap="square" lIns="0" tIns="11206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88"/>
              </a:spcBef>
            </a:pPr>
            <a:r>
              <a:rPr sz="3177" b="1" spc="13" dirty="0">
                <a:solidFill>
                  <a:srgbClr val="9A0000"/>
                </a:solidFill>
                <a:latin typeface="Arial"/>
                <a:cs typeface="Arial"/>
              </a:rPr>
              <a:t>G</a:t>
            </a:r>
            <a:r>
              <a:rPr sz="2515" b="1" spc="13" dirty="0">
                <a:solidFill>
                  <a:srgbClr val="9A0000"/>
                </a:solidFill>
                <a:latin typeface="Arial"/>
                <a:cs typeface="Arial"/>
              </a:rPr>
              <a:t>ROUND </a:t>
            </a:r>
            <a:r>
              <a:rPr sz="3177" b="1" spc="-9" dirty="0">
                <a:solidFill>
                  <a:srgbClr val="9A0000"/>
                </a:solidFill>
                <a:latin typeface="Arial"/>
                <a:cs typeface="Arial"/>
              </a:rPr>
              <a:t>M</a:t>
            </a:r>
            <a:r>
              <a:rPr sz="2515" b="1" spc="-9" dirty="0">
                <a:solidFill>
                  <a:srgbClr val="9A0000"/>
                </a:solidFill>
                <a:latin typeface="Arial"/>
                <a:cs typeface="Arial"/>
              </a:rPr>
              <a:t>ODIFICATION </a:t>
            </a:r>
            <a:r>
              <a:rPr sz="2515" b="1" spc="13" dirty="0">
                <a:solidFill>
                  <a:srgbClr val="9A0000"/>
                </a:solidFill>
                <a:latin typeface="Arial"/>
                <a:cs typeface="Arial"/>
              </a:rPr>
              <a:t>FOR</a:t>
            </a:r>
            <a:r>
              <a:rPr sz="2515" b="1" spc="141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3177" b="1" spc="-4" dirty="0">
                <a:solidFill>
                  <a:srgbClr val="9A0000"/>
                </a:solidFill>
                <a:latin typeface="Arial"/>
                <a:cs typeface="Arial"/>
              </a:rPr>
              <a:t>C</a:t>
            </a:r>
            <a:r>
              <a:rPr sz="2515" b="1" spc="-4" dirty="0">
                <a:solidFill>
                  <a:srgbClr val="9A0000"/>
                </a:solidFill>
                <a:latin typeface="Arial"/>
                <a:cs typeface="Arial"/>
              </a:rPr>
              <a:t>ONSOLIDATION</a:t>
            </a:r>
            <a:endParaRPr sz="2515" dirty="0">
              <a:latin typeface="Arial"/>
              <a:cs typeface="Arial"/>
            </a:endParaRPr>
          </a:p>
          <a:p>
            <a:pPr>
              <a:spcBef>
                <a:spcPts val="31"/>
              </a:spcBef>
            </a:pPr>
            <a:r>
              <a:rPr sz="2118" b="1" spc="-13" dirty="0">
                <a:solidFill>
                  <a:srgbClr val="00B050"/>
                </a:solidFill>
                <a:latin typeface="Arial"/>
                <a:cs typeface="Arial"/>
              </a:rPr>
              <a:t>P</a:t>
            </a:r>
            <a:r>
              <a:rPr sz="1677" b="1" spc="-13" dirty="0">
                <a:solidFill>
                  <a:srgbClr val="00B050"/>
                </a:solidFill>
                <a:latin typeface="Arial"/>
                <a:cs typeface="Arial"/>
              </a:rPr>
              <a:t>REFABRICATED </a:t>
            </a:r>
            <a:r>
              <a:rPr sz="2118" b="1" dirty="0">
                <a:solidFill>
                  <a:srgbClr val="00B050"/>
                </a:solidFill>
                <a:latin typeface="Arial"/>
                <a:cs typeface="Arial"/>
              </a:rPr>
              <a:t>V</a:t>
            </a:r>
            <a:r>
              <a:rPr sz="1677" b="1" dirty="0">
                <a:solidFill>
                  <a:srgbClr val="00B050"/>
                </a:solidFill>
                <a:latin typeface="Arial"/>
                <a:cs typeface="Arial"/>
              </a:rPr>
              <a:t>ERTICAL </a:t>
            </a:r>
            <a:r>
              <a:rPr sz="2118" b="1" spc="4" dirty="0">
                <a:solidFill>
                  <a:srgbClr val="00B050"/>
                </a:solidFill>
                <a:latin typeface="Arial"/>
                <a:cs typeface="Arial"/>
              </a:rPr>
              <a:t>D</a:t>
            </a:r>
            <a:r>
              <a:rPr sz="1677" b="1" spc="4" dirty="0">
                <a:solidFill>
                  <a:srgbClr val="00B050"/>
                </a:solidFill>
                <a:latin typeface="Arial"/>
                <a:cs typeface="Arial"/>
              </a:rPr>
              <a:t>RAINS </a:t>
            </a:r>
            <a:r>
              <a:rPr sz="2118" dirty="0">
                <a:solidFill>
                  <a:srgbClr val="9A0000"/>
                </a:solidFill>
                <a:latin typeface="Arial"/>
                <a:cs typeface="Arial"/>
              </a:rPr>
              <a:t>(PVD’</a:t>
            </a:r>
            <a:r>
              <a:rPr sz="1677" dirty="0">
                <a:solidFill>
                  <a:srgbClr val="9A0000"/>
                </a:solidFill>
                <a:latin typeface="Arial"/>
                <a:cs typeface="Arial"/>
              </a:rPr>
              <a:t>S</a:t>
            </a:r>
            <a:r>
              <a:rPr sz="2118" dirty="0">
                <a:solidFill>
                  <a:srgbClr val="9A0000"/>
                </a:solidFill>
                <a:latin typeface="Arial"/>
                <a:cs typeface="Arial"/>
              </a:rPr>
              <a:t>) (</a:t>
            </a:r>
            <a:r>
              <a:rPr sz="1677" dirty="0">
                <a:solidFill>
                  <a:srgbClr val="9A0000"/>
                </a:solidFill>
                <a:latin typeface="Arial"/>
                <a:cs typeface="Arial"/>
              </a:rPr>
              <a:t>A</a:t>
            </a:r>
            <a:r>
              <a:rPr sz="2118" dirty="0">
                <a:solidFill>
                  <a:srgbClr val="9A0000"/>
                </a:solidFill>
                <a:latin typeface="Arial"/>
                <a:cs typeface="Arial"/>
              </a:rPr>
              <a:t>.</a:t>
            </a:r>
            <a:r>
              <a:rPr sz="1677" dirty="0">
                <a:solidFill>
                  <a:srgbClr val="9A0000"/>
                </a:solidFill>
                <a:latin typeface="Arial"/>
                <a:cs typeface="Arial"/>
              </a:rPr>
              <a:t>K</a:t>
            </a:r>
            <a:r>
              <a:rPr sz="2118" dirty="0">
                <a:solidFill>
                  <a:srgbClr val="9A0000"/>
                </a:solidFill>
                <a:latin typeface="Arial"/>
                <a:cs typeface="Arial"/>
              </a:rPr>
              <a:t>.</a:t>
            </a:r>
            <a:r>
              <a:rPr sz="1677" dirty="0">
                <a:solidFill>
                  <a:srgbClr val="9A0000"/>
                </a:solidFill>
                <a:latin typeface="Arial"/>
                <a:cs typeface="Arial"/>
              </a:rPr>
              <a:t>A</a:t>
            </a:r>
            <a:r>
              <a:rPr sz="2118" dirty="0">
                <a:solidFill>
                  <a:srgbClr val="9A0000"/>
                </a:solidFill>
                <a:latin typeface="Arial"/>
                <a:cs typeface="Arial"/>
              </a:rPr>
              <a:t>. </a:t>
            </a:r>
            <a:r>
              <a:rPr sz="2118" spc="4" dirty="0">
                <a:solidFill>
                  <a:srgbClr val="9A0000"/>
                </a:solidFill>
                <a:latin typeface="Arial"/>
                <a:cs typeface="Arial"/>
              </a:rPr>
              <a:t>W</a:t>
            </a:r>
            <a:r>
              <a:rPr sz="1677" spc="4" dirty="0">
                <a:solidFill>
                  <a:srgbClr val="9A0000"/>
                </a:solidFill>
                <a:latin typeface="Arial"/>
                <a:cs typeface="Arial"/>
              </a:rPr>
              <a:t>ICK</a:t>
            </a:r>
            <a:r>
              <a:rPr sz="1677" spc="-66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2118" spc="4" dirty="0">
                <a:solidFill>
                  <a:srgbClr val="9A0000"/>
                </a:solidFill>
                <a:latin typeface="Arial"/>
                <a:cs typeface="Arial"/>
              </a:rPr>
              <a:t>D</a:t>
            </a:r>
            <a:r>
              <a:rPr sz="1677" spc="4" dirty="0">
                <a:solidFill>
                  <a:srgbClr val="9A0000"/>
                </a:solidFill>
                <a:latin typeface="Arial"/>
                <a:cs typeface="Arial"/>
              </a:rPr>
              <a:t>RAINS</a:t>
            </a:r>
            <a:r>
              <a:rPr sz="2118" spc="4" dirty="0">
                <a:solidFill>
                  <a:srgbClr val="9A0000"/>
                </a:solidFill>
                <a:latin typeface="Arial"/>
                <a:cs typeface="Arial"/>
              </a:rPr>
              <a:t>)</a:t>
            </a:r>
            <a:endParaRPr sz="2118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6773744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7883" y="552898"/>
            <a:ext cx="8068235" cy="553976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3196088" marR="2490640" indent="-699284">
              <a:spcBef>
                <a:spcPts val="84"/>
              </a:spcBef>
            </a:pPr>
            <a:r>
              <a:rPr sz="1765" spc="-9" dirty="0">
                <a:solidFill>
                  <a:srgbClr val="FFFFFF"/>
                </a:solidFill>
                <a:latin typeface="Arial Black"/>
                <a:cs typeface="Arial Black"/>
              </a:rPr>
              <a:t>14.330 SOIL MECHANICS  Consolidation</a:t>
            </a:r>
            <a:endParaRPr sz="1765">
              <a:latin typeface="Arial Black"/>
              <a:cs typeface="Arial Black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39588" y="2575112"/>
            <a:ext cx="3697941" cy="489137"/>
          </a:xfrm>
          <a:custGeom>
            <a:avLst/>
            <a:gdLst/>
            <a:ahLst/>
            <a:cxnLst/>
            <a:rect l="l" t="t" r="r" b="b"/>
            <a:pathLst>
              <a:path w="4191000" h="554354">
                <a:moveTo>
                  <a:pt x="0" y="0"/>
                </a:moveTo>
                <a:lnTo>
                  <a:pt x="0" y="553974"/>
                </a:lnTo>
                <a:lnTo>
                  <a:pt x="4191000" y="553974"/>
                </a:lnTo>
                <a:lnTo>
                  <a:pt x="4191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34210" y="2569060"/>
            <a:ext cx="3709707" cy="500343"/>
          </a:xfrm>
          <a:custGeom>
            <a:avLst/>
            <a:gdLst/>
            <a:ahLst/>
            <a:cxnLst/>
            <a:rect l="l" t="t" r="r" b="b"/>
            <a:pathLst>
              <a:path w="4204335" h="567054">
                <a:moveTo>
                  <a:pt x="4203954" y="566927"/>
                </a:moveTo>
                <a:lnTo>
                  <a:pt x="4203954" y="0"/>
                </a:lnTo>
                <a:lnTo>
                  <a:pt x="0" y="0"/>
                </a:lnTo>
                <a:lnTo>
                  <a:pt x="0" y="566927"/>
                </a:lnTo>
                <a:lnTo>
                  <a:pt x="6096" y="566927"/>
                </a:lnTo>
                <a:lnTo>
                  <a:pt x="6096" y="12954"/>
                </a:lnTo>
                <a:lnTo>
                  <a:pt x="12954" y="6858"/>
                </a:lnTo>
                <a:lnTo>
                  <a:pt x="12954" y="12954"/>
                </a:lnTo>
                <a:lnTo>
                  <a:pt x="4191000" y="12953"/>
                </a:lnTo>
                <a:lnTo>
                  <a:pt x="4191000" y="6857"/>
                </a:lnTo>
                <a:lnTo>
                  <a:pt x="4197096" y="12953"/>
                </a:lnTo>
                <a:lnTo>
                  <a:pt x="4197096" y="566927"/>
                </a:lnTo>
                <a:lnTo>
                  <a:pt x="4203954" y="566927"/>
                </a:lnTo>
                <a:close/>
              </a:path>
              <a:path w="4204335" h="567054">
                <a:moveTo>
                  <a:pt x="12954" y="12954"/>
                </a:moveTo>
                <a:lnTo>
                  <a:pt x="12954" y="6858"/>
                </a:lnTo>
                <a:lnTo>
                  <a:pt x="6096" y="12954"/>
                </a:lnTo>
                <a:lnTo>
                  <a:pt x="12954" y="12954"/>
                </a:lnTo>
                <a:close/>
              </a:path>
              <a:path w="4204335" h="567054">
                <a:moveTo>
                  <a:pt x="12954" y="553974"/>
                </a:moveTo>
                <a:lnTo>
                  <a:pt x="12954" y="12954"/>
                </a:lnTo>
                <a:lnTo>
                  <a:pt x="6096" y="12954"/>
                </a:lnTo>
                <a:lnTo>
                  <a:pt x="6096" y="553974"/>
                </a:lnTo>
                <a:lnTo>
                  <a:pt x="12954" y="553974"/>
                </a:lnTo>
                <a:close/>
              </a:path>
              <a:path w="4204335" h="567054">
                <a:moveTo>
                  <a:pt x="4197096" y="553974"/>
                </a:moveTo>
                <a:lnTo>
                  <a:pt x="6096" y="553974"/>
                </a:lnTo>
                <a:lnTo>
                  <a:pt x="12954" y="560832"/>
                </a:lnTo>
                <a:lnTo>
                  <a:pt x="12954" y="566927"/>
                </a:lnTo>
                <a:lnTo>
                  <a:pt x="4191000" y="566927"/>
                </a:lnTo>
                <a:lnTo>
                  <a:pt x="4191000" y="560832"/>
                </a:lnTo>
                <a:lnTo>
                  <a:pt x="4197096" y="553974"/>
                </a:lnTo>
                <a:close/>
              </a:path>
              <a:path w="4204335" h="567054">
                <a:moveTo>
                  <a:pt x="12954" y="566927"/>
                </a:moveTo>
                <a:lnTo>
                  <a:pt x="12954" y="560832"/>
                </a:lnTo>
                <a:lnTo>
                  <a:pt x="6096" y="553974"/>
                </a:lnTo>
                <a:lnTo>
                  <a:pt x="6096" y="566927"/>
                </a:lnTo>
                <a:lnTo>
                  <a:pt x="12954" y="566927"/>
                </a:lnTo>
                <a:close/>
              </a:path>
              <a:path w="4204335" h="567054">
                <a:moveTo>
                  <a:pt x="4197096" y="12953"/>
                </a:moveTo>
                <a:lnTo>
                  <a:pt x="4191000" y="6857"/>
                </a:lnTo>
                <a:lnTo>
                  <a:pt x="4191000" y="12953"/>
                </a:lnTo>
                <a:lnTo>
                  <a:pt x="4197096" y="12953"/>
                </a:lnTo>
                <a:close/>
              </a:path>
              <a:path w="4204335" h="567054">
                <a:moveTo>
                  <a:pt x="4197096" y="553974"/>
                </a:moveTo>
                <a:lnTo>
                  <a:pt x="4197096" y="12953"/>
                </a:lnTo>
                <a:lnTo>
                  <a:pt x="4191000" y="12953"/>
                </a:lnTo>
                <a:lnTo>
                  <a:pt x="4191000" y="553974"/>
                </a:lnTo>
                <a:lnTo>
                  <a:pt x="4197096" y="553974"/>
                </a:lnTo>
                <a:close/>
              </a:path>
              <a:path w="4204335" h="567054">
                <a:moveTo>
                  <a:pt x="4197096" y="566927"/>
                </a:moveTo>
                <a:lnTo>
                  <a:pt x="4197096" y="553974"/>
                </a:lnTo>
                <a:lnTo>
                  <a:pt x="4191000" y="560832"/>
                </a:lnTo>
                <a:lnTo>
                  <a:pt x="4191000" y="566927"/>
                </a:lnTo>
                <a:lnTo>
                  <a:pt x="4197096" y="56692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101353" y="3063912"/>
            <a:ext cx="336176" cy="1844488"/>
          </a:xfrm>
          <a:custGeom>
            <a:avLst/>
            <a:gdLst/>
            <a:ahLst/>
            <a:cxnLst/>
            <a:rect l="l" t="t" r="r" b="b"/>
            <a:pathLst>
              <a:path w="381000" h="2090420">
                <a:moveTo>
                  <a:pt x="0" y="2090165"/>
                </a:moveTo>
                <a:lnTo>
                  <a:pt x="381000" y="2090165"/>
                </a:lnTo>
                <a:lnTo>
                  <a:pt x="381000" y="0"/>
                </a:lnTo>
                <a:lnTo>
                  <a:pt x="0" y="0"/>
                </a:lnTo>
                <a:lnTo>
                  <a:pt x="0" y="2090165"/>
                </a:lnTo>
                <a:close/>
              </a:path>
            </a:pathLst>
          </a:custGeom>
          <a:solidFill>
            <a:srgbClr val="CC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823882" y="3063912"/>
            <a:ext cx="941294" cy="1844488"/>
          </a:xfrm>
          <a:custGeom>
            <a:avLst/>
            <a:gdLst/>
            <a:ahLst/>
            <a:cxnLst/>
            <a:rect l="l" t="t" r="r" b="b"/>
            <a:pathLst>
              <a:path w="1066800" h="2090420">
                <a:moveTo>
                  <a:pt x="0" y="2090165"/>
                </a:moveTo>
                <a:lnTo>
                  <a:pt x="1066799" y="2090165"/>
                </a:lnTo>
                <a:lnTo>
                  <a:pt x="1066799" y="0"/>
                </a:lnTo>
                <a:lnTo>
                  <a:pt x="0" y="0"/>
                </a:lnTo>
                <a:lnTo>
                  <a:pt x="0" y="2090165"/>
                </a:lnTo>
                <a:close/>
              </a:path>
            </a:pathLst>
          </a:custGeom>
          <a:solidFill>
            <a:srgbClr val="CC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344706" y="3063912"/>
            <a:ext cx="1143000" cy="1844488"/>
          </a:xfrm>
          <a:custGeom>
            <a:avLst/>
            <a:gdLst/>
            <a:ahLst/>
            <a:cxnLst/>
            <a:rect l="l" t="t" r="r" b="b"/>
            <a:pathLst>
              <a:path w="1295400" h="2090420">
                <a:moveTo>
                  <a:pt x="0" y="2090165"/>
                </a:moveTo>
                <a:lnTo>
                  <a:pt x="1295400" y="2090165"/>
                </a:lnTo>
                <a:lnTo>
                  <a:pt x="1295400" y="0"/>
                </a:lnTo>
                <a:lnTo>
                  <a:pt x="0" y="0"/>
                </a:lnTo>
                <a:lnTo>
                  <a:pt x="0" y="2090165"/>
                </a:lnTo>
                <a:close/>
              </a:path>
            </a:pathLst>
          </a:custGeom>
          <a:solidFill>
            <a:srgbClr val="CC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39588" y="3063912"/>
            <a:ext cx="268941" cy="1844488"/>
          </a:xfrm>
          <a:custGeom>
            <a:avLst/>
            <a:gdLst/>
            <a:ahLst/>
            <a:cxnLst/>
            <a:rect l="l" t="t" r="r" b="b"/>
            <a:pathLst>
              <a:path w="304800" h="2090420">
                <a:moveTo>
                  <a:pt x="0" y="2090165"/>
                </a:moveTo>
                <a:lnTo>
                  <a:pt x="304800" y="2090165"/>
                </a:lnTo>
                <a:lnTo>
                  <a:pt x="304800" y="0"/>
                </a:lnTo>
                <a:lnTo>
                  <a:pt x="0" y="0"/>
                </a:lnTo>
                <a:lnTo>
                  <a:pt x="0" y="2090165"/>
                </a:lnTo>
                <a:close/>
              </a:path>
            </a:pathLst>
          </a:custGeom>
          <a:solidFill>
            <a:srgbClr val="CC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34210" y="3057861"/>
            <a:ext cx="3709707" cy="1856815"/>
          </a:xfrm>
          <a:custGeom>
            <a:avLst/>
            <a:gdLst/>
            <a:ahLst/>
            <a:cxnLst/>
            <a:rect l="l" t="t" r="r" b="b"/>
            <a:pathLst>
              <a:path w="4204335" h="2104390">
                <a:moveTo>
                  <a:pt x="4203954" y="2103882"/>
                </a:moveTo>
                <a:lnTo>
                  <a:pt x="4203954" y="0"/>
                </a:lnTo>
                <a:lnTo>
                  <a:pt x="0" y="0"/>
                </a:lnTo>
                <a:lnTo>
                  <a:pt x="0" y="2103882"/>
                </a:lnTo>
                <a:lnTo>
                  <a:pt x="6096" y="2103882"/>
                </a:lnTo>
                <a:lnTo>
                  <a:pt x="6096" y="12953"/>
                </a:lnTo>
                <a:lnTo>
                  <a:pt x="12954" y="6858"/>
                </a:lnTo>
                <a:lnTo>
                  <a:pt x="12954" y="12953"/>
                </a:lnTo>
                <a:lnTo>
                  <a:pt x="4191000" y="12953"/>
                </a:lnTo>
                <a:lnTo>
                  <a:pt x="4191000" y="6858"/>
                </a:lnTo>
                <a:lnTo>
                  <a:pt x="4197096" y="12953"/>
                </a:lnTo>
                <a:lnTo>
                  <a:pt x="4197096" y="2103882"/>
                </a:lnTo>
                <a:lnTo>
                  <a:pt x="4203954" y="2103882"/>
                </a:lnTo>
                <a:close/>
              </a:path>
              <a:path w="4204335" h="2104390">
                <a:moveTo>
                  <a:pt x="12954" y="12953"/>
                </a:moveTo>
                <a:lnTo>
                  <a:pt x="12954" y="6858"/>
                </a:lnTo>
                <a:lnTo>
                  <a:pt x="6096" y="12953"/>
                </a:lnTo>
                <a:lnTo>
                  <a:pt x="12954" y="12953"/>
                </a:lnTo>
                <a:close/>
              </a:path>
              <a:path w="4204335" h="2104390">
                <a:moveTo>
                  <a:pt x="12954" y="2090927"/>
                </a:moveTo>
                <a:lnTo>
                  <a:pt x="12954" y="12953"/>
                </a:lnTo>
                <a:lnTo>
                  <a:pt x="6096" y="12953"/>
                </a:lnTo>
                <a:lnTo>
                  <a:pt x="6096" y="2090927"/>
                </a:lnTo>
                <a:lnTo>
                  <a:pt x="12954" y="2090927"/>
                </a:lnTo>
                <a:close/>
              </a:path>
              <a:path w="4204335" h="2104390">
                <a:moveTo>
                  <a:pt x="4197096" y="2090927"/>
                </a:moveTo>
                <a:lnTo>
                  <a:pt x="6096" y="2090927"/>
                </a:lnTo>
                <a:lnTo>
                  <a:pt x="12954" y="2097024"/>
                </a:lnTo>
                <a:lnTo>
                  <a:pt x="12954" y="2103882"/>
                </a:lnTo>
                <a:lnTo>
                  <a:pt x="4191000" y="2103882"/>
                </a:lnTo>
                <a:lnTo>
                  <a:pt x="4191000" y="2097024"/>
                </a:lnTo>
                <a:lnTo>
                  <a:pt x="4197096" y="2090927"/>
                </a:lnTo>
                <a:close/>
              </a:path>
              <a:path w="4204335" h="2104390">
                <a:moveTo>
                  <a:pt x="12954" y="2103882"/>
                </a:moveTo>
                <a:lnTo>
                  <a:pt x="12954" y="2097024"/>
                </a:lnTo>
                <a:lnTo>
                  <a:pt x="6096" y="2090927"/>
                </a:lnTo>
                <a:lnTo>
                  <a:pt x="6096" y="2103882"/>
                </a:lnTo>
                <a:lnTo>
                  <a:pt x="12954" y="2103882"/>
                </a:lnTo>
                <a:close/>
              </a:path>
              <a:path w="4204335" h="2104390">
                <a:moveTo>
                  <a:pt x="4197096" y="12953"/>
                </a:moveTo>
                <a:lnTo>
                  <a:pt x="4191000" y="6858"/>
                </a:lnTo>
                <a:lnTo>
                  <a:pt x="4191000" y="12953"/>
                </a:lnTo>
                <a:lnTo>
                  <a:pt x="4197096" y="12953"/>
                </a:lnTo>
                <a:close/>
              </a:path>
              <a:path w="4204335" h="2104390">
                <a:moveTo>
                  <a:pt x="4197096" y="2090927"/>
                </a:moveTo>
                <a:lnTo>
                  <a:pt x="4197096" y="12953"/>
                </a:lnTo>
                <a:lnTo>
                  <a:pt x="4191000" y="12953"/>
                </a:lnTo>
                <a:lnTo>
                  <a:pt x="4191000" y="2090927"/>
                </a:lnTo>
                <a:lnTo>
                  <a:pt x="4197096" y="2090927"/>
                </a:lnTo>
                <a:close/>
              </a:path>
              <a:path w="4204335" h="2104390">
                <a:moveTo>
                  <a:pt x="4197096" y="2103882"/>
                </a:moveTo>
                <a:lnTo>
                  <a:pt x="4197096" y="2090927"/>
                </a:lnTo>
                <a:lnTo>
                  <a:pt x="4191000" y="2097024"/>
                </a:lnTo>
                <a:lnTo>
                  <a:pt x="4191000" y="2103882"/>
                </a:lnTo>
                <a:lnTo>
                  <a:pt x="4197096" y="210388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39588" y="4908177"/>
            <a:ext cx="3697941" cy="489697"/>
          </a:xfrm>
          <a:custGeom>
            <a:avLst/>
            <a:gdLst/>
            <a:ahLst/>
            <a:cxnLst/>
            <a:rect l="l" t="t" r="r" b="b"/>
            <a:pathLst>
              <a:path w="4191000" h="554989">
                <a:moveTo>
                  <a:pt x="0" y="0"/>
                </a:moveTo>
                <a:lnTo>
                  <a:pt x="0" y="554736"/>
                </a:lnTo>
                <a:lnTo>
                  <a:pt x="4191000" y="554736"/>
                </a:lnTo>
                <a:lnTo>
                  <a:pt x="4191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34210" y="4902797"/>
            <a:ext cx="3709707" cy="500343"/>
          </a:xfrm>
          <a:custGeom>
            <a:avLst/>
            <a:gdLst/>
            <a:ahLst/>
            <a:cxnLst/>
            <a:rect l="l" t="t" r="r" b="b"/>
            <a:pathLst>
              <a:path w="4204335" h="567054">
                <a:moveTo>
                  <a:pt x="4203954" y="566927"/>
                </a:moveTo>
                <a:lnTo>
                  <a:pt x="4203954" y="0"/>
                </a:lnTo>
                <a:lnTo>
                  <a:pt x="0" y="0"/>
                </a:lnTo>
                <a:lnTo>
                  <a:pt x="0" y="566927"/>
                </a:lnTo>
                <a:lnTo>
                  <a:pt x="6096" y="566927"/>
                </a:lnTo>
                <a:lnTo>
                  <a:pt x="6096" y="12953"/>
                </a:lnTo>
                <a:lnTo>
                  <a:pt x="12954" y="6095"/>
                </a:lnTo>
                <a:lnTo>
                  <a:pt x="12954" y="12953"/>
                </a:lnTo>
                <a:lnTo>
                  <a:pt x="4191000" y="12953"/>
                </a:lnTo>
                <a:lnTo>
                  <a:pt x="4191000" y="6095"/>
                </a:lnTo>
                <a:lnTo>
                  <a:pt x="4197096" y="12953"/>
                </a:lnTo>
                <a:lnTo>
                  <a:pt x="4197096" y="566927"/>
                </a:lnTo>
                <a:lnTo>
                  <a:pt x="4203954" y="566927"/>
                </a:lnTo>
                <a:close/>
              </a:path>
              <a:path w="4204335" h="567054">
                <a:moveTo>
                  <a:pt x="12954" y="12953"/>
                </a:moveTo>
                <a:lnTo>
                  <a:pt x="12954" y="6095"/>
                </a:lnTo>
                <a:lnTo>
                  <a:pt x="6096" y="12953"/>
                </a:lnTo>
                <a:lnTo>
                  <a:pt x="12954" y="12953"/>
                </a:lnTo>
                <a:close/>
              </a:path>
              <a:path w="4204335" h="567054">
                <a:moveTo>
                  <a:pt x="12954" y="553973"/>
                </a:moveTo>
                <a:lnTo>
                  <a:pt x="12954" y="12953"/>
                </a:lnTo>
                <a:lnTo>
                  <a:pt x="6096" y="12953"/>
                </a:lnTo>
                <a:lnTo>
                  <a:pt x="6096" y="553973"/>
                </a:lnTo>
                <a:lnTo>
                  <a:pt x="12954" y="553973"/>
                </a:lnTo>
                <a:close/>
              </a:path>
              <a:path w="4204335" h="567054">
                <a:moveTo>
                  <a:pt x="4197096" y="553973"/>
                </a:moveTo>
                <a:lnTo>
                  <a:pt x="6096" y="553973"/>
                </a:lnTo>
                <a:lnTo>
                  <a:pt x="12954" y="560831"/>
                </a:lnTo>
                <a:lnTo>
                  <a:pt x="12954" y="566927"/>
                </a:lnTo>
                <a:lnTo>
                  <a:pt x="4191000" y="566927"/>
                </a:lnTo>
                <a:lnTo>
                  <a:pt x="4191000" y="560831"/>
                </a:lnTo>
                <a:lnTo>
                  <a:pt x="4197096" y="553973"/>
                </a:lnTo>
                <a:close/>
              </a:path>
              <a:path w="4204335" h="567054">
                <a:moveTo>
                  <a:pt x="12954" y="566927"/>
                </a:moveTo>
                <a:lnTo>
                  <a:pt x="12954" y="560831"/>
                </a:lnTo>
                <a:lnTo>
                  <a:pt x="6096" y="553973"/>
                </a:lnTo>
                <a:lnTo>
                  <a:pt x="6096" y="566927"/>
                </a:lnTo>
                <a:lnTo>
                  <a:pt x="12954" y="566927"/>
                </a:lnTo>
                <a:close/>
              </a:path>
              <a:path w="4204335" h="567054">
                <a:moveTo>
                  <a:pt x="4197096" y="12953"/>
                </a:moveTo>
                <a:lnTo>
                  <a:pt x="4191000" y="6095"/>
                </a:lnTo>
                <a:lnTo>
                  <a:pt x="4191000" y="12953"/>
                </a:lnTo>
                <a:lnTo>
                  <a:pt x="4197096" y="12953"/>
                </a:lnTo>
                <a:close/>
              </a:path>
              <a:path w="4204335" h="567054">
                <a:moveTo>
                  <a:pt x="4197096" y="553973"/>
                </a:moveTo>
                <a:lnTo>
                  <a:pt x="4197096" y="12953"/>
                </a:lnTo>
                <a:lnTo>
                  <a:pt x="4191000" y="12953"/>
                </a:lnTo>
                <a:lnTo>
                  <a:pt x="4191000" y="553973"/>
                </a:lnTo>
                <a:lnTo>
                  <a:pt x="4197096" y="553973"/>
                </a:lnTo>
                <a:close/>
              </a:path>
              <a:path w="4204335" h="567054">
                <a:moveTo>
                  <a:pt x="4197096" y="566927"/>
                </a:moveTo>
                <a:lnTo>
                  <a:pt x="4197096" y="553973"/>
                </a:lnTo>
                <a:lnTo>
                  <a:pt x="4191000" y="560831"/>
                </a:lnTo>
                <a:lnTo>
                  <a:pt x="4191000" y="566927"/>
                </a:lnTo>
                <a:lnTo>
                  <a:pt x="4197096" y="56692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08530" y="3063912"/>
            <a:ext cx="336176" cy="1844488"/>
          </a:xfrm>
          <a:custGeom>
            <a:avLst/>
            <a:gdLst/>
            <a:ahLst/>
            <a:cxnLst/>
            <a:rect l="l" t="t" r="r" b="b"/>
            <a:pathLst>
              <a:path w="381000" h="2090420">
                <a:moveTo>
                  <a:pt x="0" y="0"/>
                </a:moveTo>
                <a:lnTo>
                  <a:pt x="0" y="2090165"/>
                </a:lnTo>
                <a:lnTo>
                  <a:pt x="381000" y="2090165"/>
                </a:lnTo>
                <a:lnTo>
                  <a:pt x="381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03150" y="3057861"/>
            <a:ext cx="347943" cy="1856815"/>
          </a:xfrm>
          <a:custGeom>
            <a:avLst/>
            <a:gdLst/>
            <a:ahLst/>
            <a:cxnLst/>
            <a:rect l="l" t="t" r="r" b="b"/>
            <a:pathLst>
              <a:path w="394334" h="2104390">
                <a:moveTo>
                  <a:pt x="393954" y="2103882"/>
                </a:moveTo>
                <a:lnTo>
                  <a:pt x="393953" y="0"/>
                </a:lnTo>
                <a:lnTo>
                  <a:pt x="0" y="0"/>
                </a:lnTo>
                <a:lnTo>
                  <a:pt x="0" y="2103882"/>
                </a:lnTo>
                <a:lnTo>
                  <a:pt x="6096" y="2103882"/>
                </a:lnTo>
                <a:lnTo>
                  <a:pt x="6096" y="12953"/>
                </a:lnTo>
                <a:lnTo>
                  <a:pt x="12954" y="6858"/>
                </a:lnTo>
                <a:lnTo>
                  <a:pt x="12954" y="12953"/>
                </a:lnTo>
                <a:lnTo>
                  <a:pt x="381000" y="12953"/>
                </a:lnTo>
                <a:lnTo>
                  <a:pt x="381000" y="6858"/>
                </a:lnTo>
                <a:lnTo>
                  <a:pt x="387096" y="12953"/>
                </a:lnTo>
                <a:lnTo>
                  <a:pt x="387096" y="2103882"/>
                </a:lnTo>
                <a:lnTo>
                  <a:pt x="393954" y="2103882"/>
                </a:lnTo>
                <a:close/>
              </a:path>
              <a:path w="394334" h="2104390">
                <a:moveTo>
                  <a:pt x="12954" y="12953"/>
                </a:moveTo>
                <a:lnTo>
                  <a:pt x="12954" y="6858"/>
                </a:lnTo>
                <a:lnTo>
                  <a:pt x="6096" y="12953"/>
                </a:lnTo>
                <a:lnTo>
                  <a:pt x="12954" y="12953"/>
                </a:lnTo>
                <a:close/>
              </a:path>
              <a:path w="394334" h="2104390">
                <a:moveTo>
                  <a:pt x="12954" y="2090927"/>
                </a:moveTo>
                <a:lnTo>
                  <a:pt x="12954" y="12953"/>
                </a:lnTo>
                <a:lnTo>
                  <a:pt x="6096" y="12953"/>
                </a:lnTo>
                <a:lnTo>
                  <a:pt x="6096" y="2090927"/>
                </a:lnTo>
                <a:lnTo>
                  <a:pt x="12954" y="2090927"/>
                </a:lnTo>
                <a:close/>
              </a:path>
              <a:path w="394334" h="2104390">
                <a:moveTo>
                  <a:pt x="387096" y="2090927"/>
                </a:moveTo>
                <a:lnTo>
                  <a:pt x="6096" y="2090927"/>
                </a:lnTo>
                <a:lnTo>
                  <a:pt x="12954" y="2097024"/>
                </a:lnTo>
                <a:lnTo>
                  <a:pt x="12954" y="2103882"/>
                </a:lnTo>
                <a:lnTo>
                  <a:pt x="381000" y="2103882"/>
                </a:lnTo>
                <a:lnTo>
                  <a:pt x="381000" y="2097024"/>
                </a:lnTo>
                <a:lnTo>
                  <a:pt x="387096" y="2090927"/>
                </a:lnTo>
                <a:close/>
              </a:path>
              <a:path w="394334" h="2104390">
                <a:moveTo>
                  <a:pt x="12954" y="2103882"/>
                </a:moveTo>
                <a:lnTo>
                  <a:pt x="12954" y="2097024"/>
                </a:lnTo>
                <a:lnTo>
                  <a:pt x="6096" y="2090927"/>
                </a:lnTo>
                <a:lnTo>
                  <a:pt x="6096" y="2103882"/>
                </a:lnTo>
                <a:lnTo>
                  <a:pt x="12954" y="2103882"/>
                </a:lnTo>
                <a:close/>
              </a:path>
              <a:path w="394334" h="2104390">
                <a:moveTo>
                  <a:pt x="387096" y="12953"/>
                </a:moveTo>
                <a:lnTo>
                  <a:pt x="381000" y="6858"/>
                </a:lnTo>
                <a:lnTo>
                  <a:pt x="381000" y="12953"/>
                </a:lnTo>
                <a:lnTo>
                  <a:pt x="387096" y="12953"/>
                </a:lnTo>
                <a:close/>
              </a:path>
              <a:path w="394334" h="2104390">
                <a:moveTo>
                  <a:pt x="387096" y="2090927"/>
                </a:moveTo>
                <a:lnTo>
                  <a:pt x="387096" y="12953"/>
                </a:lnTo>
                <a:lnTo>
                  <a:pt x="381000" y="12953"/>
                </a:lnTo>
                <a:lnTo>
                  <a:pt x="381000" y="2090927"/>
                </a:lnTo>
                <a:lnTo>
                  <a:pt x="387096" y="2090927"/>
                </a:lnTo>
                <a:close/>
              </a:path>
              <a:path w="394334" h="2104390">
                <a:moveTo>
                  <a:pt x="387096" y="2103882"/>
                </a:moveTo>
                <a:lnTo>
                  <a:pt x="387096" y="2090927"/>
                </a:lnTo>
                <a:lnTo>
                  <a:pt x="381000" y="2097024"/>
                </a:lnTo>
                <a:lnTo>
                  <a:pt x="381000" y="2103882"/>
                </a:lnTo>
                <a:lnTo>
                  <a:pt x="387096" y="210388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487706" y="3063912"/>
            <a:ext cx="336176" cy="1844488"/>
          </a:xfrm>
          <a:custGeom>
            <a:avLst/>
            <a:gdLst/>
            <a:ahLst/>
            <a:cxnLst/>
            <a:rect l="l" t="t" r="r" b="b"/>
            <a:pathLst>
              <a:path w="381000" h="2090420">
                <a:moveTo>
                  <a:pt x="0" y="0"/>
                </a:moveTo>
                <a:lnTo>
                  <a:pt x="0" y="2090165"/>
                </a:lnTo>
                <a:lnTo>
                  <a:pt x="381000" y="2090165"/>
                </a:lnTo>
                <a:lnTo>
                  <a:pt x="381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482327" y="3057861"/>
            <a:ext cx="347943" cy="1856815"/>
          </a:xfrm>
          <a:custGeom>
            <a:avLst/>
            <a:gdLst/>
            <a:ahLst/>
            <a:cxnLst/>
            <a:rect l="l" t="t" r="r" b="b"/>
            <a:pathLst>
              <a:path w="394335" h="2104390">
                <a:moveTo>
                  <a:pt x="393954" y="2103882"/>
                </a:moveTo>
                <a:lnTo>
                  <a:pt x="393954" y="0"/>
                </a:lnTo>
                <a:lnTo>
                  <a:pt x="0" y="0"/>
                </a:lnTo>
                <a:lnTo>
                  <a:pt x="0" y="2103882"/>
                </a:lnTo>
                <a:lnTo>
                  <a:pt x="6095" y="2103882"/>
                </a:lnTo>
                <a:lnTo>
                  <a:pt x="6095" y="12953"/>
                </a:lnTo>
                <a:lnTo>
                  <a:pt x="12953" y="6858"/>
                </a:lnTo>
                <a:lnTo>
                  <a:pt x="12953" y="12953"/>
                </a:lnTo>
                <a:lnTo>
                  <a:pt x="381000" y="12953"/>
                </a:lnTo>
                <a:lnTo>
                  <a:pt x="381000" y="6858"/>
                </a:lnTo>
                <a:lnTo>
                  <a:pt x="387095" y="12953"/>
                </a:lnTo>
                <a:lnTo>
                  <a:pt x="387095" y="2103882"/>
                </a:lnTo>
                <a:lnTo>
                  <a:pt x="393954" y="2103882"/>
                </a:lnTo>
                <a:close/>
              </a:path>
              <a:path w="394335" h="2104390">
                <a:moveTo>
                  <a:pt x="12953" y="12953"/>
                </a:moveTo>
                <a:lnTo>
                  <a:pt x="12953" y="6858"/>
                </a:lnTo>
                <a:lnTo>
                  <a:pt x="6095" y="12953"/>
                </a:lnTo>
                <a:lnTo>
                  <a:pt x="12953" y="12953"/>
                </a:lnTo>
                <a:close/>
              </a:path>
              <a:path w="394335" h="2104390">
                <a:moveTo>
                  <a:pt x="12953" y="2090927"/>
                </a:moveTo>
                <a:lnTo>
                  <a:pt x="12953" y="12953"/>
                </a:lnTo>
                <a:lnTo>
                  <a:pt x="6095" y="12953"/>
                </a:lnTo>
                <a:lnTo>
                  <a:pt x="6095" y="2090927"/>
                </a:lnTo>
                <a:lnTo>
                  <a:pt x="12953" y="2090927"/>
                </a:lnTo>
                <a:close/>
              </a:path>
              <a:path w="394335" h="2104390">
                <a:moveTo>
                  <a:pt x="387095" y="2090927"/>
                </a:moveTo>
                <a:lnTo>
                  <a:pt x="6095" y="2090927"/>
                </a:lnTo>
                <a:lnTo>
                  <a:pt x="12953" y="2097024"/>
                </a:lnTo>
                <a:lnTo>
                  <a:pt x="12953" y="2103882"/>
                </a:lnTo>
                <a:lnTo>
                  <a:pt x="381000" y="2103882"/>
                </a:lnTo>
                <a:lnTo>
                  <a:pt x="381000" y="2097024"/>
                </a:lnTo>
                <a:lnTo>
                  <a:pt x="387095" y="2090927"/>
                </a:lnTo>
                <a:close/>
              </a:path>
              <a:path w="394335" h="2104390">
                <a:moveTo>
                  <a:pt x="12953" y="2103882"/>
                </a:moveTo>
                <a:lnTo>
                  <a:pt x="12953" y="2097024"/>
                </a:lnTo>
                <a:lnTo>
                  <a:pt x="6095" y="2090927"/>
                </a:lnTo>
                <a:lnTo>
                  <a:pt x="6095" y="2103882"/>
                </a:lnTo>
                <a:lnTo>
                  <a:pt x="12953" y="2103882"/>
                </a:lnTo>
                <a:close/>
              </a:path>
              <a:path w="394335" h="2104390">
                <a:moveTo>
                  <a:pt x="387095" y="12953"/>
                </a:moveTo>
                <a:lnTo>
                  <a:pt x="381000" y="6858"/>
                </a:lnTo>
                <a:lnTo>
                  <a:pt x="381000" y="12953"/>
                </a:lnTo>
                <a:lnTo>
                  <a:pt x="387095" y="12953"/>
                </a:lnTo>
                <a:close/>
              </a:path>
              <a:path w="394335" h="2104390">
                <a:moveTo>
                  <a:pt x="387095" y="2090927"/>
                </a:moveTo>
                <a:lnTo>
                  <a:pt x="387095" y="12953"/>
                </a:lnTo>
                <a:lnTo>
                  <a:pt x="381000" y="12953"/>
                </a:lnTo>
                <a:lnTo>
                  <a:pt x="381000" y="2090927"/>
                </a:lnTo>
                <a:lnTo>
                  <a:pt x="387095" y="2090927"/>
                </a:lnTo>
                <a:close/>
              </a:path>
              <a:path w="394335" h="2104390">
                <a:moveTo>
                  <a:pt x="387095" y="2103882"/>
                </a:moveTo>
                <a:lnTo>
                  <a:pt x="387095" y="2090927"/>
                </a:lnTo>
                <a:lnTo>
                  <a:pt x="381000" y="2097024"/>
                </a:lnTo>
                <a:lnTo>
                  <a:pt x="381000" y="2103882"/>
                </a:lnTo>
                <a:lnTo>
                  <a:pt x="387095" y="210388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765177" y="3063912"/>
            <a:ext cx="336176" cy="1844488"/>
          </a:xfrm>
          <a:custGeom>
            <a:avLst/>
            <a:gdLst/>
            <a:ahLst/>
            <a:cxnLst/>
            <a:rect l="l" t="t" r="r" b="b"/>
            <a:pathLst>
              <a:path w="381000" h="2090420">
                <a:moveTo>
                  <a:pt x="0" y="0"/>
                </a:moveTo>
                <a:lnTo>
                  <a:pt x="0" y="2090165"/>
                </a:lnTo>
                <a:lnTo>
                  <a:pt x="381000" y="2090165"/>
                </a:lnTo>
                <a:lnTo>
                  <a:pt x="381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00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759797" y="3057861"/>
            <a:ext cx="347943" cy="1856815"/>
          </a:xfrm>
          <a:custGeom>
            <a:avLst/>
            <a:gdLst/>
            <a:ahLst/>
            <a:cxnLst/>
            <a:rect l="l" t="t" r="r" b="b"/>
            <a:pathLst>
              <a:path w="394335" h="2104390">
                <a:moveTo>
                  <a:pt x="393953" y="2103882"/>
                </a:moveTo>
                <a:lnTo>
                  <a:pt x="393953" y="0"/>
                </a:lnTo>
                <a:lnTo>
                  <a:pt x="0" y="0"/>
                </a:lnTo>
                <a:lnTo>
                  <a:pt x="0" y="2103882"/>
                </a:lnTo>
                <a:lnTo>
                  <a:pt x="6096" y="2103882"/>
                </a:lnTo>
                <a:lnTo>
                  <a:pt x="6096" y="12953"/>
                </a:lnTo>
                <a:lnTo>
                  <a:pt x="12954" y="6858"/>
                </a:lnTo>
                <a:lnTo>
                  <a:pt x="12954" y="12953"/>
                </a:lnTo>
                <a:lnTo>
                  <a:pt x="381000" y="12953"/>
                </a:lnTo>
                <a:lnTo>
                  <a:pt x="381000" y="6858"/>
                </a:lnTo>
                <a:lnTo>
                  <a:pt x="387096" y="12953"/>
                </a:lnTo>
                <a:lnTo>
                  <a:pt x="387096" y="2103882"/>
                </a:lnTo>
                <a:lnTo>
                  <a:pt x="393953" y="2103882"/>
                </a:lnTo>
                <a:close/>
              </a:path>
              <a:path w="394335" h="2104390">
                <a:moveTo>
                  <a:pt x="12954" y="12953"/>
                </a:moveTo>
                <a:lnTo>
                  <a:pt x="12954" y="6858"/>
                </a:lnTo>
                <a:lnTo>
                  <a:pt x="6096" y="12953"/>
                </a:lnTo>
                <a:lnTo>
                  <a:pt x="12954" y="12953"/>
                </a:lnTo>
                <a:close/>
              </a:path>
              <a:path w="394335" h="2104390">
                <a:moveTo>
                  <a:pt x="12954" y="2090927"/>
                </a:moveTo>
                <a:lnTo>
                  <a:pt x="12954" y="12953"/>
                </a:lnTo>
                <a:lnTo>
                  <a:pt x="6096" y="12953"/>
                </a:lnTo>
                <a:lnTo>
                  <a:pt x="6096" y="2090927"/>
                </a:lnTo>
                <a:lnTo>
                  <a:pt x="12954" y="2090927"/>
                </a:lnTo>
                <a:close/>
              </a:path>
              <a:path w="394335" h="2104390">
                <a:moveTo>
                  <a:pt x="387096" y="2090927"/>
                </a:moveTo>
                <a:lnTo>
                  <a:pt x="6096" y="2090927"/>
                </a:lnTo>
                <a:lnTo>
                  <a:pt x="12954" y="2097024"/>
                </a:lnTo>
                <a:lnTo>
                  <a:pt x="12954" y="2103882"/>
                </a:lnTo>
                <a:lnTo>
                  <a:pt x="381000" y="2103882"/>
                </a:lnTo>
                <a:lnTo>
                  <a:pt x="381000" y="2097024"/>
                </a:lnTo>
                <a:lnTo>
                  <a:pt x="387096" y="2090927"/>
                </a:lnTo>
                <a:close/>
              </a:path>
              <a:path w="394335" h="2104390">
                <a:moveTo>
                  <a:pt x="12954" y="2103882"/>
                </a:moveTo>
                <a:lnTo>
                  <a:pt x="12954" y="2097024"/>
                </a:lnTo>
                <a:lnTo>
                  <a:pt x="6096" y="2090927"/>
                </a:lnTo>
                <a:lnTo>
                  <a:pt x="6096" y="2103882"/>
                </a:lnTo>
                <a:lnTo>
                  <a:pt x="12954" y="2103882"/>
                </a:lnTo>
                <a:close/>
              </a:path>
              <a:path w="394335" h="2104390">
                <a:moveTo>
                  <a:pt x="387096" y="12953"/>
                </a:moveTo>
                <a:lnTo>
                  <a:pt x="381000" y="6858"/>
                </a:lnTo>
                <a:lnTo>
                  <a:pt x="381000" y="12953"/>
                </a:lnTo>
                <a:lnTo>
                  <a:pt x="387096" y="12953"/>
                </a:lnTo>
                <a:close/>
              </a:path>
              <a:path w="394335" h="2104390">
                <a:moveTo>
                  <a:pt x="387096" y="2090927"/>
                </a:moveTo>
                <a:lnTo>
                  <a:pt x="387096" y="12953"/>
                </a:lnTo>
                <a:lnTo>
                  <a:pt x="381000" y="12953"/>
                </a:lnTo>
                <a:lnTo>
                  <a:pt x="381000" y="2090927"/>
                </a:lnTo>
                <a:lnTo>
                  <a:pt x="387096" y="2090927"/>
                </a:lnTo>
                <a:close/>
              </a:path>
              <a:path w="394335" h="2104390">
                <a:moveTo>
                  <a:pt x="387096" y="2103882"/>
                </a:moveTo>
                <a:lnTo>
                  <a:pt x="387096" y="2090927"/>
                </a:lnTo>
                <a:lnTo>
                  <a:pt x="381000" y="2097024"/>
                </a:lnTo>
                <a:lnTo>
                  <a:pt x="381000" y="2103882"/>
                </a:lnTo>
                <a:lnTo>
                  <a:pt x="387096" y="210388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739588" y="2578025"/>
            <a:ext cx="3697941" cy="282363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465629">
              <a:spcBef>
                <a:spcPts val="84"/>
              </a:spcBef>
            </a:pPr>
            <a:r>
              <a:rPr sz="1765" b="1" spc="-9" dirty="0">
                <a:latin typeface="Arial"/>
                <a:cs typeface="Arial"/>
              </a:rPr>
              <a:t>Sand</a:t>
            </a:r>
            <a:endParaRPr sz="1765">
              <a:latin typeface="Arial"/>
              <a:cs typeface="Arial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2165648" y="2794299"/>
            <a:ext cx="467285" cy="554691"/>
          </a:xfrm>
          <a:custGeom>
            <a:avLst/>
            <a:gdLst/>
            <a:ahLst/>
            <a:cxnLst/>
            <a:rect l="l" t="t" r="r" b="b"/>
            <a:pathLst>
              <a:path w="529589" h="628650">
                <a:moveTo>
                  <a:pt x="175259" y="0"/>
                </a:moveTo>
                <a:lnTo>
                  <a:pt x="0" y="44958"/>
                </a:lnTo>
                <a:lnTo>
                  <a:pt x="124967" y="145066"/>
                </a:lnTo>
                <a:lnTo>
                  <a:pt x="124967" y="99060"/>
                </a:lnTo>
                <a:lnTo>
                  <a:pt x="139445" y="47244"/>
                </a:lnTo>
                <a:lnTo>
                  <a:pt x="163893" y="53730"/>
                </a:lnTo>
                <a:lnTo>
                  <a:pt x="175259" y="0"/>
                </a:lnTo>
                <a:close/>
              </a:path>
              <a:path w="529589" h="628650">
                <a:moveTo>
                  <a:pt x="163893" y="53730"/>
                </a:moveTo>
                <a:lnTo>
                  <a:pt x="139445" y="47244"/>
                </a:lnTo>
                <a:lnTo>
                  <a:pt x="124967" y="99060"/>
                </a:lnTo>
                <a:lnTo>
                  <a:pt x="152632" y="106964"/>
                </a:lnTo>
                <a:lnTo>
                  <a:pt x="163893" y="53730"/>
                </a:lnTo>
                <a:close/>
              </a:path>
              <a:path w="529589" h="628650">
                <a:moveTo>
                  <a:pt x="152632" y="106964"/>
                </a:moveTo>
                <a:lnTo>
                  <a:pt x="124967" y="99060"/>
                </a:lnTo>
                <a:lnTo>
                  <a:pt x="124967" y="145066"/>
                </a:lnTo>
                <a:lnTo>
                  <a:pt x="141731" y="158496"/>
                </a:lnTo>
                <a:lnTo>
                  <a:pt x="152632" y="106964"/>
                </a:lnTo>
                <a:close/>
              </a:path>
              <a:path w="529589" h="628650">
                <a:moveTo>
                  <a:pt x="529589" y="614172"/>
                </a:moveTo>
                <a:lnTo>
                  <a:pt x="529419" y="564978"/>
                </a:lnTo>
                <a:lnTo>
                  <a:pt x="525004" y="516150"/>
                </a:lnTo>
                <a:lnTo>
                  <a:pt x="516487" y="467977"/>
                </a:lnTo>
                <a:lnTo>
                  <a:pt x="504006" y="420748"/>
                </a:lnTo>
                <a:lnTo>
                  <a:pt x="487702" y="374752"/>
                </a:lnTo>
                <a:lnTo>
                  <a:pt x="467714" y="330278"/>
                </a:lnTo>
                <a:lnTo>
                  <a:pt x="444184" y="287616"/>
                </a:lnTo>
                <a:lnTo>
                  <a:pt x="417250" y="247055"/>
                </a:lnTo>
                <a:lnTo>
                  <a:pt x="387053" y="208885"/>
                </a:lnTo>
                <a:lnTo>
                  <a:pt x="353733" y="173393"/>
                </a:lnTo>
                <a:lnTo>
                  <a:pt x="317430" y="140871"/>
                </a:lnTo>
                <a:lnTo>
                  <a:pt x="278284" y="111606"/>
                </a:lnTo>
                <a:lnTo>
                  <a:pt x="236435" y="85889"/>
                </a:lnTo>
                <a:lnTo>
                  <a:pt x="192023" y="64008"/>
                </a:lnTo>
                <a:lnTo>
                  <a:pt x="179831" y="58674"/>
                </a:lnTo>
                <a:lnTo>
                  <a:pt x="179069" y="57912"/>
                </a:lnTo>
                <a:lnTo>
                  <a:pt x="177545" y="57912"/>
                </a:lnTo>
                <a:lnTo>
                  <a:pt x="176783" y="57150"/>
                </a:lnTo>
                <a:lnTo>
                  <a:pt x="163893" y="53730"/>
                </a:lnTo>
                <a:lnTo>
                  <a:pt x="152632" y="106964"/>
                </a:lnTo>
                <a:lnTo>
                  <a:pt x="158495" y="108639"/>
                </a:lnTo>
                <a:lnTo>
                  <a:pt x="158495" y="108204"/>
                </a:lnTo>
                <a:lnTo>
                  <a:pt x="162305" y="109728"/>
                </a:lnTo>
                <a:lnTo>
                  <a:pt x="162305" y="109870"/>
                </a:lnTo>
                <a:lnTo>
                  <a:pt x="170687" y="113538"/>
                </a:lnTo>
                <a:lnTo>
                  <a:pt x="214204" y="135630"/>
                </a:lnTo>
                <a:lnTo>
                  <a:pt x="254864" y="161487"/>
                </a:lnTo>
                <a:lnTo>
                  <a:pt x="292536" y="190824"/>
                </a:lnTo>
                <a:lnTo>
                  <a:pt x="327085" y="223355"/>
                </a:lnTo>
                <a:lnTo>
                  <a:pt x="358378" y="258794"/>
                </a:lnTo>
                <a:lnTo>
                  <a:pt x="386282" y="296854"/>
                </a:lnTo>
                <a:lnTo>
                  <a:pt x="410662" y="337249"/>
                </a:lnTo>
                <a:lnTo>
                  <a:pt x="431387" y="379694"/>
                </a:lnTo>
                <a:lnTo>
                  <a:pt x="448321" y="423902"/>
                </a:lnTo>
                <a:lnTo>
                  <a:pt x="461331" y="469587"/>
                </a:lnTo>
                <a:lnTo>
                  <a:pt x="470285" y="516464"/>
                </a:lnTo>
                <a:lnTo>
                  <a:pt x="475048" y="564246"/>
                </a:lnTo>
                <a:lnTo>
                  <a:pt x="475488" y="626396"/>
                </a:lnTo>
                <a:lnTo>
                  <a:pt x="528827" y="628650"/>
                </a:lnTo>
                <a:lnTo>
                  <a:pt x="529589" y="614172"/>
                </a:lnTo>
                <a:close/>
              </a:path>
              <a:path w="529589" h="628650">
                <a:moveTo>
                  <a:pt x="162305" y="109728"/>
                </a:moveTo>
                <a:lnTo>
                  <a:pt x="158495" y="108204"/>
                </a:lnTo>
                <a:lnTo>
                  <a:pt x="161364" y="109459"/>
                </a:lnTo>
                <a:lnTo>
                  <a:pt x="162305" y="109728"/>
                </a:lnTo>
                <a:close/>
              </a:path>
              <a:path w="529589" h="628650">
                <a:moveTo>
                  <a:pt x="161364" y="109459"/>
                </a:moveTo>
                <a:lnTo>
                  <a:pt x="158495" y="108204"/>
                </a:lnTo>
                <a:lnTo>
                  <a:pt x="158495" y="108639"/>
                </a:lnTo>
                <a:lnTo>
                  <a:pt x="161364" y="109459"/>
                </a:lnTo>
                <a:close/>
              </a:path>
              <a:path w="529589" h="628650">
                <a:moveTo>
                  <a:pt x="162305" y="109870"/>
                </a:moveTo>
                <a:lnTo>
                  <a:pt x="162305" y="109728"/>
                </a:lnTo>
                <a:lnTo>
                  <a:pt x="161364" y="109459"/>
                </a:lnTo>
                <a:lnTo>
                  <a:pt x="162305" y="109870"/>
                </a:lnTo>
                <a:close/>
              </a:path>
              <a:path w="529589" h="628650">
                <a:moveTo>
                  <a:pt x="475488" y="626396"/>
                </a:moveTo>
                <a:lnTo>
                  <a:pt x="475488" y="612648"/>
                </a:lnTo>
                <a:lnTo>
                  <a:pt x="474725" y="626364"/>
                </a:lnTo>
                <a:lnTo>
                  <a:pt x="475488" y="626396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631610" y="2776818"/>
            <a:ext cx="396688" cy="639856"/>
          </a:xfrm>
          <a:custGeom>
            <a:avLst/>
            <a:gdLst/>
            <a:ahLst/>
            <a:cxnLst/>
            <a:rect l="l" t="t" r="r" b="b"/>
            <a:pathLst>
              <a:path w="449579" h="725170">
                <a:moveTo>
                  <a:pt x="329932" y="113170"/>
                </a:moveTo>
                <a:lnTo>
                  <a:pt x="299938" y="68180"/>
                </a:lnTo>
                <a:lnTo>
                  <a:pt x="289536" y="75438"/>
                </a:lnTo>
                <a:lnTo>
                  <a:pt x="256277" y="102585"/>
                </a:lnTo>
                <a:lnTo>
                  <a:pt x="223158" y="132619"/>
                </a:lnTo>
                <a:lnTo>
                  <a:pt x="190492" y="165435"/>
                </a:lnTo>
                <a:lnTo>
                  <a:pt x="158993" y="200514"/>
                </a:lnTo>
                <a:lnTo>
                  <a:pt x="128933" y="237821"/>
                </a:lnTo>
                <a:lnTo>
                  <a:pt x="100859" y="277015"/>
                </a:lnTo>
                <a:lnTo>
                  <a:pt x="75247" y="317833"/>
                </a:lnTo>
                <a:lnTo>
                  <a:pt x="52574" y="360011"/>
                </a:lnTo>
                <a:lnTo>
                  <a:pt x="33317" y="403286"/>
                </a:lnTo>
                <a:lnTo>
                  <a:pt x="17954" y="447393"/>
                </a:lnTo>
                <a:lnTo>
                  <a:pt x="6962" y="492069"/>
                </a:lnTo>
                <a:lnTo>
                  <a:pt x="818" y="537051"/>
                </a:lnTo>
                <a:lnTo>
                  <a:pt x="0" y="582074"/>
                </a:lnTo>
                <a:lnTo>
                  <a:pt x="4983" y="626875"/>
                </a:lnTo>
                <a:lnTo>
                  <a:pt x="16246" y="671190"/>
                </a:lnTo>
                <a:lnTo>
                  <a:pt x="34266" y="714756"/>
                </a:lnTo>
                <a:lnTo>
                  <a:pt x="39600" y="724662"/>
                </a:lnTo>
                <a:lnTo>
                  <a:pt x="53946" y="716794"/>
                </a:lnTo>
                <a:lnTo>
                  <a:pt x="53946" y="553158"/>
                </a:lnTo>
                <a:lnTo>
                  <a:pt x="59000" y="506936"/>
                </a:lnTo>
                <a:lnTo>
                  <a:pt x="70024" y="460949"/>
                </a:lnTo>
                <a:lnTo>
                  <a:pt x="86325" y="415559"/>
                </a:lnTo>
                <a:lnTo>
                  <a:pt x="107214" y="371127"/>
                </a:lnTo>
                <a:lnTo>
                  <a:pt x="131998" y="328015"/>
                </a:lnTo>
                <a:lnTo>
                  <a:pt x="159988" y="286586"/>
                </a:lnTo>
                <a:lnTo>
                  <a:pt x="190560" y="247124"/>
                </a:lnTo>
                <a:lnTo>
                  <a:pt x="222819" y="210224"/>
                </a:lnTo>
                <a:lnTo>
                  <a:pt x="256309" y="175985"/>
                </a:lnTo>
                <a:lnTo>
                  <a:pt x="290177" y="144935"/>
                </a:lnTo>
                <a:lnTo>
                  <a:pt x="323826" y="117348"/>
                </a:lnTo>
                <a:lnTo>
                  <a:pt x="329932" y="113170"/>
                </a:lnTo>
                <a:close/>
              </a:path>
              <a:path w="449579" h="725170">
                <a:moveTo>
                  <a:pt x="86844" y="698754"/>
                </a:moveTo>
                <a:lnTo>
                  <a:pt x="81510" y="689610"/>
                </a:lnTo>
                <a:lnTo>
                  <a:pt x="64510" y="644856"/>
                </a:lnTo>
                <a:lnTo>
                  <a:pt x="55553" y="599252"/>
                </a:lnTo>
                <a:lnTo>
                  <a:pt x="53946" y="553158"/>
                </a:lnTo>
                <a:lnTo>
                  <a:pt x="53946" y="716794"/>
                </a:lnTo>
                <a:lnTo>
                  <a:pt x="86844" y="698754"/>
                </a:lnTo>
                <a:close/>
              </a:path>
              <a:path w="449579" h="725170">
                <a:moveTo>
                  <a:pt x="449556" y="0"/>
                </a:moveTo>
                <a:lnTo>
                  <a:pt x="269724" y="22860"/>
                </a:lnTo>
                <a:lnTo>
                  <a:pt x="299938" y="68180"/>
                </a:lnTo>
                <a:lnTo>
                  <a:pt x="322302" y="52578"/>
                </a:lnTo>
                <a:lnTo>
                  <a:pt x="352782" y="97536"/>
                </a:lnTo>
                <a:lnTo>
                  <a:pt x="352782" y="147447"/>
                </a:lnTo>
                <a:lnTo>
                  <a:pt x="359640" y="157734"/>
                </a:lnTo>
                <a:lnTo>
                  <a:pt x="449556" y="0"/>
                </a:lnTo>
                <a:close/>
              </a:path>
              <a:path w="449579" h="725170">
                <a:moveTo>
                  <a:pt x="352782" y="97536"/>
                </a:moveTo>
                <a:lnTo>
                  <a:pt x="322302" y="52578"/>
                </a:lnTo>
                <a:lnTo>
                  <a:pt x="299938" y="68180"/>
                </a:lnTo>
                <a:lnTo>
                  <a:pt x="329932" y="113170"/>
                </a:lnTo>
                <a:lnTo>
                  <a:pt x="352782" y="97536"/>
                </a:lnTo>
                <a:close/>
              </a:path>
              <a:path w="449579" h="725170">
                <a:moveTo>
                  <a:pt x="352782" y="147447"/>
                </a:moveTo>
                <a:lnTo>
                  <a:pt x="352782" y="97536"/>
                </a:lnTo>
                <a:lnTo>
                  <a:pt x="329932" y="113170"/>
                </a:lnTo>
                <a:lnTo>
                  <a:pt x="352782" y="147447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2084294" y="3660289"/>
            <a:ext cx="542365" cy="294715"/>
          </a:xfrm>
          <a:custGeom>
            <a:avLst/>
            <a:gdLst/>
            <a:ahLst/>
            <a:cxnLst/>
            <a:rect l="l" t="t" r="r" b="b"/>
            <a:pathLst>
              <a:path w="614680" h="334010">
                <a:moveTo>
                  <a:pt x="521319" y="127083"/>
                </a:moveTo>
                <a:lnTo>
                  <a:pt x="520841" y="126858"/>
                </a:lnTo>
                <a:lnTo>
                  <a:pt x="519684" y="128016"/>
                </a:lnTo>
                <a:lnTo>
                  <a:pt x="484491" y="156488"/>
                </a:lnTo>
                <a:lnTo>
                  <a:pt x="445626" y="181570"/>
                </a:lnTo>
                <a:lnTo>
                  <a:pt x="403701" y="203432"/>
                </a:lnTo>
                <a:lnTo>
                  <a:pt x="359323" y="222242"/>
                </a:lnTo>
                <a:lnTo>
                  <a:pt x="313103" y="238170"/>
                </a:lnTo>
                <a:lnTo>
                  <a:pt x="265651" y="251386"/>
                </a:lnTo>
                <a:lnTo>
                  <a:pt x="217576" y="262058"/>
                </a:lnTo>
                <a:lnTo>
                  <a:pt x="169487" y="270356"/>
                </a:lnTo>
                <a:lnTo>
                  <a:pt x="121996" y="276450"/>
                </a:lnTo>
                <a:lnTo>
                  <a:pt x="75711" y="280509"/>
                </a:lnTo>
                <a:lnTo>
                  <a:pt x="32004" y="282664"/>
                </a:lnTo>
                <a:lnTo>
                  <a:pt x="0" y="282702"/>
                </a:lnTo>
                <a:lnTo>
                  <a:pt x="762" y="333756"/>
                </a:lnTo>
                <a:lnTo>
                  <a:pt x="79503" y="331025"/>
                </a:lnTo>
                <a:lnTo>
                  <a:pt x="128941" y="326824"/>
                </a:lnTo>
                <a:lnTo>
                  <a:pt x="179664" y="320254"/>
                </a:lnTo>
                <a:lnTo>
                  <a:pt x="231018" y="311179"/>
                </a:lnTo>
                <a:lnTo>
                  <a:pt x="282348" y="299464"/>
                </a:lnTo>
                <a:lnTo>
                  <a:pt x="333001" y="284973"/>
                </a:lnTo>
                <a:lnTo>
                  <a:pt x="382322" y="267569"/>
                </a:lnTo>
                <a:lnTo>
                  <a:pt x="429658" y="247118"/>
                </a:lnTo>
                <a:lnTo>
                  <a:pt x="474354" y="223482"/>
                </a:lnTo>
                <a:lnTo>
                  <a:pt x="515756" y="196527"/>
                </a:lnTo>
                <a:lnTo>
                  <a:pt x="520446" y="192719"/>
                </a:lnTo>
                <a:lnTo>
                  <a:pt x="520446" y="128778"/>
                </a:lnTo>
                <a:lnTo>
                  <a:pt x="521319" y="127083"/>
                </a:lnTo>
                <a:close/>
              </a:path>
              <a:path w="614680" h="334010">
                <a:moveTo>
                  <a:pt x="614172" y="170688"/>
                </a:moveTo>
                <a:lnTo>
                  <a:pt x="609600" y="0"/>
                </a:lnTo>
                <a:lnTo>
                  <a:pt x="476250" y="105918"/>
                </a:lnTo>
                <a:lnTo>
                  <a:pt x="520841" y="126858"/>
                </a:lnTo>
                <a:lnTo>
                  <a:pt x="522065" y="125634"/>
                </a:lnTo>
                <a:lnTo>
                  <a:pt x="533400" y="103632"/>
                </a:lnTo>
                <a:lnTo>
                  <a:pt x="579120" y="126492"/>
                </a:lnTo>
                <a:lnTo>
                  <a:pt x="579120" y="154227"/>
                </a:lnTo>
                <a:lnTo>
                  <a:pt x="614172" y="170688"/>
                </a:lnTo>
                <a:close/>
              </a:path>
              <a:path w="614680" h="334010">
                <a:moveTo>
                  <a:pt x="521645" y="127236"/>
                </a:moveTo>
                <a:lnTo>
                  <a:pt x="521319" y="127083"/>
                </a:lnTo>
                <a:lnTo>
                  <a:pt x="520446" y="128778"/>
                </a:lnTo>
                <a:lnTo>
                  <a:pt x="521645" y="127236"/>
                </a:lnTo>
                <a:close/>
              </a:path>
              <a:path w="614680" h="334010">
                <a:moveTo>
                  <a:pt x="567615" y="148824"/>
                </a:moveTo>
                <a:lnTo>
                  <a:pt x="521645" y="127236"/>
                </a:lnTo>
                <a:lnTo>
                  <a:pt x="520446" y="128778"/>
                </a:lnTo>
                <a:lnTo>
                  <a:pt x="520446" y="192719"/>
                </a:lnTo>
                <a:lnTo>
                  <a:pt x="553212" y="166116"/>
                </a:lnTo>
                <a:lnTo>
                  <a:pt x="560832" y="158496"/>
                </a:lnTo>
                <a:lnTo>
                  <a:pt x="563118" y="156972"/>
                </a:lnTo>
                <a:lnTo>
                  <a:pt x="564642" y="154686"/>
                </a:lnTo>
                <a:lnTo>
                  <a:pt x="566166" y="151638"/>
                </a:lnTo>
                <a:lnTo>
                  <a:pt x="567615" y="148824"/>
                </a:lnTo>
                <a:close/>
              </a:path>
              <a:path w="614680" h="334010">
                <a:moveTo>
                  <a:pt x="522065" y="125634"/>
                </a:moveTo>
                <a:lnTo>
                  <a:pt x="520841" y="126858"/>
                </a:lnTo>
                <a:lnTo>
                  <a:pt x="521319" y="127083"/>
                </a:lnTo>
                <a:lnTo>
                  <a:pt x="522065" y="125634"/>
                </a:lnTo>
                <a:close/>
              </a:path>
              <a:path w="614680" h="334010">
                <a:moveTo>
                  <a:pt x="525780" y="121920"/>
                </a:moveTo>
                <a:lnTo>
                  <a:pt x="522065" y="125634"/>
                </a:lnTo>
                <a:lnTo>
                  <a:pt x="521319" y="127083"/>
                </a:lnTo>
                <a:lnTo>
                  <a:pt x="521645" y="127236"/>
                </a:lnTo>
                <a:lnTo>
                  <a:pt x="525780" y="121920"/>
                </a:lnTo>
                <a:close/>
              </a:path>
              <a:path w="614680" h="334010">
                <a:moveTo>
                  <a:pt x="525780" y="129177"/>
                </a:moveTo>
                <a:lnTo>
                  <a:pt x="525780" y="121920"/>
                </a:lnTo>
                <a:lnTo>
                  <a:pt x="521645" y="127236"/>
                </a:lnTo>
                <a:lnTo>
                  <a:pt x="525780" y="129177"/>
                </a:lnTo>
                <a:close/>
              </a:path>
              <a:path w="614680" h="334010">
                <a:moveTo>
                  <a:pt x="579120" y="126492"/>
                </a:moveTo>
                <a:lnTo>
                  <a:pt x="533400" y="103632"/>
                </a:lnTo>
                <a:lnTo>
                  <a:pt x="522065" y="125634"/>
                </a:lnTo>
                <a:lnTo>
                  <a:pt x="525780" y="121920"/>
                </a:lnTo>
                <a:lnTo>
                  <a:pt x="525780" y="129177"/>
                </a:lnTo>
                <a:lnTo>
                  <a:pt x="567615" y="148824"/>
                </a:lnTo>
                <a:lnTo>
                  <a:pt x="579120" y="126492"/>
                </a:lnTo>
                <a:close/>
              </a:path>
              <a:path w="614680" h="334010">
                <a:moveTo>
                  <a:pt x="579120" y="154227"/>
                </a:moveTo>
                <a:lnTo>
                  <a:pt x="579120" y="126492"/>
                </a:lnTo>
                <a:lnTo>
                  <a:pt x="567615" y="148824"/>
                </a:lnTo>
                <a:lnTo>
                  <a:pt x="579120" y="154227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2077570" y="3969777"/>
            <a:ext cx="539563" cy="230281"/>
          </a:xfrm>
          <a:custGeom>
            <a:avLst/>
            <a:gdLst/>
            <a:ahLst/>
            <a:cxnLst/>
            <a:rect l="l" t="t" r="r" b="b"/>
            <a:pathLst>
              <a:path w="611505" h="260985">
                <a:moveTo>
                  <a:pt x="525267" y="132265"/>
                </a:moveTo>
                <a:lnTo>
                  <a:pt x="472666" y="89311"/>
                </a:lnTo>
                <a:lnTo>
                  <a:pt x="430814" y="63355"/>
                </a:lnTo>
                <a:lnTo>
                  <a:pt x="386350" y="41225"/>
                </a:lnTo>
                <a:lnTo>
                  <a:pt x="339878" y="23372"/>
                </a:lnTo>
                <a:lnTo>
                  <a:pt x="292003" y="10248"/>
                </a:lnTo>
                <a:lnTo>
                  <a:pt x="243329" y="2307"/>
                </a:lnTo>
                <a:lnTo>
                  <a:pt x="194462" y="0"/>
                </a:lnTo>
                <a:lnTo>
                  <a:pt x="146005" y="3778"/>
                </a:lnTo>
                <a:lnTo>
                  <a:pt x="98563" y="14096"/>
                </a:lnTo>
                <a:lnTo>
                  <a:pt x="52741" y="31404"/>
                </a:lnTo>
                <a:lnTo>
                  <a:pt x="9143" y="56156"/>
                </a:lnTo>
                <a:lnTo>
                  <a:pt x="0" y="62252"/>
                </a:lnTo>
                <a:lnTo>
                  <a:pt x="28956" y="103400"/>
                </a:lnTo>
                <a:lnTo>
                  <a:pt x="36575" y="98828"/>
                </a:lnTo>
                <a:lnTo>
                  <a:pt x="79140" y="75411"/>
                </a:lnTo>
                <a:lnTo>
                  <a:pt x="123601" y="60030"/>
                </a:lnTo>
                <a:lnTo>
                  <a:pt x="169363" y="52087"/>
                </a:lnTo>
                <a:lnTo>
                  <a:pt x="215834" y="50982"/>
                </a:lnTo>
                <a:lnTo>
                  <a:pt x="262418" y="56117"/>
                </a:lnTo>
                <a:lnTo>
                  <a:pt x="308522" y="66895"/>
                </a:lnTo>
                <a:lnTo>
                  <a:pt x="353551" y="82716"/>
                </a:lnTo>
                <a:lnTo>
                  <a:pt x="396911" y="102981"/>
                </a:lnTo>
                <a:lnTo>
                  <a:pt x="438009" y="127093"/>
                </a:lnTo>
                <a:lnTo>
                  <a:pt x="476250" y="154454"/>
                </a:lnTo>
                <a:lnTo>
                  <a:pt x="488434" y="166341"/>
                </a:lnTo>
                <a:lnTo>
                  <a:pt x="525267" y="132265"/>
                </a:lnTo>
                <a:close/>
              </a:path>
              <a:path w="611505" h="260985">
                <a:moveTo>
                  <a:pt x="542544" y="234449"/>
                </a:moveTo>
                <a:lnTo>
                  <a:pt x="542544" y="149120"/>
                </a:lnTo>
                <a:lnTo>
                  <a:pt x="507492" y="184934"/>
                </a:lnTo>
                <a:lnTo>
                  <a:pt x="488434" y="166341"/>
                </a:lnTo>
                <a:lnTo>
                  <a:pt x="451866" y="200174"/>
                </a:lnTo>
                <a:lnTo>
                  <a:pt x="542544" y="234449"/>
                </a:lnTo>
                <a:close/>
              </a:path>
              <a:path w="611505" h="260985">
                <a:moveTo>
                  <a:pt x="542544" y="149120"/>
                </a:moveTo>
                <a:lnTo>
                  <a:pt x="525267" y="132265"/>
                </a:lnTo>
                <a:lnTo>
                  <a:pt x="488434" y="166341"/>
                </a:lnTo>
                <a:lnTo>
                  <a:pt x="507492" y="184934"/>
                </a:lnTo>
                <a:lnTo>
                  <a:pt x="542544" y="149120"/>
                </a:lnTo>
                <a:close/>
              </a:path>
              <a:path w="611505" h="260985">
                <a:moveTo>
                  <a:pt x="611124" y="260372"/>
                </a:moveTo>
                <a:lnTo>
                  <a:pt x="563880" y="96542"/>
                </a:lnTo>
                <a:lnTo>
                  <a:pt x="525267" y="132265"/>
                </a:lnTo>
                <a:lnTo>
                  <a:pt x="542544" y="149120"/>
                </a:lnTo>
                <a:lnTo>
                  <a:pt x="542544" y="234449"/>
                </a:lnTo>
                <a:lnTo>
                  <a:pt x="611124" y="260372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2682015" y="4732691"/>
            <a:ext cx="292474" cy="517712"/>
          </a:xfrm>
          <a:custGeom>
            <a:avLst/>
            <a:gdLst/>
            <a:ahLst/>
            <a:cxnLst/>
            <a:rect l="l" t="t" r="r" b="b"/>
            <a:pathLst>
              <a:path w="331469" h="586739">
                <a:moveTo>
                  <a:pt x="229213" y="483721"/>
                </a:moveTo>
                <a:lnTo>
                  <a:pt x="183032" y="433485"/>
                </a:lnTo>
                <a:lnTo>
                  <a:pt x="153916" y="394250"/>
                </a:lnTo>
                <a:lnTo>
                  <a:pt x="128302" y="352752"/>
                </a:lnTo>
                <a:lnTo>
                  <a:pt x="106191" y="309294"/>
                </a:lnTo>
                <a:lnTo>
                  <a:pt x="87587" y="264180"/>
                </a:lnTo>
                <a:lnTo>
                  <a:pt x="72491" y="217713"/>
                </a:lnTo>
                <a:lnTo>
                  <a:pt x="60906" y="170197"/>
                </a:lnTo>
                <a:lnTo>
                  <a:pt x="52835" y="121934"/>
                </a:lnTo>
                <a:lnTo>
                  <a:pt x="48280" y="73229"/>
                </a:lnTo>
                <a:lnTo>
                  <a:pt x="47244" y="24384"/>
                </a:lnTo>
                <a:lnTo>
                  <a:pt x="47244" y="1499"/>
                </a:lnTo>
                <a:lnTo>
                  <a:pt x="762" y="0"/>
                </a:lnTo>
                <a:lnTo>
                  <a:pt x="0" y="24384"/>
                </a:lnTo>
                <a:lnTo>
                  <a:pt x="572" y="71805"/>
                </a:lnTo>
                <a:lnTo>
                  <a:pt x="4459" y="119348"/>
                </a:lnTo>
                <a:lnTo>
                  <a:pt x="11622" y="166715"/>
                </a:lnTo>
                <a:lnTo>
                  <a:pt x="22021" y="213610"/>
                </a:lnTo>
                <a:lnTo>
                  <a:pt x="35616" y="259735"/>
                </a:lnTo>
                <a:lnTo>
                  <a:pt x="47244" y="291008"/>
                </a:lnTo>
                <a:lnTo>
                  <a:pt x="47244" y="24384"/>
                </a:lnTo>
                <a:lnTo>
                  <a:pt x="48006" y="1524"/>
                </a:lnTo>
                <a:lnTo>
                  <a:pt x="48006" y="293057"/>
                </a:lnTo>
                <a:lnTo>
                  <a:pt x="52369" y="304793"/>
                </a:lnTo>
                <a:lnTo>
                  <a:pt x="72240" y="348487"/>
                </a:lnTo>
                <a:lnTo>
                  <a:pt x="95189" y="390520"/>
                </a:lnTo>
                <a:lnTo>
                  <a:pt x="121178" y="430595"/>
                </a:lnTo>
                <a:lnTo>
                  <a:pt x="150168" y="468415"/>
                </a:lnTo>
                <a:lnTo>
                  <a:pt x="182118" y="503682"/>
                </a:lnTo>
                <a:lnTo>
                  <a:pt x="199644" y="520446"/>
                </a:lnTo>
                <a:lnTo>
                  <a:pt x="201864" y="522111"/>
                </a:lnTo>
                <a:lnTo>
                  <a:pt x="229213" y="483721"/>
                </a:lnTo>
                <a:close/>
              </a:path>
              <a:path w="331469" h="586739">
                <a:moveTo>
                  <a:pt x="249174" y="573620"/>
                </a:moveTo>
                <a:lnTo>
                  <a:pt x="249174" y="498348"/>
                </a:lnTo>
                <a:lnTo>
                  <a:pt x="220980" y="536448"/>
                </a:lnTo>
                <a:lnTo>
                  <a:pt x="201864" y="522111"/>
                </a:lnTo>
                <a:lnTo>
                  <a:pt x="173736" y="561594"/>
                </a:lnTo>
                <a:lnTo>
                  <a:pt x="249174" y="573620"/>
                </a:lnTo>
                <a:close/>
              </a:path>
              <a:path w="331469" h="586739">
                <a:moveTo>
                  <a:pt x="230124" y="524091"/>
                </a:moveTo>
                <a:lnTo>
                  <a:pt x="230124" y="484632"/>
                </a:lnTo>
                <a:lnTo>
                  <a:pt x="229213" y="483721"/>
                </a:lnTo>
                <a:lnTo>
                  <a:pt x="201864" y="522111"/>
                </a:lnTo>
                <a:lnTo>
                  <a:pt x="220980" y="536448"/>
                </a:lnTo>
                <a:lnTo>
                  <a:pt x="230124" y="524091"/>
                </a:lnTo>
                <a:close/>
              </a:path>
              <a:path w="331469" h="586739">
                <a:moveTo>
                  <a:pt x="229373" y="483497"/>
                </a:moveTo>
                <a:lnTo>
                  <a:pt x="227838" y="482346"/>
                </a:lnTo>
                <a:lnTo>
                  <a:pt x="229213" y="483721"/>
                </a:lnTo>
                <a:lnTo>
                  <a:pt x="229373" y="483497"/>
                </a:lnTo>
                <a:close/>
              </a:path>
              <a:path w="331469" h="586739">
                <a:moveTo>
                  <a:pt x="249174" y="498348"/>
                </a:moveTo>
                <a:lnTo>
                  <a:pt x="229373" y="483497"/>
                </a:lnTo>
                <a:lnTo>
                  <a:pt x="229213" y="483721"/>
                </a:lnTo>
                <a:lnTo>
                  <a:pt x="230124" y="484632"/>
                </a:lnTo>
                <a:lnTo>
                  <a:pt x="230124" y="524091"/>
                </a:lnTo>
                <a:lnTo>
                  <a:pt x="249174" y="498348"/>
                </a:lnTo>
                <a:close/>
              </a:path>
              <a:path w="331469" h="586739">
                <a:moveTo>
                  <a:pt x="331470" y="586740"/>
                </a:moveTo>
                <a:lnTo>
                  <a:pt x="256794" y="445008"/>
                </a:lnTo>
                <a:lnTo>
                  <a:pt x="229373" y="483497"/>
                </a:lnTo>
                <a:lnTo>
                  <a:pt x="249174" y="498348"/>
                </a:lnTo>
                <a:lnTo>
                  <a:pt x="249174" y="573620"/>
                </a:lnTo>
                <a:lnTo>
                  <a:pt x="331470" y="58674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475603" y="4736726"/>
            <a:ext cx="147357" cy="550209"/>
          </a:xfrm>
          <a:custGeom>
            <a:avLst/>
            <a:gdLst/>
            <a:ahLst/>
            <a:cxnLst/>
            <a:rect l="l" t="t" r="r" b="b"/>
            <a:pathLst>
              <a:path w="167005" h="623570">
                <a:moveTo>
                  <a:pt x="56911" y="479445"/>
                </a:moveTo>
                <a:lnTo>
                  <a:pt x="14477" y="453390"/>
                </a:lnTo>
                <a:lnTo>
                  <a:pt x="0" y="623316"/>
                </a:lnTo>
                <a:lnTo>
                  <a:pt x="44195" y="595867"/>
                </a:lnTo>
                <a:lnTo>
                  <a:pt x="44195" y="502920"/>
                </a:lnTo>
                <a:lnTo>
                  <a:pt x="56911" y="479445"/>
                </a:lnTo>
                <a:close/>
              </a:path>
              <a:path w="167005" h="623570">
                <a:moveTo>
                  <a:pt x="100209" y="506032"/>
                </a:moveTo>
                <a:lnTo>
                  <a:pt x="56911" y="479445"/>
                </a:lnTo>
                <a:lnTo>
                  <a:pt x="44195" y="502920"/>
                </a:lnTo>
                <a:lnTo>
                  <a:pt x="88391" y="527304"/>
                </a:lnTo>
                <a:lnTo>
                  <a:pt x="100209" y="506032"/>
                </a:lnTo>
                <a:close/>
              </a:path>
              <a:path w="167005" h="623570">
                <a:moveTo>
                  <a:pt x="144779" y="533400"/>
                </a:moveTo>
                <a:lnTo>
                  <a:pt x="100209" y="506032"/>
                </a:lnTo>
                <a:lnTo>
                  <a:pt x="88391" y="527304"/>
                </a:lnTo>
                <a:lnTo>
                  <a:pt x="44195" y="502920"/>
                </a:lnTo>
                <a:lnTo>
                  <a:pt x="44195" y="595867"/>
                </a:lnTo>
                <a:lnTo>
                  <a:pt x="144779" y="533400"/>
                </a:lnTo>
                <a:close/>
              </a:path>
              <a:path w="167005" h="623570">
                <a:moveTo>
                  <a:pt x="116052" y="473724"/>
                </a:moveTo>
                <a:lnTo>
                  <a:pt x="116052" y="228673"/>
                </a:lnTo>
                <a:lnTo>
                  <a:pt x="113431" y="277614"/>
                </a:lnTo>
                <a:lnTo>
                  <a:pt x="106713" y="326234"/>
                </a:lnTo>
                <a:lnTo>
                  <a:pt x="96102" y="374151"/>
                </a:lnTo>
                <a:lnTo>
                  <a:pt x="81799" y="420981"/>
                </a:lnTo>
                <a:lnTo>
                  <a:pt x="64007" y="466344"/>
                </a:lnTo>
                <a:lnTo>
                  <a:pt x="56911" y="479445"/>
                </a:lnTo>
                <a:lnTo>
                  <a:pt x="100209" y="506032"/>
                </a:lnTo>
                <a:lnTo>
                  <a:pt x="111251" y="486156"/>
                </a:lnTo>
                <a:lnTo>
                  <a:pt x="116052" y="473724"/>
                </a:lnTo>
                <a:close/>
              </a:path>
              <a:path w="167005" h="623570">
                <a:moveTo>
                  <a:pt x="166743" y="206110"/>
                </a:moveTo>
                <a:lnTo>
                  <a:pt x="163278" y="158883"/>
                </a:lnTo>
                <a:lnTo>
                  <a:pt x="155873" y="111668"/>
                </a:lnTo>
                <a:lnTo>
                  <a:pt x="144411" y="64528"/>
                </a:lnTo>
                <a:lnTo>
                  <a:pt x="128777" y="17526"/>
                </a:lnTo>
                <a:lnTo>
                  <a:pt x="121157" y="0"/>
                </a:lnTo>
                <a:lnTo>
                  <a:pt x="73913" y="19812"/>
                </a:lnTo>
                <a:lnTo>
                  <a:pt x="81533" y="37338"/>
                </a:lnTo>
                <a:lnTo>
                  <a:pt x="97319" y="83742"/>
                </a:lnTo>
                <a:lnTo>
                  <a:pt x="108198" y="131354"/>
                </a:lnTo>
                <a:lnTo>
                  <a:pt x="114376" y="179792"/>
                </a:lnTo>
                <a:lnTo>
                  <a:pt x="116052" y="228673"/>
                </a:lnTo>
                <a:lnTo>
                  <a:pt x="116052" y="473724"/>
                </a:lnTo>
                <a:lnTo>
                  <a:pt x="129002" y="440192"/>
                </a:lnTo>
                <a:lnTo>
                  <a:pt x="143507" y="393860"/>
                </a:lnTo>
                <a:lnTo>
                  <a:pt x="154648" y="347222"/>
                </a:lnTo>
                <a:lnTo>
                  <a:pt x="162312" y="300342"/>
                </a:lnTo>
                <a:lnTo>
                  <a:pt x="166382" y="253284"/>
                </a:lnTo>
                <a:lnTo>
                  <a:pt x="166743" y="20611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1052822" y="3687911"/>
            <a:ext cx="256480" cy="595032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1206">
              <a:lnSpc>
                <a:spcPts val="2038"/>
              </a:lnSpc>
            </a:pPr>
            <a:r>
              <a:rPr sz="1765" b="1" dirty="0">
                <a:latin typeface="Arial"/>
                <a:cs typeface="Arial"/>
              </a:rPr>
              <a:t>Drain</a:t>
            </a:r>
            <a:endParaRPr sz="1765">
              <a:latin typeface="Arial"/>
              <a:cs typeface="Arial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1770977" y="2891118"/>
            <a:ext cx="224118" cy="537882"/>
          </a:xfrm>
          <a:custGeom>
            <a:avLst/>
            <a:gdLst/>
            <a:ahLst/>
            <a:cxnLst/>
            <a:rect l="l" t="t" r="r" b="b"/>
            <a:pathLst>
              <a:path w="254000" h="609600">
                <a:moveTo>
                  <a:pt x="253746" y="152400"/>
                </a:moveTo>
                <a:lnTo>
                  <a:pt x="126492" y="0"/>
                </a:lnTo>
                <a:lnTo>
                  <a:pt x="0" y="152400"/>
                </a:lnTo>
                <a:lnTo>
                  <a:pt x="101345" y="152400"/>
                </a:lnTo>
                <a:lnTo>
                  <a:pt x="101345" y="127253"/>
                </a:lnTo>
                <a:lnTo>
                  <a:pt x="152400" y="127253"/>
                </a:lnTo>
                <a:lnTo>
                  <a:pt x="152400" y="152400"/>
                </a:lnTo>
                <a:lnTo>
                  <a:pt x="253746" y="152400"/>
                </a:lnTo>
                <a:close/>
              </a:path>
              <a:path w="254000" h="609600">
                <a:moveTo>
                  <a:pt x="152400" y="152400"/>
                </a:moveTo>
                <a:lnTo>
                  <a:pt x="152400" y="127253"/>
                </a:lnTo>
                <a:lnTo>
                  <a:pt x="101345" y="127253"/>
                </a:lnTo>
                <a:lnTo>
                  <a:pt x="101345" y="152400"/>
                </a:lnTo>
                <a:lnTo>
                  <a:pt x="152400" y="152400"/>
                </a:lnTo>
                <a:close/>
              </a:path>
              <a:path w="254000" h="609600">
                <a:moveTo>
                  <a:pt x="152400" y="609600"/>
                </a:moveTo>
                <a:lnTo>
                  <a:pt x="152400" y="152400"/>
                </a:lnTo>
                <a:lnTo>
                  <a:pt x="101345" y="152400"/>
                </a:lnTo>
                <a:lnTo>
                  <a:pt x="101345" y="609600"/>
                </a:lnTo>
                <a:lnTo>
                  <a:pt x="152400" y="60960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838212" y="4572000"/>
            <a:ext cx="224118" cy="537882"/>
          </a:xfrm>
          <a:custGeom>
            <a:avLst/>
            <a:gdLst/>
            <a:ahLst/>
            <a:cxnLst/>
            <a:rect l="l" t="t" r="r" b="b"/>
            <a:pathLst>
              <a:path w="254000" h="609600">
                <a:moveTo>
                  <a:pt x="253746" y="457200"/>
                </a:moveTo>
                <a:lnTo>
                  <a:pt x="0" y="457200"/>
                </a:lnTo>
                <a:lnTo>
                  <a:pt x="101345" y="579303"/>
                </a:lnTo>
                <a:lnTo>
                  <a:pt x="101345" y="483108"/>
                </a:lnTo>
                <a:lnTo>
                  <a:pt x="152400" y="483108"/>
                </a:lnTo>
                <a:lnTo>
                  <a:pt x="152400" y="578572"/>
                </a:lnTo>
                <a:lnTo>
                  <a:pt x="253746" y="457200"/>
                </a:lnTo>
                <a:close/>
              </a:path>
              <a:path w="254000" h="609600">
                <a:moveTo>
                  <a:pt x="152400" y="457200"/>
                </a:moveTo>
                <a:lnTo>
                  <a:pt x="152400" y="0"/>
                </a:lnTo>
                <a:lnTo>
                  <a:pt x="101345" y="0"/>
                </a:lnTo>
                <a:lnTo>
                  <a:pt x="101345" y="457200"/>
                </a:lnTo>
                <a:lnTo>
                  <a:pt x="152400" y="457200"/>
                </a:lnTo>
                <a:close/>
              </a:path>
              <a:path w="254000" h="609600">
                <a:moveTo>
                  <a:pt x="152400" y="578572"/>
                </a:moveTo>
                <a:lnTo>
                  <a:pt x="152400" y="483108"/>
                </a:lnTo>
                <a:lnTo>
                  <a:pt x="101345" y="483108"/>
                </a:lnTo>
                <a:lnTo>
                  <a:pt x="101345" y="579303"/>
                </a:lnTo>
                <a:lnTo>
                  <a:pt x="126492" y="609600"/>
                </a:lnTo>
                <a:lnTo>
                  <a:pt x="152400" y="578572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739588" y="5065731"/>
            <a:ext cx="3697941" cy="923564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600107">
              <a:spcBef>
                <a:spcPts val="84"/>
              </a:spcBef>
            </a:pPr>
            <a:r>
              <a:rPr sz="1765" b="1" spc="-9" dirty="0">
                <a:latin typeface="Arial"/>
                <a:cs typeface="Arial"/>
              </a:rPr>
              <a:t>Sand</a:t>
            </a:r>
            <a:endParaRPr sz="1765">
              <a:latin typeface="Arial"/>
              <a:cs typeface="Arial"/>
            </a:endParaRPr>
          </a:p>
          <a:p>
            <a:pPr marL="178183" algn="ctr">
              <a:spcBef>
                <a:spcPts val="1424"/>
              </a:spcBef>
            </a:pPr>
            <a:r>
              <a:rPr sz="1765" b="1" spc="-18" dirty="0">
                <a:solidFill>
                  <a:srgbClr val="2D2D8A"/>
                </a:solidFill>
                <a:latin typeface="Arial"/>
                <a:cs typeface="Arial"/>
              </a:rPr>
              <a:t>Vertical </a:t>
            </a:r>
            <a:r>
              <a:rPr sz="1765" b="1" spc="-4" dirty="0">
                <a:solidFill>
                  <a:srgbClr val="2D2D8A"/>
                </a:solidFill>
                <a:latin typeface="Arial"/>
                <a:cs typeface="Arial"/>
              </a:rPr>
              <a:t>and </a:t>
            </a:r>
            <a:r>
              <a:rPr sz="1765" b="1" spc="-9" dirty="0">
                <a:solidFill>
                  <a:srgbClr val="2D2D8A"/>
                </a:solidFill>
                <a:latin typeface="Arial"/>
                <a:cs typeface="Arial"/>
              </a:rPr>
              <a:t>Radial Drainage</a:t>
            </a:r>
            <a:endParaRPr sz="1765">
              <a:latin typeface="Arial"/>
              <a:cs typeface="Arial"/>
            </a:endParaRPr>
          </a:p>
          <a:p>
            <a:pPr marL="179304" algn="ctr">
              <a:spcBef>
                <a:spcPts val="18"/>
              </a:spcBef>
            </a:pPr>
            <a:r>
              <a:rPr sz="1235" spc="-9" dirty="0">
                <a:solidFill>
                  <a:srgbClr val="2D2D8A"/>
                </a:solidFill>
                <a:latin typeface="Arial"/>
                <a:cs typeface="Arial"/>
              </a:rPr>
              <a:t>Courtesy </a:t>
            </a:r>
            <a:r>
              <a:rPr sz="1235" spc="-4" dirty="0">
                <a:solidFill>
                  <a:srgbClr val="2D2D8A"/>
                </a:solidFill>
                <a:latin typeface="Arial"/>
                <a:cs typeface="Arial"/>
              </a:rPr>
              <a:t>of</a:t>
            </a:r>
            <a:r>
              <a:rPr sz="1235" spc="-26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235" spc="-4" dirty="0">
                <a:solidFill>
                  <a:srgbClr val="2D2D8A"/>
                </a:solidFill>
                <a:latin typeface="Arial"/>
                <a:cs typeface="Arial"/>
                <a:hlinkClick r:id="rId2"/>
              </a:rPr>
              <a:t>www.nhi.fhwa.dot.gov</a:t>
            </a:r>
            <a:endParaRPr sz="1235">
              <a:latin typeface="Arial"/>
              <a:cs typeface="Arial"/>
            </a:endParaRPr>
          </a:p>
        </p:txBody>
      </p:sp>
      <p:sp>
        <p:nvSpPr>
          <p:cNvPr id="33" name="object 33"/>
          <p:cNvSpPr txBox="1">
            <a:spLocks noGrp="1"/>
          </p:cNvSpPr>
          <p:nvPr>
            <p:ph type="ftr" sz="quarter" idx="4294967295"/>
          </p:nvPr>
        </p:nvSpPr>
        <p:spPr>
          <a:xfrm>
            <a:off x="607362" y="6275849"/>
            <a:ext cx="859491" cy="554563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spc="-4" dirty="0"/>
              <a:t>Revised</a:t>
            </a:r>
            <a:r>
              <a:rPr spc="-62" dirty="0"/>
              <a:t> </a:t>
            </a:r>
            <a:r>
              <a:rPr spc="-4" dirty="0"/>
              <a:t>03/2013</a:t>
            </a:r>
          </a:p>
        </p:txBody>
      </p:sp>
      <p:sp>
        <p:nvSpPr>
          <p:cNvPr id="34" name="object 34"/>
          <p:cNvSpPr txBox="1">
            <a:spLocks noGrp="1"/>
          </p:cNvSpPr>
          <p:nvPr>
            <p:ph type="sldNum" sz="quarter" idx="4294967295"/>
          </p:nvPr>
        </p:nvSpPr>
        <p:spPr>
          <a:xfrm>
            <a:off x="7819689" y="6273828"/>
            <a:ext cx="703729" cy="831562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dirty="0"/>
              <a:t>Slide </a:t>
            </a:r>
            <a:fld id="{81D60167-4931-47E6-BA6A-407CBD079E47}" type="slidenum">
              <a:rPr dirty="0"/>
              <a:pPr marL="11206">
                <a:spcBef>
                  <a:spcPts val="4"/>
                </a:spcBef>
              </a:pPr>
              <a:t>71</a:t>
            </a:fld>
            <a:r>
              <a:rPr dirty="0"/>
              <a:t> </a:t>
            </a:r>
            <a:r>
              <a:rPr spc="-4" dirty="0"/>
              <a:t>of</a:t>
            </a:r>
            <a:r>
              <a:rPr spc="-110" dirty="0"/>
              <a:t> </a:t>
            </a:r>
            <a:r>
              <a:rPr spc="-4" dirty="0"/>
              <a:t>74</a:t>
            </a:r>
          </a:p>
        </p:txBody>
      </p:sp>
      <p:sp>
        <p:nvSpPr>
          <p:cNvPr id="30" name="object 30"/>
          <p:cNvSpPr txBox="1"/>
          <p:nvPr/>
        </p:nvSpPr>
        <p:spPr>
          <a:xfrm>
            <a:off x="1344706" y="3351829"/>
            <a:ext cx="2420471" cy="717013"/>
          </a:xfrm>
          <a:prstGeom prst="rect">
            <a:avLst/>
          </a:prstGeom>
        </p:spPr>
        <p:txBody>
          <a:bodyPr vert="horz" wrap="square" lIns="0" tIns="113179" rIns="0" bIns="0" rtlCol="0">
            <a:spAutoFit/>
          </a:bodyPr>
          <a:lstStyle/>
          <a:p>
            <a:pPr marL="168658">
              <a:spcBef>
                <a:spcPts val="891"/>
              </a:spcBef>
            </a:pPr>
            <a:r>
              <a:rPr sz="1235" b="1" spc="-9" dirty="0">
                <a:solidFill>
                  <a:srgbClr val="0065FF"/>
                </a:solidFill>
                <a:latin typeface="Arial"/>
                <a:cs typeface="Arial"/>
              </a:rPr>
              <a:t>Drainage</a:t>
            </a:r>
            <a:endParaRPr sz="1235">
              <a:latin typeface="Arial"/>
              <a:cs typeface="Arial"/>
            </a:endParaRPr>
          </a:p>
          <a:p>
            <a:pPr marR="194432" algn="r">
              <a:spcBef>
                <a:spcPts val="1147"/>
              </a:spcBef>
            </a:pPr>
            <a:r>
              <a:rPr sz="1765" b="1" spc="-9" dirty="0">
                <a:latin typeface="Arial"/>
                <a:cs typeface="Arial"/>
              </a:rPr>
              <a:t>Clay</a:t>
            </a:r>
            <a:endParaRPr sz="1765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593734" y="2341861"/>
            <a:ext cx="3843057" cy="2993828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>
              <a:spcBef>
                <a:spcPts val="101"/>
              </a:spcBef>
            </a:pPr>
            <a:r>
              <a:rPr sz="2956" i="1" spc="97" dirty="0">
                <a:latin typeface="Times New Roman"/>
                <a:cs typeface="Times New Roman"/>
              </a:rPr>
              <a:t>U</a:t>
            </a:r>
            <a:r>
              <a:rPr sz="3110" i="1" spc="146" baseline="-20094" dirty="0">
                <a:latin typeface="Times New Roman"/>
                <a:cs typeface="Times New Roman"/>
              </a:rPr>
              <a:t>v</a:t>
            </a:r>
            <a:r>
              <a:rPr sz="3110" spc="146" baseline="-20094" dirty="0">
                <a:latin typeface="Times New Roman"/>
                <a:cs typeface="Times New Roman"/>
              </a:rPr>
              <a:t>,</a:t>
            </a:r>
            <a:r>
              <a:rPr sz="3110" i="1" spc="146" baseline="-20094" dirty="0">
                <a:latin typeface="Times New Roman"/>
                <a:cs typeface="Times New Roman"/>
              </a:rPr>
              <a:t>r</a:t>
            </a:r>
            <a:r>
              <a:rPr sz="3110" i="1" spc="331" baseline="-20094" dirty="0">
                <a:latin typeface="Times New Roman"/>
                <a:cs typeface="Times New Roman"/>
              </a:rPr>
              <a:t> </a:t>
            </a:r>
            <a:r>
              <a:rPr sz="2956" spc="4" dirty="0">
                <a:latin typeface="Symbol"/>
                <a:cs typeface="Symbol"/>
              </a:rPr>
              <a:t></a:t>
            </a:r>
            <a:r>
              <a:rPr sz="2956" spc="-313" dirty="0">
                <a:latin typeface="Times New Roman"/>
                <a:cs typeface="Times New Roman"/>
              </a:rPr>
              <a:t> </a:t>
            </a:r>
            <a:r>
              <a:rPr sz="2956" spc="4" dirty="0">
                <a:latin typeface="Times New Roman"/>
                <a:cs typeface="Times New Roman"/>
              </a:rPr>
              <a:t>1</a:t>
            </a:r>
            <a:r>
              <a:rPr sz="2956" spc="-463" dirty="0">
                <a:latin typeface="Times New Roman"/>
                <a:cs typeface="Times New Roman"/>
              </a:rPr>
              <a:t> </a:t>
            </a:r>
            <a:r>
              <a:rPr sz="2956" spc="4" dirty="0">
                <a:latin typeface="Symbol"/>
                <a:cs typeface="Symbol"/>
              </a:rPr>
              <a:t></a:t>
            </a:r>
            <a:r>
              <a:rPr sz="2956" spc="-274" dirty="0">
                <a:latin typeface="Times New Roman"/>
                <a:cs typeface="Times New Roman"/>
              </a:rPr>
              <a:t> </a:t>
            </a:r>
            <a:r>
              <a:rPr sz="2956" spc="-79" dirty="0">
                <a:latin typeface="Times New Roman"/>
                <a:cs typeface="Times New Roman"/>
              </a:rPr>
              <a:t>(1</a:t>
            </a:r>
            <a:r>
              <a:rPr sz="2956" spc="-463" dirty="0">
                <a:latin typeface="Times New Roman"/>
                <a:cs typeface="Times New Roman"/>
              </a:rPr>
              <a:t> </a:t>
            </a:r>
            <a:r>
              <a:rPr sz="2956" spc="168" dirty="0">
                <a:latin typeface="Symbol"/>
                <a:cs typeface="Symbol"/>
              </a:rPr>
              <a:t></a:t>
            </a:r>
            <a:r>
              <a:rPr sz="2956" i="1" spc="168" dirty="0">
                <a:latin typeface="Times New Roman"/>
                <a:cs typeface="Times New Roman"/>
              </a:rPr>
              <a:t>U</a:t>
            </a:r>
            <a:r>
              <a:rPr sz="3110" i="1" spc="251" baseline="-20094" dirty="0">
                <a:latin typeface="Times New Roman"/>
                <a:cs typeface="Times New Roman"/>
              </a:rPr>
              <a:t>r</a:t>
            </a:r>
            <a:r>
              <a:rPr sz="3110" i="1" spc="-331" baseline="-20094" dirty="0">
                <a:latin typeface="Times New Roman"/>
                <a:cs typeface="Times New Roman"/>
              </a:rPr>
              <a:t> </a:t>
            </a:r>
            <a:r>
              <a:rPr sz="2956" spc="-49" dirty="0">
                <a:latin typeface="Times New Roman"/>
                <a:cs typeface="Times New Roman"/>
              </a:rPr>
              <a:t>)(1</a:t>
            </a:r>
            <a:r>
              <a:rPr sz="2956" spc="-463" dirty="0">
                <a:latin typeface="Times New Roman"/>
                <a:cs typeface="Times New Roman"/>
              </a:rPr>
              <a:t> </a:t>
            </a:r>
            <a:r>
              <a:rPr sz="2956" spc="163" dirty="0">
                <a:latin typeface="Symbol"/>
                <a:cs typeface="Symbol"/>
              </a:rPr>
              <a:t></a:t>
            </a:r>
            <a:r>
              <a:rPr sz="2956" i="1" spc="163" dirty="0">
                <a:latin typeface="Times New Roman"/>
                <a:cs typeface="Times New Roman"/>
              </a:rPr>
              <a:t>U</a:t>
            </a:r>
            <a:r>
              <a:rPr sz="3110" i="1" spc="244" baseline="-20094" dirty="0">
                <a:latin typeface="Times New Roman"/>
                <a:cs typeface="Times New Roman"/>
              </a:rPr>
              <a:t>v</a:t>
            </a:r>
            <a:r>
              <a:rPr sz="3110" i="1" spc="-337" baseline="-20094" dirty="0">
                <a:latin typeface="Times New Roman"/>
                <a:cs typeface="Times New Roman"/>
              </a:rPr>
              <a:t> </a:t>
            </a:r>
            <a:r>
              <a:rPr sz="2956" spc="4" dirty="0">
                <a:latin typeface="Times New Roman"/>
                <a:cs typeface="Times New Roman"/>
              </a:rPr>
              <a:t>)</a:t>
            </a:r>
            <a:endParaRPr sz="2956">
              <a:latin typeface="Times New Roman"/>
              <a:cs typeface="Times New Roman"/>
            </a:endParaRPr>
          </a:p>
          <a:p>
            <a:pPr marL="126073">
              <a:spcBef>
                <a:spcPts val="2007"/>
              </a:spcBef>
            </a:pPr>
            <a:r>
              <a:rPr sz="1588" b="1" dirty="0">
                <a:latin typeface="Arial"/>
                <a:cs typeface="Arial"/>
              </a:rPr>
              <a:t>Where:</a:t>
            </a:r>
            <a:endParaRPr sz="1588">
              <a:latin typeface="Arial"/>
              <a:cs typeface="Arial"/>
            </a:endParaRPr>
          </a:p>
          <a:p>
            <a:pPr marL="798462" marR="67799" indent="-504852">
              <a:spcBef>
                <a:spcPts val="1059"/>
              </a:spcBef>
            </a:pPr>
            <a:r>
              <a:rPr sz="1588" i="1" spc="-22" dirty="0">
                <a:latin typeface="Arial"/>
                <a:cs typeface="Arial"/>
              </a:rPr>
              <a:t>U</a:t>
            </a:r>
            <a:r>
              <a:rPr sz="1588" i="1" spc="-33" baseline="-20833" dirty="0">
                <a:latin typeface="Arial"/>
                <a:cs typeface="Arial"/>
              </a:rPr>
              <a:t>v,r </a:t>
            </a:r>
            <a:r>
              <a:rPr sz="1588" dirty="0">
                <a:latin typeface="Arial"/>
                <a:cs typeface="Arial"/>
              </a:rPr>
              <a:t>= </a:t>
            </a:r>
            <a:r>
              <a:rPr sz="1588" spc="-4" dirty="0">
                <a:latin typeface="Arial"/>
                <a:cs typeface="Arial"/>
              </a:rPr>
              <a:t>Average Degree </a:t>
            </a:r>
            <a:r>
              <a:rPr sz="1588" dirty="0">
                <a:latin typeface="Arial"/>
                <a:cs typeface="Arial"/>
              </a:rPr>
              <a:t>of Consolidation  due to </a:t>
            </a:r>
            <a:r>
              <a:rPr sz="1588" spc="-13" dirty="0">
                <a:latin typeface="Arial"/>
                <a:cs typeface="Arial"/>
              </a:rPr>
              <a:t>Vertical </a:t>
            </a:r>
            <a:r>
              <a:rPr sz="1588" dirty="0">
                <a:latin typeface="Arial"/>
                <a:cs typeface="Arial"/>
              </a:rPr>
              <a:t>&amp; </a:t>
            </a:r>
            <a:r>
              <a:rPr sz="1588" spc="-4" dirty="0">
                <a:latin typeface="Arial"/>
                <a:cs typeface="Arial"/>
              </a:rPr>
              <a:t>Radial</a:t>
            </a:r>
            <a:r>
              <a:rPr sz="1588" spc="-79" dirty="0">
                <a:latin typeface="Arial"/>
                <a:cs typeface="Arial"/>
              </a:rPr>
              <a:t> </a:t>
            </a:r>
            <a:r>
              <a:rPr sz="1588" dirty="0">
                <a:latin typeface="Arial"/>
                <a:cs typeface="Arial"/>
              </a:rPr>
              <a:t>Drainage</a:t>
            </a:r>
            <a:endParaRPr sz="1588">
              <a:latin typeface="Arial"/>
              <a:cs typeface="Arial"/>
            </a:endParaRPr>
          </a:p>
          <a:p>
            <a:pPr marL="742429" marR="144003" indent="-448819">
              <a:spcBef>
                <a:spcPts val="1271"/>
              </a:spcBef>
            </a:pPr>
            <a:r>
              <a:rPr sz="1588" i="1" spc="-4" dirty="0">
                <a:latin typeface="Arial"/>
                <a:cs typeface="Arial"/>
              </a:rPr>
              <a:t>U</a:t>
            </a:r>
            <a:r>
              <a:rPr sz="1588" i="1" spc="-6" baseline="-20833" dirty="0">
                <a:latin typeface="Arial"/>
                <a:cs typeface="Arial"/>
              </a:rPr>
              <a:t>v </a:t>
            </a:r>
            <a:r>
              <a:rPr sz="1588" dirty="0">
                <a:latin typeface="Arial"/>
                <a:cs typeface="Arial"/>
              </a:rPr>
              <a:t>= </a:t>
            </a:r>
            <a:r>
              <a:rPr sz="1588" spc="-4" dirty="0">
                <a:latin typeface="Arial"/>
                <a:cs typeface="Arial"/>
              </a:rPr>
              <a:t>Average Degree </a:t>
            </a:r>
            <a:r>
              <a:rPr sz="1588" dirty="0">
                <a:latin typeface="Arial"/>
                <a:cs typeface="Arial"/>
              </a:rPr>
              <a:t>of Consolidation  due to </a:t>
            </a:r>
            <a:r>
              <a:rPr sz="1588" spc="-13" dirty="0">
                <a:latin typeface="Arial"/>
                <a:cs typeface="Arial"/>
              </a:rPr>
              <a:t>Vertical</a:t>
            </a:r>
            <a:r>
              <a:rPr sz="1588" spc="-26" dirty="0">
                <a:latin typeface="Arial"/>
                <a:cs typeface="Arial"/>
              </a:rPr>
              <a:t> </a:t>
            </a:r>
            <a:r>
              <a:rPr sz="1588" dirty="0">
                <a:latin typeface="Arial"/>
                <a:cs typeface="Arial"/>
              </a:rPr>
              <a:t>Drainage</a:t>
            </a:r>
            <a:endParaRPr sz="1588">
              <a:latin typeface="Arial"/>
              <a:cs typeface="Arial"/>
            </a:endParaRPr>
          </a:p>
          <a:p>
            <a:pPr>
              <a:spcBef>
                <a:spcPts val="31"/>
              </a:spcBef>
            </a:pPr>
            <a:endParaRPr sz="1632">
              <a:latin typeface="Times New Roman"/>
              <a:cs typeface="Times New Roman"/>
            </a:endParaRPr>
          </a:p>
          <a:p>
            <a:pPr marL="685837" marR="220768" indent="-448259"/>
            <a:r>
              <a:rPr sz="1588" i="1" spc="-4" dirty="0">
                <a:latin typeface="Arial"/>
                <a:cs typeface="Arial"/>
              </a:rPr>
              <a:t>U</a:t>
            </a:r>
            <a:r>
              <a:rPr sz="1588" i="1" spc="-6" baseline="-20833" dirty="0">
                <a:latin typeface="Arial"/>
                <a:cs typeface="Arial"/>
              </a:rPr>
              <a:t>r </a:t>
            </a:r>
            <a:r>
              <a:rPr sz="1588" dirty="0">
                <a:latin typeface="Arial"/>
                <a:cs typeface="Arial"/>
              </a:rPr>
              <a:t>= </a:t>
            </a:r>
            <a:r>
              <a:rPr sz="1588" spc="-4" dirty="0">
                <a:latin typeface="Arial"/>
                <a:cs typeface="Arial"/>
              </a:rPr>
              <a:t>Average </a:t>
            </a:r>
            <a:r>
              <a:rPr sz="1588" dirty="0">
                <a:latin typeface="Arial"/>
                <a:cs typeface="Arial"/>
              </a:rPr>
              <a:t>Degree of</a:t>
            </a:r>
            <a:r>
              <a:rPr sz="1588" spc="-180" dirty="0">
                <a:latin typeface="Arial"/>
                <a:cs typeface="Arial"/>
              </a:rPr>
              <a:t> </a:t>
            </a:r>
            <a:r>
              <a:rPr sz="1588" dirty="0">
                <a:latin typeface="Arial"/>
                <a:cs typeface="Arial"/>
              </a:rPr>
              <a:t>Consolidation  due to Radial</a:t>
            </a:r>
            <a:r>
              <a:rPr sz="1588" spc="-40" dirty="0">
                <a:latin typeface="Arial"/>
                <a:cs typeface="Arial"/>
              </a:rPr>
              <a:t> </a:t>
            </a:r>
            <a:r>
              <a:rPr sz="1588" dirty="0">
                <a:latin typeface="Arial"/>
                <a:cs typeface="Arial"/>
              </a:rPr>
              <a:t>Drainage</a:t>
            </a:r>
            <a:endParaRPr sz="1588">
              <a:latin typeface="Arial"/>
              <a:cs typeface="Arial"/>
            </a:endParaRPr>
          </a:p>
        </p:txBody>
      </p:sp>
      <p:sp>
        <p:nvSpPr>
          <p:cNvPr id="32" name="object 32"/>
          <p:cNvSpPr txBox="1">
            <a:spLocks noGrp="1"/>
          </p:cNvSpPr>
          <p:nvPr>
            <p:ph type="title"/>
          </p:nvPr>
        </p:nvSpPr>
        <p:spPr>
          <a:xfrm>
            <a:off x="537883" y="128456"/>
            <a:ext cx="7964354" cy="1854449"/>
          </a:xfrm>
          <a:prstGeom prst="rect">
            <a:avLst/>
          </a:prstGeom>
        </p:spPr>
        <p:txBody>
          <a:bodyPr vert="horz" wrap="square" lIns="0" tIns="11206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88"/>
              </a:spcBef>
            </a:pPr>
            <a:r>
              <a:rPr sz="3177" b="1" spc="13" dirty="0">
                <a:solidFill>
                  <a:srgbClr val="9A0000"/>
                </a:solidFill>
                <a:latin typeface="Arial"/>
                <a:cs typeface="Arial"/>
              </a:rPr>
              <a:t>G</a:t>
            </a:r>
            <a:r>
              <a:rPr sz="2515" b="1" spc="13" dirty="0">
                <a:solidFill>
                  <a:srgbClr val="9A0000"/>
                </a:solidFill>
                <a:latin typeface="Arial"/>
                <a:cs typeface="Arial"/>
              </a:rPr>
              <a:t>ROUND </a:t>
            </a:r>
            <a:r>
              <a:rPr sz="3177" b="1" spc="-9" dirty="0">
                <a:solidFill>
                  <a:srgbClr val="9A0000"/>
                </a:solidFill>
                <a:latin typeface="Arial"/>
                <a:cs typeface="Arial"/>
              </a:rPr>
              <a:t>M</a:t>
            </a:r>
            <a:r>
              <a:rPr sz="2515" b="1" spc="-9" dirty="0">
                <a:solidFill>
                  <a:srgbClr val="9A0000"/>
                </a:solidFill>
                <a:latin typeface="Arial"/>
                <a:cs typeface="Arial"/>
              </a:rPr>
              <a:t>ODIFICATION </a:t>
            </a:r>
            <a:r>
              <a:rPr sz="2515" b="1" spc="13" dirty="0">
                <a:solidFill>
                  <a:srgbClr val="9A0000"/>
                </a:solidFill>
                <a:latin typeface="Arial"/>
                <a:cs typeface="Arial"/>
              </a:rPr>
              <a:t>FOR</a:t>
            </a:r>
            <a:r>
              <a:rPr sz="2515" b="1" spc="141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3177" b="1" spc="-4" dirty="0">
                <a:solidFill>
                  <a:srgbClr val="9A0000"/>
                </a:solidFill>
                <a:latin typeface="Arial"/>
                <a:cs typeface="Arial"/>
              </a:rPr>
              <a:t>C</a:t>
            </a:r>
            <a:r>
              <a:rPr sz="2515" b="1" spc="-4" dirty="0">
                <a:solidFill>
                  <a:srgbClr val="9A0000"/>
                </a:solidFill>
                <a:latin typeface="Arial"/>
                <a:cs typeface="Arial"/>
              </a:rPr>
              <a:t>ONSOLIDATION</a:t>
            </a:r>
            <a:endParaRPr sz="2515" dirty="0">
              <a:latin typeface="Arial"/>
              <a:cs typeface="Arial"/>
            </a:endParaRPr>
          </a:p>
          <a:p>
            <a:pPr>
              <a:spcBef>
                <a:spcPts val="40"/>
              </a:spcBef>
            </a:pPr>
            <a:r>
              <a:rPr spc="-22" dirty="0">
                <a:solidFill>
                  <a:srgbClr val="9A0000"/>
                </a:solidFill>
                <a:latin typeface="Arial"/>
                <a:cs typeface="Arial"/>
              </a:rPr>
              <a:t>A</a:t>
            </a:r>
            <a:r>
              <a:rPr sz="1412" spc="-22" dirty="0">
                <a:solidFill>
                  <a:srgbClr val="9A0000"/>
                </a:solidFill>
                <a:latin typeface="Arial"/>
                <a:cs typeface="Arial"/>
              </a:rPr>
              <a:t>VERAGE </a:t>
            </a:r>
            <a:r>
              <a:rPr dirty="0">
                <a:solidFill>
                  <a:srgbClr val="9A0000"/>
                </a:solidFill>
                <a:latin typeface="Arial"/>
                <a:cs typeface="Arial"/>
              </a:rPr>
              <a:t>D</a:t>
            </a:r>
            <a:r>
              <a:rPr sz="1412" dirty="0">
                <a:solidFill>
                  <a:srgbClr val="9A0000"/>
                </a:solidFill>
                <a:latin typeface="Arial"/>
                <a:cs typeface="Arial"/>
              </a:rPr>
              <a:t>EGREE OF </a:t>
            </a:r>
            <a:r>
              <a:rPr spc="-9" dirty="0">
                <a:solidFill>
                  <a:srgbClr val="9A0000"/>
                </a:solidFill>
                <a:latin typeface="Arial"/>
                <a:cs typeface="Arial"/>
              </a:rPr>
              <a:t>C</a:t>
            </a:r>
            <a:r>
              <a:rPr sz="1412" spc="-9" dirty="0">
                <a:solidFill>
                  <a:srgbClr val="9A0000"/>
                </a:solidFill>
                <a:latin typeface="Arial"/>
                <a:cs typeface="Arial"/>
              </a:rPr>
              <a:t>ONSOLIDATION </a:t>
            </a:r>
            <a:r>
              <a:rPr sz="1412" dirty="0">
                <a:solidFill>
                  <a:srgbClr val="9A0000"/>
                </a:solidFill>
                <a:latin typeface="Arial"/>
                <a:cs typeface="Arial"/>
              </a:rPr>
              <a:t>DUE </a:t>
            </a:r>
            <a:r>
              <a:rPr sz="1412" spc="-18" dirty="0">
                <a:solidFill>
                  <a:srgbClr val="9A0000"/>
                </a:solidFill>
                <a:latin typeface="Arial"/>
                <a:cs typeface="Arial"/>
              </a:rPr>
              <a:t>TO </a:t>
            </a:r>
            <a:r>
              <a:rPr spc="-9" dirty="0">
                <a:solidFill>
                  <a:srgbClr val="9A0000"/>
                </a:solidFill>
                <a:latin typeface="Arial"/>
                <a:cs typeface="Arial"/>
              </a:rPr>
              <a:t>V</a:t>
            </a:r>
            <a:r>
              <a:rPr sz="1412" spc="-9" dirty="0">
                <a:solidFill>
                  <a:srgbClr val="9A0000"/>
                </a:solidFill>
                <a:latin typeface="Arial"/>
                <a:cs typeface="Arial"/>
              </a:rPr>
              <a:t>ERTICAL </a:t>
            </a:r>
            <a:r>
              <a:rPr spc="-4" dirty="0">
                <a:solidFill>
                  <a:srgbClr val="9A0000"/>
                </a:solidFill>
                <a:latin typeface="Arial"/>
                <a:cs typeface="Arial"/>
              </a:rPr>
              <a:t>&amp; R</a:t>
            </a:r>
            <a:r>
              <a:rPr sz="1412" spc="-4" dirty="0">
                <a:solidFill>
                  <a:srgbClr val="9A0000"/>
                </a:solidFill>
                <a:latin typeface="Arial"/>
                <a:cs typeface="Arial"/>
              </a:rPr>
              <a:t>ADIAL</a:t>
            </a:r>
            <a:r>
              <a:rPr sz="1412" spc="115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srgbClr val="9A0000"/>
                </a:solidFill>
                <a:latin typeface="Arial"/>
                <a:cs typeface="Arial"/>
              </a:rPr>
              <a:t>D</a:t>
            </a:r>
            <a:r>
              <a:rPr sz="1412" dirty="0">
                <a:solidFill>
                  <a:srgbClr val="9A0000"/>
                </a:solidFill>
                <a:latin typeface="Arial"/>
                <a:cs typeface="Arial"/>
              </a:rPr>
              <a:t>RAINAGE</a:t>
            </a:r>
            <a:endParaRPr sz="1412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9952946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7883" y="552898"/>
            <a:ext cx="8068235" cy="553976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3196088" marR="2490640" indent="-699284">
              <a:spcBef>
                <a:spcPts val="84"/>
              </a:spcBef>
            </a:pPr>
            <a:r>
              <a:rPr sz="1765" spc="-9" dirty="0">
                <a:solidFill>
                  <a:srgbClr val="FFFFFF"/>
                </a:solidFill>
                <a:latin typeface="Arial Black"/>
                <a:cs typeface="Arial Black"/>
              </a:rPr>
              <a:t>14.330 SOIL MECHANICS  Consolidation</a:t>
            </a:r>
            <a:endParaRPr sz="1765">
              <a:latin typeface="Arial Black"/>
              <a:cs typeface="Arial Black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731072" y="1163841"/>
            <a:ext cx="7682753" cy="500232"/>
          </a:xfrm>
          <a:prstGeom prst="rect">
            <a:avLst/>
          </a:prstGeom>
        </p:spPr>
        <p:txBody>
          <a:bodyPr vert="horz" wrap="square" lIns="0" tIns="11206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11206">
              <a:spcBef>
                <a:spcPts val="88"/>
              </a:spcBef>
            </a:pPr>
            <a:r>
              <a:rPr sz="3177" b="1" spc="13" dirty="0">
                <a:solidFill>
                  <a:srgbClr val="9A0000"/>
                </a:solidFill>
                <a:latin typeface="Arial"/>
                <a:cs typeface="Arial"/>
              </a:rPr>
              <a:t>G</a:t>
            </a:r>
            <a:r>
              <a:rPr sz="2515" b="1" spc="13" dirty="0">
                <a:solidFill>
                  <a:srgbClr val="9A0000"/>
                </a:solidFill>
                <a:latin typeface="Arial"/>
                <a:cs typeface="Arial"/>
              </a:rPr>
              <a:t>ROUND </a:t>
            </a:r>
            <a:r>
              <a:rPr sz="3177" b="1" spc="-9" dirty="0">
                <a:solidFill>
                  <a:srgbClr val="9A0000"/>
                </a:solidFill>
                <a:latin typeface="Arial"/>
                <a:cs typeface="Arial"/>
              </a:rPr>
              <a:t>M</a:t>
            </a:r>
            <a:r>
              <a:rPr sz="2515" b="1" spc="-9" dirty="0">
                <a:solidFill>
                  <a:srgbClr val="9A0000"/>
                </a:solidFill>
                <a:latin typeface="Arial"/>
                <a:cs typeface="Arial"/>
              </a:rPr>
              <a:t>ODIFICATION </a:t>
            </a:r>
            <a:r>
              <a:rPr sz="2515" b="1" spc="13" dirty="0">
                <a:solidFill>
                  <a:srgbClr val="9A0000"/>
                </a:solidFill>
                <a:latin typeface="Arial"/>
                <a:cs typeface="Arial"/>
              </a:rPr>
              <a:t>FOR</a:t>
            </a:r>
            <a:r>
              <a:rPr sz="2515" b="1" spc="141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3177" b="1" spc="-4" dirty="0">
                <a:solidFill>
                  <a:srgbClr val="9A0000"/>
                </a:solidFill>
                <a:latin typeface="Arial"/>
                <a:cs typeface="Arial"/>
              </a:rPr>
              <a:t>C</a:t>
            </a:r>
            <a:r>
              <a:rPr sz="2515" b="1" spc="-4" dirty="0">
                <a:solidFill>
                  <a:srgbClr val="9A0000"/>
                </a:solidFill>
                <a:latin typeface="Arial"/>
                <a:cs typeface="Arial"/>
              </a:rPr>
              <a:t>ONSOLIDATION</a:t>
            </a:r>
            <a:endParaRPr sz="2515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966184" y="5871882"/>
            <a:ext cx="2258546" cy="41867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560" algn="ctr">
              <a:spcBef>
                <a:spcPts val="88"/>
              </a:spcBef>
            </a:pPr>
            <a:r>
              <a:rPr sz="1412" b="1" spc="-4" dirty="0">
                <a:solidFill>
                  <a:srgbClr val="2D2D8A"/>
                </a:solidFill>
                <a:latin typeface="Arial"/>
                <a:cs typeface="Arial"/>
              </a:rPr>
              <a:t>Section</a:t>
            </a:r>
            <a:r>
              <a:rPr sz="1412" b="1" spc="-9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412" b="1" spc="-13" dirty="0">
                <a:solidFill>
                  <a:srgbClr val="2D2D8A"/>
                </a:solidFill>
                <a:latin typeface="Arial"/>
                <a:cs typeface="Arial"/>
              </a:rPr>
              <a:t>View</a:t>
            </a:r>
            <a:endParaRPr sz="1412">
              <a:latin typeface="Arial"/>
              <a:cs typeface="Arial"/>
            </a:endParaRPr>
          </a:p>
          <a:p>
            <a:pPr algn="ctr">
              <a:spcBef>
                <a:spcPts val="9"/>
              </a:spcBef>
            </a:pPr>
            <a:r>
              <a:rPr sz="1235" b="1" spc="-4" dirty="0">
                <a:solidFill>
                  <a:srgbClr val="2D2D8A"/>
                </a:solidFill>
                <a:latin typeface="Arial"/>
                <a:cs typeface="Arial"/>
              </a:rPr>
              <a:t>Figure 10.38. </a:t>
            </a:r>
            <a:r>
              <a:rPr sz="1235" spc="-4" dirty="0">
                <a:solidFill>
                  <a:srgbClr val="2D2D8A"/>
                </a:solidFill>
                <a:latin typeface="Arial"/>
                <a:cs typeface="Arial"/>
              </a:rPr>
              <a:t>Das PGE</a:t>
            </a:r>
            <a:r>
              <a:rPr sz="1235" spc="-26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235" spc="-9" dirty="0">
                <a:solidFill>
                  <a:srgbClr val="2D2D8A"/>
                </a:solidFill>
                <a:latin typeface="Arial"/>
                <a:cs typeface="Arial"/>
              </a:rPr>
              <a:t>(2006).</a:t>
            </a:r>
            <a:endParaRPr sz="1235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588149" y="4930588"/>
            <a:ext cx="2673163" cy="418671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algn="ctr">
              <a:spcBef>
                <a:spcPts val="88"/>
              </a:spcBef>
            </a:pPr>
            <a:r>
              <a:rPr sz="1412" b="1" spc="-4" dirty="0">
                <a:solidFill>
                  <a:srgbClr val="2D2D8A"/>
                </a:solidFill>
                <a:latin typeface="Arial"/>
                <a:cs typeface="Arial"/>
              </a:rPr>
              <a:t>Plan </a:t>
            </a:r>
            <a:r>
              <a:rPr sz="1412" b="1" spc="-13" dirty="0">
                <a:solidFill>
                  <a:srgbClr val="2D2D8A"/>
                </a:solidFill>
                <a:latin typeface="Arial"/>
                <a:cs typeface="Arial"/>
              </a:rPr>
              <a:t>View </a:t>
            </a:r>
            <a:r>
              <a:rPr sz="1412" b="1" dirty="0">
                <a:solidFill>
                  <a:srgbClr val="2D2D8A"/>
                </a:solidFill>
                <a:latin typeface="Arial"/>
                <a:cs typeface="Arial"/>
              </a:rPr>
              <a:t>– </a:t>
            </a:r>
            <a:r>
              <a:rPr sz="1412" b="1" spc="-13" dirty="0">
                <a:solidFill>
                  <a:srgbClr val="2D2D8A"/>
                </a:solidFill>
                <a:latin typeface="Arial"/>
                <a:cs typeface="Arial"/>
              </a:rPr>
              <a:t>Triangular</a:t>
            </a:r>
            <a:r>
              <a:rPr sz="1412" b="1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412" b="1" spc="-4" dirty="0">
                <a:solidFill>
                  <a:srgbClr val="2D2D8A"/>
                </a:solidFill>
                <a:latin typeface="Arial"/>
                <a:cs typeface="Arial"/>
              </a:rPr>
              <a:t>Spacing</a:t>
            </a:r>
            <a:endParaRPr sz="1412">
              <a:latin typeface="Arial"/>
              <a:cs typeface="Arial"/>
            </a:endParaRPr>
          </a:p>
          <a:p>
            <a:pPr algn="ctr">
              <a:spcBef>
                <a:spcPts val="9"/>
              </a:spcBef>
            </a:pPr>
            <a:r>
              <a:rPr sz="1235" b="1" spc="-4" dirty="0">
                <a:solidFill>
                  <a:srgbClr val="2D2D8A"/>
                </a:solidFill>
                <a:latin typeface="Arial"/>
                <a:cs typeface="Arial"/>
              </a:rPr>
              <a:t>Figure 10.38. </a:t>
            </a:r>
            <a:r>
              <a:rPr sz="1235" spc="-4" dirty="0">
                <a:solidFill>
                  <a:srgbClr val="2D2D8A"/>
                </a:solidFill>
                <a:latin typeface="Arial"/>
                <a:cs typeface="Arial"/>
              </a:rPr>
              <a:t>Das PGE</a:t>
            </a:r>
            <a:r>
              <a:rPr sz="1235" spc="-22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235" spc="-9" dirty="0">
                <a:solidFill>
                  <a:srgbClr val="2D2D8A"/>
                </a:solidFill>
                <a:latin typeface="Arial"/>
                <a:cs typeface="Arial"/>
              </a:rPr>
              <a:t>(2006)</a:t>
            </a:r>
            <a:endParaRPr sz="1235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602269" y="5588821"/>
            <a:ext cx="2685490" cy="50003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marR="4483" indent="45946">
              <a:spcBef>
                <a:spcPts val="88"/>
              </a:spcBef>
            </a:pPr>
            <a:r>
              <a:rPr sz="1588" b="1" spc="-4" dirty="0">
                <a:solidFill>
                  <a:srgbClr val="9A0000"/>
                </a:solidFill>
                <a:latin typeface="Arial"/>
                <a:cs typeface="Arial"/>
              </a:rPr>
              <a:t>Reduction Drainage Path </a:t>
            </a:r>
            <a:r>
              <a:rPr sz="1588" b="1" dirty="0">
                <a:solidFill>
                  <a:srgbClr val="9A0000"/>
                </a:solidFill>
                <a:latin typeface="Arial"/>
                <a:cs typeface="Arial"/>
              </a:rPr>
              <a:t>=  </a:t>
            </a:r>
            <a:r>
              <a:rPr sz="1588" b="1" spc="-4" dirty="0">
                <a:solidFill>
                  <a:srgbClr val="9A0000"/>
                </a:solidFill>
                <a:latin typeface="Arial"/>
                <a:cs typeface="Arial"/>
              </a:rPr>
              <a:t>Reduction </a:t>
            </a:r>
            <a:r>
              <a:rPr sz="1588" b="1" dirty="0">
                <a:solidFill>
                  <a:srgbClr val="9A0000"/>
                </a:solidFill>
                <a:latin typeface="Arial"/>
                <a:cs typeface="Arial"/>
              </a:rPr>
              <a:t>in </a:t>
            </a:r>
            <a:r>
              <a:rPr sz="1588" b="1" spc="-4" dirty="0">
                <a:solidFill>
                  <a:srgbClr val="9A0000"/>
                </a:solidFill>
                <a:latin typeface="Arial"/>
                <a:cs typeface="Arial"/>
              </a:rPr>
              <a:t>Drainage</a:t>
            </a:r>
            <a:r>
              <a:rPr sz="1588" b="1" spc="-66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1588" b="1" spc="-13" dirty="0">
                <a:solidFill>
                  <a:srgbClr val="9A0000"/>
                </a:solidFill>
                <a:latin typeface="Arial"/>
                <a:cs typeface="Arial"/>
              </a:rPr>
              <a:t>Time</a:t>
            </a:r>
            <a:endParaRPr sz="1588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519992" y="1646817"/>
            <a:ext cx="4275604" cy="1046675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>
              <a:spcBef>
                <a:spcPts val="84"/>
              </a:spcBef>
            </a:pPr>
            <a:r>
              <a:rPr sz="2824" dirty="0">
                <a:solidFill>
                  <a:srgbClr val="9A0000"/>
                </a:solidFill>
                <a:latin typeface="Arial"/>
                <a:cs typeface="Arial"/>
              </a:rPr>
              <a:t>S</a:t>
            </a:r>
            <a:r>
              <a:rPr sz="2250" dirty="0">
                <a:solidFill>
                  <a:srgbClr val="9A0000"/>
                </a:solidFill>
                <a:latin typeface="Arial"/>
                <a:cs typeface="Arial"/>
              </a:rPr>
              <a:t>AND </a:t>
            </a:r>
            <a:r>
              <a:rPr sz="2824" dirty="0">
                <a:solidFill>
                  <a:srgbClr val="9A0000"/>
                </a:solidFill>
                <a:latin typeface="Arial"/>
                <a:cs typeface="Arial"/>
              </a:rPr>
              <a:t>D</a:t>
            </a:r>
            <a:r>
              <a:rPr sz="2250" dirty="0">
                <a:solidFill>
                  <a:srgbClr val="9A0000"/>
                </a:solidFill>
                <a:latin typeface="Arial"/>
                <a:cs typeface="Arial"/>
              </a:rPr>
              <a:t>RAINS</a:t>
            </a:r>
            <a:endParaRPr sz="2250">
              <a:latin typeface="Arial"/>
              <a:cs typeface="Arial"/>
            </a:endParaRPr>
          </a:p>
          <a:p>
            <a:pPr marL="2408833" marR="4483">
              <a:spcBef>
                <a:spcPts val="1297"/>
              </a:spcBef>
            </a:pPr>
            <a:r>
              <a:rPr sz="1412" spc="4" dirty="0">
                <a:latin typeface="Arial"/>
                <a:cs typeface="Arial"/>
              </a:rPr>
              <a:t>r</a:t>
            </a:r>
            <a:r>
              <a:rPr sz="1390" spc="6" baseline="-21164" dirty="0">
                <a:latin typeface="Arial"/>
                <a:cs typeface="Arial"/>
              </a:rPr>
              <a:t>w </a:t>
            </a:r>
            <a:r>
              <a:rPr sz="1412" dirty="0">
                <a:latin typeface="Arial"/>
                <a:cs typeface="Arial"/>
              </a:rPr>
              <a:t>= </a:t>
            </a:r>
            <a:r>
              <a:rPr sz="1412" spc="-4" dirty="0">
                <a:latin typeface="Arial"/>
                <a:cs typeface="Arial"/>
              </a:rPr>
              <a:t>Sand Drain Radius  </a:t>
            </a:r>
            <a:r>
              <a:rPr sz="1412" dirty="0">
                <a:latin typeface="Arial"/>
                <a:cs typeface="Arial"/>
              </a:rPr>
              <a:t>d</a:t>
            </a:r>
            <a:r>
              <a:rPr sz="1390" baseline="-21164" dirty="0">
                <a:latin typeface="Arial"/>
                <a:cs typeface="Arial"/>
              </a:rPr>
              <a:t>e </a:t>
            </a:r>
            <a:r>
              <a:rPr sz="1412" dirty="0">
                <a:latin typeface="Arial"/>
                <a:cs typeface="Arial"/>
              </a:rPr>
              <a:t>= </a:t>
            </a:r>
            <a:r>
              <a:rPr sz="1412" spc="-9" dirty="0">
                <a:latin typeface="Arial"/>
                <a:cs typeface="Arial"/>
              </a:rPr>
              <a:t>Effective</a:t>
            </a:r>
            <a:r>
              <a:rPr sz="1412" spc="-35" dirty="0">
                <a:latin typeface="Arial"/>
                <a:cs typeface="Arial"/>
              </a:rPr>
              <a:t> </a:t>
            </a:r>
            <a:r>
              <a:rPr sz="1412" spc="-4" dirty="0">
                <a:latin typeface="Arial"/>
                <a:cs typeface="Arial"/>
              </a:rPr>
              <a:t>Diameter</a:t>
            </a:r>
            <a:endParaRPr sz="1412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939948" y="2284656"/>
            <a:ext cx="4403912" cy="36293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676673" y="2935908"/>
            <a:ext cx="2741858" cy="177614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4294967295"/>
          </p:nvPr>
        </p:nvSpPr>
        <p:spPr>
          <a:xfrm>
            <a:off x="607362" y="6275849"/>
            <a:ext cx="859491" cy="554563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spc="-4" dirty="0"/>
              <a:t>Revised</a:t>
            </a:r>
            <a:r>
              <a:rPr spc="-62" dirty="0"/>
              <a:t> </a:t>
            </a:r>
            <a:r>
              <a:rPr spc="-4" dirty="0"/>
              <a:t>03/2013</a:t>
            </a: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4294967295"/>
          </p:nvPr>
        </p:nvSpPr>
        <p:spPr>
          <a:xfrm>
            <a:off x="7819689" y="6273828"/>
            <a:ext cx="703729" cy="831562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dirty="0"/>
              <a:t>Slide </a:t>
            </a:r>
            <a:fld id="{81D60167-4931-47E6-BA6A-407CBD079E47}" type="slidenum">
              <a:rPr dirty="0"/>
              <a:pPr marL="11206">
                <a:spcBef>
                  <a:spcPts val="4"/>
                </a:spcBef>
              </a:pPr>
              <a:t>72</a:t>
            </a:fld>
            <a:r>
              <a:rPr dirty="0"/>
              <a:t> </a:t>
            </a:r>
            <a:r>
              <a:rPr spc="-4" dirty="0"/>
              <a:t>of</a:t>
            </a:r>
            <a:r>
              <a:rPr spc="-110" dirty="0"/>
              <a:t> </a:t>
            </a:r>
            <a:r>
              <a:rPr spc="-4" dirty="0"/>
              <a:t>74</a:t>
            </a:r>
          </a:p>
        </p:txBody>
      </p:sp>
    </p:spTree>
    <p:extLst>
      <p:ext uri="{BB962C8B-B14F-4D97-AF65-F5344CB8AC3E}">
        <p14:creationId xmlns:p14="http://schemas.microsoft.com/office/powerpoint/2010/main" val="83451108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7883" y="552898"/>
            <a:ext cx="8068235" cy="553976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3196088" marR="2490640" indent="-699284">
              <a:spcBef>
                <a:spcPts val="84"/>
              </a:spcBef>
            </a:pPr>
            <a:r>
              <a:rPr sz="1765" spc="-9" dirty="0">
                <a:solidFill>
                  <a:srgbClr val="FFFFFF"/>
                </a:solidFill>
                <a:latin typeface="Arial Black"/>
                <a:cs typeface="Arial Black"/>
              </a:rPr>
              <a:t>14.330 SOIL MECHANICS  Consolidation</a:t>
            </a:r>
            <a:endParaRPr sz="1765">
              <a:latin typeface="Arial Black"/>
              <a:cs typeface="Arial Black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942710" y="2175691"/>
            <a:ext cx="2515489" cy="176724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165028" y="4019550"/>
            <a:ext cx="2162735" cy="635974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 marR="4483" algn="ctr">
              <a:spcBef>
                <a:spcPts val="88"/>
              </a:spcBef>
            </a:pPr>
            <a:r>
              <a:rPr sz="1412" b="1" spc="-4" dirty="0">
                <a:solidFill>
                  <a:srgbClr val="9A0000"/>
                </a:solidFill>
                <a:latin typeface="Arial"/>
                <a:cs typeface="Arial"/>
              </a:rPr>
              <a:t>Plan </a:t>
            </a:r>
            <a:r>
              <a:rPr sz="1412" b="1" spc="-13" dirty="0">
                <a:solidFill>
                  <a:srgbClr val="9A0000"/>
                </a:solidFill>
                <a:latin typeface="Arial"/>
                <a:cs typeface="Arial"/>
              </a:rPr>
              <a:t>View </a:t>
            </a:r>
            <a:r>
              <a:rPr sz="1412" b="1" dirty="0">
                <a:solidFill>
                  <a:srgbClr val="9A0000"/>
                </a:solidFill>
                <a:latin typeface="Arial"/>
                <a:cs typeface="Arial"/>
              </a:rPr>
              <a:t>– </a:t>
            </a:r>
            <a:r>
              <a:rPr sz="1412" b="1" spc="-4" dirty="0">
                <a:solidFill>
                  <a:srgbClr val="9A0000"/>
                </a:solidFill>
                <a:latin typeface="Arial"/>
                <a:cs typeface="Arial"/>
              </a:rPr>
              <a:t>Sand Drain  </a:t>
            </a:r>
            <a:r>
              <a:rPr sz="1412" b="1" spc="-13" dirty="0">
                <a:solidFill>
                  <a:srgbClr val="9A0000"/>
                </a:solidFill>
                <a:latin typeface="Arial"/>
                <a:cs typeface="Arial"/>
              </a:rPr>
              <a:t>Triangular </a:t>
            </a:r>
            <a:r>
              <a:rPr sz="1412" b="1" spc="-4" dirty="0">
                <a:solidFill>
                  <a:srgbClr val="9A0000"/>
                </a:solidFill>
                <a:latin typeface="Arial"/>
                <a:cs typeface="Arial"/>
              </a:rPr>
              <a:t>Spacing  </a:t>
            </a:r>
            <a:r>
              <a:rPr sz="1235" b="1" spc="-4" dirty="0">
                <a:solidFill>
                  <a:srgbClr val="9A0000"/>
                </a:solidFill>
                <a:latin typeface="Arial"/>
                <a:cs typeface="Arial"/>
              </a:rPr>
              <a:t>Figure 7.30. </a:t>
            </a:r>
            <a:r>
              <a:rPr sz="1235" spc="-4" dirty="0">
                <a:solidFill>
                  <a:srgbClr val="9A0000"/>
                </a:solidFill>
                <a:latin typeface="Arial"/>
                <a:cs typeface="Arial"/>
              </a:rPr>
              <a:t>Das FGE</a:t>
            </a:r>
            <a:r>
              <a:rPr sz="1235" spc="-35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1235" spc="-4" dirty="0">
                <a:solidFill>
                  <a:srgbClr val="9A0000"/>
                </a:solidFill>
                <a:latin typeface="Arial"/>
                <a:cs typeface="Arial"/>
              </a:rPr>
              <a:t>(2006).</a:t>
            </a:r>
            <a:endParaRPr sz="1235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560992" y="2738494"/>
            <a:ext cx="513229" cy="0"/>
          </a:xfrm>
          <a:custGeom>
            <a:avLst/>
            <a:gdLst/>
            <a:ahLst/>
            <a:cxnLst/>
            <a:rect l="l" t="t" r="r" b="b"/>
            <a:pathLst>
              <a:path w="581660">
                <a:moveTo>
                  <a:pt x="0" y="0"/>
                </a:moveTo>
                <a:lnTo>
                  <a:pt x="581406" y="0"/>
                </a:lnTo>
              </a:path>
            </a:pathLst>
          </a:custGeom>
          <a:ln w="1309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503381" y="3480770"/>
            <a:ext cx="551329" cy="0"/>
          </a:xfrm>
          <a:custGeom>
            <a:avLst/>
            <a:gdLst/>
            <a:ahLst/>
            <a:cxnLst/>
            <a:rect l="l" t="t" r="r" b="b"/>
            <a:pathLst>
              <a:path w="624839">
                <a:moveTo>
                  <a:pt x="0" y="0"/>
                </a:moveTo>
                <a:lnTo>
                  <a:pt x="624840" y="0"/>
                </a:lnTo>
              </a:path>
            </a:pathLst>
          </a:custGeom>
          <a:ln w="1309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875653" y="3480770"/>
            <a:ext cx="656665" cy="0"/>
          </a:xfrm>
          <a:custGeom>
            <a:avLst/>
            <a:gdLst/>
            <a:ahLst/>
            <a:cxnLst/>
            <a:rect l="l" t="t" r="r" b="b"/>
            <a:pathLst>
              <a:path w="744220">
                <a:moveTo>
                  <a:pt x="0" y="0"/>
                </a:moveTo>
                <a:lnTo>
                  <a:pt x="743712" y="0"/>
                </a:lnTo>
              </a:path>
            </a:pathLst>
          </a:custGeom>
          <a:ln w="1309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259106" y="4200189"/>
            <a:ext cx="356347" cy="0"/>
          </a:xfrm>
          <a:custGeom>
            <a:avLst/>
            <a:gdLst/>
            <a:ahLst/>
            <a:cxnLst/>
            <a:rect l="l" t="t" r="r" b="b"/>
            <a:pathLst>
              <a:path w="403860">
                <a:moveTo>
                  <a:pt x="0" y="0"/>
                </a:moveTo>
                <a:lnTo>
                  <a:pt x="403860" y="0"/>
                </a:lnTo>
              </a:path>
            </a:pathLst>
          </a:custGeom>
          <a:ln w="1309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300792" y="4878592"/>
            <a:ext cx="358588" cy="0"/>
          </a:xfrm>
          <a:custGeom>
            <a:avLst/>
            <a:gdLst/>
            <a:ahLst/>
            <a:cxnLst/>
            <a:rect l="l" t="t" r="r" b="b"/>
            <a:pathLst>
              <a:path w="406400">
                <a:moveTo>
                  <a:pt x="0" y="0"/>
                </a:moveTo>
                <a:lnTo>
                  <a:pt x="406146" y="0"/>
                </a:lnTo>
              </a:path>
            </a:pathLst>
          </a:custGeom>
          <a:ln w="1309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855021" y="5921411"/>
            <a:ext cx="1058396" cy="0"/>
          </a:xfrm>
          <a:custGeom>
            <a:avLst/>
            <a:gdLst/>
            <a:ahLst/>
            <a:cxnLst/>
            <a:rect l="l" t="t" r="r" b="b"/>
            <a:pathLst>
              <a:path w="1199514">
                <a:moveTo>
                  <a:pt x="0" y="0"/>
                </a:moveTo>
                <a:lnTo>
                  <a:pt x="1199388" y="0"/>
                </a:lnTo>
              </a:path>
            </a:pathLst>
          </a:custGeom>
          <a:ln w="655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732653" y="5574477"/>
            <a:ext cx="1558178" cy="0"/>
          </a:xfrm>
          <a:custGeom>
            <a:avLst/>
            <a:gdLst/>
            <a:ahLst/>
            <a:cxnLst/>
            <a:rect l="l" t="t" r="r" b="b"/>
            <a:pathLst>
              <a:path w="1765935">
                <a:moveTo>
                  <a:pt x="0" y="0"/>
                </a:moveTo>
                <a:lnTo>
                  <a:pt x="1765554" y="0"/>
                </a:lnTo>
              </a:path>
            </a:pathLst>
          </a:custGeom>
          <a:ln w="1309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132716" y="5863798"/>
            <a:ext cx="130549" cy="207599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>
              <a:spcBef>
                <a:spcPts val="84"/>
              </a:spcBef>
            </a:pPr>
            <a:r>
              <a:rPr sz="1279" i="1" spc="-4" dirty="0">
                <a:latin typeface="Times New Roman"/>
                <a:cs typeface="Times New Roman"/>
              </a:rPr>
              <a:t>w</a:t>
            </a:r>
            <a:endParaRPr sz="1279">
              <a:latin typeface="Times New Roman"/>
              <a:cs typeface="Times New Roman"/>
            </a:endParaRPr>
          </a:p>
        </p:txBody>
      </p:sp>
      <p:sp>
        <p:nvSpPr>
          <p:cNvPr id="68" name="object 68"/>
          <p:cNvSpPr txBox="1">
            <a:spLocks noGrp="1"/>
          </p:cNvSpPr>
          <p:nvPr>
            <p:ph type="ftr" sz="quarter" idx="4294967295"/>
          </p:nvPr>
        </p:nvSpPr>
        <p:spPr>
          <a:xfrm>
            <a:off x="607362" y="6275849"/>
            <a:ext cx="859491" cy="554563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spc="-4" dirty="0"/>
              <a:t>Revised</a:t>
            </a:r>
            <a:r>
              <a:rPr spc="-62" dirty="0"/>
              <a:t> </a:t>
            </a:r>
            <a:r>
              <a:rPr spc="-4" dirty="0"/>
              <a:t>03/2013</a:t>
            </a:r>
          </a:p>
        </p:txBody>
      </p:sp>
      <p:sp>
        <p:nvSpPr>
          <p:cNvPr id="69" name="object 69"/>
          <p:cNvSpPr txBox="1">
            <a:spLocks noGrp="1"/>
          </p:cNvSpPr>
          <p:nvPr>
            <p:ph type="sldNum" sz="quarter" idx="4294967295"/>
          </p:nvPr>
        </p:nvSpPr>
        <p:spPr>
          <a:xfrm>
            <a:off x="7819689" y="6273828"/>
            <a:ext cx="703729" cy="831562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dirty="0"/>
              <a:t>Slide </a:t>
            </a:r>
            <a:fld id="{81D60167-4931-47E6-BA6A-407CBD079E47}" type="slidenum">
              <a:rPr dirty="0"/>
              <a:pPr marL="11206">
                <a:spcBef>
                  <a:spcPts val="4"/>
                </a:spcBef>
              </a:pPr>
              <a:t>73</a:t>
            </a:fld>
            <a:r>
              <a:rPr dirty="0"/>
              <a:t> </a:t>
            </a:r>
            <a:r>
              <a:rPr spc="-4" dirty="0"/>
              <a:t>of</a:t>
            </a:r>
            <a:r>
              <a:rPr spc="-110" dirty="0"/>
              <a:t> </a:t>
            </a:r>
            <a:r>
              <a:rPr spc="-4" dirty="0"/>
              <a:t>74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2699048" y="6041294"/>
            <a:ext cx="103654" cy="207599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>
              <a:spcBef>
                <a:spcPts val="84"/>
              </a:spcBef>
            </a:pPr>
            <a:r>
              <a:rPr sz="1279" i="1" spc="-4" dirty="0">
                <a:latin typeface="Times New Roman"/>
                <a:cs typeface="Times New Roman"/>
              </a:rPr>
              <a:t>o</a:t>
            </a:r>
            <a:endParaRPr sz="1279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316688" y="5516859"/>
            <a:ext cx="157443" cy="207599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>
              <a:spcBef>
                <a:spcPts val="84"/>
              </a:spcBef>
            </a:pPr>
            <a:r>
              <a:rPr sz="1279" i="1" spc="-4" dirty="0">
                <a:latin typeface="Times New Roman"/>
                <a:cs typeface="Times New Roman"/>
              </a:rPr>
              <a:t>vr</a:t>
            </a:r>
            <a:endParaRPr sz="1279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473810" y="5019325"/>
            <a:ext cx="94689" cy="207599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>
              <a:spcBef>
                <a:spcPts val="84"/>
              </a:spcBef>
            </a:pPr>
            <a:r>
              <a:rPr sz="1279" i="1" spc="-4" dirty="0">
                <a:latin typeface="Times New Roman"/>
                <a:cs typeface="Times New Roman"/>
              </a:rPr>
              <a:t>e</a:t>
            </a:r>
            <a:endParaRPr sz="1279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410609" y="4675076"/>
            <a:ext cx="157443" cy="207599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>
              <a:spcBef>
                <a:spcPts val="84"/>
              </a:spcBef>
            </a:pPr>
            <a:r>
              <a:rPr sz="1279" i="1" spc="-4" dirty="0">
                <a:latin typeface="Times New Roman"/>
                <a:cs typeface="Times New Roman"/>
              </a:rPr>
              <a:t>vr</a:t>
            </a:r>
            <a:endParaRPr sz="1279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956765" y="4820973"/>
            <a:ext cx="85725" cy="207599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>
              <a:spcBef>
                <a:spcPts val="84"/>
              </a:spcBef>
            </a:pPr>
            <a:r>
              <a:rPr sz="1279" i="1" spc="-4" dirty="0">
                <a:latin typeface="Times New Roman"/>
                <a:cs typeface="Times New Roman"/>
              </a:rPr>
              <a:t>r</a:t>
            </a:r>
            <a:endParaRPr sz="1279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457669" y="4323439"/>
            <a:ext cx="130549" cy="207599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>
              <a:spcBef>
                <a:spcPts val="84"/>
              </a:spcBef>
            </a:pPr>
            <a:r>
              <a:rPr sz="1279" i="1" spc="-4" dirty="0">
                <a:latin typeface="Times New Roman"/>
                <a:cs typeface="Times New Roman"/>
              </a:rPr>
              <a:t>w</a:t>
            </a:r>
            <a:endParaRPr sz="1279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955885" y="2534975"/>
            <a:ext cx="85725" cy="207599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>
              <a:spcBef>
                <a:spcPts val="84"/>
              </a:spcBef>
            </a:pPr>
            <a:r>
              <a:rPr sz="1279" i="1" spc="-4" dirty="0">
                <a:latin typeface="Times New Roman"/>
                <a:cs typeface="Times New Roman"/>
              </a:rPr>
              <a:t>r</a:t>
            </a:r>
            <a:endParaRPr sz="1279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486115" y="2681552"/>
            <a:ext cx="85725" cy="207599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>
              <a:spcBef>
                <a:spcPts val="84"/>
              </a:spcBef>
            </a:pPr>
            <a:r>
              <a:rPr sz="1279" i="1" spc="-4" dirty="0">
                <a:latin typeface="Times New Roman"/>
                <a:cs typeface="Times New Roman"/>
              </a:rPr>
              <a:t>r</a:t>
            </a:r>
            <a:endParaRPr sz="1279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391123" y="5243712"/>
            <a:ext cx="215153" cy="29142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>
              <a:spcBef>
                <a:spcPts val="101"/>
              </a:spcBef>
            </a:pPr>
            <a:r>
              <a:rPr sz="1809" i="1" spc="71" dirty="0">
                <a:latin typeface="Times New Roman"/>
                <a:cs typeface="Times New Roman"/>
              </a:rPr>
              <a:t>k</a:t>
            </a:r>
            <a:r>
              <a:rPr sz="1919" i="1" spc="-6" baseline="-19157" dirty="0">
                <a:latin typeface="Times New Roman"/>
                <a:cs typeface="Times New Roman"/>
              </a:rPr>
              <a:t>h</a:t>
            </a:r>
            <a:endParaRPr sz="1919" baseline="-19157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307064" y="4547816"/>
            <a:ext cx="338418" cy="29142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>
              <a:spcBef>
                <a:spcPts val="101"/>
              </a:spcBef>
              <a:tabLst>
                <a:tab pos="262232" algn="l"/>
              </a:tabLst>
            </a:pPr>
            <a:r>
              <a:rPr sz="1809" i="1" spc="4" dirty="0">
                <a:latin typeface="Times New Roman"/>
                <a:cs typeface="Times New Roman"/>
              </a:rPr>
              <a:t>c	</a:t>
            </a:r>
            <a:r>
              <a:rPr sz="1809" i="1" dirty="0">
                <a:latin typeface="Times New Roman"/>
                <a:cs typeface="Times New Roman"/>
              </a:rPr>
              <a:t>t</a:t>
            </a:r>
            <a:endParaRPr sz="1809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721916" y="2735129"/>
            <a:ext cx="189940" cy="29142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>
              <a:spcBef>
                <a:spcPts val="101"/>
              </a:spcBef>
            </a:pPr>
            <a:r>
              <a:rPr sz="1809" i="1" spc="9" dirty="0">
                <a:latin typeface="Times New Roman"/>
                <a:cs typeface="Times New Roman"/>
              </a:rPr>
              <a:t>m</a:t>
            </a:r>
            <a:endParaRPr sz="1809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998917" y="5723361"/>
            <a:ext cx="117662" cy="306650"/>
          </a:xfrm>
          <a:prstGeom prst="rect">
            <a:avLst/>
          </a:prstGeom>
        </p:spPr>
        <p:txBody>
          <a:bodyPr vert="horz" wrap="square" lIns="0" tIns="14568" rIns="0" bIns="0" rtlCol="0">
            <a:spAutoFit/>
          </a:bodyPr>
          <a:lstStyle/>
          <a:p>
            <a:pPr marL="11206">
              <a:spcBef>
                <a:spcPts val="115"/>
              </a:spcBef>
            </a:pPr>
            <a:r>
              <a:rPr sz="1897" i="1" spc="-31" dirty="0">
                <a:latin typeface="Symbol"/>
                <a:cs typeface="Symbol"/>
              </a:rPr>
              <a:t></a:t>
            </a:r>
            <a:endParaRPr sz="1897">
              <a:latin typeface="Symbol"/>
              <a:cs typeface="Symbo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914201" y="5801072"/>
            <a:ext cx="111498" cy="29142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>
              <a:spcBef>
                <a:spcPts val="101"/>
              </a:spcBef>
            </a:pPr>
            <a:r>
              <a:rPr sz="1809" spc="4" dirty="0">
                <a:latin typeface="Symbol"/>
                <a:cs typeface="Symbol"/>
              </a:rPr>
              <a:t></a:t>
            </a:r>
            <a:endParaRPr sz="1809">
              <a:latin typeface="Symbol"/>
              <a:cs typeface="Symbo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914201" y="5978565"/>
            <a:ext cx="111498" cy="29142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>
              <a:spcBef>
                <a:spcPts val="101"/>
              </a:spcBef>
            </a:pPr>
            <a:r>
              <a:rPr sz="1809" spc="4" dirty="0">
                <a:latin typeface="Symbol"/>
                <a:cs typeface="Symbol"/>
              </a:rPr>
              <a:t></a:t>
            </a:r>
            <a:endParaRPr sz="1809">
              <a:latin typeface="Symbol"/>
              <a:cs typeface="Symbo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914201" y="5577834"/>
            <a:ext cx="111498" cy="29142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>
              <a:spcBef>
                <a:spcPts val="101"/>
              </a:spcBef>
            </a:pPr>
            <a:r>
              <a:rPr sz="1809" spc="4" dirty="0">
                <a:latin typeface="Symbol"/>
                <a:cs typeface="Symbol"/>
              </a:rPr>
              <a:t></a:t>
            </a:r>
            <a:endParaRPr sz="1809">
              <a:latin typeface="Symbol"/>
              <a:cs typeface="Symbo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744975" y="5801049"/>
            <a:ext cx="111498" cy="29142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>
              <a:spcBef>
                <a:spcPts val="101"/>
              </a:spcBef>
            </a:pPr>
            <a:r>
              <a:rPr sz="1809" spc="4" dirty="0">
                <a:latin typeface="Symbol"/>
                <a:cs typeface="Symbol"/>
              </a:rPr>
              <a:t></a:t>
            </a:r>
            <a:endParaRPr sz="1809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744975" y="5978541"/>
            <a:ext cx="111498" cy="29142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>
              <a:spcBef>
                <a:spcPts val="101"/>
              </a:spcBef>
            </a:pPr>
            <a:r>
              <a:rPr sz="1809" spc="4" dirty="0">
                <a:latin typeface="Symbol"/>
                <a:cs typeface="Symbol"/>
              </a:rPr>
              <a:t></a:t>
            </a:r>
            <a:endParaRPr sz="1809">
              <a:latin typeface="Symbol"/>
              <a:cs typeface="Symbo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744975" y="5577811"/>
            <a:ext cx="111498" cy="29142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>
              <a:spcBef>
                <a:spcPts val="101"/>
              </a:spcBef>
            </a:pPr>
            <a:r>
              <a:rPr sz="1809" spc="4" dirty="0">
                <a:latin typeface="Symbol"/>
                <a:cs typeface="Symbol"/>
              </a:rPr>
              <a:t></a:t>
            </a:r>
            <a:endParaRPr sz="1809">
              <a:latin typeface="Symbol"/>
              <a:cs typeface="Symbo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180663" y="5901891"/>
            <a:ext cx="80122" cy="29142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>
              <a:spcBef>
                <a:spcPts val="101"/>
              </a:spcBef>
            </a:pPr>
            <a:r>
              <a:rPr sz="1809" spc="-1359" dirty="0">
                <a:latin typeface="Symbol"/>
                <a:cs typeface="Symbol"/>
              </a:rPr>
              <a:t></a:t>
            </a:r>
            <a:endParaRPr sz="1809">
              <a:latin typeface="Symbol"/>
              <a:cs typeface="Symbo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252614" y="5593970"/>
            <a:ext cx="267260" cy="29142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>
              <a:spcBef>
                <a:spcPts val="101"/>
              </a:spcBef>
            </a:pPr>
            <a:r>
              <a:rPr sz="1809" spc="4" dirty="0">
                <a:latin typeface="Symbol"/>
                <a:cs typeface="Symbol"/>
              </a:rPr>
              <a:t></a:t>
            </a:r>
            <a:r>
              <a:rPr sz="1809" i="1" spc="4" dirty="0">
                <a:latin typeface="Times New Roman"/>
                <a:cs typeface="Times New Roman"/>
              </a:rPr>
              <a:t>e</a:t>
            </a:r>
            <a:endParaRPr sz="1809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212475" y="5389604"/>
            <a:ext cx="472328" cy="29142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>
              <a:spcBef>
                <a:spcPts val="101"/>
              </a:spcBef>
              <a:tabLst>
                <a:tab pos="333393" algn="l"/>
              </a:tabLst>
            </a:pPr>
            <a:r>
              <a:rPr sz="1809" i="1" spc="4" dirty="0">
                <a:latin typeface="Times New Roman"/>
                <a:cs typeface="Times New Roman"/>
              </a:rPr>
              <a:t>c	</a:t>
            </a:r>
            <a:r>
              <a:rPr sz="1809" spc="4" dirty="0">
                <a:latin typeface="Symbol"/>
                <a:cs typeface="Symbol"/>
              </a:rPr>
              <a:t></a:t>
            </a:r>
            <a:endParaRPr sz="1809">
              <a:latin typeface="Symbol"/>
              <a:cs typeface="Symbo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1833734" y="4693708"/>
            <a:ext cx="418540" cy="29142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>
              <a:spcBef>
                <a:spcPts val="101"/>
              </a:spcBef>
              <a:tabLst>
                <a:tab pos="279602" algn="l"/>
              </a:tabLst>
            </a:pPr>
            <a:r>
              <a:rPr sz="1809" i="1" spc="4" dirty="0">
                <a:latin typeface="Times New Roman"/>
                <a:cs typeface="Times New Roman"/>
              </a:rPr>
              <a:t>T	</a:t>
            </a:r>
            <a:r>
              <a:rPr sz="1809" spc="4" dirty="0">
                <a:latin typeface="Symbol"/>
                <a:cs typeface="Symbol"/>
              </a:rPr>
              <a:t></a:t>
            </a:r>
            <a:endParaRPr sz="1809">
              <a:latin typeface="Symbol"/>
              <a:cs typeface="Symbo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1886193" y="4015290"/>
            <a:ext cx="653303" cy="29142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>
              <a:spcBef>
                <a:spcPts val="101"/>
              </a:spcBef>
              <a:tabLst>
                <a:tab pos="437612" algn="l"/>
              </a:tabLst>
            </a:pPr>
            <a:r>
              <a:rPr sz="1809" i="1" spc="4" dirty="0">
                <a:latin typeface="Times New Roman"/>
                <a:cs typeface="Times New Roman"/>
              </a:rPr>
              <a:t>n</a:t>
            </a:r>
            <a:r>
              <a:rPr sz="1809" i="1" spc="18" dirty="0">
                <a:latin typeface="Times New Roman"/>
                <a:cs typeface="Times New Roman"/>
              </a:rPr>
              <a:t> </a:t>
            </a:r>
            <a:r>
              <a:rPr sz="1809" spc="4" dirty="0">
                <a:latin typeface="Symbol"/>
                <a:cs typeface="Symbol"/>
              </a:rPr>
              <a:t></a:t>
            </a:r>
            <a:r>
              <a:rPr sz="1809" dirty="0">
                <a:latin typeface="Times New Roman"/>
                <a:cs typeface="Times New Roman"/>
              </a:rPr>
              <a:t>	</a:t>
            </a:r>
            <a:r>
              <a:rPr sz="2713" i="1" spc="191" baseline="35230" dirty="0">
                <a:latin typeface="Times New Roman"/>
                <a:cs typeface="Times New Roman"/>
              </a:rPr>
              <a:t>d</a:t>
            </a:r>
            <a:r>
              <a:rPr sz="1919" i="1" spc="-6" baseline="30651" dirty="0">
                <a:latin typeface="Times New Roman"/>
                <a:cs typeface="Times New Roman"/>
              </a:rPr>
              <a:t>e</a:t>
            </a:r>
            <a:endParaRPr sz="1919" baseline="30651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2070399" y="3408820"/>
            <a:ext cx="111498" cy="29142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>
              <a:spcBef>
                <a:spcPts val="101"/>
              </a:spcBef>
            </a:pPr>
            <a:r>
              <a:rPr sz="1809" spc="4" dirty="0">
                <a:latin typeface="Symbol"/>
                <a:cs typeface="Symbol"/>
              </a:rPr>
              <a:t></a:t>
            </a:r>
            <a:endParaRPr sz="1809">
              <a:latin typeface="Symbol"/>
              <a:cs typeface="Symbo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2070399" y="3559435"/>
            <a:ext cx="111498" cy="29142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>
              <a:spcBef>
                <a:spcPts val="101"/>
              </a:spcBef>
            </a:pPr>
            <a:r>
              <a:rPr sz="1809" spc="4" dirty="0">
                <a:latin typeface="Symbol"/>
                <a:cs typeface="Symbol"/>
              </a:rPr>
              <a:t></a:t>
            </a:r>
            <a:endParaRPr sz="1809">
              <a:latin typeface="Symbol"/>
              <a:cs typeface="Symbo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1373160" y="3408843"/>
            <a:ext cx="111498" cy="29142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>
              <a:spcBef>
                <a:spcPts val="101"/>
              </a:spcBef>
            </a:pPr>
            <a:r>
              <a:rPr sz="1809" spc="4" dirty="0">
                <a:latin typeface="Symbol"/>
                <a:cs typeface="Symbol"/>
              </a:rPr>
              <a:t></a:t>
            </a:r>
            <a:endParaRPr sz="1809">
              <a:latin typeface="Symbol"/>
              <a:cs typeface="Symbo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373160" y="3559458"/>
            <a:ext cx="111498" cy="29142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>
              <a:spcBef>
                <a:spcPts val="101"/>
              </a:spcBef>
            </a:pPr>
            <a:r>
              <a:rPr sz="1809" spc="4" dirty="0">
                <a:latin typeface="Symbol"/>
                <a:cs typeface="Symbol"/>
              </a:rPr>
              <a:t></a:t>
            </a:r>
            <a:endParaRPr sz="1809">
              <a:latin typeface="Symbol"/>
              <a:cs typeface="Symbo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1373161" y="3117057"/>
            <a:ext cx="808504" cy="29142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>
              <a:spcBef>
                <a:spcPts val="101"/>
              </a:spcBef>
              <a:tabLst>
                <a:tab pos="708250" algn="l"/>
              </a:tabLst>
            </a:pPr>
            <a:r>
              <a:rPr sz="1809" spc="4" dirty="0">
                <a:latin typeface="Symbol"/>
                <a:cs typeface="Symbol"/>
              </a:rPr>
              <a:t></a:t>
            </a:r>
            <a:r>
              <a:rPr sz="1809" spc="4" dirty="0">
                <a:latin typeface="Times New Roman"/>
                <a:cs typeface="Times New Roman"/>
              </a:rPr>
              <a:t>	</a:t>
            </a:r>
            <a:r>
              <a:rPr sz="1809" spc="4" dirty="0">
                <a:latin typeface="Symbol"/>
                <a:cs typeface="Symbol"/>
              </a:rPr>
              <a:t></a:t>
            </a:r>
            <a:endParaRPr sz="1809">
              <a:latin typeface="Symbol"/>
              <a:cs typeface="Symbo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970439" y="3295874"/>
            <a:ext cx="514350" cy="29142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>
              <a:spcBef>
                <a:spcPts val="101"/>
              </a:spcBef>
            </a:pPr>
            <a:r>
              <a:rPr sz="1809" i="1" spc="9" dirty="0">
                <a:latin typeface="Times New Roman"/>
                <a:cs typeface="Times New Roman"/>
              </a:rPr>
              <a:t>m </a:t>
            </a:r>
            <a:r>
              <a:rPr sz="1809" spc="4" dirty="0">
                <a:latin typeface="Symbol"/>
                <a:cs typeface="Symbol"/>
              </a:rPr>
              <a:t></a:t>
            </a:r>
            <a:r>
              <a:rPr sz="1809" spc="-141" dirty="0">
                <a:latin typeface="Times New Roman"/>
                <a:cs typeface="Times New Roman"/>
              </a:rPr>
              <a:t> </a:t>
            </a:r>
            <a:r>
              <a:rPr sz="2713" spc="6" baseline="6775" dirty="0">
                <a:latin typeface="Symbol"/>
                <a:cs typeface="Symbol"/>
              </a:rPr>
              <a:t></a:t>
            </a:r>
            <a:endParaRPr sz="2713" baseline="6775">
              <a:latin typeface="Symbol"/>
              <a:cs typeface="Symbo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3089657" y="2575804"/>
            <a:ext cx="111498" cy="29142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>
              <a:spcBef>
                <a:spcPts val="101"/>
              </a:spcBef>
            </a:pPr>
            <a:r>
              <a:rPr sz="1809" spc="4" dirty="0">
                <a:latin typeface="Symbol"/>
                <a:cs typeface="Symbol"/>
              </a:rPr>
              <a:t></a:t>
            </a:r>
            <a:endParaRPr sz="1809">
              <a:latin typeface="Symbol"/>
              <a:cs typeface="Symbo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3089657" y="2766748"/>
            <a:ext cx="111498" cy="29142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>
              <a:spcBef>
                <a:spcPts val="101"/>
              </a:spcBef>
            </a:pPr>
            <a:r>
              <a:rPr sz="1809" spc="4" dirty="0">
                <a:latin typeface="Symbol"/>
                <a:cs typeface="Symbol"/>
              </a:rPr>
              <a:t></a:t>
            </a:r>
            <a:endParaRPr sz="1809">
              <a:latin typeface="Symbol"/>
              <a:cs typeface="Symbo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3089657" y="2425189"/>
            <a:ext cx="111498" cy="29142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>
              <a:spcBef>
                <a:spcPts val="101"/>
              </a:spcBef>
            </a:pPr>
            <a:r>
              <a:rPr sz="1809" spc="4" dirty="0">
                <a:latin typeface="Symbol"/>
                <a:cs typeface="Symbol"/>
              </a:rPr>
              <a:t></a:t>
            </a:r>
            <a:endParaRPr sz="1809">
              <a:latin typeface="Symbol"/>
              <a:cs typeface="Symbo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2430755" y="2575804"/>
            <a:ext cx="111498" cy="29142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>
              <a:spcBef>
                <a:spcPts val="101"/>
              </a:spcBef>
            </a:pPr>
            <a:r>
              <a:rPr sz="1809" spc="4" dirty="0">
                <a:latin typeface="Symbol"/>
                <a:cs typeface="Symbol"/>
              </a:rPr>
              <a:t></a:t>
            </a:r>
            <a:endParaRPr sz="1809">
              <a:latin typeface="Symbol"/>
              <a:cs typeface="Symbo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2430755" y="2766748"/>
            <a:ext cx="111498" cy="29142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>
              <a:spcBef>
                <a:spcPts val="101"/>
              </a:spcBef>
            </a:pPr>
            <a:r>
              <a:rPr sz="1809" spc="4" dirty="0">
                <a:latin typeface="Symbol"/>
                <a:cs typeface="Symbol"/>
              </a:rPr>
              <a:t></a:t>
            </a:r>
            <a:endParaRPr sz="1809">
              <a:latin typeface="Symbol"/>
              <a:cs typeface="Symbo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430755" y="2425189"/>
            <a:ext cx="111498" cy="29142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>
              <a:spcBef>
                <a:spcPts val="101"/>
              </a:spcBef>
            </a:pPr>
            <a:r>
              <a:rPr sz="1809" spc="4" dirty="0">
                <a:latin typeface="Symbol"/>
                <a:cs typeface="Symbol"/>
              </a:rPr>
              <a:t></a:t>
            </a:r>
            <a:endParaRPr sz="1809">
              <a:latin typeface="Symbol"/>
              <a:cs typeface="Symbo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2809285" y="5913350"/>
            <a:ext cx="99732" cy="29142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>
              <a:spcBef>
                <a:spcPts val="101"/>
              </a:spcBef>
            </a:pPr>
            <a:r>
              <a:rPr sz="1809" spc="4" dirty="0">
                <a:latin typeface="Times New Roman"/>
                <a:cs typeface="Times New Roman"/>
              </a:rPr>
              <a:t>)</a:t>
            </a:r>
            <a:endParaRPr sz="1809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1863991" y="5900162"/>
            <a:ext cx="863413" cy="306650"/>
          </a:xfrm>
          <a:prstGeom prst="rect">
            <a:avLst/>
          </a:prstGeom>
        </p:spPr>
        <p:txBody>
          <a:bodyPr vert="horz" wrap="square" lIns="0" tIns="14568" rIns="0" bIns="0" rtlCol="0">
            <a:spAutoFit/>
          </a:bodyPr>
          <a:lstStyle/>
          <a:p>
            <a:pPr marL="11206">
              <a:spcBef>
                <a:spcPts val="115"/>
              </a:spcBef>
            </a:pPr>
            <a:r>
              <a:rPr sz="1809" spc="-22" dirty="0">
                <a:latin typeface="Symbol"/>
                <a:cs typeface="Symbol"/>
              </a:rPr>
              <a:t></a:t>
            </a:r>
            <a:r>
              <a:rPr sz="1897" i="1" spc="-22" dirty="0">
                <a:latin typeface="Symbol"/>
                <a:cs typeface="Symbol"/>
              </a:rPr>
              <a:t></a:t>
            </a:r>
            <a:r>
              <a:rPr sz="1897" i="1" spc="-22" dirty="0">
                <a:latin typeface="Times New Roman"/>
                <a:cs typeface="Times New Roman"/>
              </a:rPr>
              <a:t> </a:t>
            </a:r>
            <a:r>
              <a:rPr sz="1809" spc="-49" dirty="0">
                <a:latin typeface="Times New Roman"/>
                <a:cs typeface="Times New Roman"/>
              </a:rPr>
              <a:t>(1 </a:t>
            </a:r>
            <a:r>
              <a:rPr sz="1809" spc="4" dirty="0">
                <a:latin typeface="Symbol"/>
                <a:cs typeface="Symbol"/>
              </a:rPr>
              <a:t></a:t>
            </a:r>
            <a:r>
              <a:rPr sz="1809" spc="-202" dirty="0">
                <a:latin typeface="Times New Roman"/>
                <a:cs typeface="Times New Roman"/>
              </a:rPr>
              <a:t> </a:t>
            </a:r>
            <a:r>
              <a:rPr sz="1809" i="1" spc="4" dirty="0">
                <a:latin typeface="Times New Roman"/>
                <a:cs typeface="Times New Roman"/>
              </a:rPr>
              <a:t>e</a:t>
            </a:r>
            <a:endParaRPr sz="1809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2265347" y="4196159"/>
            <a:ext cx="235324" cy="29142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>
              <a:spcBef>
                <a:spcPts val="101"/>
              </a:spcBef>
            </a:pPr>
            <a:r>
              <a:rPr sz="1809" spc="53" dirty="0">
                <a:latin typeface="Times New Roman"/>
                <a:cs typeface="Times New Roman"/>
              </a:rPr>
              <a:t>2</a:t>
            </a:r>
            <a:r>
              <a:rPr sz="1809" i="1" spc="4" dirty="0">
                <a:latin typeface="Times New Roman"/>
                <a:cs typeface="Times New Roman"/>
              </a:rPr>
              <a:t>r</a:t>
            </a:r>
            <a:endParaRPr sz="1809">
              <a:latin typeface="Times New Roman"/>
              <a:cs typeface="Times New Roman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2070399" y="3295870"/>
            <a:ext cx="771524" cy="29142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>
              <a:spcBef>
                <a:spcPts val="101"/>
              </a:spcBef>
            </a:pPr>
            <a:r>
              <a:rPr sz="2713" spc="86" baseline="6775" dirty="0">
                <a:latin typeface="Symbol"/>
                <a:cs typeface="Symbol"/>
              </a:rPr>
              <a:t></a:t>
            </a:r>
            <a:r>
              <a:rPr sz="1809" spc="57" dirty="0">
                <a:latin typeface="Times New Roman"/>
                <a:cs typeface="Times New Roman"/>
              </a:rPr>
              <a:t>ln(</a:t>
            </a:r>
            <a:r>
              <a:rPr sz="1809" i="1" spc="57" dirty="0">
                <a:latin typeface="Times New Roman"/>
                <a:cs typeface="Times New Roman"/>
              </a:rPr>
              <a:t>n</a:t>
            </a:r>
            <a:r>
              <a:rPr sz="1809" spc="57" dirty="0">
                <a:latin typeface="Times New Roman"/>
                <a:cs typeface="Times New Roman"/>
              </a:rPr>
              <a:t>)</a:t>
            </a:r>
            <a:r>
              <a:rPr sz="1809" spc="-194" dirty="0">
                <a:latin typeface="Times New Roman"/>
                <a:cs typeface="Times New Roman"/>
              </a:rPr>
              <a:t> </a:t>
            </a:r>
            <a:r>
              <a:rPr sz="1809" spc="4" dirty="0">
                <a:latin typeface="Symbol"/>
                <a:cs typeface="Symbol"/>
              </a:rPr>
              <a:t></a:t>
            </a:r>
            <a:endParaRPr sz="1809">
              <a:latin typeface="Symbol"/>
              <a:cs typeface="Symbo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1509677" y="3494225"/>
            <a:ext cx="559174" cy="29142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>
              <a:spcBef>
                <a:spcPts val="101"/>
              </a:spcBef>
              <a:tabLst>
                <a:tab pos="285765" algn="l"/>
              </a:tabLst>
            </a:pPr>
            <a:r>
              <a:rPr sz="1809" i="1" spc="4" dirty="0">
                <a:latin typeface="Times New Roman"/>
                <a:cs typeface="Times New Roman"/>
              </a:rPr>
              <a:t>n	</a:t>
            </a:r>
            <a:r>
              <a:rPr sz="1809" spc="150" dirty="0">
                <a:latin typeface="Symbol"/>
                <a:cs typeface="Symbol"/>
              </a:rPr>
              <a:t></a:t>
            </a:r>
            <a:r>
              <a:rPr sz="1809" spc="4" dirty="0">
                <a:latin typeface="Times New Roman"/>
                <a:cs typeface="Times New Roman"/>
              </a:rPr>
              <a:t>1</a:t>
            </a:r>
            <a:endParaRPr sz="1809">
              <a:latin typeface="Times New Roman"/>
              <a:cs typeface="Times New Roman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2569935" y="2407711"/>
            <a:ext cx="414057" cy="29142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69218" indent="-158011">
              <a:spcBef>
                <a:spcPts val="101"/>
              </a:spcBef>
              <a:buFont typeface="Symbol"/>
              <a:buChar char=""/>
              <a:tabLst>
                <a:tab pos="169218" algn="l"/>
              </a:tabLst>
            </a:pPr>
            <a:r>
              <a:rPr sz="1809" spc="-84" dirty="0">
                <a:latin typeface="Times New Roman"/>
                <a:cs typeface="Times New Roman"/>
              </a:rPr>
              <a:t>8</a:t>
            </a:r>
            <a:r>
              <a:rPr sz="1809" i="1" spc="4" dirty="0">
                <a:latin typeface="Times New Roman"/>
                <a:cs typeface="Times New Roman"/>
              </a:rPr>
              <a:t>T</a:t>
            </a:r>
            <a:endParaRPr sz="1809">
              <a:latin typeface="Times New Roman"/>
              <a:cs typeface="Times New Roman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1299890" y="2554257"/>
            <a:ext cx="1150844" cy="29142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>
              <a:spcBef>
                <a:spcPts val="101"/>
              </a:spcBef>
              <a:tabLst>
                <a:tab pos="343479" algn="l"/>
              </a:tabLst>
            </a:pPr>
            <a:r>
              <a:rPr sz="1809" i="1" spc="9" dirty="0">
                <a:latin typeface="Times New Roman"/>
                <a:cs typeface="Times New Roman"/>
              </a:rPr>
              <a:t>U	</a:t>
            </a:r>
            <a:r>
              <a:rPr sz="1809" spc="4" dirty="0">
                <a:latin typeface="Symbol"/>
                <a:cs typeface="Symbol"/>
              </a:rPr>
              <a:t></a:t>
            </a:r>
            <a:r>
              <a:rPr sz="1809" spc="-216" dirty="0">
                <a:latin typeface="Times New Roman"/>
                <a:cs typeface="Times New Roman"/>
              </a:rPr>
              <a:t> </a:t>
            </a:r>
            <a:r>
              <a:rPr sz="1809" spc="4" dirty="0">
                <a:latin typeface="Times New Roman"/>
                <a:cs typeface="Times New Roman"/>
              </a:rPr>
              <a:t>1</a:t>
            </a:r>
            <a:r>
              <a:rPr sz="1809" spc="-300" dirty="0">
                <a:latin typeface="Times New Roman"/>
                <a:cs typeface="Times New Roman"/>
              </a:rPr>
              <a:t> </a:t>
            </a:r>
            <a:r>
              <a:rPr sz="1809" spc="4" dirty="0">
                <a:latin typeface="Symbol"/>
                <a:cs typeface="Symbol"/>
              </a:rPr>
              <a:t></a:t>
            </a:r>
            <a:r>
              <a:rPr sz="1809" spc="-194" dirty="0">
                <a:latin typeface="Times New Roman"/>
                <a:cs typeface="Times New Roman"/>
              </a:rPr>
              <a:t> </a:t>
            </a:r>
            <a:r>
              <a:rPr sz="1809" spc="4" dirty="0">
                <a:latin typeface="Times New Roman"/>
                <a:cs typeface="Times New Roman"/>
              </a:rPr>
              <a:t>exp</a:t>
            </a:r>
            <a:endParaRPr sz="1809">
              <a:latin typeface="Times New Roman"/>
              <a:cs typeface="Times New Roman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2342021" y="4787836"/>
            <a:ext cx="254934" cy="291293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>
              <a:spcBef>
                <a:spcPts val="101"/>
              </a:spcBef>
            </a:pPr>
            <a:r>
              <a:rPr sz="2713" i="1" spc="6" baseline="-25745" dirty="0">
                <a:latin typeface="Times New Roman"/>
                <a:cs typeface="Times New Roman"/>
              </a:rPr>
              <a:t>d</a:t>
            </a:r>
            <a:r>
              <a:rPr sz="2713" i="1" spc="-364" baseline="-25745" dirty="0">
                <a:latin typeface="Times New Roman"/>
                <a:cs typeface="Times New Roman"/>
              </a:rPr>
              <a:t> </a:t>
            </a:r>
            <a:r>
              <a:rPr sz="1279" spc="-4" dirty="0">
                <a:latin typeface="Times New Roman"/>
                <a:cs typeface="Times New Roman"/>
              </a:rPr>
              <a:t>2</a:t>
            </a:r>
            <a:endParaRPr sz="1279">
              <a:latin typeface="Times New Roman"/>
              <a:cs typeface="Times New Roman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3016363" y="3494221"/>
            <a:ext cx="354106" cy="29142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>
              <a:spcBef>
                <a:spcPts val="101"/>
              </a:spcBef>
            </a:pPr>
            <a:r>
              <a:rPr sz="1809" spc="35" dirty="0">
                <a:latin typeface="Times New Roman"/>
                <a:cs typeface="Times New Roman"/>
              </a:rPr>
              <a:t>4</a:t>
            </a:r>
            <a:r>
              <a:rPr sz="1809" i="1" spc="119" dirty="0">
                <a:latin typeface="Times New Roman"/>
                <a:cs typeface="Times New Roman"/>
              </a:rPr>
              <a:t>n</a:t>
            </a:r>
            <a:r>
              <a:rPr sz="1919" spc="-6" baseline="36398" dirty="0">
                <a:latin typeface="Times New Roman"/>
                <a:cs typeface="Times New Roman"/>
              </a:rPr>
              <a:t>2</a:t>
            </a:r>
            <a:endParaRPr sz="1919" baseline="36398">
              <a:latin typeface="Times New Roman"/>
              <a:cs typeface="Times New Roman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2879198" y="3149977"/>
            <a:ext cx="666750" cy="291421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>
              <a:spcBef>
                <a:spcPts val="101"/>
              </a:spcBef>
            </a:pPr>
            <a:r>
              <a:rPr sz="1809" spc="18" dirty="0">
                <a:latin typeface="Times New Roman"/>
                <a:cs typeface="Times New Roman"/>
              </a:rPr>
              <a:t>3</a:t>
            </a:r>
            <a:r>
              <a:rPr sz="1809" i="1" spc="18" dirty="0">
                <a:latin typeface="Times New Roman"/>
                <a:cs typeface="Times New Roman"/>
              </a:rPr>
              <a:t>n</a:t>
            </a:r>
            <a:r>
              <a:rPr sz="1919" spc="26" baseline="36398" dirty="0">
                <a:latin typeface="Times New Roman"/>
                <a:cs typeface="Times New Roman"/>
              </a:rPr>
              <a:t>2</a:t>
            </a:r>
            <a:r>
              <a:rPr sz="1919" spc="-26" baseline="36398" dirty="0">
                <a:latin typeface="Times New Roman"/>
                <a:cs typeface="Times New Roman"/>
              </a:rPr>
              <a:t> </a:t>
            </a:r>
            <a:r>
              <a:rPr sz="1809" spc="79" dirty="0">
                <a:latin typeface="Symbol"/>
                <a:cs typeface="Symbol"/>
              </a:rPr>
              <a:t></a:t>
            </a:r>
            <a:r>
              <a:rPr sz="1809" spc="79" dirty="0">
                <a:latin typeface="Times New Roman"/>
                <a:cs typeface="Times New Roman"/>
              </a:rPr>
              <a:t>1</a:t>
            </a:r>
            <a:endParaRPr sz="1809">
              <a:latin typeface="Times New Roman"/>
              <a:cs typeface="Times New Roman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1640766" y="3459468"/>
            <a:ext cx="103654" cy="207599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>
              <a:spcBef>
                <a:spcPts val="84"/>
              </a:spcBef>
            </a:pPr>
            <a:r>
              <a:rPr sz="1279" spc="-4" dirty="0">
                <a:latin typeface="Times New Roman"/>
                <a:cs typeface="Times New Roman"/>
              </a:rPr>
              <a:t>2</a:t>
            </a:r>
            <a:endParaRPr sz="1279">
              <a:latin typeface="Times New Roman"/>
              <a:cs typeface="Times New Roman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1651542" y="3045769"/>
            <a:ext cx="234203" cy="291293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>
              <a:spcBef>
                <a:spcPts val="101"/>
              </a:spcBef>
            </a:pPr>
            <a:r>
              <a:rPr sz="2713" i="1" spc="178" baseline="-25745" dirty="0">
                <a:latin typeface="Times New Roman"/>
                <a:cs typeface="Times New Roman"/>
              </a:rPr>
              <a:t>n</a:t>
            </a:r>
            <a:r>
              <a:rPr sz="1279" spc="-4" dirty="0">
                <a:latin typeface="Times New Roman"/>
                <a:cs typeface="Times New Roman"/>
              </a:rPr>
              <a:t>2</a:t>
            </a:r>
            <a:endParaRPr sz="1279">
              <a:latin typeface="Times New Roman"/>
              <a:cs typeface="Times New Roman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3364006" y="2607608"/>
            <a:ext cx="1177178" cy="228619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1412" b="1" spc="-4" dirty="0">
                <a:solidFill>
                  <a:srgbClr val="9A0000"/>
                </a:solidFill>
                <a:latin typeface="Arial"/>
                <a:cs typeface="Arial"/>
              </a:rPr>
              <a:t>Barron</a:t>
            </a:r>
            <a:r>
              <a:rPr sz="1412" b="1" spc="-66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1412" b="1" spc="-4" dirty="0">
                <a:solidFill>
                  <a:srgbClr val="9A0000"/>
                </a:solidFill>
                <a:latin typeface="Arial"/>
                <a:cs typeface="Arial"/>
              </a:rPr>
              <a:t>(1948)</a:t>
            </a:r>
            <a:endParaRPr sz="1412">
              <a:latin typeface="Arial"/>
              <a:cs typeface="Arial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2960593" y="3953660"/>
            <a:ext cx="1734671" cy="390854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>
              <a:spcBef>
                <a:spcPts val="84"/>
              </a:spcBef>
            </a:pPr>
            <a:r>
              <a:rPr sz="1235" b="1" i="1" spc="4" dirty="0">
                <a:solidFill>
                  <a:srgbClr val="2D2D8A"/>
                </a:solidFill>
                <a:latin typeface="Arial"/>
                <a:cs typeface="Arial"/>
              </a:rPr>
              <a:t>d</a:t>
            </a:r>
            <a:r>
              <a:rPr sz="1191" b="1" i="1" spc="6" baseline="-21604" dirty="0">
                <a:solidFill>
                  <a:srgbClr val="2D2D8A"/>
                </a:solidFill>
                <a:latin typeface="Arial"/>
                <a:cs typeface="Arial"/>
              </a:rPr>
              <a:t>e </a:t>
            </a:r>
            <a:r>
              <a:rPr sz="1235" b="1" spc="-4" dirty="0">
                <a:solidFill>
                  <a:srgbClr val="2D2D8A"/>
                </a:solidFill>
                <a:latin typeface="Arial"/>
                <a:cs typeface="Arial"/>
              </a:rPr>
              <a:t>= Effective</a:t>
            </a:r>
            <a:r>
              <a:rPr sz="1235" b="1" spc="-40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235" b="1" spc="-4" dirty="0">
                <a:solidFill>
                  <a:srgbClr val="2D2D8A"/>
                </a:solidFill>
                <a:latin typeface="Arial"/>
                <a:cs typeface="Arial"/>
              </a:rPr>
              <a:t>Diameter</a:t>
            </a:r>
            <a:endParaRPr sz="1235">
              <a:latin typeface="Arial"/>
              <a:cs typeface="Arial"/>
            </a:endParaRPr>
          </a:p>
          <a:p>
            <a:pPr marL="11206"/>
            <a:r>
              <a:rPr sz="1235" b="1" i="1" spc="9" dirty="0">
                <a:solidFill>
                  <a:srgbClr val="2D2D8A"/>
                </a:solidFill>
                <a:latin typeface="Arial"/>
                <a:cs typeface="Arial"/>
              </a:rPr>
              <a:t>r</a:t>
            </a:r>
            <a:r>
              <a:rPr sz="1191" b="1" i="1" spc="13" baseline="-21604" dirty="0">
                <a:solidFill>
                  <a:srgbClr val="2D2D8A"/>
                </a:solidFill>
                <a:latin typeface="Arial"/>
                <a:cs typeface="Arial"/>
              </a:rPr>
              <a:t>w </a:t>
            </a:r>
            <a:r>
              <a:rPr sz="1235" b="1" spc="-4" dirty="0">
                <a:solidFill>
                  <a:srgbClr val="2D2D8A"/>
                </a:solidFill>
                <a:latin typeface="Arial"/>
                <a:cs typeface="Arial"/>
              </a:rPr>
              <a:t>= Sand Drain</a:t>
            </a:r>
            <a:r>
              <a:rPr sz="1235" b="1" spc="-71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235" b="1" spc="-9" dirty="0">
                <a:solidFill>
                  <a:srgbClr val="2D2D8A"/>
                </a:solidFill>
                <a:latin typeface="Arial"/>
                <a:cs typeface="Arial"/>
              </a:rPr>
              <a:t>Radius</a:t>
            </a:r>
            <a:endParaRPr sz="1235">
              <a:latin typeface="Arial"/>
              <a:cs typeface="Arial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2893360" y="4693245"/>
            <a:ext cx="3069290" cy="390854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>
              <a:spcBef>
                <a:spcPts val="84"/>
              </a:spcBef>
            </a:pPr>
            <a:r>
              <a:rPr sz="1235" b="1" i="1" spc="9" dirty="0">
                <a:solidFill>
                  <a:srgbClr val="9A0000"/>
                </a:solidFill>
                <a:latin typeface="Arial"/>
                <a:cs typeface="Arial"/>
              </a:rPr>
              <a:t>c</a:t>
            </a:r>
            <a:r>
              <a:rPr sz="1191" b="1" i="1" spc="13" baseline="-21604" dirty="0">
                <a:solidFill>
                  <a:srgbClr val="9A0000"/>
                </a:solidFill>
                <a:latin typeface="Arial"/>
                <a:cs typeface="Arial"/>
              </a:rPr>
              <a:t>vr </a:t>
            </a:r>
            <a:r>
              <a:rPr sz="1235" b="1" spc="-4" dirty="0">
                <a:solidFill>
                  <a:srgbClr val="9A0000"/>
                </a:solidFill>
                <a:latin typeface="Arial"/>
                <a:cs typeface="Arial"/>
              </a:rPr>
              <a:t>= </a:t>
            </a:r>
            <a:r>
              <a:rPr sz="1235" b="1" spc="-9" dirty="0">
                <a:solidFill>
                  <a:srgbClr val="9A0000"/>
                </a:solidFill>
                <a:latin typeface="Arial"/>
                <a:cs typeface="Arial"/>
              </a:rPr>
              <a:t>Coefficient </a:t>
            </a:r>
            <a:r>
              <a:rPr sz="1235" b="1" spc="-4" dirty="0">
                <a:solidFill>
                  <a:srgbClr val="9A0000"/>
                </a:solidFill>
                <a:latin typeface="Arial"/>
                <a:cs typeface="Arial"/>
              </a:rPr>
              <a:t>of </a:t>
            </a:r>
            <a:r>
              <a:rPr sz="1235" b="1" spc="-9" dirty="0">
                <a:solidFill>
                  <a:srgbClr val="9A0000"/>
                </a:solidFill>
                <a:latin typeface="Arial"/>
                <a:cs typeface="Arial"/>
              </a:rPr>
              <a:t>Radial</a:t>
            </a:r>
            <a:r>
              <a:rPr sz="1235" b="1" spc="-13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1235" b="1" spc="-9" dirty="0">
                <a:solidFill>
                  <a:srgbClr val="9A0000"/>
                </a:solidFill>
                <a:latin typeface="Arial"/>
                <a:cs typeface="Arial"/>
              </a:rPr>
              <a:t>Consolidation</a:t>
            </a:r>
            <a:endParaRPr sz="1235">
              <a:latin typeface="Arial"/>
              <a:cs typeface="Arial"/>
            </a:endParaRPr>
          </a:p>
          <a:p>
            <a:pPr marL="11206"/>
            <a:r>
              <a:rPr sz="1235" b="1" i="1" spc="-9" dirty="0">
                <a:solidFill>
                  <a:srgbClr val="9A0000"/>
                </a:solidFill>
                <a:latin typeface="Arial"/>
                <a:cs typeface="Arial"/>
              </a:rPr>
              <a:t>T</a:t>
            </a:r>
            <a:r>
              <a:rPr sz="1191" b="1" i="1" spc="-13" baseline="-21604" dirty="0">
                <a:solidFill>
                  <a:srgbClr val="9A0000"/>
                </a:solidFill>
                <a:latin typeface="Arial"/>
                <a:cs typeface="Arial"/>
              </a:rPr>
              <a:t>r </a:t>
            </a:r>
            <a:r>
              <a:rPr sz="1235" b="1" spc="-4" dirty="0">
                <a:solidFill>
                  <a:srgbClr val="9A0000"/>
                </a:solidFill>
                <a:latin typeface="Arial"/>
                <a:cs typeface="Arial"/>
              </a:rPr>
              <a:t>= </a:t>
            </a:r>
            <a:r>
              <a:rPr sz="1235" b="1" spc="-9" dirty="0">
                <a:solidFill>
                  <a:srgbClr val="9A0000"/>
                </a:solidFill>
                <a:latin typeface="Arial"/>
                <a:cs typeface="Arial"/>
              </a:rPr>
              <a:t>Time </a:t>
            </a:r>
            <a:r>
              <a:rPr sz="1235" b="1" spc="-4" dirty="0">
                <a:solidFill>
                  <a:srgbClr val="9A0000"/>
                </a:solidFill>
                <a:latin typeface="Arial"/>
                <a:cs typeface="Arial"/>
              </a:rPr>
              <a:t>Factor for Radial Consolidation</a:t>
            </a:r>
            <a:endParaRPr sz="1235">
              <a:latin typeface="Arial"/>
              <a:cs typeface="Arial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3565715" y="5500071"/>
            <a:ext cx="3132604" cy="200802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11206">
              <a:spcBef>
                <a:spcPts val="84"/>
              </a:spcBef>
            </a:pPr>
            <a:r>
              <a:rPr sz="1235" b="1" i="1" spc="-4" dirty="0">
                <a:solidFill>
                  <a:srgbClr val="2D2D8A"/>
                </a:solidFill>
                <a:latin typeface="Arial"/>
                <a:cs typeface="Arial"/>
              </a:rPr>
              <a:t>k </a:t>
            </a:r>
            <a:r>
              <a:rPr sz="1235" b="1" spc="-4" dirty="0">
                <a:solidFill>
                  <a:srgbClr val="2D2D8A"/>
                </a:solidFill>
                <a:latin typeface="Arial"/>
                <a:cs typeface="Arial"/>
              </a:rPr>
              <a:t>= </a:t>
            </a:r>
            <a:r>
              <a:rPr sz="1235" b="1" spc="-9" dirty="0">
                <a:solidFill>
                  <a:srgbClr val="2D2D8A"/>
                </a:solidFill>
                <a:latin typeface="Arial"/>
                <a:cs typeface="Arial"/>
              </a:rPr>
              <a:t>Coefficient </a:t>
            </a:r>
            <a:r>
              <a:rPr sz="1235" b="1" spc="-4" dirty="0">
                <a:solidFill>
                  <a:srgbClr val="2D2D8A"/>
                </a:solidFill>
                <a:latin typeface="Arial"/>
                <a:cs typeface="Arial"/>
              </a:rPr>
              <a:t>of </a:t>
            </a:r>
            <a:r>
              <a:rPr sz="1235" b="1" spc="-9" dirty="0">
                <a:solidFill>
                  <a:srgbClr val="2D2D8A"/>
                </a:solidFill>
                <a:latin typeface="Arial"/>
                <a:cs typeface="Arial"/>
              </a:rPr>
              <a:t>Horizontal</a:t>
            </a:r>
            <a:r>
              <a:rPr sz="1235" b="1" spc="-154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235" b="1" spc="-4" dirty="0">
                <a:solidFill>
                  <a:srgbClr val="2D2D8A"/>
                </a:solidFill>
                <a:latin typeface="Arial"/>
                <a:cs typeface="Arial"/>
              </a:rPr>
              <a:t>Permeability</a:t>
            </a:r>
            <a:endParaRPr sz="1235">
              <a:latin typeface="Arial"/>
              <a:cs typeface="Arial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3565706" y="5590167"/>
            <a:ext cx="3069290" cy="487456"/>
          </a:xfrm>
          <a:prstGeom prst="rect">
            <a:avLst/>
          </a:prstGeom>
        </p:spPr>
        <p:txBody>
          <a:bodyPr vert="horz" wrap="square" lIns="0" tIns="15128" rIns="0" bIns="0" rtlCol="0">
            <a:spAutoFit/>
          </a:bodyPr>
          <a:lstStyle/>
          <a:p>
            <a:pPr marL="98617">
              <a:lnSpc>
                <a:spcPts val="847"/>
              </a:lnSpc>
              <a:spcBef>
                <a:spcPts val="119"/>
              </a:spcBef>
            </a:pPr>
            <a:r>
              <a:rPr sz="794" b="1" i="1" spc="18" dirty="0">
                <a:solidFill>
                  <a:srgbClr val="2D2D8A"/>
                </a:solidFill>
                <a:latin typeface="Arial"/>
                <a:cs typeface="Arial"/>
              </a:rPr>
              <a:t>h</a:t>
            </a:r>
            <a:endParaRPr sz="794">
              <a:latin typeface="Arial"/>
              <a:cs typeface="Arial"/>
            </a:endParaRPr>
          </a:p>
          <a:p>
            <a:pPr marL="11206">
              <a:lnSpc>
                <a:spcPts val="1377"/>
              </a:lnSpc>
            </a:pPr>
            <a:r>
              <a:rPr sz="1235" b="1" i="1" spc="-9" dirty="0">
                <a:solidFill>
                  <a:srgbClr val="2D2D8A"/>
                </a:solidFill>
                <a:latin typeface="Arial"/>
                <a:cs typeface="Arial"/>
              </a:rPr>
              <a:t>T</a:t>
            </a:r>
            <a:r>
              <a:rPr sz="1191" b="1" i="1" spc="-13" baseline="-21604" dirty="0">
                <a:solidFill>
                  <a:srgbClr val="2D2D8A"/>
                </a:solidFill>
                <a:latin typeface="Arial"/>
                <a:cs typeface="Arial"/>
              </a:rPr>
              <a:t>r </a:t>
            </a:r>
            <a:r>
              <a:rPr sz="1235" b="1" spc="-4" dirty="0">
                <a:solidFill>
                  <a:srgbClr val="2D2D8A"/>
                </a:solidFill>
                <a:latin typeface="Arial"/>
                <a:cs typeface="Arial"/>
              </a:rPr>
              <a:t>= </a:t>
            </a:r>
            <a:r>
              <a:rPr sz="1235" b="1" spc="-9" dirty="0">
                <a:solidFill>
                  <a:srgbClr val="2D2D8A"/>
                </a:solidFill>
                <a:latin typeface="Arial"/>
                <a:cs typeface="Arial"/>
              </a:rPr>
              <a:t>Time </a:t>
            </a:r>
            <a:r>
              <a:rPr sz="1235" b="1" spc="-4" dirty="0">
                <a:solidFill>
                  <a:srgbClr val="2D2D8A"/>
                </a:solidFill>
                <a:latin typeface="Arial"/>
                <a:cs typeface="Arial"/>
              </a:rPr>
              <a:t>Factor for Radial Consolidation</a:t>
            </a:r>
            <a:endParaRPr sz="1235">
              <a:latin typeface="Arial"/>
              <a:cs typeface="Arial"/>
            </a:endParaRPr>
          </a:p>
          <a:p>
            <a:pPr marL="11206"/>
            <a:r>
              <a:rPr sz="1235" b="1" i="1" spc="9" dirty="0">
                <a:solidFill>
                  <a:srgbClr val="2D2D8A"/>
                </a:solidFill>
                <a:latin typeface="Arial"/>
                <a:cs typeface="Arial"/>
              </a:rPr>
              <a:t>e</a:t>
            </a:r>
            <a:r>
              <a:rPr sz="1191" b="1" i="1" spc="13" baseline="-21604" dirty="0">
                <a:solidFill>
                  <a:srgbClr val="2D2D8A"/>
                </a:solidFill>
                <a:latin typeface="Arial"/>
                <a:cs typeface="Arial"/>
              </a:rPr>
              <a:t>o </a:t>
            </a:r>
            <a:r>
              <a:rPr sz="1235" b="1" spc="-4" dirty="0">
                <a:solidFill>
                  <a:srgbClr val="2D2D8A"/>
                </a:solidFill>
                <a:latin typeface="Arial"/>
                <a:cs typeface="Arial"/>
              </a:rPr>
              <a:t>= Initial </a:t>
            </a:r>
            <a:r>
              <a:rPr sz="1235" b="1" spc="-26" dirty="0">
                <a:solidFill>
                  <a:srgbClr val="2D2D8A"/>
                </a:solidFill>
                <a:latin typeface="Arial"/>
                <a:cs typeface="Arial"/>
              </a:rPr>
              <a:t>Void</a:t>
            </a:r>
            <a:r>
              <a:rPr sz="1235" b="1" spc="-31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235" b="1" spc="-4" dirty="0">
                <a:solidFill>
                  <a:srgbClr val="2D2D8A"/>
                </a:solidFill>
                <a:latin typeface="Arial"/>
                <a:cs typeface="Arial"/>
              </a:rPr>
              <a:t>Ratio</a:t>
            </a:r>
            <a:endParaRPr sz="1235">
              <a:latin typeface="Arial"/>
              <a:cs typeface="Arial"/>
            </a:endParaRPr>
          </a:p>
        </p:txBody>
      </p:sp>
      <p:sp>
        <p:nvSpPr>
          <p:cNvPr id="66" name="object 66"/>
          <p:cNvSpPr txBox="1">
            <a:spLocks noGrp="1"/>
          </p:cNvSpPr>
          <p:nvPr>
            <p:ph type="title"/>
          </p:nvPr>
        </p:nvSpPr>
        <p:spPr>
          <a:xfrm>
            <a:off x="731072" y="1163841"/>
            <a:ext cx="7682753" cy="500232"/>
          </a:xfrm>
          <a:prstGeom prst="rect">
            <a:avLst/>
          </a:prstGeom>
        </p:spPr>
        <p:txBody>
          <a:bodyPr vert="horz" wrap="square" lIns="0" tIns="11206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11206">
              <a:spcBef>
                <a:spcPts val="88"/>
              </a:spcBef>
            </a:pPr>
            <a:r>
              <a:rPr sz="3177" b="1" spc="13" dirty="0">
                <a:solidFill>
                  <a:srgbClr val="9A0000"/>
                </a:solidFill>
                <a:latin typeface="Arial"/>
                <a:cs typeface="Arial"/>
              </a:rPr>
              <a:t>G</a:t>
            </a:r>
            <a:r>
              <a:rPr sz="2515" b="1" spc="13" dirty="0">
                <a:solidFill>
                  <a:srgbClr val="9A0000"/>
                </a:solidFill>
                <a:latin typeface="Arial"/>
                <a:cs typeface="Arial"/>
              </a:rPr>
              <a:t>ROUND </a:t>
            </a:r>
            <a:r>
              <a:rPr sz="3177" b="1" spc="-9" dirty="0">
                <a:solidFill>
                  <a:srgbClr val="9A0000"/>
                </a:solidFill>
                <a:latin typeface="Arial"/>
                <a:cs typeface="Arial"/>
              </a:rPr>
              <a:t>M</a:t>
            </a:r>
            <a:r>
              <a:rPr sz="2515" b="1" spc="-9" dirty="0">
                <a:solidFill>
                  <a:srgbClr val="9A0000"/>
                </a:solidFill>
                <a:latin typeface="Arial"/>
                <a:cs typeface="Arial"/>
              </a:rPr>
              <a:t>ODIFICATION </a:t>
            </a:r>
            <a:r>
              <a:rPr sz="2515" b="1" spc="13" dirty="0">
                <a:solidFill>
                  <a:srgbClr val="9A0000"/>
                </a:solidFill>
                <a:latin typeface="Arial"/>
                <a:cs typeface="Arial"/>
              </a:rPr>
              <a:t>FOR</a:t>
            </a:r>
            <a:r>
              <a:rPr sz="2515" b="1" spc="141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3177" b="1" spc="-4" dirty="0">
                <a:solidFill>
                  <a:srgbClr val="9A0000"/>
                </a:solidFill>
                <a:latin typeface="Arial"/>
                <a:cs typeface="Arial"/>
              </a:rPr>
              <a:t>C</a:t>
            </a:r>
            <a:r>
              <a:rPr sz="2515" b="1" spc="-4" dirty="0">
                <a:solidFill>
                  <a:srgbClr val="9A0000"/>
                </a:solidFill>
                <a:latin typeface="Arial"/>
                <a:cs typeface="Arial"/>
              </a:rPr>
              <a:t>ONSOLIDATION</a:t>
            </a:r>
            <a:endParaRPr sz="2515">
              <a:latin typeface="Arial"/>
              <a:cs typeface="Arial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809065" y="1472074"/>
            <a:ext cx="5341284" cy="928410"/>
          </a:xfrm>
          <a:prstGeom prst="rect">
            <a:avLst/>
          </a:prstGeom>
        </p:spPr>
        <p:txBody>
          <a:bodyPr vert="horz" wrap="square" lIns="0" tIns="186577" rIns="0" bIns="0" rtlCol="0">
            <a:spAutoFit/>
          </a:bodyPr>
          <a:lstStyle/>
          <a:p>
            <a:pPr marL="2195349">
              <a:spcBef>
                <a:spcPts val="1468"/>
              </a:spcBef>
            </a:pPr>
            <a:r>
              <a:rPr sz="2471" spc="13" dirty="0">
                <a:solidFill>
                  <a:srgbClr val="9A0000"/>
                </a:solidFill>
                <a:latin typeface="Arial"/>
                <a:cs typeface="Arial"/>
              </a:rPr>
              <a:t>R</a:t>
            </a:r>
            <a:r>
              <a:rPr sz="1941" spc="13" dirty="0">
                <a:solidFill>
                  <a:srgbClr val="9A0000"/>
                </a:solidFill>
                <a:latin typeface="Arial"/>
                <a:cs typeface="Arial"/>
              </a:rPr>
              <a:t>ADIAL</a:t>
            </a:r>
            <a:r>
              <a:rPr sz="1941" spc="-57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2471" dirty="0">
                <a:solidFill>
                  <a:srgbClr val="9A0000"/>
                </a:solidFill>
                <a:latin typeface="Arial"/>
                <a:cs typeface="Arial"/>
              </a:rPr>
              <a:t>C</a:t>
            </a:r>
            <a:r>
              <a:rPr sz="1941" dirty="0">
                <a:solidFill>
                  <a:srgbClr val="9A0000"/>
                </a:solidFill>
                <a:latin typeface="Arial"/>
                <a:cs typeface="Arial"/>
              </a:rPr>
              <a:t>ONSOLIDATION</a:t>
            </a:r>
            <a:endParaRPr sz="1941">
              <a:latin typeface="Arial"/>
              <a:cs typeface="Arial"/>
            </a:endParaRPr>
          </a:p>
          <a:p>
            <a:pPr marL="11206">
              <a:spcBef>
                <a:spcPts val="887"/>
              </a:spcBef>
            </a:pPr>
            <a:r>
              <a:rPr sz="1588" b="1" i="1" spc="-4" dirty="0">
                <a:solidFill>
                  <a:srgbClr val="2D2D8A"/>
                </a:solidFill>
                <a:latin typeface="Arial"/>
                <a:cs typeface="Arial"/>
              </a:rPr>
              <a:t>U</a:t>
            </a:r>
            <a:r>
              <a:rPr sz="1588" b="1" i="1" spc="-6" baseline="-20833" dirty="0">
                <a:solidFill>
                  <a:srgbClr val="2D2D8A"/>
                </a:solidFill>
                <a:latin typeface="Arial"/>
                <a:cs typeface="Arial"/>
              </a:rPr>
              <a:t>r </a:t>
            </a:r>
            <a:r>
              <a:rPr sz="1588" b="1" dirty="0">
                <a:solidFill>
                  <a:srgbClr val="2D2D8A"/>
                </a:solidFill>
                <a:latin typeface="Arial"/>
                <a:cs typeface="Arial"/>
              </a:rPr>
              <a:t>= </a:t>
            </a:r>
            <a:r>
              <a:rPr sz="1588" b="1" spc="-13" dirty="0">
                <a:solidFill>
                  <a:srgbClr val="2D2D8A"/>
                </a:solidFill>
                <a:latin typeface="Arial"/>
                <a:cs typeface="Arial"/>
              </a:rPr>
              <a:t>Average </a:t>
            </a:r>
            <a:r>
              <a:rPr sz="1588" b="1" spc="-4" dirty="0">
                <a:solidFill>
                  <a:srgbClr val="2D2D8A"/>
                </a:solidFill>
                <a:latin typeface="Arial"/>
                <a:cs typeface="Arial"/>
              </a:rPr>
              <a:t>Degree </a:t>
            </a:r>
            <a:r>
              <a:rPr sz="1588" b="1" dirty="0">
                <a:solidFill>
                  <a:srgbClr val="2D2D8A"/>
                </a:solidFill>
                <a:latin typeface="Arial"/>
                <a:cs typeface="Arial"/>
              </a:rPr>
              <a:t>of </a:t>
            </a:r>
            <a:r>
              <a:rPr sz="1588" b="1" spc="-4" dirty="0">
                <a:solidFill>
                  <a:srgbClr val="2D2D8A"/>
                </a:solidFill>
                <a:latin typeface="Arial"/>
                <a:cs typeface="Arial"/>
              </a:rPr>
              <a:t>Radial</a:t>
            </a:r>
            <a:r>
              <a:rPr sz="1588" b="1" spc="-84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588" b="1" spc="-4" dirty="0">
                <a:solidFill>
                  <a:srgbClr val="2D2D8A"/>
                </a:solidFill>
                <a:latin typeface="Arial"/>
                <a:cs typeface="Arial"/>
              </a:rPr>
              <a:t>Consolidation</a:t>
            </a:r>
            <a:endParaRPr sz="1588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4541239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113059" y="1847360"/>
            <a:ext cx="3410862" cy="43987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845229" y="1809975"/>
            <a:ext cx="2901535" cy="454330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607147" y="1145913"/>
            <a:ext cx="5929593" cy="689718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algn="ctr">
              <a:spcBef>
                <a:spcPts val="84"/>
              </a:spcBef>
            </a:pPr>
            <a:r>
              <a:rPr sz="2824" b="1" spc="4" dirty="0">
                <a:solidFill>
                  <a:srgbClr val="9A0000"/>
                </a:solidFill>
                <a:latin typeface="Arial"/>
                <a:cs typeface="Arial"/>
              </a:rPr>
              <a:t>T</a:t>
            </a:r>
            <a:r>
              <a:rPr sz="2250" b="1" spc="4" dirty="0">
                <a:solidFill>
                  <a:srgbClr val="9A0000"/>
                </a:solidFill>
                <a:latin typeface="Arial"/>
                <a:cs typeface="Arial"/>
              </a:rPr>
              <a:t>IME </a:t>
            </a:r>
            <a:r>
              <a:rPr sz="2824" b="1" spc="-40" dirty="0">
                <a:solidFill>
                  <a:srgbClr val="9A0000"/>
                </a:solidFill>
                <a:latin typeface="Arial"/>
                <a:cs typeface="Arial"/>
              </a:rPr>
              <a:t>R</a:t>
            </a:r>
            <a:r>
              <a:rPr sz="2250" b="1" spc="-40" dirty="0">
                <a:solidFill>
                  <a:srgbClr val="9A0000"/>
                </a:solidFill>
                <a:latin typeface="Arial"/>
                <a:cs typeface="Arial"/>
              </a:rPr>
              <a:t>ATE </a:t>
            </a:r>
            <a:r>
              <a:rPr sz="2250" b="1" spc="4" dirty="0">
                <a:solidFill>
                  <a:srgbClr val="9A0000"/>
                </a:solidFill>
                <a:latin typeface="Arial"/>
                <a:cs typeface="Arial"/>
              </a:rPr>
              <a:t>OF </a:t>
            </a:r>
            <a:r>
              <a:rPr sz="2824" b="1" dirty="0">
                <a:solidFill>
                  <a:srgbClr val="9A0000"/>
                </a:solidFill>
                <a:latin typeface="Arial"/>
                <a:cs typeface="Arial"/>
              </a:rPr>
              <a:t>R</a:t>
            </a:r>
            <a:r>
              <a:rPr sz="2250" b="1" dirty="0">
                <a:solidFill>
                  <a:srgbClr val="9A0000"/>
                </a:solidFill>
                <a:latin typeface="Arial"/>
                <a:cs typeface="Arial"/>
              </a:rPr>
              <a:t>ADIAL</a:t>
            </a:r>
            <a:r>
              <a:rPr sz="2250" b="1" spc="119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2824" b="1" spc="-9" dirty="0">
                <a:solidFill>
                  <a:srgbClr val="9A0000"/>
                </a:solidFill>
                <a:latin typeface="Arial"/>
                <a:cs typeface="Arial"/>
              </a:rPr>
              <a:t>C</a:t>
            </a:r>
            <a:r>
              <a:rPr sz="2250" b="1" spc="-9" dirty="0">
                <a:solidFill>
                  <a:srgbClr val="9A0000"/>
                </a:solidFill>
                <a:latin typeface="Arial"/>
                <a:cs typeface="Arial"/>
              </a:rPr>
              <a:t>ONSOLIDATION</a:t>
            </a:r>
            <a:endParaRPr sz="2250">
              <a:latin typeface="Arial"/>
              <a:cs typeface="Arial"/>
            </a:endParaRPr>
          </a:p>
          <a:p>
            <a:pPr algn="ctr">
              <a:spcBef>
                <a:spcPts val="35"/>
              </a:spcBef>
            </a:pPr>
            <a:r>
              <a:rPr sz="1588" b="1" spc="-13" dirty="0">
                <a:solidFill>
                  <a:srgbClr val="2D2D8A"/>
                </a:solidFill>
                <a:latin typeface="Arial"/>
                <a:cs typeface="Arial"/>
              </a:rPr>
              <a:t>Variation </a:t>
            </a:r>
            <a:r>
              <a:rPr sz="1588" b="1" spc="-4" dirty="0">
                <a:solidFill>
                  <a:srgbClr val="2D2D8A"/>
                </a:solidFill>
                <a:latin typeface="Arial"/>
                <a:cs typeface="Arial"/>
              </a:rPr>
              <a:t>of </a:t>
            </a:r>
            <a:r>
              <a:rPr sz="1588" b="1" i="1" spc="-18" dirty="0">
                <a:solidFill>
                  <a:srgbClr val="2D2D8A"/>
                </a:solidFill>
                <a:latin typeface="Arial"/>
                <a:cs typeface="Arial"/>
              </a:rPr>
              <a:t>T</a:t>
            </a:r>
            <a:r>
              <a:rPr sz="1588" b="1" i="1" spc="-26" baseline="-20833" dirty="0">
                <a:solidFill>
                  <a:srgbClr val="2D2D8A"/>
                </a:solidFill>
                <a:latin typeface="Arial"/>
                <a:cs typeface="Arial"/>
              </a:rPr>
              <a:t>r </a:t>
            </a:r>
            <a:r>
              <a:rPr sz="1588" b="1" spc="-4" dirty="0">
                <a:solidFill>
                  <a:srgbClr val="2D2D8A"/>
                </a:solidFill>
                <a:latin typeface="Arial"/>
                <a:cs typeface="Arial"/>
              </a:rPr>
              <a:t>with </a:t>
            </a:r>
            <a:r>
              <a:rPr sz="1588" b="1" i="1" spc="-4" dirty="0">
                <a:solidFill>
                  <a:srgbClr val="2D2D8A"/>
                </a:solidFill>
                <a:latin typeface="Arial"/>
                <a:cs typeface="Arial"/>
              </a:rPr>
              <a:t>U </a:t>
            </a:r>
            <a:r>
              <a:rPr sz="1588" b="1" dirty="0">
                <a:solidFill>
                  <a:srgbClr val="2D2D8A"/>
                </a:solidFill>
                <a:latin typeface="Arial"/>
                <a:cs typeface="Arial"/>
              </a:rPr>
              <a:t>- </a:t>
            </a:r>
            <a:r>
              <a:rPr sz="1588" b="1" spc="-26" dirty="0">
                <a:solidFill>
                  <a:srgbClr val="2D2D8A"/>
                </a:solidFill>
                <a:latin typeface="Arial"/>
                <a:cs typeface="Arial"/>
              </a:rPr>
              <a:t>Table </a:t>
            </a:r>
            <a:r>
              <a:rPr sz="1588" b="1" spc="-4" dirty="0">
                <a:solidFill>
                  <a:srgbClr val="2D2D8A"/>
                </a:solidFill>
                <a:latin typeface="Arial"/>
                <a:cs typeface="Arial"/>
              </a:rPr>
              <a:t>7.3 </a:t>
            </a:r>
            <a:r>
              <a:rPr sz="1588" spc="-4" dirty="0">
                <a:solidFill>
                  <a:srgbClr val="2D2D8A"/>
                </a:solidFill>
                <a:latin typeface="Arial"/>
                <a:cs typeface="Arial"/>
              </a:rPr>
              <a:t>Das </a:t>
            </a:r>
            <a:r>
              <a:rPr sz="1588" dirty="0">
                <a:solidFill>
                  <a:srgbClr val="2D2D8A"/>
                </a:solidFill>
                <a:latin typeface="Arial"/>
                <a:cs typeface="Arial"/>
              </a:rPr>
              <a:t>PGE</a:t>
            </a:r>
            <a:r>
              <a:rPr sz="1588" spc="44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588" dirty="0">
                <a:solidFill>
                  <a:srgbClr val="2D2D8A"/>
                </a:solidFill>
                <a:latin typeface="Arial"/>
                <a:cs typeface="Arial"/>
              </a:rPr>
              <a:t>(2006).</a:t>
            </a:r>
            <a:endParaRPr sz="1588">
              <a:latin typeface="Arial"/>
              <a:cs typeface="Arial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4294967295"/>
          </p:nvPr>
        </p:nvSpPr>
        <p:spPr>
          <a:xfrm>
            <a:off x="607362" y="6275849"/>
            <a:ext cx="859491" cy="554563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spc="-4" dirty="0"/>
              <a:t>Revised</a:t>
            </a:r>
            <a:r>
              <a:rPr spc="-62" dirty="0"/>
              <a:t> </a:t>
            </a:r>
            <a:r>
              <a:rPr spc="-4" dirty="0"/>
              <a:t>03/2013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4294967295"/>
          </p:nvPr>
        </p:nvSpPr>
        <p:spPr>
          <a:xfrm>
            <a:off x="7819689" y="6273828"/>
            <a:ext cx="703729" cy="831562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dirty="0"/>
              <a:t>Slide </a:t>
            </a:r>
            <a:fld id="{81D60167-4931-47E6-BA6A-407CBD079E47}" type="slidenum">
              <a:rPr dirty="0"/>
              <a:pPr marL="11206">
                <a:spcBef>
                  <a:spcPts val="4"/>
                </a:spcBef>
              </a:pPr>
              <a:t>74</a:t>
            </a:fld>
            <a:r>
              <a:rPr dirty="0"/>
              <a:t> </a:t>
            </a:r>
            <a:r>
              <a:rPr spc="-4" dirty="0"/>
              <a:t>of</a:t>
            </a:r>
            <a:r>
              <a:rPr spc="-110" dirty="0"/>
              <a:t> </a:t>
            </a:r>
            <a:r>
              <a:rPr spc="-4" dirty="0"/>
              <a:t>74</a:t>
            </a:r>
          </a:p>
        </p:txBody>
      </p:sp>
    </p:spTree>
    <p:extLst>
      <p:ext uri="{BB962C8B-B14F-4D97-AF65-F5344CB8AC3E}">
        <p14:creationId xmlns:p14="http://schemas.microsoft.com/office/powerpoint/2010/main" val="184338238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277471" y="1985959"/>
            <a:ext cx="6736732" cy="394326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607147" y="1145913"/>
            <a:ext cx="5929593" cy="689718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algn="ctr">
              <a:spcBef>
                <a:spcPts val="84"/>
              </a:spcBef>
            </a:pPr>
            <a:r>
              <a:rPr sz="2824" b="1" spc="4" dirty="0">
                <a:solidFill>
                  <a:srgbClr val="9A0000"/>
                </a:solidFill>
                <a:latin typeface="Arial"/>
                <a:cs typeface="Arial"/>
              </a:rPr>
              <a:t>T</a:t>
            </a:r>
            <a:r>
              <a:rPr sz="2250" b="1" spc="4" dirty="0">
                <a:solidFill>
                  <a:srgbClr val="9A0000"/>
                </a:solidFill>
                <a:latin typeface="Arial"/>
                <a:cs typeface="Arial"/>
              </a:rPr>
              <a:t>IME </a:t>
            </a:r>
            <a:r>
              <a:rPr sz="2824" b="1" spc="-40" dirty="0">
                <a:solidFill>
                  <a:srgbClr val="9A0000"/>
                </a:solidFill>
                <a:latin typeface="Arial"/>
                <a:cs typeface="Arial"/>
              </a:rPr>
              <a:t>R</a:t>
            </a:r>
            <a:r>
              <a:rPr sz="2250" b="1" spc="-40" dirty="0">
                <a:solidFill>
                  <a:srgbClr val="9A0000"/>
                </a:solidFill>
                <a:latin typeface="Arial"/>
                <a:cs typeface="Arial"/>
              </a:rPr>
              <a:t>ATE </a:t>
            </a:r>
            <a:r>
              <a:rPr sz="2250" b="1" spc="4" dirty="0">
                <a:solidFill>
                  <a:srgbClr val="9A0000"/>
                </a:solidFill>
                <a:latin typeface="Arial"/>
                <a:cs typeface="Arial"/>
              </a:rPr>
              <a:t>OF </a:t>
            </a:r>
            <a:r>
              <a:rPr sz="2824" b="1" dirty="0">
                <a:solidFill>
                  <a:srgbClr val="9A0000"/>
                </a:solidFill>
                <a:latin typeface="Arial"/>
                <a:cs typeface="Arial"/>
              </a:rPr>
              <a:t>R</a:t>
            </a:r>
            <a:r>
              <a:rPr sz="2250" b="1" dirty="0">
                <a:solidFill>
                  <a:srgbClr val="9A0000"/>
                </a:solidFill>
                <a:latin typeface="Arial"/>
                <a:cs typeface="Arial"/>
              </a:rPr>
              <a:t>ADIAL</a:t>
            </a:r>
            <a:r>
              <a:rPr sz="2250" b="1" spc="119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2824" b="1" spc="-9" dirty="0">
                <a:solidFill>
                  <a:srgbClr val="9A0000"/>
                </a:solidFill>
                <a:latin typeface="Arial"/>
                <a:cs typeface="Arial"/>
              </a:rPr>
              <a:t>C</a:t>
            </a:r>
            <a:r>
              <a:rPr sz="2250" b="1" spc="-9" dirty="0">
                <a:solidFill>
                  <a:srgbClr val="9A0000"/>
                </a:solidFill>
                <a:latin typeface="Arial"/>
                <a:cs typeface="Arial"/>
              </a:rPr>
              <a:t>ONSOLIDATION</a:t>
            </a:r>
            <a:endParaRPr sz="2250">
              <a:latin typeface="Arial"/>
              <a:cs typeface="Arial"/>
            </a:endParaRPr>
          </a:p>
          <a:p>
            <a:pPr algn="ctr">
              <a:spcBef>
                <a:spcPts val="35"/>
              </a:spcBef>
            </a:pPr>
            <a:r>
              <a:rPr sz="1588" b="1" spc="-13" dirty="0">
                <a:solidFill>
                  <a:srgbClr val="2D2D8A"/>
                </a:solidFill>
                <a:latin typeface="Arial"/>
                <a:cs typeface="Arial"/>
              </a:rPr>
              <a:t>Variation </a:t>
            </a:r>
            <a:r>
              <a:rPr sz="1588" b="1" spc="-4" dirty="0">
                <a:solidFill>
                  <a:srgbClr val="2D2D8A"/>
                </a:solidFill>
                <a:latin typeface="Arial"/>
                <a:cs typeface="Arial"/>
              </a:rPr>
              <a:t>of </a:t>
            </a:r>
            <a:r>
              <a:rPr sz="1588" b="1" i="1" spc="-18" dirty="0">
                <a:solidFill>
                  <a:srgbClr val="2D2D8A"/>
                </a:solidFill>
                <a:latin typeface="Arial"/>
                <a:cs typeface="Arial"/>
              </a:rPr>
              <a:t>T</a:t>
            </a:r>
            <a:r>
              <a:rPr sz="1588" b="1" i="1" spc="-26" baseline="-20833" dirty="0">
                <a:solidFill>
                  <a:srgbClr val="2D2D8A"/>
                </a:solidFill>
                <a:latin typeface="Arial"/>
                <a:cs typeface="Arial"/>
              </a:rPr>
              <a:t>r </a:t>
            </a:r>
            <a:r>
              <a:rPr sz="1588" b="1" spc="-4" dirty="0">
                <a:solidFill>
                  <a:srgbClr val="2D2D8A"/>
                </a:solidFill>
                <a:latin typeface="Arial"/>
                <a:cs typeface="Arial"/>
              </a:rPr>
              <a:t>with </a:t>
            </a:r>
            <a:r>
              <a:rPr sz="1588" b="1" i="1" spc="-4" dirty="0">
                <a:solidFill>
                  <a:srgbClr val="2D2D8A"/>
                </a:solidFill>
                <a:latin typeface="Arial"/>
                <a:cs typeface="Arial"/>
              </a:rPr>
              <a:t>U </a:t>
            </a:r>
            <a:r>
              <a:rPr sz="1588" b="1" dirty="0">
                <a:solidFill>
                  <a:srgbClr val="2D2D8A"/>
                </a:solidFill>
                <a:latin typeface="Arial"/>
                <a:cs typeface="Arial"/>
              </a:rPr>
              <a:t>- </a:t>
            </a:r>
            <a:r>
              <a:rPr sz="1588" b="1" spc="-26" dirty="0">
                <a:solidFill>
                  <a:srgbClr val="2D2D8A"/>
                </a:solidFill>
                <a:latin typeface="Arial"/>
                <a:cs typeface="Arial"/>
              </a:rPr>
              <a:t>Table </a:t>
            </a:r>
            <a:r>
              <a:rPr sz="1588" b="1" spc="-4" dirty="0">
                <a:solidFill>
                  <a:srgbClr val="2D2D8A"/>
                </a:solidFill>
                <a:latin typeface="Arial"/>
                <a:cs typeface="Arial"/>
              </a:rPr>
              <a:t>7.3 </a:t>
            </a:r>
            <a:r>
              <a:rPr sz="1588" spc="-4" dirty="0">
                <a:solidFill>
                  <a:srgbClr val="2D2D8A"/>
                </a:solidFill>
                <a:latin typeface="Arial"/>
                <a:cs typeface="Arial"/>
              </a:rPr>
              <a:t>Das </a:t>
            </a:r>
            <a:r>
              <a:rPr sz="1588" dirty="0">
                <a:solidFill>
                  <a:srgbClr val="2D2D8A"/>
                </a:solidFill>
                <a:latin typeface="Arial"/>
                <a:cs typeface="Arial"/>
              </a:rPr>
              <a:t>PGE</a:t>
            </a:r>
            <a:r>
              <a:rPr sz="1588" spc="44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588" dirty="0">
                <a:solidFill>
                  <a:srgbClr val="2D2D8A"/>
                </a:solidFill>
                <a:latin typeface="Arial"/>
                <a:cs typeface="Arial"/>
              </a:rPr>
              <a:t>(2006).</a:t>
            </a:r>
            <a:endParaRPr sz="1588">
              <a:latin typeface="Arial"/>
              <a:cs typeface="Arial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4294967295"/>
          </p:nvPr>
        </p:nvSpPr>
        <p:spPr>
          <a:xfrm>
            <a:off x="607362" y="6275849"/>
            <a:ext cx="859491" cy="554563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spc="-4" dirty="0"/>
              <a:t>Revised</a:t>
            </a:r>
            <a:r>
              <a:rPr spc="-62" dirty="0"/>
              <a:t> </a:t>
            </a:r>
            <a:r>
              <a:rPr spc="-4" dirty="0"/>
              <a:t>03/2013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4294967295"/>
          </p:nvPr>
        </p:nvSpPr>
        <p:spPr>
          <a:xfrm>
            <a:off x="7819689" y="6273828"/>
            <a:ext cx="703729" cy="831562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dirty="0"/>
              <a:t>Slide </a:t>
            </a:r>
            <a:fld id="{81D60167-4931-47E6-BA6A-407CBD079E47}" type="slidenum">
              <a:rPr dirty="0"/>
              <a:pPr marL="11206">
                <a:spcBef>
                  <a:spcPts val="4"/>
                </a:spcBef>
              </a:pPr>
              <a:t>75</a:t>
            </a:fld>
            <a:r>
              <a:rPr dirty="0"/>
              <a:t> </a:t>
            </a:r>
            <a:r>
              <a:rPr spc="-4" dirty="0"/>
              <a:t>of</a:t>
            </a:r>
            <a:r>
              <a:rPr spc="-110" dirty="0"/>
              <a:t> </a:t>
            </a:r>
            <a:r>
              <a:rPr spc="-4" dirty="0"/>
              <a:t>74</a:t>
            </a:r>
          </a:p>
        </p:txBody>
      </p:sp>
    </p:spTree>
    <p:extLst>
      <p:ext uri="{BB962C8B-B14F-4D97-AF65-F5344CB8AC3E}">
        <p14:creationId xmlns:p14="http://schemas.microsoft.com/office/powerpoint/2010/main" val="189761814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7" y="418853"/>
            <a:ext cx="9140423" cy="614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40675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" y="147637"/>
            <a:ext cx="8879913" cy="321901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2027" y="3366654"/>
            <a:ext cx="3063833" cy="349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05183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2218" y="262304"/>
            <a:ext cx="6996546" cy="643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8862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652" y="609600"/>
            <a:ext cx="8627846" cy="41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588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4" name="Object 4"/>
          <p:cNvGraphicFramePr>
            <a:graphicFrameLocks noChangeAspect="1"/>
          </p:cNvGraphicFramePr>
          <p:nvPr/>
        </p:nvGraphicFramePr>
        <p:xfrm>
          <a:off x="107950" y="4152900"/>
          <a:ext cx="4079875" cy="1360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743200" imgH="914400" progId="Equation.3">
                  <p:embed/>
                </p:oleObj>
              </mc:Choice>
              <mc:Fallback>
                <p:oleObj name="Equation" r:id="rId2" imgW="2743200" imgH="9144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" y="4152900"/>
                        <a:ext cx="4079875" cy="1360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0" name="Rectangle 4"/>
          <p:cNvSpPr txBox="1">
            <a:spLocks noChangeArrowheads="1"/>
          </p:cNvSpPr>
          <p:nvPr/>
        </p:nvSpPr>
        <p:spPr bwMode="auto">
          <a:xfrm>
            <a:off x="28575" y="-95250"/>
            <a:ext cx="396240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Example 11.2 (</a:t>
            </a:r>
            <a:r>
              <a:rPr kumimoji="0" lang="en-US" b="1" i="1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Coduto</a:t>
            </a:r>
            <a:r>
              <a:rPr kumimoji="0" lang="en-US" b="1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, 1999)</a:t>
            </a:r>
            <a:endParaRPr kumimoji="0" lang="en-US" b="1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4" name="Picture 23" descr="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-60000">
            <a:off x="438149" y="348614"/>
            <a:ext cx="3362325" cy="3503897"/>
          </a:xfrm>
          <a:prstGeom prst="rect">
            <a:avLst/>
          </a:prstGeom>
        </p:spPr>
      </p:pic>
      <p:pic>
        <p:nvPicPr>
          <p:cNvPr id="25" name="Picture 24" descr="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8660" y="163068"/>
            <a:ext cx="3653790" cy="4826048"/>
          </a:xfrm>
          <a:prstGeom prst="rect">
            <a:avLst/>
          </a:prstGeom>
        </p:spPr>
      </p:pic>
      <p:sp>
        <p:nvSpPr>
          <p:cNvPr id="26" name="Rectangle 4"/>
          <p:cNvSpPr txBox="1">
            <a:spLocks noChangeArrowheads="1"/>
          </p:cNvSpPr>
          <p:nvPr/>
        </p:nvSpPr>
        <p:spPr bwMode="auto">
          <a:xfrm>
            <a:off x="0" y="3629025"/>
            <a:ext cx="396240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Before</a:t>
            </a:r>
            <a:r>
              <a:rPr kumimoji="0" lang="en-US" b="1" i="1" u="none" strike="noStrike" kern="0" cap="none" spc="0" normalizeH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Fill:</a:t>
            </a:r>
            <a:endParaRPr kumimoji="0" lang="en-US" b="1" i="1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7" name="Rectangle 4"/>
          <p:cNvSpPr txBox="1">
            <a:spLocks noChangeArrowheads="1"/>
          </p:cNvSpPr>
          <p:nvPr/>
        </p:nvSpPr>
        <p:spPr bwMode="auto">
          <a:xfrm>
            <a:off x="9525" y="5038725"/>
            <a:ext cx="396240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i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Short Term After F</a:t>
            </a:r>
            <a:r>
              <a:rPr kumimoji="0" lang="en-US" b="1" i="1" u="none" strike="noStrike" kern="0" cap="none" spc="0" normalizeH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ill:</a:t>
            </a:r>
            <a:endParaRPr kumimoji="0" lang="en-US" b="1" i="1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8" name="Object 4"/>
          <p:cNvGraphicFramePr>
            <a:graphicFrameLocks noChangeAspect="1"/>
          </p:cNvGraphicFramePr>
          <p:nvPr/>
        </p:nvGraphicFramePr>
        <p:xfrm>
          <a:off x="92075" y="5611813"/>
          <a:ext cx="4627563" cy="1360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111480" imgH="914400" progId="Equation.3">
                  <p:embed/>
                </p:oleObj>
              </mc:Choice>
              <mc:Fallback>
                <p:oleObj name="Equation" r:id="rId6" imgW="3111480" imgH="9144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075" y="5611813"/>
                        <a:ext cx="4627563" cy="1360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4"/>
          <p:cNvSpPr txBox="1">
            <a:spLocks noChangeArrowheads="1"/>
          </p:cNvSpPr>
          <p:nvPr/>
        </p:nvSpPr>
        <p:spPr bwMode="auto">
          <a:xfrm>
            <a:off x="5362575" y="5019675"/>
            <a:ext cx="337185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i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Long Term After F</a:t>
            </a:r>
            <a:r>
              <a:rPr kumimoji="0" lang="en-US" b="1" i="1" u="none" strike="noStrike" kern="0" cap="none" spc="0" normalizeH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ill:</a:t>
            </a:r>
            <a:endParaRPr kumimoji="0" lang="en-US" b="1" i="1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0" name="Object 4"/>
          <p:cNvGraphicFramePr>
            <a:graphicFrameLocks noChangeAspect="1"/>
          </p:cNvGraphicFramePr>
          <p:nvPr/>
        </p:nvGraphicFramePr>
        <p:xfrm>
          <a:off x="5516563" y="5611813"/>
          <a:ext cx="2740025" cy="1360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841400" imgH="914400" progId="Equation.3">
                  <p:embed/>
                </p:oleObj>
              </mc:Choice>
              <mc:Fallback>
                <p:oleObj name="Equation" r:id="rId8" imgW="1841400" imgH="9144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16563" y="5611813"/>
                        <a:ext cx="2740025" cy="1360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946" y="332510"/>
            <a:ext cx="8342271" cy="6191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31198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708" y="88491"/>
            <a:ext cx="8759625" cy="6542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139582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7883" y="552898"/>
            <a:ext cx="8068235" cy="553976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3196648" marR="2489520" indent="-699284">
              <a:spcBef>
                <a:spcPts val="84"/>
              </a:spcBef>
            </a:pPr>
            <a:r>
              <a:rPr sz="1765" spc="-9" dirty="0">
                <a:solidFill>
                  <a:srgbClr val="FFFFFF"/>
                </a:solidFill>
                <a:latin typeface="Arial Black"/>
                <a:cs typeface="Arial Black"/>
              </a:rPr>
              <a:t>14.330 SOIL MECHANICS  Consolidation</a:t>
            </a:r>
            <a:endParaRPr sz="1765">
              <a:latin typeface="Arial Black"/>
              <a:cs typeface="Arial Black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570690" y="2189706"/>
            <a:ext cx="2612091" cy="1005340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11206">
              <a:spcBef>
                <a:spcPts val="675"/>
              </a:spcBef>
              <a:tabLst>
                <a:tab pos="1522400" algn="l"/>
                <a:tab pos="2600464" algn="l"/>
              </a:tabLst>
            </a:pPr>
            <a:r>
              <a:rPr sz="4103" i="1" spc="-112" baseline="-34946" dirty="0">
                <a:latin typeface="Times New Roman"/>
                <a:cs typeface="Times New Roman"/>
              </a:rPr>
              <a:t>C</a:t>
            </a:r>
            <a:r>
              <a:rPr sz="3044" i="1" spc="-112" baseline="-66425" dirty="0">
                <a:latin typeface="Symbol"/>
                <a:cs typeface="Symbol"/>
              </a:rPr>
              <a:t></a:t>
            </a:r>
            <a:r>
              <a:rPr sz="3044" i="1" spc="390" baseline="-66425" dirty="0">
                <a:latin typeface="Times New Roman"/>
                <a:cs typeface="Times New Roman"/>
              </a:rPr>
              <a:t> </a:t>
            </a:r>
            <a:r>
              <a:rPr sz="4103" baseline="-34946" dirty="0">
                <a:latin typeface="Symbol"/>
                <a:cs typeface="Symbol"/>
              </a:rPr>
              <a:t></a:t>
            </a:r>
            <a:r>
              <a:rPr sz="2735" u="heavy" dirty="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</a:t>
            </a:r>
            <a:r>
              <a:rPr lang="en-US" sz="2735" u="heavy" dirty="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    </a:t>
            </a:r>
            <a:r>
              <a:rPr sz="2735" u="heavy" dirty="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</a:t>
            </a:r>
            <a:r>
              <a:rPr sz="2735" i="1" u="heavy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e	</a:t>
            </a:r>
            <a:r>
              <a:rPr lang="en-US" sz="2735" i="1" u="heavy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_____</a:t>
            </a:r>
            <a:endParaRPr sz="2735" dirty="0">
              <a:latin typeface="Times New Roman"/>
              <a:cs typeface="Times New Roman"/>
            </a:endParaRPr>
          </a:p>
          <a:p>
            <a:pPr marL="828719">
              <a:spcBef>
                <a:spcPts val="587"/>
              </a:spcBef>
            </a:pPr>
            <a:r>
              <a:rPr sz="2735" dirty="0">
                <a:latin typeface="Times New Roman"/>
                <a:cs typeface="Times New Roman"/>
              </a:rPr>
              <a:t>log</a:t>
            </a:r>
            <a:r>
              <a:rPr sz="2735" spc="-401" dirty="0">
                <a:latin typeface="Times New Roman"/>
                <a:cs typeface="Times New Roman"/>
              </a:rPr>
              <a:t> </a:t>
            </a:r>
            <a:r>
              <a:rPr sz="2735" i="1" spc="31" dirty="0">
                <a:latin typeface="Times New Roman"/>
                <a:cs typeface="Times New Roman"/>
              </a:rPr>
              <a:t>t</a:t>
            </a:r>
            <a:r>
              <a:rPr sz="2846" spc="46" baseline="-19379" dirty="0">
                <a:latin typeface="Times New Roman"/>
                <a:cs typeface="Times New Roman"/>
              </a:rPr>
              <a:t>2 </a:t>
            </a:r>
            <a:r>
              <a:rPr sz="2735" dirty="0">
                <a:latin typeface="Symbol"/>
                <a:cs typeface="Symbol"/>
              </a:rPr>
              <a:t></a:t>
            </a:r>
            <a:r>
              <a:rPr sz="2735" spc="-274" dirty="0">
                <a:latin typeface="Times New Roman"/>
                <a:cs typeface="Times New Roman"/>
              </a:rPr>
              <a:t> </a:t>
            </a:r>
            <a:r>
              <a:rPr sz="2735" dirty="0">
                <a:latin typeface="Times New Roman"/>
                <a:cs typeface="Times New Roman"/>
              </a:rPr>
              <a:t>log</a:t>
            </a:r>
            <a:r>
              <a:rPr sz="2735" spc="-397" dirty="0">
                <a:latin typeface="Times New Roman"/>
                <a:cs typeface="Times New Roman"/>
              </a:rPr>
              <a:t> </a:t>
            </a:r>
            <a:r>
              <a:rPr sz="2735" i="1" spc="-57" dirty="0">
                <a:latin typeface="Times New Roman"/>
                <a:cs typeface="Times New Roman"/>
              </a:rPr>
              <a:t>t</a:t>
            </a:r>
            <a:r>
              <a:rPr sz="2846" spc="-86" baseline="-19379" dirty="0">
                <a:latin typeface="Times New Roman"/>
                <a:cs typeface="Times New Roman"/>
              </a:rPr>
              <a:t>1</a:t>
            </a:r>
            <a:endParaRPr sz="2846" baseline="-19379" dirty="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840665" y="1199348"/>
            <a:ext cx="7432862" cy="445356"/>
          </a:xfrm>
          <a:prstGeom prst="rect">
            <a:avLst/>
          </a:prstGeom>
        </p:spPr>
        <p:txBody>
          <a:bodyPr vert="horz" wrap="square" lIns="0" tIns="10646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11206">
              <a:spcBef>
                <a:spcPts val="84"/>
              </a:spcBef>
            </a:pPr>
            <a:r>
              <a:rPr sz="2824" b="1" spc="4" dirty="0">
                <a:solidFill>
                  <a:srgbClr val="9A0000"/>
                </a:solidFill>
                <a:latin typeface="Arial"/>
                <a:cs typeface="Arial"/>
              </a:rPr>
              <a:t>S</a:t>
            </a:r>
            <a:r>
              <a:rPr sz="2250" b="1" spc="4" dirty="0">
                <a:solidFill>
                  <a:srgbClr val="9A0000"/>
                </a:solidFill>
                <a:latin typeface="Arial"/>
                <a:cs typeface="Arial"/>
              </a:rPr>
              <a:t>ETTLEMENT FROM </a:t>
            </a:r>
            <a:r>
              <a:rPr sz="2824" b="1" spc="-9" dirty="0">
                <a:solidFill>
                  <a:srgbClr val="9A0000"/>
                </a:solidFill>
                <a:latin typeface="Arial"/>
                <a:cs typeface="Arial"/>
              </a:rPr>
              <a:t>S</a:t>
            </a:r>
            <a:r>
              <a:rPr sz="2250" b="1" spc="-9" dirty="0">
                <a:solidFill>
                  <a:srgbClr val="9A0000"/>
                </a:solidFill>
                <a:latin typeface="Arial"/>
                <a:cs typeface="Arial"/>
              </a:rPr>
              <a:t>ECONDARY</a:t>
            </a:r>
            <a:r>
              <a:rPr sz="2250" b="1" spc="119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2824" b="1" spc="-9" dirty="0">
                <a:solidFill>
                  <a:srgbClr val="9A0000"/>
                </a:solidFill>
                <a:latin typeface="Arial"/>
                <a:cs typeface="Arial"/>
              </a:rPr>
              <a:t>C</a:t>
            </a:r>
            <a:r>
              <a:rPr sz="2250" b="1" spc="-9" dirty="0">
                <a:solidFill>
                  <a:srgbClr val="9A0000"/>
                </a:solidFill>
                <a:latin typeface="Arial"/>
                <a:cs typeface="Arial"/>
              </a:rPr>
              <a:t>ONSOLIDATION</a:t>
            </a:r>
            <a:endParaRPr sz="225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36670" y="1903017"/>
            <a:ext cx="4672948" cy="341118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5532345" y="3587226"/>
            <a:ext cx="2860301" cy="1399837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1588" b="1" dirty="0">
                <a:latin typeface="Arial"/>
                <a:cs typeface="Arial"/>
              </a:rPr>
              <a:t>Where:</a:t>
            </a:r>
            <a:endParaRPr sz="1588">
              <a:latin typeface="Arial"/>
              <a:cs typeface="Arial"/>
            </a:endParaRPr>
          </a:p>
          <a:p>
            <a:pPr marL="683595" marR="4483" indent="-504852">
              <a:spcBef>
                <a:spcPts val="1271"/>
              </a:spcBef>
            </a:pPr>
            <a:r>
              <a:rPr sz="1588" dirty="0">
                <a:latin typeface="Arial"/>
                <a:cs typeface="Arial"/>
              </a:rPr>
              <a:t>C</a:t>
            </a:r>
            <a:r>
              <a:rPr sz="1588" baseline="-20833" dirty="0">
                <a:latin typeface="Symbol"/>
                <a:cs typeface="Symbol"/>
              </a:rPr>
              <a:t></a:t>
            </a:r>
            <a:r>
              <a:rPr sz="1588" baseline="-20833" dirty="0">
                <a:latin typeface="Times New Roman"/>
                <a:cs typeface="Times New Roman"/>
              </a:rPr>
              <a:t> </a:t>
            </a:r>
            <a:r>
              <a:rPr sz="1588" dirty="0">
                <a:latin typeface="Arial"/>
                <a:cs typeface="Arial"/>
              </a:rPr>
              <a:t>= Secondary Compression  Index</a:t>
            </a:r>
            <a:endParaRPr sz="1588">
              <a:latin typeface="Arial"/>
              <a:cs typeface="Arial"/>
            </a:endParaRPr>
          </a:p>
          <a:p>
            <a:pPr marL="234776" marR="316583" indent="-56032"/>
            <a:r>
              <a:rPr sz="1588" spc="-4" dirty="0">
                <a:latin typeface="Symbol"/>
                <a:cs typeface="Symbol"/>
              </a:rPr>
              <a:t></a:t>
            </a:r>
            <a:r>
              <a:rPr sz="1588" i="1" spc="-4" dirty="0">
                <a:latin typeface="Arial"/>
                <a:cs typeface="Arial"/>
              </a:rPr>
              <a:t>e </a:t>
            </a:r>
            <a:r>
              <a:rPr sz="1588" dirty="0">
                <a:latin typeface="Arial"/>
                <a:cs typeface="Arial"/>
              </a:rPr>
              <a:t>= </a:t>
            </a:r>
            <a:r>
              <a:rPr sz="1588" spc="-4" dirty="0">
                <a:latin typeface="Arial"/>
                <a:cs typeface="Arial"/>
              </a:rPr>
              <a:t>Change in </a:t>
            </a:r>
            <a:r>
              <a:rPr sz="1588" spc="-26" dirty="0">
                <a:latin typeface="Arial"/>
                <a:cs typeface="Arial"/>
              </a:rPr>
              <a:t>Void </a:t>
            </a:r>
            <a:r>
              <a:rPr sz="1588" spc="-4" dirty="0">
                <a:latin typeface="Arial"/>
                <a:cs typeface="Arial"/>
              </a:rPr>
              <a:t>Ratio  </a:t>
            </a:r>
            <a:r>
              <a:rPr sz="1588" dirty="0">
                <a:latin typeface="Arial"/>
                <a:cs typeface="Arial"/>
              </a:rPr>
              <a:t>t =</a:t>
            </a:r>
            <a:r>
              <a:rPr sz="1588" spc="-40" dirty="0">
                <a:latin typeface="Arial"/>
                <a:cs typeface="Arial"/>
              </a:rPr>
              <a:t> </a:t>
            </a:r>
            <a:r>
              <a:rPr sz="1588" spc="-18" dirty="0">
                <a:latin typeface="Arial"/>
                <a:cs typeface="Arial"/>
              </a:rPr>
              <a:t>Time</a:t>
            </a:r>
            <a:endParaRPr sz="1588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578262" y="3891578"/>
            <a:ext cx="1885950" cy="352985"/>
          </a:xfrm>
          <a:custGeom>
            <a:avLst/>
            <a:gdLst/>
            <a:ahLst/>
            <a:cxnLst/>
            <a:rect l="l" t="t" r="r" b="b"/>
            <a:pathLst>
              <a:path w="2137410" h="400050">
                <a:moveTo>
                  <a:pt x="2137410" y="381000"/>
                </a:moveTo>
                <a:lnTo>
                  <a:pt x="3810" y="0"/>
                </a:lnTo>
                <a:lnTo>
                  <a:pt x="0" y="19050"/>
                </a:lnTo>
                <a:lnTo>
                  <a:pt x="2133600" y="400050"/>
                </a:lnTo>
                <a:lnTo>
                  <a:pt x="2137410" y="38100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332154" y="5421687"/>
            <a:ext cx="3418915" cy="6668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ctr">
              <a:lnSpc>
                <a:spcPts val="1906"/>
              </a:lnSpc>
            </a:pPr>
            <a:r>
              <a:rPr sz="1588" b="1" spc="-4" dirty="0">
                <a:solidFill>
                  <a:srgbClr val="2D2D8A"/>
                </a:solidFill>
                <a:latin typeface="Arial"/>
                <a:cs typeface="Arial"/>
              </a:rPr>
              <a:t>Results </a:t>
            </a:r>
            <a:r>
              <a:rPr sz="1588" b="1" dirty="0">
                <a:solidFill>
                  <a:srgbClr val="2D2D8A"/>
                </a:solidFill>
                <a:latin typeface="Arial"/>
                <a:cs typeface="Arial"/>
              </a:rPr>
              <a:t>of </a:t>
            </a:r>
            <a:r>
              <a:rPr sz="1588" b="1" spc="-4" dirty="0">
                <a:solidFill>
                  <a:srgbClr val="2D2D8A"/>
                </a:solidFill>
                <a:latin typeface="Arial"/>
                <a:cs typeface="Arial"/>
              </a:rPr>
              <a:t>1D Consolidation </a:t>
            </a:r>
            <a:r>
              <a:rPr sz="1588" b="1" spc="-35" dirty="0">
                <a:solidFill>
                  <a:srgbClr val="2D2D8A"/>
                </a:solidFill>
                <a:latin typeface="Arial"/>
                <a:cs typeface="Arial"/>
              </a:rPr>
              <a:t>Test </a:t>
            </a:r>
            <a:r>
              <a:rPr sz="1588" b="1" dirty="0">
                <a:solidFill>
                  <a:srgbClr val="2D2D8A"/>
                </a:solidFill>
                <a:latin typeface="Arial"/>
                <a:cs typeface="Arial"/>
              </a:rPr>
              <a:t>@  One Load</a:t>
            </a:r>
            <a:r>
              <a:rPr sz="1588" b="1" spc="-13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588" b="1" spc="-4" dirty="0">
                <a:solidFill>
                  <a:srgbClr val="2D2D8A"/>
                </a:solidFill>
                <a:latin typeface="Arial"/>
                <a:cs typeface="Arial"/>
              </a:rPr>
              <a:t>Increment</a:t>
            </a:r>
            <a:endParaRPr sz="1588">
              <a:latin typeface="Arial"/>
              <a:cs typeface="Arial"/>
            </a:endParaRPr>
          </a:p>
          <a:p>
            <a:pPr marL="1121" algn="ctr">
              <a:lnSpc>
                <a:spcPts val="1429"/>
              </a:lnSpc>
            </a:pPr>
            <a:r>
              <a:rPr sz="1235" b="1" spc="-4" dirty="0">
                <a:solidFill>
                  <a:srgbClr val="9A0000"/>
                </a:solidFill>
                <a:latin typeface="Arial"/>
                <a:cs typeface="Arial"/>
              </a:rPr>
              <a:t>Figure 7.15. </a:t>
            </a:r>
            <a:r>
              <a:rPr sz="1235" spc="-4" dirty="0">
                <a:solidFill>
                  <a:srgbClr val="9A0000"/>
                </a:solidFill>
                <a:latin typeface="Arial"/>
                <a:cs typeface="Arial"/>
              </a:rPr>
              <a:t>Das FGE</a:t>
            </a:r>
            <a:r>
              <a:rPr sz="1235" spc="-31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1235" spc="-9" dirty="0">
                <a:solidFill>
                  <a:srgbClr val="9A0000"/>
                </a:solidFill>
                <a:latin typeface="Arial"/>
                <a:cs typeface="Arial"/>
              </a:rPr>
              <a:t>(2005).</a:t>
            </a:r>
            <a:endParaRPr sz="1235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08035" y="6275848"/>
            <a:ext cx="859491" cy="136308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sz="882" spc="-4" dirty="0">
                <a:latin typeface="Arial"/>
                <a:cs typeface="Arial"/>
              </a:rPr>
              <a:t>Revised</a:t>
            </a:r>
            <a:r>
              <a:rPr sz="882" spc="-62" dirty="0">
                <a:latin typeface="Arial"/>
                <a:cs typeface="Arial"/>
              </a:rPr>
              <a:t> </a:t>
            </a:r>
            <a:r>
              <a:rPr sz="882" spc="-4" dirty="0">
                <a:latin typeface="Arial"/>
                <a:cs typeface="Arial"/>
              </a:rPr>
              <a:t>03/2013</a:t>
            </a:r>
            <a:endParaRPr sz="882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820361" y="6273828"/>
            <a:ext cx="703729" cy="136308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sz="882" dirty="0">
                <a:latin typeface="Arial"/>
                <a:cs typeface="Arial"/>
              </a:rPr>
              <a:t>Slide </a:t>
            </a:r>
            <a:fld id="{81D60167-4931-47E6-BA6A-407CBD079E47}" type="slidenum">
              <a:rPr sz="882" dirty="0">
                <a:latin typeface="Arial"/>
                <a:cs typeface="Arial"/>
              </a:rPr>
              <a:pPr marL="11206">
                <a:spcBef>
                  <a:spcPts val="4"/>
                </a:spcBef>
              </a:pPr>
              <a:t>82</a:t>
            </a:fld>
            <a:r>
              <a:rPr sz="882" dirty="0">
                <a:latin typeface="Arial"/>
                <a:cs typeface="Arial"/>
              </a:rPr>
              <a:t> </a:t>
            </a:r>
            <a:r>
              <a:rPr sz="882" spc="-4" dirty="0">
                <a:latin typeface="Arial"/>
                <a:cs typeface="Arial"/>
              </a:rPr>
              <a:t>of</a:t>
            </a:r>
            <a:r>
              <a:rPr sz="882" spc="-110" dirty="0">
                <a:latin typeface="Arial"/>
                <a:cs typeface="Arial"/>
              </a:rPr>
              <a:t> </a:t>
            </a:r>
            <a:r>
              <a:rPr sz="882" spc="-4" dirty="0">
                <a:latin typeface="Arial"/>
                <a:cs typeface="Arial"/>
              </a:rPr>
              <a:t>74</a:t>
            </a:r>
            <a:endParaRPr sz="882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83580276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7883" y="552898"/>
            <a:ext cx="8068235" cy="553976"/>
          </a:xfrm>
          <a:prstGeom prst="rect">
            <a:avLst/>
          </a:prstGeom>
        </p:spPr>
        <p:txBody>
          <a:bodyPr vert="horz" wrap="square" lIns="0" tIns="10646" rIns="0" bIns="0" rtlCol="0">
            <a:spAutoFit/>
          </a:bodyPr>
          <a:lstStyle/>
          <a:p>
            <a:pPr marL="3196648" marR="2489520" indent="-699284">
              <a:spcBef>
                <a:spcPts val="84"/>
              </a:spcBef>
            </a:pPr>
            <a:r>
              <a:rPr sz="1765" spc="-9" dirty="0">
                <a:solidFill>
                  <a:srgbClr val="FFFFFF"/>
                </a:solidFill>
                <a:latin typeface="Arial Black"/>
                <a:cs typeface="Arial Black"/>
              </a:rPr>
              <a:t>14.330 SOIL MECHANICS  Consolidation</a:t>
            </a:r>
            <a:endParaRPr sz="1765">
              <a:latin typeface="Arial Black"/>
              <a:cs typeface="Arial Black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583443" y="3856167"/>
            <a:ext cx="2836769" cy="1399837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1588" b="1" dirty="0">
                <a:latin typeface="Arial"/>
                <a:cs typeface="Arial"/>
              </a:rPr>
              <a:t>Where:</a:t>
            </a:r>
            <a:endParaRPr sz="1588">
              <a:latin typeface="Arial"/>
              <a:cs typeface="Arial"/>
            </a:endParaRPr>
          </a:p>
          <a:p>
            <a:pPr marL="178743">
              <a:spcBef>
                <a:spcPts val="1271"/>
              </a:spcBef>
            </a:pPr>
            <a:r>
              <a:rPr sz="1588" dirty="0">
                <a:latin typeface="Arial"/>
                <a:cs typeface="Arial"/>
              </a:rPr>
              <a:t>H = </a:t>
            </a:r>
            <a:r>
              <a:rPr sz="1588" spc="-4" dirty="0">
                <a:latin typeface="Arial"/>
                <a:cs typeface="Arial"/>
              </a:rPr>
              <a:t>Height </a:t>
            </a:r>
            <a:r>
              <a:rPr sz="1588" dirty="0">
                <a:latin typeface="Arial"/>
                <a:cs typeface="Arial"/>
              </a:rPr>
              <a:t>of Soil</a:t>
            </a:r>
            <a:r>
              <a:rPr sz="1588" spc="-49" dirty="0">
                <a:latin typeface="Arial"/>
                <a:cs typeface="Arial"/>
              </a:rPr>
              <a:t> </a:t>
            </a:r>
            <a:r>
              <a:rPr sz="1588" dirty="0">
                <a:latin typeface="Arial"/>
                <a:cs typeface="Arial"/>
              </a:rPr>
              <a:t>Layer</a:t>
            </a:r>
            <a:endParaRPr sz="1588">
              <a:latin typeface="Arial"/>
              <a:cs typeface="Arial"/>
            </a:endParaRPr>
          </a:p>
          <a:p>
            <a:pPr marL="178743"/>
            <a:r>
              <a:rPr sz="1588" i="1" spc="-4" dirty="0">
                <a:latin typeface="Arial"/>
                <a:cs typeface="Arial"/>
              </a:rPr>
              <a:t>e</a:t>
            </a:r>
            <a:r>
              <a:rPr sz="1588" i="1" spc="-6" baseline="-20833" dirty="0">
                <a:latin typeface="Arial"/>
                <a:cs typeface="Arial"/>
              </a:rPr>
              <a:t>p </a:t>
            </a:r>
            <a:r>
              <a:rPr sz="1588" dirty="0">
                <a:latin typeface="Arial"/>
                <a:cs typeface="Arial"/>
              </a:rPr>
              <a:t>= </a:t>
            </a:r>
            <a:r>
              <a:rPr sz="1588" spc="-26" dirty="0">
                <a:latin typeface="Arial"/>
                <a:cs typeface="Arial"/>
              </a:rPr>
              <a:t>Void </a:t>
            </a:r>
            <a:r>
              <a:rPr sz="1588" spc="-4" dirty="0">
                <a:latin typeface="Arial"/>
                <a:cs typeface="Arial"/>
              </a:rPr>
              <a:t>Ratio </a:t>
            </a:r>
            <a:r>
              <a:rPr sz="1588" dirty="0">
                <a:latin typeface="Arial"/>
                <a:cs typeface="Arial"/>
              </a:rPr>
              <a:t>@</a:t>
            </a:r>
            <a:r>
              <a:rPr sz="1588" spc="-22" dirty="0">
                <a:latin typeface="Arial"/>
                <a:cs typeface="Arial"/>
              </a:rPr>
              <a:t> </a:t>
            </a:r>
            <a:r>
              <a:rPr sz="1588" dirty="0">
                <a:latin typeface="Arial"/>
                <a:cs typeface="Arial"/>
              </a:rPr>
              <a:t>End</a:t>
            </a:r>
            <a:endParaRPr sz="1588">
              <a:latin typeface="Arial"/>
              <a:cs typeface="Arial"/>
            </a:endParaRPr>
          </a:p>
          <a:p>
            <a:pPr marL="627563"/>
            <a:r>
              <a:rPr sz="1588" dirty="0">
                <a:latin typeface="Arial"/>
                <a:cs typeface="Arial"/>
              </a:rPr>
              <a:t>of Primary</a:t>
            </a:r>
            <a:r>
              <a:rPr sz="1588" spc="-88" dirty="0">
                <a:latin typeface="Arial"/>
                <a:cs typeface="Arial"/>
              </a:rPr>
              <a:t> </a:t>
            </a:r>
            <a:r>
              <a:rPr sz="1588" dirty="0">
                <a:latin typeface="Arial"/>
                <a:cs typeface="Arial"/>
              </a:rPr>
              <a:t>Consolidation</a:t>
            </a:r>
            <a:endParaRPr sz="1588">
              <a:latin typeface="Arial"/>
              <a:cs typeface="Arial"/>
            </a:endParaRPr>
          </a:p>
          <a:p>
            <a:pPr marL="234776"/>
            <a:r>
              <a:rPr sz="1588" i="1" dirty="0">
                <a:latin typeface="Arial"/>
                <a:cs typeface="Arial"/>
              </a:rPr>
              <a:t>t </a:t>
            </a:r>
            <a:r>
              <a:rPr sz="1588" dirty="0">
                <a:latin typeface="Arial"/>
                <a:cs typeface="Arial"/>
              </a:rPr>
              <a:t>=</a:t>
            </a:r>
            <a:r>
              <a:rPr sz="1588" spc="-40" dirty="0">
                <a:latin typeface="Arial"/>
                <a:cs typeface="Arial"/>
              </a:rPr>
              <a:t> </a:t>
            </a:r>
            <a:r>
              <a:rPr sz="1588" spc="-18" dirty="0">
                <a:latin typeface="Arial"/>
                <a:cs typeface="Arial"/>
              </a:rPr>
              <a:t>Time</a:t>
            </a:r>
            <a:endParaRPr sz="1588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406641" y="2266501"/>
            <a:ext cx="280707" cy="0"/>
          </a:xfrm>
          <a:custGeom>
            <a:avLst/>
            <a:gdLst/>
            <a:ahLst/>
            <a:cxnLst/>
            <a:rect l="l" t="t" r="r" b="b"/>
            <a:pathLst>
              <a:path w="318134">
                <a:moveTo>
                  <a:pt x="0" y="0"/>
                </a:moveTo>
                <a:lnTo>
                  <a:pt x="317754" y="0"/>
                </a:lnTo>
              </a:path>
            </a:pathLst>
          </a:custGeom>
          <a:ln w="1813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652932" y="3236706"/>
            <a:ext cx="759759" cy="0"/>
          </a:xfrm>
          <a:custGeom>
            <a:avLst/>
            <a:gdLst/>
            <a:ahLst/>
            <a:cxnLst/>
            <a:rect l="l" t="t" r="r" b="b"/>
            <a:pathLst>
              <a:path w="861059">
                <a:moveTo>
                  <a:pt x="0" y="0"/>
                </a:moveTo>
                <a:lnTo>
                  <a:pt x="861060" y="0"/>
                </a:lnTo>
              </a:path>
            </a:pathLst>
          </a:custGeom>
          <a:ln w="1813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5675556" y="2190820"/>
            <a:ext cx="109818" cy="282928"/>
          </a:xfrm>
          <a:prstGeom prst="rect">
            <a:avLst/>
          </a:prstGeom>
        </p:spPr>
        <p:txBody>
          <a:bodyPr vert="horz" wrap="square" lIns="0" tIns="11206" rIns="0" bIns="0" rtlCol="0">
            <a:spAutoFit/>
          </a:bodyPr>
          <a:lstStyle/>
          <a:p>
            <a:pPr marL="11206">
              <a:spcBef>
                <a:spcPts val="88"/>
              </a:spcBef>
            </a:pPr>
            <a:r>
              <a:rPr sz="1765" i="1" dirty="0">
                <a:latin typeface="Times New Roman"/>
                <a:cs typeface="Times New Roman"/>
              </a:rPr>
              <a:t>s</a:t>
            </a:r>
            <a:endParaRPr sz="1765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434437" y="2265390"/>
            <a:ext cx="112059" cy="399475"/>
          </a:xfrm>
          <a:prstGeom prst="rect">
            <a:avLst/>
          </a:prstGeom>
        </p:spPr>
        <p:txBody>
          <a:bodyPr vert="horz" wrap="square" lIns="0" tIns="12326" rIns="0" bIns="0" rtlCol="0">
            <a:spAutoFit/>
          </a:bodyPr>
          <a:lstStyle/>
          <a:p>
            <a:pPr marL="11206">
              <a:spcBef>
                <a:spcPts val="97"/>
              </a:spcBef>
            </a:pPr>
            <a:r>
              <a:rPr sz="2515" i="1" dirty="0">
                <a:latin typeface="Times New Roman"/>
                <a:cs typeface="Times New Roman"/>
              </a:rPr>
              <a:t>t</a:t>
            </a:r>
            <a:endParaRPr sz="2515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352591" y="2000493"/>
            <a:ext cx="1506071" cy="399475"/>
          </a:xfrm>
          <a:prstGeom prst="rect">
            <a:avLst/>
          </a:prstGeom>
        </p:spPr>
        <p:txBody>
          <a:bodyPr vert="horz" wrap="square" lIns="0" tIns="12326" rIns="0" bIns="0" rtlCol="0">
            <a:spAutoFit/>
          </a:bodyPr>
          <a:lstStyle/>
          <a:p>
            <a:pPr marL="11206">
              <a:spcBef>
                <a:spcPts val="97"/>
              </a:spcBef>
              <a:tabLst>
                <a:tab pos="888114" algn="l"/>
                <a:tab pos="1371113" algn="l"/>
              </a:tabLst>
            </a:pPr>
            <a:r>
              <a:rPr sz="2515" spc="-1893" dirty="0">
                <a:latin typeface="Symbol"/>
                <a:cs typeface="Symbol"/>
              </a:rPr>
              <a:t></a:t>
            </a:r>
            <a:r>
              <a:rPr sz="2515" spc="-1893" dirty="0">
                <a:latin typeface="Times New Roman"/>
                <a:cs typeface="Times New Roman"/>
              </a:rPr>
              <a:t>	</a:t>
            </a:r>
            <a:r>
              <a:rPr sz="2515" dirty="0">
                <a:latin typeface="Symbol"/>
                <a:cs typeface="Symbol"/>
              </a:rPr>
              <a:t></a:t>
            </a:r>
            <a:r>
              <a:rPr sz="2515" dirty="0">
                <a:latin typeface="Times New Roman"/>
                <a:cs typeface="Times New Roman"/>
              </a:rPr>
              <a:t>	</a:t>
            </a:r>
            <a:r>
              <a:rPr sz="2515" dirty="0">
                <a:latin typeface="Symbol"/>
                <a:cs typeface="Symbol"/>
              </a:rPr>
              <a:t></a:t>
            </a:r>
            <a:endParaRPr sz="2515">
              <a:latin typeface="Symbol"/>
              <a:cs typeface="Symbo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498731" y="2014604"/>
            <a:ext cx="1753721" cy="399475"/>
          </a:xfrm>
          <a:prstGeom prst="rect">
            <a:avLst/>
          </a:prstGeom>
        </p:spPr>
        <p:txBody>
          <a:bodyPr vert="horz" wrap="square" lIns="0" tIns="12326" rIns="0" bIns="0" rtlCol="0">
            <a:spAutoFit/>
          </a:bodyPr>
          <a:lstStyle/>
          <a:p>
            <a:pPr marL="11206">
              <a:spcBef>
                <a:spcPts val="97"/>
              </a:spcBef>
              <a:tabLst>
                <a:tab pos="388305" algn="l"/>
                <a:tab pos="1024272" algn="l"/>
              </a:tabLst>
            </a:pPr>
            <a:r>
              <a:rPr sz="2515" i="1" spc="4" dirty="0">
                <a:latin typeface="Times New Roman"/>
                <a:cs typeface="Times New Roman"/>
              </a:rPr>
              <a:t>S	</a:t>
            </a:r>
            <a:r>
              <a:rPr sz="2515" spc="4" dirty="0">
                <a:latin typeface="Symbol"/>
                <a:cs typeface="Symbol"/>
              </a:rPr>
              <a:t></a:t>
            </a:r>
            <a:r>
              <a:rPr sz="2515" spc="-110" dirty="0">
                <a:latin typeface="Times New Roman"/>
                <a:cs typeface="Times New Roman"/>
              </a:rPr>
              <a:t> </a:t>
            </a:r>
            <a:r>
              <a:rPr sz="2515" i="1" spc="4" dirty="0">
                <a:latin typeface="Times New Roman"/>
                <a:cs typeface="Times New Roman"/>
              </a:rPr>
              <a:t>C	H</a:t>
            </a:r>
            <a:r>
              <a:rPr sz="2515" i="1" spc="-106" dirty="0">
                <a:latin typeface="Times New Roman"/>
                <a:cs typeface="Times New Roman"/>
              </a:rPr>
              <a:t> </a:t>
            </a:r>
            <a:r>
              <a:rPr sz="2515" spc="4" dirty="0">
                <a:latin typeface="Times New Roman"/>
                <a:cs typeface="Times New Roman"/>
              </a:rPr>
              <a:t>log</a:t>
            </a:r>
            <a:endParaRPr sz="2515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230024" y="2353486"/>
            <a:ext cx="628650" cy="399475"/>
          </a:xfrm>
          <a:prstGeom prst="rect">
            <a:avLst/>
          </a:prstGeom>
        </p:spPr>
        <p:txBody>
          <a:bodyPr vert="horz" wrap="square" lIns="0" tIns="12326" rIns="0" bIns="0" rtlCol="0">
            <a:spAutoFit/>
          </a:bodyPr>
          <a:lstStyle/>
          <a:p>
            <a:pPr marL="11206">
              <a:spcBef>
                <a:spcPts val="97"/>
              </a:spcBef>
              <a:tabLst>
                <a:tab pos="290808" algn="l"/>
              </a:tabLst>
            </a:pPr>
            <a:r>
              <a:rPr sz="2515" dirty="0">
                <a:latin typeface="Symbol"/>
                <a:cs typeface="Symbol"/>
              </a:rPr>
              <a:t></a:t>
            </a:r>
            <a:r>
              <a:rPr sz="2515" dirty="0">
                <a:latin typeface="Times New Roman"/>
                <a:cs typeface="Times New Roman"/>
              </a:rPr>
              <a:t>	</a:t>
            </a:r>
            <a:r>
              <a:rPr sz="2647" baseline="1388" dirty="0">
                <a:latin typeface="Times New Roman"/>
                <a:cs typeface="Times New Roman"/>
              </a:rPr>
              <a:t>1</a:t>
            </a:r>
            <a:r>
              <a:rPr sz="2647" spc="6" baseline="1388" dirty="0">
                <a:latin typeface="Times New Roman"/>
                <a:cs typeface="Times New Roman"/>
              </a:rPr>
              <a:t> </a:t>
            </a:r>
            <a:r>
              <a:rPr sz="2515" dirty="0">
                <a:latin typeface="Symbol"/>
                <a:cs typeface="Symbol"/>
              </a:rPr>
              <a:t></a:t>
            </a:r>
            <a:endParaRPr sz="2515">
              <a:latin typeface="Symbol"/>
              <a:cs typeface="Symbo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230024" y="1792071"/>
            <a:ext cx="628650" cy="399475"/>
          </a:xfrm>
          <a:prstGeom prst="rect">
            <a:avLst/>
          </a:prstGeom>
        </p:spPr>
        <p:txBody>
          <a:bodyPr vert="horz" wrap="square" lIns="0" tIns="12326" rIns="0" bIns="0" rtlCol="0">
            <a:spAutoFit/>
          </a:bodyPr>
          <a:lstStyle/>
          <a:p>
            <a:pPr marL="11206">
              <a:spcBef>
                <a:spcPts val="97"/>
              </a:spcBef>
            </a:pPr>
            <a:r>
              <a:rPr sz="2515" dirty="0">
                <a:latin typeface="Symbol"/>
                <a:cs typeface="Symbol"/>
              </a:rPr>
              <a:t></a:t>
            </a:r>
            <a:r>
              <a:rPr sz="2515" dirty="0">
                <a:latin typeface="Times New Roman"/>
                <a:cs typeface="Times New Roman"/>
              </a:rPr>
              <a:t> </a:t>
            </a:r>
            <a:r>
              <a:rPr sz="3772" i="1" spc="39" baseline="-3898" dirty="0">
                <a:latin typeface="Times New Roman"/>
                <a:cs typeface="Times New Roman"/>
              </a:rPr>
              <a:t>t</a:t>
            </a:r>
            <a:r>
              <a:rPr sz="2647" spc="39" baseline="-25000" dirty="0">
                <a:latin typeface="Times New Roman"/>
                <a:cs typeface="Times New Roman"/>
              </a:rPr>
              <a:t>2</a:t>
            </a:r>
            <a:r>
              <a:rPr sz="2647" spc="-231" baseline="-25000" dirty="0">
                <a:latin typeface="Times New Roman"/>
                <a:cs typeface="Times New Roman"/>
              </a:rPr>
              <a:t> </a:t>
            </a:r>
            <a:r>
              <a:rPr sz="2515" dirty="0">
                <a:latin typeface="Symbol"/>
                <a:cs typeface="Symbol"/>
              </a:rPr>
              <a:t></a:t>
            </a:r>
            <a:endParaRPr sz="2515">
              <a:latin typeface="Symbol"/>
              <a:cs typeface="Symbo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637693" y="2714754"/>
            <a:ext cx="727262" cy="919083"/>
          </a:xfrm>
          <a:prstGeom prst="rect">
            <a:avLst/>
          </a:prstGeom>
        </p:spPr>
        <p:txBody>
          <a:bodyPr vert="horz" wrap="square" lIns="0" tIns="80122" rIns="0" bIns="0" rtlCol="0">
            <a:spAutoFit/>
          </a:bodyPr>
          <a:lstStyle/>
          <a:p>
            <a:pPr marL="5043" algn="ctr">
              <a:spcBef>
                <a:spcPts val="631"/>
              </a:spcBef>
            </a:pPr>
            <a:r>
              <a:rPr sz="2515" i="1" spc="-62" dirty="0">
                <a:latin typeface="Times New Roman"/>
                <a:cs typeface="Times New Roman"/>
              </a:rPr>
              <a:t>C</a:t>
            </a:r>
            <a:r>
              <a:rPr sz="2780" i="1" spc="-92" baseline="-18518" dirty="0">
                <a:latin typeface="Symbol"/>
                <a:cs typeface="Symbol"/>
              </a:rPr>
              <a:t></a:t>
            </a:r>
            <a:endParaRPr sz="2780" baseline="-18518">
              <a:latin typeface="Symbol"/>
              <a:cs typeface="Symbol"/>
            </a:endParaRPr>
          </a:p>
          <a:p>
            <a:pPr algn="ctr">
              <a:spcBef>
                <a:spcPts val="543"/>
              </a:spcBef>
            </a:pPr>
            <a:r>
              <a:rPr sz="2515" spc="4" dirty="0">
                <a:latin typeface="Times New Roman"/>
                <a:cs typeface="Times New Roman"/>
              </a:rPr>
              <a:t>1</a:t>
            </a:r>
            <a:r>
              <a:rPr sz="2515" spc="-424" dirty="0">
                <a:latin typeface="Times New Roman"/>
                <a:cs typeface="Times New Roman"/>
              </a:rPr>
              <a:t> </a:t>
            </a:r>
            <a:r>
              <a:rPr sz="2515" spc="4" dirty="0">
                <a:latin typeface="Symbol"/>
                <a:cs typeface="Symbol"/>
              </a:rPr>
              <a:t></a:t>
            </a:r>
            <a:r>
              <a:rPr sz="2515" spc="-212" dirty="0">
                <a:latin typeface="Times New Roman"/>
                <a:cs typeface="Times New Roman"/>
              </a:rPr>
              <a:t> </a:t>
            </a:r>
            <a:r>
              <a:rPr sz="2515" i="1" spc="97" dirty="0">
                <a:latin typeface="Times New Roman"/>
                <a:cs typeface="Times New Roman"/>
              </a:rPr>
              <a:t>e</a:t>
            </a:r>
            <a:r>
              <a:rPr sz="2647" i="1" spc="146" baseline="-19444" dirty="0">
                <a:latin typeface="Times New Roman"/>
                <a:cs typeface="Times New Roman"/>
              </a:rPr>
              <a:t>p</a:t>
            </a:r>
            <a:endParaRPr sz="2647" baseline="-19444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907525" y="2984814"/>
            <a:ext cx="674594" cy="399475"/>
          </a:xfrm>
          <a:prstGeom prst="rect">
            <a:avLst/>
          </a:prstGeom>
        </p:spPr>
        <p:txBody>
          <a:bodyPr vert="horz" wrap="square" lIns="0" tIns="12326" rIns="0" bIns="0" rtlCol="0">
            <a:spAutoFit/>
          </a:bodyPr>
          <a:lstStyle/>
          <a:p>
            <a:pPr marL="11206">
              <a:spcBef>
                <a:spcPts val="97"/>
              </a:spcBef>
              <a:tabLst>
                <a:tab pos="486922" algn="l"/>
              </a:tabLst>
            </a:pPr>
            <a:r>
              <a:rPr sz="2515" i="1" spc="-62" dirty="0">
                <a:latin typeface="Times New Roman"/>
                <a:cs typeface="Times New Roman"/>
              </a:rPr>
              <a:t>C</a:t>
            </a:r>
            <a:r>
              <a:rPr sz="2780" i="1" spc="-1422" baseline="-18518" dirty="0">
                <a:latin typeface="Symbol"/>
                <a:cs typeface="Symbol"/>
              </a:rPr>
              <a:t></a:t>
            </a:r>
            <a:r>
              <a:rPr sz="3772" spc="-2839" baseline="2923" dirty="0">
                <a:latin typeface="Symbol"/>
                <a:cs typeface="Symbol"/>
              </a:rPr>
              <a:t></a:t>
            </a:r>
            <a:r>
              <a:rPr sz="3772" baseline="2923" dirty="0">
                <a:latin typeface="Times New Roman"/>
                <a:cs typeface="Times New Roman"/>
              </a:rPr>
              <a:t>	</a:t>
            </a:r>
            <a:r>
              <a:rPr sz="2515" spc="4" dirty="0">
                <a:latin typeface="Symbol"/>
                <a:cs typeface="Symbol"/>
              </a:rPr>
              <a:t></a:t>
            </a:r>
            <a:endParaRPr sz="2515">
              <a:latin typeface="Symbol"/>
              <a:cs typeface="Symbo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323708" y="2178064"/>
            <a:ext cx="164166" cy="298155"/>
          </a:xfrm>
          <a:prstGeom prst="rect">
            <a:avLst/>
          </a:prstGeom>
        </p:spPr>
        <p:txBody>
          <a:bodyPr vert="horz" wrap="square" lIns="0" tIns="12886" rIns="0" bIns="0" rtlCol="0">
            <a:spAutoFit/>
          </a:bodyPr>
          <a:lstStyle/>
          <a:p>
            <a:pPr marL="11206">
              <a:spcBef>
                <a:spcPts val="101"/>
              </a:spcBef>
            </a:pPr>
            <a:r>
              <a:rPr sz="1853" i="1" spc="-57" dirty="0">
                <a:latin typeface="Symbol"/>
                <a:cs typeface="Symbol"/>
              </a:rPr>
              <a:t></a:t>
            </a:r>
            <a:endParaRPr sz="1853">
              <a:latin typeface="Symbol"/>
              <a:cs typeface="Symbol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840665" y="1199348"/>
            <a:ext cx="7432862" cy="445356"/>
          </a:xfrm>
          <a:prstGeom prst="rect">
            <a:avLst/>
          </a:prstGeom>
        </p:spPr>
        <p:txBody>
          <a:bodyPr vert="horz" wrap="square" lIns="0" tIns="10646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11206">
              <a:spcBef>
                <a:spcPts val="84"/>
              </a:spcBef>
            </a:pPr>
            <a:r>
              <a:rPr sz="2824" b="1" spc="4" dirty="0">
                <a:solidFill>
                  <a:srgbClr val="9A0000"/>
                </a:solidFill>
                <a:latin typeface="Arial"/>
                <a:cs typeface="Arial"/>
              </a:rPr>
              <a:t>S</a:t>
            </a:r>
            <a:r>
              <a:rPr sz="2250" b="1" spc="4" dirty="0">
                <a:solidFill>
                  <a:srgbClr val="9A0000"/>
                </a:solidFill>
                <a:latin typeface="Arial"/>
                <a:cs typeface="Arial"/>
              </a:rPr>
              <a:t>ETTLEMENT FROM </a:t>
            </a:r>
            <a:r>
              <a:rPr sz="2824" b="1" spc="-9" dirty="0">
                <a:solidFill>
                  <a:srgbClr val="9A0000"/>
                </a:solidFill>
                <a:latin typeface="Arial"/>
                <a:cs typeface="Arial"/>
              </a:rPr>
              <a:t>S</a:t>
            </a:r>
            <a:r>
              <a:rPr sz="2250" b="1" spc="-9" dirty="0">
                <a:solidFill>
                  <a:srgbClr val="9A0000"/>
                </a:solidFill>
                <a:latin typeface="Arial"/>
                <a:cs typeface="Arial"/>
              </a:rPr>
              <a:t>ECONDARY</a:t>
            </a:r>
            <a:r>
              <a:rPr sz="2250" b="1" spc="119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2824" b="1" spc="-9" dirty="0">
                <a:solidFill>
                  <a:srgbClr val="9A0000"/>
                </a:solidFill>
                <a:latin typeface="Arial"/>
                <a:cs typeface="Arial"/>
              </a:rPr>
              <a:t>C</a:t>
            </a:r>
            <a:r>
              <a:rPr sz="2250" b="1" spc="-9" dirty="0">
                <a:solidFill>
                  <a:srgbClr val="9A0000"/>
                </a:solidFill>
                <a:latin typeface="Arial"/>
                <a:cs typeface="Arial"/>
              </a:rPr>
              <a:t>ONSOLIDATION</a:t>
            </a:r>
            <a:endParaRPr sz="225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636670" y="1903017"/>
            <a:ext cx="4672948" cy="341118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578262" y="3891578"/>
            <a:ext cx="1885950" cy="352985"/>
          </a:xfrm>
          <a:custGeom>
            <a:avLst/>
            <a:gdLst/>
            <a:ahLst/>
            <a:cxnLst/>
            <a:rect l="l" t="t" r="r" b="b"/>
            <a:pathLst>
              <a:path w="2137410" h="400050">
                <a:moveTo>
                  <a:pt x="2137410" y="381000"/>
                </a:moveTo>
                <a:lnTo>
                  <a:pt x="3810" y="0"/>
                </a:lnTo>
                <a:lnTo>
                  <a:pt x="0" y="19050"/>
                </a:lnTo>
                <a:lnTo>
                  <a:pt x="2133600" y="400050"/>
                </a:lnTo>
                <a:lnTo>
                  <a:pt x="2137410" y="38100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1332154" y="5421687"/>
            <a:ext cx="3418915" cy="6668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ctr">
              <a:lnSpc>
                <a:spcPts val="1906"/>
              </a:lnSpc>
            </a:pPr>
            <a:r>
              <a:rPr sz="1588" b="1" spc="-4" dirty="0">
                <a:solidFill>
                  <a:srgbClr val="2D2D8A"/>
                </a:solidFill>
                <a:latin typeface="Arial"/>
                <a:cs typeface="Arial"/>
              </a:rPr>
              <a:t>Results </a:t>
            </a:r>
            <a:r>
              <a:rPr sz="1588" b="1" dirty="0">
                <a:solidFill>
                  <a:srgbClr val="2D2D8A"/>
                </a:solidFill>
                <a:latin typeface="Arial"/>
                <a:cs typeface="Arial"/>
              </a:rPr>
              <a:t>of </a:t>
            </a:r>
            <a:r>
              <a:rPr sz="1588" b="1" spc="-4" dirty="0">
                <a:solidFill>
                  <a:srgbClr val="2D2D8A"/>
                </a:solidFill>
                <a:latin typeface="Arial"/>
                <a:cs typeface="Arial"/>
              </a:rPr>
              <a:t>1D Consolidation </a:t>
            </a:r>
            <a:r>
              <a:rPr sz="1588" b="1" spc="-35" dirty="0">
                <a:solidFill>
                  <a:srgbClr val="2D2D8A"/>
                </a:solidFill>
                <a:latin typeface="Arial"/>
                <a:cs typeface="Arial"/>
              </a:rPr>
              <a:t>Test </a:t>
            </a:r>
            <a:r>
              <a:rPr sz="1588" b="1" dirty="0">
                <a:solidFill>
                  <a:srgbClr val="2D2D8A"/>
                </a:solidFill>
                <a:latin typeface="Arial"/>
                <a:cs typeface="Arial"/>
              </a:rPr>
              <a:t>@  One Load</a:t>
            </a:r>
            <a:r>
              <a:rPr sz="1588" b="1" spc="-13" dirty="0">
                <a:solidFill>
                  <a:srgbClr val="2D2D8A"/>
                </a:solidFill>
                <a:latin typeface="Arial"/>
                <a:cs typeface="Arial"/>
              </a:rPr>
              <a:t> </a:t>
            </a:r>
            <a:r>
              <a:rPr sz="1588" b="1" spc="-4" dirty="0">
                <a:solidFill>
                  <a:srgbClr val="2D2D8A"/>
                </a:solidFill>
                <a:latin typeface="Arial"/>
                <a:cs typeface="Arial"/>
              </a:rPr>
              <a:t>Increment</a:t>
            </a:r>
            <a:endParaRPr sz="1588">
              <a:latin typeface="Arial"/>
              <a:cs typeface="Arial"/>
            </a:endParaRPr>
          </a:p>
          <a:p>
            <a:pPr marL="1121" algn="ctr">
              <a:lnSpc>
                <a:spcPts val="1429"/>
              </a:lnSpc>
            </a:pPr>
            <a:r>
              <a:rPr sz="1235" b="1" spc="-4" dirty="0">
                <a:solidFill>
                  <a:srgbClr val="9A0000"/>
                </a:solidFill>
                <a:latin typeface="Arial"/>
                <a:cs typeface="Arial"/>
              </a:rPr>
              <a:t>Figure 7.15. </a:t>
            </a:r>
            <a:r>
              <a:rPr sz="1235" spc="-4" dirty="0">
                <a:solidFill>
                  <a:srgbClr val="9A0000"/>
                </a:solidFill>
                <a:latin typeface="Arial"/>
                <a:cs typeface="Arial"/>
              </a:rPr>
              <a:t>Das FGE</a:t>
            </a:r>
            <a:r>
              <a:rPr sz="1235" spc="-31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1235" spc="-9" dirty="0">
                <a:solidFill>
                  <a:srgbClr val="9A0000"/>
                </a:solidFill>
                <a:latin typeface="Arial"/>
                <a:cs typeface="Arial"/>
              </a:rPr>
              <a:t>(2005).</a:t>
            </a:r>
            <a:endParaRPr sz="1235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08035" y="6275848"/>
            <a:ext cx="859491" cy="136308"/>
          </a:xfrm>
          <a:prstGeom prst="rect">
            <a:avLst/>
          </a:prstGeom>
        </p:spPr>
        <p:txBody>
          <a:bodyPr vert="horz" wrap="square" lIns="0" tIns="560" rIns="0" bIns="0" rtlCol="0">
            <a:spAutoFit/>
          </a:bodyPr>
          <a:lstStyle/>
          <a:p>
            <a:pPr marL="11206">
              <a:spcBef>
                <a:spcPts val="4"/>
              </a:spcBef>
            </a:pPr>
            <a:r>
              <a:rPr sz="882" spc="-4" dirty="0">
                <a:latin typeface="Arial"/>
                <a:cs typeface="Arial"/>
              </a:rPr>
              <a:t>Revised</a:t>
            </a:r>
            <a:r>
              <a:rPr sz="882" spc="-62" dirty="0">
                <a:latin typeface="Arial"/>
                <a:cs typeface="Arial"/>
              </a:rPr>
              <a:t> </a:t>
            </a:r>
            <a:r>
              <a:rPr sz="882" spc="-4" dirty="0">
                <a:latin typeface="Arial"/>
                <a:cs typeface="Arial"/>
              </a:rPr>
              <a:t>03/2013</a:t>
            </a:r>
            <a:endParaRPr sz="882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15044862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4"/>
          <p:cNvSpPr txBox="1">
            <a:spLocks noChangeArrowheads="1"/>
          </p:cNvSpPr>
          <p:nvPr/>
        </p:nvSpPr>
        <p:spPr bwMode="auto">
          <a:xfrm>
            <a:off x="133349" y="9525"/>
            <a:ext cx="8715376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sz="32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Secondary Compression</a:t>
            </a: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1400" b="1" i="1" kern="0" baseline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1400" b="1" i="1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" name="Picture 9" descr="2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-60000">
            <a:off x="374904" y="1126082"/>
            <a:ext cx="3730371" cy="3897403"/>
          </a:xfrm>
          <a:prstGeom prst="rect">
            <a:avLst/>
          </a:prstGeom>
        </p:spPr>
      </p:pic>
      <p:pic>
        <p:nvPicPr>
          <p:cNvPr id="11" name="Picture 10" descr="2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-60000">
            <a:off x="4209859" y="1024361"/>
            <a:ext cx="4764076" cy="4693236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auto">
          <a:xfrm>
            <a:off x="523875" y="4943475"/>
            <a:ext cx="1885950" cy="23812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199683" name="Object 3"/>
          <p:cNvGraphicFramePr>
            <a:graphicFrameLocks noChangeAspect="1"/>
          </p:cNvGraphicFramePr>
          <p:nvPr/>
        </p:nvGraphicFramePr>
        <p:xfrm>
          <a:off x="1584325" y="5295900"/>
          <a:ext cx="1757363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91880" imgH="228600" progId="Equation.3">
                  <p:embed/>
                </p:oleObj>
              </mc:Choice>
              <mc:Fallback>
                <p:oleObj name="Equation" r:id="rId4" imgW="1091880" imgH="228600" progId="Equation.3">
                  <p:embed/>
                  <p:pic>
                    <p:nvPicPr>
                      <p:cNvPr id="19968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4325" y="5295900"/>
                        <a:ext cx="1757363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740696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76225" y="155575"/>
            <a:ext cx="8610600" cy="546100"/>
          </a:xfrm>
        </p:spPr>
        <p:txBody>
          <a:bodyPr anchor="b"/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Consolidation (</a:t>
            </a:r>
            <a:r>
              <a:rPr lang="en-US" sz="3200" b="1" i="1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Oedometer</a:t>
            </a:r>
            <a:r>
              <a:rPr lang="en-US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 Testing</a:t>
            </a:r>
            <a:endParaRPr lang="en-US" sz="3200" b="1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5770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0" y="3286125"/>
            <a:ext cx="2286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7702" name="Picture 6"/>
          <p:cNvPicPr>
            <a:picLocks noChangeAspect="1" noChangeArrowheads="1"/>
          </p:cNvPicPr>
          <p:nvPr/>
        </p:nvPicPr>
        <p:blipFill>
          <a:blip r:embed="rId3" cstate="print"/>
          <a:srcRect t="19438"/>
          <a:stretch>
            <a:fillRect/>
          </a:stretch>
        </p:blipFill>
        <p:spPr bwMode="auto">
          <a:xfrm>
            <a:off x="3890964" y="3324225"/>
            <a:ext cx="257892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7" name="Group 16"/>
          <p:cNvGrpSpPr/>
          <p:nvPr/>
        </p:nvGrpSpPr>
        <p:grpSpPr>
          <a:xfrm>
            <a:off x="137160" y="3337322"/>
            <a:ext cx="3691890" cy="3349228"/>
            <a:chOff x="308610" y="1003697"/>
            <a:chExt cx="3691890" cy="3349228"/>
          </a:xfrm>
        </p:grpSpPr>
        <p:pic>
          <p:nvPicPr>
            <p:cNvPr id="15" name="Picture 14" descr="4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-60000">
              <a:off x="308610" y="1003697"/>
              <a:ext cx="3691890" cy="3307318"/>
            </a:xfrm>
            <a:prstGeom prst="rect">
              <a:avLst/>
            </a:prstGeom>
          </p:spPr>
        </p:pic>
        <p:sp>
          <p:nvSpPr>
            <p:cNvPr id="16" name="Rectangle 15"/>
            <p:cNvSpPr/>
            <p:nvPr/>
          </p:nvSpPr>
          <p:spPr bwMode="auto">
            <a:xfrm>
              <a:off x="1905000" y="4210050"/>
              <a:ext cx="466725" cy="142875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228600" y="895350"/>
            <a:ext cx="85534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1-D consolidation test:</a:t>
            </a:r>
          </a:p>
          <a:p>
            <a:pPr lvl="1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Undisturbed saturated soil (clay, silt) – representative of in-situ stratum</a:t>
            </a:r>
          </a:p>
          <a:p>
            <a:pPr lvl="1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Typical specimen size: h = 1”, diam. = 2”-3”</a:t>
            </a:r>
          </a:p>
          <a:p>
            <a:pPr lvl="1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Specimen confined in rigid ring (no lateral deformation, “plane strain”)</a:t>
            </a:r>
          </a:p>
          <a:p>
            <a:pPr lvl="1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Drainage allowed on top and bottom via porous stones</a:t>
            </a:r>
          </a:p>
          <a:p>
            <a:pPr lvl="1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Apply increment of load and measure 1-D compression with time</a:t>
            </a: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	</a:t>
            </a:r>
          </a:p>
          <a:p>
            <a:pPr marL="0" marR="0" lvl="0" indent="0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1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	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8058</TotalTime>
  <Words>5331</Words>
  <Application>Microsoft Office PowerPoint</Application>
  <PresentationFormat>On-screen Show (4:3)</PresentationFormat>
  <Paragraphs>1470</Paragraphs>
  <Slides>84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84</vt:i4>
      </vt:variant>
    </vt:vector>
  </HeadingPairs>
  <TitlesOfParts>
    <vt:vector size="93" baseType="lpstr">
      <vt:lpstr>Arial</vt:lpstr>
      <vt:lpstr>Arial Black</vt:lpstr>
      <vt:lpstr>Calibri</vt:lpstr>
      <vt:lpstr>Cambria Math</vt:lpstr>
      <vt:lpstr>Symbol</vt:lpstr>
      <vt:lpstr>Times New Roman</vt:lpstr>
      <vt:lpstr>Default Design</vt:lpstr>
      <vt:lpstr>Equation</vt:lpstr>
      <vt:lpstr>Drawing</vt:lpstr>
      <vt:lpstr>Consolidation</vt:lpstr>
      <vt:lpstr>PowerPoint Presentation</vt:lpstr>
      <vt:lpstr>Soil Settlement and Compression</vt:lpstr>
      <vt:lpstr>Changes in Vertical Effective Stress</vt:lpstr>
      <vt:lpstr>Subsidence from Water Table Lowering</vt:lpstr>
      <vt:lpstr>Primary Consolidation: Piston-Spring Analogy</vt:lpstr>
      <vt:lpstr>PowerPoint Presentation</vt:lpstr>
      <vt:lpstr>PowerPoint Presentation</vt:lpstr>
      <vt:lpstr>Consolidation (Oedometer) Testing</vt:lpstr>
      <vt:lpstr>Trimming Procedures</vt:lpstr>
      <vt:lpstr>Assumptions</vt:lpstr>
      <vt:lpstr>Procedures for Incremental Consol Testing</vt:lpstr>
      <vt:lpstr>The “e-log p” curve</vt:lpstr>
      <vt:lpstr>PowerPoint Presentation</vt:lpstr>
      <vt:lpstr>PowerPoint Presentation</vt:lpstr>
      <vt:lpstr>Stress History</vt:lpstr>
      <vt:lpstr>Disturbance &amp; Empirical Correlations </vt:lpstr>
      <vt:lpstr>Load-Rebound Behavior</vt:lpstr>
      <vt:lpstr>DETERMINATION OF MAXIMUM PAST PRESSURE</vt:lpstr>
      <vt:lpstr>Calculating Consolidation Settlement</vt:lpstr>
      <vt:lpstr>PowerPoint Presentation</vt:lpstr>
      <vt:lpstr>PowerPoint Presentation</vt:lpstr>
      <vt:lpstr>Example – Fill Placement</vt:lpstr>
      <vt:lpstr>PowerPoint Presentation</vt:lpstr>
      <vt:lpstr>Rate of Consolidation Settlement</vt:lpstr>
      <vt:lpstr>PowerPoint Presentation</vt:lpstr>
      <vt:lpstr>PowerPoint Presentation</vt:lpstr>
      <vt:lpstr>TIME RATE OF CONSOLIDATION</vt:lpstr>
      <vt:lpstr>PowerPoint Presentation</vt:lpstr>
      <vt:lpstr>TIME RATE OF CONSOLIDATION (Rate of Water Outflow) –</vt:lpstr>
      <vt:lpstr>TIME RATE OF CONSOLIDATION</vt:lpstr>
      <vt:lpstr>TIME RATE OF CONSOLIDATION</vt:lpstr>
      <vt:lpstr>TIME RATE OF CONSOLIDATION</vt:lpstr>
      <vt:lpstr>TIME RATE OF CONSOLIDATION</vt:lpstr>
      <vt:lpstr>TIME RATE OF CONSOLIDATION</vt:lpstr>
      <vt:lpstr>TIME RATE OF CONSOLIDATION</vt:lpstr>
      <vt:lpstr>TIME RATE OF CONSOLIDATION</vt:lpstr>
      <vt:lpstr>PowerPoint Presentation</vt:lpstr>
      <vt:lpstr>TIME RATE OF CONSOLIDATION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PRECOMPRESSION – PLANNING Mathematical Equations</vt:lpstr>
      <vt:lpstr>PRECOMPRESSION –  PLANNING</vt:lpstr>
      <vt:lpstr>PRECOMPRESSION –  PLANNING</vt:lpstr>
      <vt:lpstr>GROUND MODIFICATION FOR CONSOLIDATION</vt:lpstr>
      <vt:lpstr>PowerPoint Presentation</vt:lpstr>
      <vt:lpstr>GROUND MODIFICATION FOR CONSOLIDATION PREFABRICATED VERTICAL DRAINS (PVD’S) (A.K.A. WICK DRAINS)</vt:lpstr>
      <vt:lpstr>GROUND MODIFICATION FOR CONSOLIDATION PREFABRICATED VERTICAL DRAINS (PVD’S) (A.K.A. WICK DRAINS)</vt:lpstr>
      <vt:lpstr>GROUND MODIFICATION FOR CONSOLIDATION AVERAGE DEGREE OF CONSOLIDATION DUE TO VERTICAL &amp; RADIAL DRAINAGE</vt:lpstr>
      <vt:lpstr>GROUND MODIFICATION FOR CONSOLIDATION</vt:lpstr>
      <vt:lpstr>GROUND MODIFICATION FOR CONSOLIDATION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SETTLEMENT FROM SECONDARY CONSOLIDATION</vt:lpstr>
      <vt:lpstr>SETTLEMENT FROM SECONDARY CONSOLIDATION</vt:lpstr>
      <vt:lpstr>PowerPoint Presentation</vt:lpstr>
    </vt:vector>
  </TitlesOfParts>
  <Company>University of Missouri-Columbia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William J Likos</dc:creator>
  <cp:lastModifiedBy>admin</cp:lastModifiedBy>
  <cp:revision>961</cp:revision>
  <dcterms:created xsi:type="dcterms:W3CDTF">2008-02-21T21:28:47Z</dcterms:created>
  <dcterms:modified xsi:type="dcterms:W3CDTF">2025-05-18T05:14:05Z</dcterms:modified>
</cp:coreProperties>
</file>