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1" r:id="rId3"/>
  </p:sldMasterIdLst>
  <p:sldIdLst>
    <p:sldId id="360" r:id="rId4"/>
    <p:sldId id="256" r:id="rId5"/>
    <p:sldId id="383" r:id="rId6"/>
    <p:sldId id="382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96" r:id="rId28"/>
    <p:sldId id="397" r:id="rId29"/>
    <p:sldId id="398" r:id="rId30"/>
    <p:sldId id="359" r:id="rId31"/>
    <p:sldId id="364" r:id="rId32"/>
    <p:sldId id="361" r:id="rId33"/>
    <p:sldId id="362" r:id="rId34"/>
    <p:sldId id="363" r:id="rId35"/>
    <p:sldId id="391" r:id="rId36"/>
    <p:sldId id="392" r:id="rId37"/>
    <p:sldId id="393" r:id="rId38"/>
    <p:sldId id="394" r:id="rId39"/>
    <p:sldId id="395" r:id="rId40"/>
    <p:sldId id="399" r:id="rId41"/>
    <p:sldId id="40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3467">
                <a:solidFill>
                  <a:srgbClr val="FFFFFF"/>
                </a:solidFill>
              </a:defRPr>
            </a:lvl1pPr>
            <a:lvl2pPr marL="609585" indent="0" algn="ctr">
              <a:buNone/>
            </a:lvl2pPr>
            <a:lvl3pPr marL="1219170" indent="0" algn="ctr">
              <a:buNone/>
            </a:lvl3pPr>
            <a:lvl4pPr marL="1828754" indent="0" algn="ctr">
              <a:buNone/>
            </a:lvl4pPr>
            <a:lvl5pPr marL="2438339" indent="0" algn="ctr">
              <a:buNone/>
            </a:lvl5pPr>
            <a:lvl6pPr marL="3047924" indent="0" algn="ctr">
              <a:buNone/>
            </a:lvl6pPr>
            <a:lvl7pPr marL="3657509" indent="0" algn="ctr">
              <a:buNone/>
            </a:lvl7pPr>
            <a:lvl8pPr marL="4267093" indent="0" algn="ctr">
              <a:buNone/>
            </a:lvl8pPr>
            <a:lvl9pPr marL="4876678" indent="0" algn="ctr">
              <a:buNone/>
            </a:lvl9pPr>
          </a:lstStyle>
          <a:p>
            <a:r>
              <a:rPr kumimoji="0" lang="en-US" altLang="zh-CN"/>
              <a:t>Click to edit Master subtitle style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667">
                <a:solidFill>
                  <a:srgbClr val="FFFFFF"/>
                </a:solidFill>
              </a:defRPr>
            </a:lvl1pPr>
          </a:lstStyle>
          <a:p>
            <a:fld id="{02D4513A-BE9D-4D45-A37D-E6324A77259B}" type="datetime1">
              <a:rPr lang="en-US" smtClean="0"/>
              <a:t>05/13/2025</a:t>
            </a:fld>
            <a:endParaRPr 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780524" y="236540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48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9C6D6-3B4F-4ABA-BB7F-5465D00FDEC8}" type="datetime1">
              <a:rPr lang="en-US" smtClean="0"/>
              <a:t>05/13/2025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5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2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37600" y="6248404"/>
            <a:ext cx="2946400" cy="365125"/>
          </a:xfrm>
        </p:spPr>
        <p:txBody>
          <a:bodyPr/>
          <a:lstStyle/>
          <a:p>
            <a:fld id="{A737AAB7-9CE8-420B-B709-41AA6B13E3A8}" type="datetime1">
              <a:rPr lang="en-US" smtClean="0"/>
              <a:t>05/13/2025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09606" y="6248208"/>
            <a:ext cx="743131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矩形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452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B25855FF-8744-4961-AE69-34BFC3FD3405}"/>
              </a:ext>
            </a:extLst>
          </p:cNvPr>
          <p:cNvSpPr/>
          <p:nvPr/>
        </p:nvSpPr>
        <p:spPr bwMode="white">
          <a:xfrm>
            <a:off x="0" y="5970588"/>
            <a:ext cx="12192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9">
            <a:extLst>
              <a:ext uri="{FF2B5EF4-FFF2-40B4-BE49-F238E27FC236}">
                <a16:creationId xmlns:a16="http://schemas.microsoft.com/office/drawing/2014/main" id="{5864879E-11E1-45C8-8FED-5E9FF49DD66C}"/>
              </a:ext>
            </a:extLst>
          </p:cNvPr>
          <p:cNvSpPr/>
          <p:nvPr/>
        </p:nvSpPr>
        <p:spPr>
          <a:xfrm>
            <a:off x="-12700" y="6053139"/>
            <a:ext cx="2999317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3FA75D01-4C12-4EC2-9503-6C8E6786E1E4}"/>
              </a:ext>
            </a:extLst>
          </p:cNvPr>
          <p:cNvSpPr/>
          <p:nvPr/>
        </p:nvSpPr>
        <p:spPr>
          <a:xfrm>
            <a:off x="3145368" y="6043614"/>
            <a:ext cx="9046633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altLang="zh-CN"/>
              <a:t>Click to edit Master subtitle style</a:t>
            </a:r>
            <a:endParaRPr lang="en-US"/>
          </a:p>
        </p:txBody>
      </p:sp>
      <p:sp>
        <p:nvSpPr>
          <p:cNvPr id="7" name="日期占位符 27">
            <a:extLst>
              <a:ext uri="{FF2B5EF4-FFF2-40B4-BE49-F238E27FC236}">
                <a16:creationId xmlns:a16="http://schemas.microsoft.com/office/drawing/2014/main" id="{28A2FAAD-E0A7-4C73-8259-30A63F414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00" y="6069013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25AA3C-2BE6-4654-972D-DEEBDF3ED7A5}" type="datetime1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/>
          </a:p>
        </p:txBody>
      </p:sp>
      <p:sp>
        <p:nvSpPr>
          <p:cNvPr id="10" name="页脚占位符 16">
            <a:extLst>
              <a:ext uri="{FF2B5EF4-FFF2-40B4-BE49-F238E27FC236}">
                <a16:creationId xmlns:a16="http://schemas.microsoft.com/office/drawing/2014/main" id="{3BEA5F30-947B-4FF3-AC5E-45AC6FED6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81300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DEF5FA"/>
              </a:solidFill>
            </a:endParaRPr>
          </a:p>
        </p:txBody>
      </p:sp>
      <p:sp>
        <p:nvSpPr>
          <p:cNvPr id="11" name="灯片编号占位符 28">
            <a:extLst>
              <a:ext uri="{FF2B5EF4-FFF2-40B4-BE49-F238E27FC236}">
                <a16:creationId xmlns:a16="http://schemas.microsoft.com/office/drawing/2014/main" id="{C777E3B5-5531-4BF5-924B-49E52956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562F76-29AB-4CED-A9EE-921280002AA9}" type="slidenum">
              <a:rPr lang="en-US" smtClean="0">
                <a:solidFill>
                  <a:srgbClr val="DEF5F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DEF5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97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3D4FA9-D4CC-45BE-B87C-D080BE746CD6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 dirty="0">
              <a:solidFill>
                <a:srgbClr val="464646"/>
              </a:solidFill>
            </a:endParaRPr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6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8A1159-BE49-4C41-9D10-88D26576ACE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8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A7422285-E9A3-44C9-A8CB-4C8AA120EA71}"/>
              </a:ext>
            </a:extLst>
          </p:cNvPr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6E46475C-6D56-468E-A56E-71366BB58193}"/>
              </a:ext>
            </a:extLst>
          </p:cNvPr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C7A19BD3-7A4C-4A16-9B93-6DD9147F2940}"/>
              </a:ext>
            </a:extLst>
          </p:cNvPr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28803" y="2743203"/>
            <a:ext cx="9497484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7" name="日期占位符 11">
            <a:extLst>
              <a:ext uri="{FF2B5EF4-FFF2-40B4-BE49-F238E27FC236}">
                <a16:creationId xmlns:a16="http://schemas.microsoft.com/office/drawing/2014/main" id="{9D1304FF-1A60-475B-9D0D-5F25F1A4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E375A8-F67E-48DA-BF09-B170C3B0F899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8" name="灯片编号占位符 12">
            <a:extLst>
              <a:ext uri="{FF2B5EF4-FFF2-40B4-BE49-F238E27FC236}">
                <a16:creationId xmlns:a16="http://schemas.microsoft.com/office/drawing/2014/main" id="{E505B38B-45EC-4B99-9E55-873A5E5DCF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1752601"/>
            <a:ext cx="17272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F85377-587E-42DA-80AE-E4FBA2773C7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9" name="页脚占位符 13">
            <a:extLst>
              <a:ext uri="{FF2B5EF4-FFF2-40B4-BE49-F238E27FC236}">
                <a16:creationId xmlns:a16="http://schemas.microsoft.com/office/drawing/2014/main" id="{35814907-BBCD-4D4E-B3C0-0EDC9C4E7C6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71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日期占位符 7">
            <a:extLst>
              <a:ext uri="{FF2B5EF4-FFF2-40B4-BE49-F238E27FC236}">
                <a16:creationId xmlns:a16="http://schemas.microsoft.com/office/drawing/2014/main" id="{150FC7CC-B9C1-4257-89F6-32ED4C65F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B9FFA1-808B-42BF-A44E-282AD201FD90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6" name="灯片编号占位符 9">
            <a:extLst>
              <a:ext uri="{FF2B5EF4-FFF2-40B4-BE49-F238E27FC236}">
                <a16:creationId xmlns:a16="http://schemas.microsoft.com/office/drawing/2014/main" id="{9B842606-C078-4A9F-8D57-758DB4B614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977FC-B7B6-46B5-92AF-5A8D1728C4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7" name="页脚占位符 11">
            <a:extLst>
              <a:ext uri="{FF2B5EF4-FFF2-40B4-BE49-F238E27FC236}">
                <a16:creationId xmlns:a16="http://schemas.microsoft.com/office/drawing/2014/main" id="{8370E2AF-23B9-43B4-BCF2-F31BFEDE7E1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691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273052"/>
            <a:ext cx="10871200" cy="869951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7" name="日期占位符 9">
            <a:extLst>
              <a:ext uri="{FF2B5EF4-FFF2-40B4-BE49-F238E27FC236}">
                <a16:creationId xmlns:a16="http://schemas.microsoft.com/office/drawing/2014/main" id="{95289A14-8454-4B6D-96B2-CD07A346F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9B07D0-EFB9-48E1-941A-B4C7BDFF1339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8" name="灯片编号占位符 11">
            <a:extLst>
              <a:ext uri="{FF2B5EF4-FFF2-40B4-BE49-F238E27FC236}">
                <a16:creationId xmlns:a16="http://schemas.microsoft.com/office/drawing/2014/main" id="{DE987BDE-0BE8-4215-A753-1E30E0A4A2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01B3E0-B660-49A6-9D90-C19112FB88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9" name="页脚占位符 13">
            <a:extLst>
              <a:ext uri="{FF2B5EF4-FFF2-40B4-BE49-F238E27FC236}">
                <a16:creationId xmlns:a16="http://schemas.microsoft.com/office/drawing/2014/main" id="{E2EB6A04-2F47-4E7D-8A41-977B728AD71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944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5BCAB7-3785-465C-9ABD-2DA75DA71F98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 dirty="0">
              <a:solidFill>
                <a:srgbClr val="464646"/>
              </a:solidFill>
            </a:endParaRPr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5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D2B116-C677-46C7-931D-2061A87E967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34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AF4DA9-AAC8-4E7E-994B-F0066D75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DE4CE2-CB1E-4B9C-99D1-5F637706FBDE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2543EA-1974-447C-A557-CDEF1A7B3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995DAE-2459-4E24-B270-68C82344D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372AA-17EE-4061-B58B-13B3B4709939}" type="slidenum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464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20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273052"/>
            <a:ext cx="10769600" cy="869951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>
                <a:latin typeface="Tw Cen MT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941DD-5D4A-4AD1-8832-F981DDFA2A15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 dirty="0">
              <a:solidFill>
                <a:srgbClr val="464646"/>
              </a:solidFill>
            </a:endParaRPr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7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8C316C-C7B9-4914-862C-5136CB61D3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316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8F0DB-3955-4877-83D7-186C9D5A762B}" type="datetime1">
              <a:rPr lang="en-US" smtClean="0"/>
              <a:t>05/13/2025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45389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>
            <a:extLst>
              <a:ext uri="{FF2B5EF4-FFF2-40B4-BE49-F238E27FC236}">
                <a16:creationId xmlns:a16="http://schemas.microsoft.com/office/drawing/2014/main" id="{9FBA99D1-654F-467E-8D6B-187D28E0E0DE}"/>
              </a:ext>
            </a:extLst>
          </p:cNvPr>
          <p:cNvSpPr/>
          <p:nvPr/>
        </p:nvSpPr>
        <p:spPr bwMode="white">
          <a:xfrm>
            <a:off x="-12700" y="4572001"/>
            <a:ext cx="12192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FA967399-93C0-42F5-B679-10A0E1BBDD7F}"/>
              </a:ext>
            </a:extLst>
          </p:cNvPr>
          <p:cNvSpPr/>
          <p:nvPr/>
        </p:nvSpPr>
        <p:spPr>
          <a:xfrm>
            <a:off x="-12699" y="4664075"/>
            <a:ext cx="1951567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7" name="矩形 9">
            <a:extLst>
              <a:ext uri="{FF2B5EF4-FFF2-40B4-BE49-F238E27FC236}">
                <a16:creationId xmlns:a16="http://schemas.microsoft.com/office/drawing/2014/main" id="{2BDF9E61-559B-46B2-9E5E-43F2E19162BE}"/>
              </a:ext>
            </a:extLst>
          </p:cNvPr>
          <p:cNvSpPr/>
          <p:nvPr/>
        </p:nvSpPr>
        <p:spPr>
          <a:xfrm>
            <a:off x="2059517" y="4654550"/>
            <a:ext cx="10132483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id="{984F99A6-88B1-4C17-9F4E-47776DED2886}"/>
              </a:ext>
            </a:extLst>
          </p:cNvPr>
          <p:cNvSpPr/>
          <p:nvPr/>
        </p:nvSpPr>
        <p:spPr bwMode="white">
          <a:xfrm>
            <a:off x="1930401" y="1"/>
            <a:ext cx="133351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altLang="zh-CN" noProof="0"/>
              <a:t>Click icon to add picture</a:t>
            </a:r>
            <a:endParaRPr lang="en-US" noProof="0" dirty="0"/>
          </a:p>
        </p:txBody>
      </p:sp>
      <p:sp>
        <p:nvSpPr>
          <p:cNvPr id="9" name="日期占位符 11">
            <a:extLst>
              <a:ext uri="{FF2B5EF4-FFF2-40B4-BE49-F238E27FC236}">
                <a16:creationId xmlns:a16="http://schemas.microsoft.com/office/drawing/2014/main" id="{451EF173-F083-4F1C-8626-920962C44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63826E-D801-4420-B092-533EB8D63FB2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10" name="灯片编号占位符 12">
            <a:extLst>
              <a:ext uri="{FF2B5EF4-FFF2-40B4-BE49-F238E27FC236}">
                <a16:creationId xmlns:a16="http://schemas.microsoft.com/office/drawing/2014/main" id="{D60720D9-58D5-4B76-9004-B4A6EF156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4667251"/>
            <a:ext cx="1930400" cy="663575"/>
          </a:xfrm>
        </p:spPr>
        <p:txBody>
          <a:bodyPr rtlCol="0"/>
          <a:lstStyle>
            <a:lvl1pPr>
              <a:defRPr sz="28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12A4C3-EB96-49B0-9069-6ACE6DDABB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  <p:sp>
        <p:nvSpPr>
          <p:cNvPr id="11" name="页脚占位符 13">
            <a:extLst>
              <a:ext uri="{FF2B5EF4-FFF2-40B4-BE49-F238E27FC236}">
                <a16:creationId xmlns:a16="http://schemas.microsoft.com/office/drawing/2014/main" id="{CB810181-C656-4B8C-82B9-E85668BF53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133600" y="6248401"/>
            <a:ext cx="6096000" cy="365125"/>
          </a:xfrm>
        </p:spPr>
        <p:txBody>
          <a:bodyPr rtlCol="0"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11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B9528F-45A0-4CF2-8368-C65AA39E4937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 dirty="0">
              <a:solidFill>
                <a:srgbClr val="464646"/>
              </a:solidFill>
            </a:endParaRPr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6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72D750-C148-49EC-84C0-31168E88437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82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1D2A9CAB-DEA7-4278-A60A-D4291D5E2A17}"/>
              </a:ext>
            </a:extLst>
          </p:cNvPr>
          <p:cNvSpPr/>
          <p:nvPr/>
        </p:nvSpPr>
        <p:spPr bwMode="white">
          <a:xfrm>
            <a:off x="8128001" y="0"/>
            <a:ext cx="427567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5E2E19A6-2E44-48A1-BC2B-75BFD05C7EF0}"/>
              </a:ext>
            </a:extLst>
          </p:cNvPr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A2D6654E-6B8E-46B3-90A1-81C8F60B5700}"/>
              </a:ext>
            </a:extLst>
          </p:cNvPr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7600" y="609602"/>
            <a:ext cx="2743200" cy="5516563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2"/>
            <a:ext cx="7416800" cy="5516564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4CB0273A-1B7D-49A7-AA7B-9693452955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248401"/>
            <a:ext cx="29464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D1ABAE-5FA9-41D5-AC87-C820A94B7703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>
              <a:solidFill>
                <a:srgbClr val="464646"/>
              </a:solidFill>
            </a:endParaRPr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5315D33-769B-463F-9B92-47EE030FD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1" y="6248401"/>
            <a:ext cx="7431617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187B4E0-B8D9-4290-9018-645467A6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7"/>
            <a:ext cx="533400" cy="325967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08A2C4-5C26-440E-B7BA-DD7A54F593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959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marL="7938">
              <a:lnSpc>
                <a:spcPct val="101000"/>
              </a:lnSpc>
              <a:spcBef>
                <a:spcPts val="63"/>
              </a:spcBef>
              <a:defRPr sz="6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 altLang="en-US"/>
              <a:t>1.72, Groundwater Hydrology  Prof. Charles Harvey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8BD707-D9CF-40AE-B4C6-C98DA3205C09}" type="datetimeFigureOut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 marL="8659">
              <a:spcBef>
                <a:spcPts val="72"/>
              </a:spcBef>
              <a:defRPr sz="682" b="0" i="0" spc="-3">
                <a:solidFill>
                  <a:prstClr val="black"/>
                </a:solidFill>
                <a:latin typeface="Verdana"/>
                <a:cs typeface="Verdana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/>
              <a:t>Lecture Packet</a:t>
            </a:r>
            <a:r>
              <a:rPr lang="en-US" spc="-27"/>
              <a:t> </a:t>
            </a:r>
            <a:r>
              <a:rPr lang="en-US" spc="0"/>
              <a:t>3</a:t>
            </a:r>
          </a:p>
          <a:p>
            <a:pPr marL="250241" fontAlgn="base">
              <a:spcBef>
                <a:spcPts val="10"/>
              </a:spcBef>
              <a:spcAft>
                <a:spcPct val="0"/>
              </a:spcAft>
              <a:defRPr/>
            </a:pPr>
            <a:r>
              <a:rPr lang="en-US"/>
              <a:t>Page </a:t>
            </a:r>
            <a:fld id="{BFFE44A2-108A-4D2C-9431-8C73211C633A}" type="slidenum">
              <a:rPr spc="0" smtClean="0"/>
              <a:pPr marL="250241" fontAlgn="base">
                <a:spcBef>
                  <a:spcPts val="10"/>
                </a:spcBef>
                <a:spcAft>
                  <a:spcPct val="0"/>
                </a:spcAft>
                <a:defRPr/>
              </a:pPr>
              <a:t>‹#›</a:t>
            </a:fld>
            <a:r>
              <a:rPr spc="0"/>
              <a:t> </a:t>
            </a:r>
            <a:r>
              <a:t>of</a:t>
            </a:r>
            <a:r>
              <a:rPr spc="-58"/>
              <a:t> </a:t>
            </a:r>
            <a:r>
              <a:rPr spc="0"/>
              <a:t>9</a:t>
            </a:r>
            <a:endParaRPr spc="0" dirty="0"/>
          </a:p>
        </p:txBody>
      </p:sp>
    </p:spTree>
    <p:extLst>
      <p:ext uri="{BB962C8B-B14F-4D97-AF65-F5344CB8AC3E}">
        <p14:creationId xmlns:p14="http://schemas.microsoft.com/office/powerpoint/2010/main" val="6654651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B25855FF-8744-4961-AE69-34BFC3FD3405}"/>
              </a:ext>
            </a:extLst>
          </p:cNvPr>
          <p:cNvSpPr/>
          <p:nvPr/>
        </p:nvSpPr>
        <p:spPr bwMode="white">
          <a:xfrm>
            <a:off x="0" y="5970588"/>
            <a:ext cx="12192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9">
            <a:extLst>
              <a:ext uri="{FF2B5EF4-FFF2-40B4-BE49-F238E27FC236}">
                <a16:creationId xmlns:a16="http://schemas.microsoft.com/office/drawing/2014/main" id="{5864879E-11E1-45C8-8FED-5E9FF49DD66C}"/>
              </a:ext>
            </a:extLst>
          </p:cNvPr>
          <p:cNvSpPr/>
          <p:nvPr/>
        </p:nvSpPr>
        <p:spPr>
          <a:xfrm>
            <a:off x="-12700" y="6053138"/>
            <a:ext cx="29987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3FA75D01-4C12-4EC2-9503-6C8E6786E1E4}"/>
              </a:ext>
            </a:extLst>
          </p:cNvPr>
          <p:cNvSpPr/>
          <p:nvPr/>
        </p:nvSpPr>
        <p:spPr>
          <a:xfrm>
            <a:off x="3144838" y="6043613"/>
            <a:ext cx="9047162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altLang="zh-CN"/>
              <a:t>Click to edit Master subtitle style</a:t>
            </a:r>
            <a:endParaRPr lang="en-US"/>
          </a:p>
        </p:txBody>
      </p:sp>
      <p:sp>
        <p:nvSpPr>
          <p:cNvPr id="7" name="日期占位符 27">
            <a:extLst>
              <a:ext uri="{FF2B5EF4-FFF2-40B4-BE49-F238E27FC236}">
                <a16:creationId xmlns:a16="http://schemas.microsoft.com/office/drawing/2014/main" id="{28A2FAAD-E0A7-4C73-8259-30A63F414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00" y="6069013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1A90F9-7B78-4898-8174-C47918A32C70}" type="datetime1"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10" name="页脚占位符 16">
            <a:extLst>
              <a:ext uri="{FF2B5EF4-FFF2-40B4-BE49-F238E27FC236}">
                <a16:creationId xmlns:a16="http://schemas.microsoft.com/office/drawing/2014/main" id="{3BEA5F30-947B-4FF3-AC5E-45AC6FED6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81300" y="236538"/>
            <a:ext cx="7823200" cy="365125"/>
          </a:xfrm>
        </p:spPr>
        <p:txBody>
          <a:bodyPr/>
          <a:lstStyle>
            <a:lvl1pPr algn="r">
              <a:defRPr>
                <a:solidFill>
                  <a:srgbClr val="DEF5FA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DEF5FA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11" name="灯片编号占位符 28">
            <a:extLst>
              <a:ext uri="{FF2B5EF4-FFF2-40B4-BE49-F238E27FC236}">
                <a16:creationId xmlns:a16="http://schemas.microsoft.com/office/drawing/2014/main" id="{C777E3B5-5531-4BF5-924B-49E52956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rgbClr val="DEF5FA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886ED-8D6C-4C1F-BD5A-7D69BECEF02D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DEF5FA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DEF5FA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59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46B8847-E4D2-4170-8D45-260FBA83542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395752-C244-4D82-B972-461AA8E1AAE7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6064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A7422285-E9A3-44C9-A8CB-4C8AA120EA71}"/>
              </a:ext>
            </a:extLst>
          </p:cNvPr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6E46475C-6D56-468E-A56E-71366BB58193}"/>
              </a:ext>
            </a:extLst>
          </p:cNvPr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C7A19BD3-7A4C-4A16-9B93-6DD9147F2940}"/>
              </a:ext>
            </a:extLst>
          </p:cNvPr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28803" y="2743203"/>
            <a:ext cx="9497484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7" name="日期占位符 11">
            <a:extLst>
              <a:ext uri="{FF2B5EF4-FFF2-40B4-BE49-F238E27FC236}">
                <a16:creationId xmlns:a16="http://schemas.microsoft.com/office/drawing/2014/main" id="{9D1304FF-1A60-475B-9D0D-5F25F1A49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1A5F7-2DDB-4481-B1DE-888DF0A7024D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灯片编号占位符 12">
            <a:extLst>
              <a:ext uri="{FF2B5EF4-FFF2-40B4-BE49-F238E27FC236}">
                <a16:creationId xmlns:a16="http://schemas.microsoft.com/office/drawing/2014/main" id="{E505B38B-45EC-4B99-9E55-873A5E5DCF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680BE5-B5CC-4811-8D66-204344E1CBB0}" type="slidenum"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9" name="页脚占位符 13">
            <a:extLst>
              <a:ext uri="{FF2B5EF4-FFF2-40B4-BE49-F238E27FC236}">
                <a16:creationId xmlns:a16="http://schemas.microsoft.com/office/drawing/2014/main" id="{35814907-BBCD-4D4E-B3C0-0EDC9C4E7C6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7254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日期占位符 7">
            <a:extLst>
              <a:ext uri="{FF2B5EF4-FFF2-40B4-BE49-F238E27FC236}">
                <a16:creationId xmlns:a16="http://schemas.microsoft.com/office/drawing/2014/main" id="{150FC7CC-B9C1-4257-89F6-32ED4C65F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3FD91E-7D3F-4D36-BA4F-C25D6E06E0B2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灯片编号占位符 9">
            <a:extLst>
              <a:ext uri="{FF2B5EF4-FFF2-40B4-BE49-F238E27FC236}">
                <a16:creationId xmlns:a16="http://schemas.microsoft.com/office/drawing/2014/main" id="{9B842606-C078-4A9F-8D57-758DB4B614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CB7F18-8CF6-4FC1-BF66-CA369E08EE0F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7" name="页脚占位符 11">
            <a:extLst>
              <a:ext uri="{FF2B5EF4-FFF2-40B4-BE49-F238E27FC236}">
                <a16:creationId xmlns:a16="http://schemas.microsoft.com/office/drawing/2014/main" id="{8370E2AF-23B9-43B4-BCF2-F31BFEDE7E1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9259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273052"/>
            <a:ext cx="10871200" cy="869951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7" name="日期占位符 9">
            <a:extLst>
              <a:ext uri="{FF2B5EF4-FFF2-40B4-BE49-F238E27FC236}">
                <a16:creationId xmlns:a16="http://schemas.microsoft.com/office/drawing/2014/main" id="{95289A14-8454-4B6D-96B2-CD07A346F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4C02E-4B7E-429A-868B-2D2E2CDB02BF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灯片编号占位符 11">
            <a:extLst>
              <a:ext uri="{FF2B5EF4-FFF2-40B4-BE49-F238E27FC236}">
                <a16:creationId xmlns:a16="http://schemas.microsoft.com/office/drawing/2014/main" id="{DE987BDE-0BE8-4215-A753-1E30E0A4A2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7818C4-104F-4BCC-B6C1-951FE4988178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9" name="页脚占位符 13">
            <a:extLst>
              <a:ext uri="{FF2B5EF4-FFF2-40B4-BE49-F238E27FC236}">
                <a16:creationId xmlns:a16="http://schemas.microsoft.com/office/drawing/2014/main" id="{E2EB6A04-2F47-4E7D-8A41-977B728AD71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76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94769F-0DB6-492B-94AB-F543D3BDC791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BB6277-3104-46A2-A848-EC2E62C5690B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93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28803" y="2743202"/>
            <a:ext cx="9497484" cy="1673225"/>
          </a:xfrm>
        </p:spPr>
        <p:txBody>
          <a:bodyPr anchor="t"/>
          <a:lstStyle>
            <a:lvl1pPr marL="0" indent="0">
              <a:buNone/>
              <a:defRPr sz="3733">
                <a:solidFill>
                  <a:schemeClr val="tx2"/>
                </a:solidFill>
              </a:defRPr>
            </a:lvl1pPr>
            <a:lvl2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5867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2BBB5-97E9-499B-80AC-CB5219CE1182}" type="datetime1">
              <a:rPr lang="en-US" smtClean="0"/>
              <a:t>05/13/2025</a:t>
            </a:fld>
            <a:endParaRPr 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2"/>
            <a:ext cx="1727200" cy="701676"/>
          </a:xfrm>
        </p:spPr>
        <p:txBody>
          <a:bodyPr>
            <a:no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21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AF4DA9-AAC8-4E7E-994B-F0066D75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58DE48-F52A-46E1-85BF-2BBCDC1B6AB3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2543EA-1974-447C-A557-CDEF1A7B3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995DAE-2459-4E24-B270-68C82344D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rgbClr val="464646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C25934-2D99-41AE-B71A-E1796BFBAFBC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730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273052"/>
            <a:ext cx="10769600" cy="869951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>
                <a:latin typeface="Tw Cen MT" pitchFamily="34" charset="0"/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019FA2-D3CE-441D-B1AC-0ADE983F0543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7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DB94AF9-088F-4142-93E2-20E93B033640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0538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>
            <a:extLst>
              <a:ext uri="{FF2B5EF4-FFF2-40B4-BE49-F238E27FC236}">
                <a16:creationId xmlns:a16="http://schemas.microsoft.com/office/drawing/2014/main" id="{9FBA99D1-654F-467E-8D6B-187D28E0E0DE}"/>
              </a:ext>
            </a:extLst>
          </p:cNvPr>
          <p:cNvSpPr/>
          <p:nvPr/>
        </p:nvSpPr>
        <p:spPr bwMode="white">
          <a:xfrm>
            <a:off x="-12700" y="4572000"/>
            <a:ext cx="12192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FA967399-93C0-42F5-B679-10A0E1BBDD7F}"/>
              </a:ext>
            </a:extLst>
          </p:cNvPr>
          <p:cNvSpPr/>
          <p:nvPr/>
        </p:nvSpPr>
        <p:spPr>
          <a:xfrm>
            <a:off x="-12700" y="4664075"/>
            <a:ext cx="1951038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7" name="矩形 9">
            <a:extLst>
              <a:ext uri="{FF2B5EF4-FFF2-40B4-BE49-F238E27FC236}">
                <a16:creationId xmlns:a16="http://schemas.microsoft.com/office/drawing/2014/main" id="{2BDF9E61-559B-46B2-9E5E-43F2E19162BE}"/>
              </a:ext>
            </a:extLst>
          </p:cNvPr>
          <p:cNvSpPr/>
          <p:nvPr/>
        </p:nvSpPr>
        <p:spPr>
          <a:xfrm>
            <a:off x="2058988" y="4654550"/>
            <a:ext cx="1013301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id="{984F99A6-88B1-4C17-9F4E-47776DED2886}"/>
              </a:ext>
            </a:extLst>
          </p:cNvPr>
          <p:cNvSpPr/>
          <p:nvPr/>
        </p:nvSpPr>
        <p:spPr bwMode="white">
          <a:xfrm>
            <a:off x="1930400" y="0"/>
            <a:ext cx="133350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altLang="zh-CN" noProof="0"/>
              <a:t>Click icon to add picture</a:t>
            </a:r>
            <a:endParaRPr lang="en-US" noProof="0" dirty="0"/>
          </a:p>
        </p:txBody>
      </p:sp>
      <p:sp>
        <p:nvSpPr>
          <p:cNvPr id="9" name="日期占位符 11">
            <a:extLst>
              <a:ext uri="{FF2B5EF4-FFF2-40B4-BE49-F238E27FC236}">
                <a16:creationId xmlns:a16="http://schemas.microsoft.com/office/drawing/2014/main" id="{451EF173-F083-4F1C-8626-920962C44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032CBD-E412-4242-B05D-1A9D05CAF581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10" name="灯片编号占位符 12">
            <a:extLst>
              <a:ext uri="{FF2B5EF4-FFF2-40B4-BE49-F238E27FC236}">
                <a16:creationId xmlns:a16="http://schemas.microsoft.com/office/drawing/2014/main" id="{D60720D9-58D5-4B76-9004-B4A6EF156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930400" cy="663575"/>
          </a:xfrm>
        </p:spPr>
        <p:txBody>
          <a:bodyPr rtlCol="0"/>
          <a:lstStyle>
            <a:lvl1pPr>
              <a:defRPr sz="28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AE9BA6B-76AF-4302-AFB6-E0D1B21C7022}" type="slidenum"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11" name="页脚占位符 13">
            <a:extLst>
              <a:ext uri="{FF2B5EF4-FFF2-40B4-BE49-F238E27FC236}">
                <a16:creationId xmlns:a16="http://schemas.microsoft.com/office/drawing/2014/main" id="{CB810181-C656-4B8C-82B9-E85668BF538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133600" y="6248400"/>
            <a:ext cx="6096000" cy="365125"/>
          </a:xfrm>
        </p:spPr>
        <p:txBody>
          <a:bodyPr rtlCol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414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DBCCF-68C8-4C82-8F6D-CFF5CFD72DAD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413F4F-1185-4E3A-9C8A-C1C8F3092A87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2043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>
            <a:extLst>
              <a:ext uri="{FF2B5EF4-FFF2-40B4-BE49-F238E27FC236}">
                <a16:creationId xmlns:a16="http://schemas.microsoft.com/office/drawing/2014/main" id="{1D2A9CAB-DEA7-4278-A60A-D4291D5E2A17}"/>
              </a:ext>
            </a:extLst>
          </p:cNvPr>
          <p:cNvSpPr/>
          <p:nvPr/>
        </p:nvSpPr>
        <p:spPr bwMode="white">
          <a:xfrm>
            <a:off x="8128000" y="0"/>
            <a:ext cx="427038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5E2E19A6-2E44-48A1-BC2B-75BFD05C7EF0}"/>
              </a:ext>
            </a:extLst>
          </p:cNvPr>
          <p:cNvSpPr/>
          <p:nvPr/>
        </p:nvSpPr>
        <p:spPr>
          <a:xfrm>
            <a:off x="8189913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A2D6654E-6B8E-46B3-90A1-81C8F60B5700}"/>
              </a:ext>
            </a:extLst>
          </p:cNvPr>
          <p:cNvSpPr/>
          <p:nvPr/>
        </p:nvSpPr>
        <p:spPr>
          <a:xfrm>
            <a:off x="8189913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7600" y="609602"/>
            <a:ext cx="2743200" cy="5516563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2"/>
            <a:ext cx="7416800" cy="5516564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4CB0273A-1B7D-49A7-AA7B-9693452955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37600" y="6248400"/>
            <a:ext cx="2946400" cy="3651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586C15-3EAF-488A-BCC7-21EF34310E72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5315D33-769B-463F-9B92-47EE030FD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600" y="6248400"/>
            <a:ext cx="7431088" cy="36512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187B4E0-B8D9-4290-9018-645467A6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5400000">
            <a:off x="8074819" y="103981"/>
            <a:ext cx="533400" cy="325438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77D6517-2EFA-4D65-ADFC-737372E09F36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9576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marL="7938">
              <a:lnSpc>
                <a:spcPct val="101000"/>
              </a:lnSpc>
              <a:spcBef>
                <a:spcPts val="63"/>
              </a:spcBef>
              <a:defRPr sz="6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7938" marR="0" lvl="0" indent="0" algn="r" defTabSz="914400" rtl="0" eaLnBrk="1" fontAlgn="base" latinLnBrk="0" hangingPunct="1">
              <a:lnSpc>
                <a:spcPct val="101000"/>
              </a:lnSpc>
              <a:spcBef>
                <a:spcPts val="6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1.72, Groundwater Hydrology  Prof. Charles Harvey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11"/>
          </p:nvPr>
        </p:nvSpPr>
        <p:spPr/>
        <p:txBody>
          <a:bodyPr lIns="0" tIns="0" rIns="0" bIns="0"/>
          <a:lstStyle>
            <a:lvl1pPr algn="l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80C244-11A8-4061-A805-2928B401C2AE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 marL="250241">
              <a:spcBef>
                <a:spcPts val="10"/>
              </a:spcBef>
              <a:defRPr sz="682" b="0" i="0" spc="-3">
                <a:solidFill>
                  <a:prstClr val="black"/>
                </a:solidFill>
                <a:latin typeface="Verdana"/>
                <a:cs typeface="Verdana"/>
              </a:defRPr>
            </a:lvl1pPr>
          </a:lstStyle>
          <a:p>
            <a:pPr marL="8659" marR="0" lvl="0" indent="0" algn="ctr" defTabSz="914400" rtl="0" eaLnBrk="1" fontAlgn="base" latinLnBrk="0" hangingPunct="1">
              <a:lnSpc>
                <a:spcPct val="100000"/>
              </a:lnSpc>
              <a:spcBef>
                <a:spcPts val="72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2" b="0" i="0" u="none" strike="noStrike" kern="1200" cap="none" spc="-3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Lecture Packet</a:t>
            </a:r>
            <a:r>
              <a:rPr kumimoji="0" lang="en-US" sz="682" b="0" i="0" u="none" strike="noStrike" kern="1200" cap="none" spc="-27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 </a:t>
            </a:r>
            <a:r>
              <a:rPr kumimoji="0" lang="en-US" sz="68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3</a:t>
            </a:r>
          </a:p>
          <a:p>
            <a:pPr marL="250241" marR="0" lvl="0" indent="0" algn="ctr" defTabSz="914400" rtl="0" eaLnBrk="1" fontAlgn="base" latinLnBrk="0" hangingPunct="1">
              <a:lnSpc>
                <a:spcPct val="100000"/>
              </a:lnSpc>
              <a:spcBef>
                <a:spcPts val="1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2" b="0" i="0" u="none" strike="noStrike" kern="1200" cap="none" spc="-3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Page </a:t>
            </a:r>
            <a:fld id="{40E0FF82-3CD3-48D0-94D5-EFE84605E70F}" type="slidenum">
              <a:rPr kumimoji="0" sz="68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pPr marL="250241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sz="68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 </a:t>
            </a:r>
            <a:r>
              <a:rPr kumimoji="0" sz="682" b="0" i="0" u="none" strike="noStrike" kern="1200" cap="none" spc="-3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of</a:t>
            </a:r>
            <a:r>
              <a:rPr kumimoji="0" sz="682" b="0" i="0" u="none" strike="noStrike" kern="1200" cap="none" spc="-58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 </a:t>
            </a:r>
            <a:r>
              <a:rPr kumimoji="0" sz="682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</a:rPr>
              <a:t>9</a:t>
            </a:r>
            <a:endParaRPr kumimoji="0" sz="682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3879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101600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22400" y="1524000"/>
            <a:ext cx="10058400" cy="48006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z="682" b="0">
                <a:solidFill>
                  <a:srgbClr val="2A3D7A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F33A38-615D-477C-971E-ADC5D681ACBA}" type="slidenum">
              <a:rPr kumimoji="0" lang="en-US" altLang="en-US" sz="682" b="0" i="0" u="none" strike="noStrike" kern="1200" cap="none" spc="0" normalizeH="0" baseline="0" noProof="0">
                <a:ln>
                  <a:noFill/>
                </a:ln>
                <a:solidFill>
                  <a:srgbClr val="2A3D7A"/>
                </a:solidFill>
                <a:effectLst/>
                <a:uLnTx/>
                <a:uFillTx/>
                <a:latin typeface="Verdana"/>
                <a:ea typeface="+mn-ea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682" b="0" i="0" u="none" strike="noStrike" kern="1200" cap="none" spc="0" normalizeH="0" baseline="0" noProof="0">
              <a:ln>
                <a:noFill/>
              </a:ln>
              <a:solidFill>
                <a:srgbClr val="2A3D7A"/>
              </a:solidFill>
              <a:effectLst/>
              <a:uLnTx/>
              <a:uFillTx/>
              <a:latin typeface="Verdan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046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D98BEEE-9830-47E0-8583-5E5ACF608F0C}" type="datetime1">
              <a:rPr lang="en-US" smtClean="0"/>
              <a:t>05/13/2025</a:t>
            </a:fld>
            <a:endParaRPr 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378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273051"/>
            <a:ext cx="10871200" cy="8699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0B08B3D-CE49-425D-B18B-1D4D713265E8}" type="datetime1">
              <a:rPr lang="en-US" smtClean="0"/>
              <a:t>05/13/2025</a:t>
            </a:fld>
            <a:endParaRPr 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9478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1B5A-EE4D-4A97-A132-4E424807EE13}" type="datetime1">
              <a:rPr lang="en-US" smtClean="0"/>
              <a:t>05/13/2025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4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FFE17-A218-40F2-8877-5106A9B3BA9A}" type="datetime1">
              <a:rPr lang="en-US" smtClean="0"/>
              <a:t>05/13/2025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31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273051"/>
            <a:ext cx="10769600" cy="869951"/>
          </a:xfrm>
        </p:spPr>
        <p:txBody>
          <a:bodyPr anchor="ctr"/>
          <a:lstStyle>
            <a:lvl1pPr algn="l">
              <a:buNone/>
              <a:defRPr sz="5867" b="0"/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1A84-C9DD-49CB-998F-7448BE844047}" type="datetime1">
              <a:rPr lang="en-US" smtClean="0"/>
              <a:t>05/13/2025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333"/>
              </a:spcAft>
              <a:buNone/>
              <a:defRPr sz="2400">
                <a:latin typeface="Tw Cen MT" pitchFamily="34" charset="0"/>
              </a:defRPr>
            </a:lvl1pPr>
            <a:lvl2pPr>
              <a:buNone/>
              <a:defRPr sz="1600"/>
            </a:lvl2pPr>
            <a:lvl3pPr>
              <a:buNone/>
              <a:defRPr sz="1333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 eaLnBrk="1" latinLnBrk="0" hangingPunct="1"/>
            <a:r>
              <a:rPr kumimoji="0" lang="en-US" altLang="zh-CN" dirty="0"/>
              <a:t>Click to edit Master text styles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n-US" altLang="zh-CN"/>
              <a:t>Click to edit Master text styles</a:t>
            </a:r>
          </a:p>
          <a:p>
            <a:pPr lvl="1" eaLnBrk="1" latinLnBrk="0" hangingPunct="1"/>
            <a:r>
              <a:rPr lang="en-US" altLang="zh-CN"/>
              <a:t>Second level</a:t>
            </a:r>
          </a:p>
          <a:p>
            <a:pPr lvl="2" eaLnBrk="1" latinLnBrk="0" hangingPunct="1"/>
            <a:r>
              <a:rPr lang="en-US" altLang="zh-CN"/>
              <a:t>Third level</a:t>
            </a:r>
          </a:p>
          <a:p>
            <a:pPr lvl="3" eaLnBrk="1" latinLnBrk="0" hangingPunct="1"/>
            <a:r>
              <a:rPr lang="en-US" altLang="zh-CN"/>
              <a:t>Fourth level</a:t>
            </a:r>
          </a:p>
          <a:p>
            <a:pPr lvl="4" eaLnBrk="1" latinLnBrk="0" hangingPunct="1"/>
            <a:r>
              <a:rPr lang="en-US" altLang="zh-CN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151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2267"/>
            </a:lvl1pPr>
            <a:lvl2pPr>
              <a:buFontTx/>
              <a:buNone/>
              <a:defRPr sz="1600"/>
            </a:lvl2pPr>
            <a:lvl3pPr>
              <a:buFontTx/>
              <a:buNone/>
              <a:defRPr sz="1333"/>
            </a:lvl3pPr>
            <a:lvl4pPr>
              <a:buFontTx/>
              <a:buNone/>
              <a:defRPr sz="1200"/>
            </a:lvl4pPr>
            <a:lvl5pPr>
              <a:buFontTx/>
              <a:buNone/>
              <a:defRPr sz="1200"/>
            </a:lvl5pPr>
          </a:lstStyle>
          <a:p>
            <a:pPr lvl="0" eaLnBrk="1" latinLnBrk="0" hangingPunct="1"/>
            <a:r>
              <a:rPr kumimoji="0" lang="en-US" altLang="zh-CN"/>
              <a:t>Click to edit Master text styles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3733" b="0">
                <a:solidFill>
                  <a:srgbClr val="FFFFFF"/>
                </a:solidFill>
              </a:defRPr>
            </a:lvl1pPr>
          </a:lstStyle>
          <a:p>
            <a:r>
              <a:rPr kumimoji="0" lang="en-US" altLang="zh-CN"/>
              <a:t>Click to edit Master title style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/>
          <a:p>
            <a:fld id="{8A10BE5F-F951-4742-B763-62DB4E2C8DEE}" type="datetime1">
              <a:rPr lang="en-US" smtClean="0"/>
              <a:t>05/13/2025</a:t>
            </a:fld>
            <a:endParaRPr 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9"/>
          </a:xfrm>
        </p:spPr>
        <p:txBody>
          <a:bodyPr rtlCol="0"/>
          <a:lstStyle>
            <a:lvl1pPr>
              <a:defRPr sz="3733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2133600" y="6248208"/>
            <a:ext cx="6096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4267"/>
            </a:lvl1pPr>
          </a:lstStyle>
          <a:p>
            <a:r>
              <a:rPr kumimoji="0" lang="en-US" altLang="zh-CN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906237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dirty="0"/>
              <a:t>单击此处编辑母版标题样式</a:t>
            </a:r>
            <a:endParaRPr kumimoji="0" 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/>
              <a:t>第二级</a:t>
            </a:r>
          </a:p>
          <a:p>
            <a:pPr lvl="2" eaLnBrk="1" latinLnBrk="0" hangingPunct="1"/>
            <a:r>
              <a:rPr kumimoji="0" lang="zh-CN" altLang="en-US" dirty="0"/>
              <a:t>第三级</a:t>
            </a:r>
          </a:p>
          <a:p>
            <a:pPr lvl="3" eaLnBrk="1" latinLnBrk="0" hangingPunct="1"/>
            <a:r>
              <a:rPr kumimoji="0" lang="zh-CN" altLang="en-US" dirty="0"/>
              <a:t>第四级</a:t>
            </a:r>
          </a:p>
          <a:p>
            <a:pPr lvl="4" eaLnBrk="1" latinLnBrk="0" hangingPunct="1"/>
            <a:r>
              <a:rPr kumimoji="0" lang="zh-CN" altLang="en-US" dirty="0"/>
              <a:t>第五级</a:t>
            </a:r>
            <a:endParaRPr kumimoji="0" 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867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fld id="{E95F8993-A696-4C7A-B925-05AF4B228D6D}" type="datetime1">
              <a:rPr lang="en-US" smtClean="0"/>
              <a:t>05/13/2025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812803" y="6248208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867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 dirty="0">
              <a:latin typeface="Tw Cen MT" pitchFamily="34" charset="0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3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867" b="1">
                <a:solidFill>
                  <a:srgbClr val="FFFFFF"/>
                </a:solidFill>
                <a:latin typeface="Tw Cen MT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9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867" kern="1200">
          <a:solidFill>
            <a:schemeClr val="tx2"/>
          </a:solidFill>
          <a:latin typeface="Tw Cen MT" pitchFamily="34" charset="0"/>
          <a:ea typeface="+mj-ea"/>
          <a:cs typeface="+mj-cs"/>
        </a:defRPr>
      </a:lvl1pPr>
    </p:titleStyle>
    <p:bodyStyle>
      <a:lvl1pPr marL="426709" indent="-426709" algn="l" rtl="0" eaLnBrk="1" latinLnBrk="0" hangingPunct="1">
        <a:spcBef>
          <a:spcPts val="933"/>
        </a:spcBef>
        <a:buClr>
          <a:schemeClr val="accent2"/>
        </a:buClr>
        <a:buSzPct val="60000"/>
        <a:buFont typeface="Wingdings"/>
        <a:buChar char=""/>
        <a:defRPr kumimoji="0" sz="3867" kern="1200">
          <a:solidFill>
            <a:schemeClr val="tx1"/>
          </a:solidFill>
          <a:latin typeface="Tw Cen MT" pitchFamily="34" charset="0"/>
          <a:ea typeface="+mn-ea"/>
          <a:cs typeface="+mn-cs"/>
        </a:defRPr>
      </a:lvl1pPr>
      <a:lvl2pPr marL="853419" indent="-365751" algn="l" rtl="0" eaLnBrk="1" latinLnBrk="0" hangingPunct="1">
        <a:spcBef>
          <a:spcPts val="733"/>
        </a:spcBef>
        <a:buClr>
          <a:schemeClr val="accent1"/>
        </a:buClr>
        <a:buSzPct val="70000"/>
        <a:buFont typeface="Wingdings 2"/>
        <a:buChar char=""/>
        <a:defRPr kumimoji="0" sz="3467" kern="1200">
          <a:solidFill>
            <a:schemeClr val="tx1"/>
          </a:solidFill>
          <a:latin typeface="Tw Cen MT" pitchFamily="34" charset="0"/>
          <a:ea typeface="+mn-ea"/>
          <a:cs typeface="+mn-cs"/>
        </a:defRPr>
      </a:lvl2pPr>
      <a:lvl3pPr marL="1219170" indent="-304792" algn="l" rtl="0" eaLnBrk="1" latinLnBrk="0" hangingPunct="1">
        <a:spcBef>
          <a:spcPts val="667"/>
        </a:spcBef>
        <a:buClr>
          <a:schemeClr val="accent2"/>
        </a:buClr>
        <a:buSzPct val="75000"/>
        <a:buFont typeface="Wingdings"/>
        <a:buChar char=""/>
        <a:defRPr kumimoji="0" sz="3067" kern="1200">
          <a:solidFill>
            <a:schemeClr val="tx1"/>
          </a:solidFill>
          <a:latin typeface="Tw Cen MT" pitchFamily="34" charset="0"/>
          <a:ea typeface="+mn-ea"/>
          <a:cs typeface="+mn-cs"/>
        </a:defRPr>
      </a:lvl3pPr>
      <a:lvl4pPr marL="1828754" indent="-304792" algn="l" rtl="0" eaLnBrk="1" latinLnBrk="0" hangingPunct="1">
        <a:spcBef>
          <a:spcPts val="533"/>
        </a:spcBef>
        <a:buClr>
          <a:schemeClr val="accent3"/>
        </a:buClr>
        <a:buSzPct val="75000"/>
        <a:buFont typeface="Wingdings"/>
        <a:buChar char=""/>
        <a:defRPr kumimoji="0" sz="2667" kern="1200">
          <a:solidFill>
            <a:schemeClr val="tx1"/>
          </a:solidFill>
          <a:latin typeface="Tw Cen MT" pitchFamily="34" charset="0"/>
          <a:ea typeface="+mn-ea"/>
          <a:cs typeface="+mn-cs"/>
        </a:defRPr>
      </a:lvl4pPr>
      <a:lvl5pPr marL="2438339" indent="-304792" algn="l" rtl="0" eaLnBrk="1" latinLnBrk="0" hangingPunct="1">
        <a:spcBef>
          <a:spcPts val="533"/>
        </a:spcBef>
        <a:buClr>
          <a:schemeClr val="accent4"/>
        </a:buClr>
        <a:buSzPct val="65000"/>
        <a:buFont typeface="Wingdings"/>
        <a:buChar char=""/>
        <a:defRPr kumimoji="0" sz="2667" kern="1200">
          <a:solidFill>
            <a:schemeClr val="tx1"/>
          </a:solidFill>
          <a:latin typeface="Tw Cen MT" pitchFamily="34" charset="0"/>
          <a:ea typeface="+mn-ea"/>
          <a:cs typeface="+mn-cs"/>
        </a:defRPr>
      </a:lvl5pPr>
      <a:lvl6pPr marL="2804090" indent="-304792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169841" indent="-304792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5592" indent="-304792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01342" indent="-304792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21"/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68AC47-6DDD-4545-A580-40DC99BEB93A}" type="datetime1">
              <a:rPr lang="en-US" smtClean="0">
                <a:solidFill>
                  <a:srgbClr val="46464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05/13/2025</a:t>
            </a:fld>
            <a:endParaRPr lang="en-US" dirty="0">
              <a:solidFill>
                <a:srgbClr val="464646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4646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9F0DE6-EF28-4E6C-B218-726886E39F63}"/>
              </a:ext>
            </a:extLst>
          </p:cNvPr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3AF769-00C0-4FA3-8535-A1C9D702FE26}"/>
              </a:ext>
            </a:extLst>
          </p:cNvPr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84AE09-FEEE-4869-A616-9A3218D68AD1}"/>
              </a:ext>
            </a:extLst>
          </p:cNvPr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23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Tw Cen MT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C08B66-5A3F-4723-A453-4BE60C03F02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26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w Cen M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Tw Cen MT" pitchFamily="34" charset="0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Tw Cen MT" pitchFamily="34" charset="0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Tw Cen MT" pitchFamily="34" charset="0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EB641B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Tw Cen MT" pitchFamily="34" charset="0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39639D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Tw Cen MT" pitchFamily="34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21"/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7563" y="1600200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4" name="日期占位符 13">
            <a:extLst>
              <a:ext uri="{FF2B5EF4-FFF2-40B4-BE49-F238E27FC236}">
                <a16:creationId xmlns:a16="http://schemas.microsoft.com/office/drawing/2014/main" id="{12882917-98D1-4B3B-A61B-011F1D0642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464646"/>
                </a:solidFill>
                <a:latin typeface="Tw Cen MT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0D4228-B122-473D-AE39-9AFDAC2CEFE4}" type="datetime1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05/13/2025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910DF5-604E-4360-BD47-E8093EADD2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800" y="6248400"/>
            <a:ext cx="7227888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464646"/>
                </a:solidFill>
                <a:latin typeface="Tw Cen MT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9F0DE6-EF28-4E6C-B218-726886E39F63}"/>
              </a:ext>
            </a:extLst>
          </p:cNvPr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3AF769-00C0-4FA3-8535-A1C9D702FE26}"/>
              </a:ext>
            </a:extLst>
          </p:cNvPr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84AE09-FEEE-4869-A616-9A3218D68AD1}"/>
              </a:ext>
            </a:extLst>
          </p:cNvPr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  <p:sp>
        <p:nvSpPr>
          <p:cNvPr id="23" name="灯片编号占位符 22">
            <a:extLst>
              <a:ext uri="{FF2B5EF4-FFF2-40B4-BE49-F238E27FC236}">
                <a16:creationId xmlns:a16="http://schemas.microsoft.com/office/drawing/2014/main" id="{BFFB9CAA-182C-45BD-89D4-CCE823719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7112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Tw Cen MT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5E8DF5-D42D-4BB0-A65B-C38D79B6C950}" type="slidenum"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w Cen MT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anose="020B0602020104020603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Tw Cen MT" pitchFamily="34" charset="0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Tw Cen MT" pitchFamily="34" charset="0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Tw Cen MT" pitchFamily="34" charset="0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EB641B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Tw Cen MT" pitchFamily="34" charset="0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39639D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Tw Cen MT" pitchFamily="34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6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8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4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6.jpe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6.jpe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BF6059-B161-4900-86D3-829D6C83B94D}" type="datetime1">
              <a:rPr lang="en-US" altLang="en-US">
                <a:solidFill>
                  <a:srgbClr val="FFFFFF"/>
                </a:solidFill>
                <a:latin typeface="Tw Cen MT" panose="020B0602020104020603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05/13/2025</a:t>
            </a:fld>
            <a:endParaRPr lang="en-US" altLang="en-US">
              <a:solidFill>
                <a:srgbClr val="FFFFFF"/>
              </a:solidFill>
              <a:latin typeface="Tw Cen MT" panose="020B0602020104020603" pitchFamily="34" charset="0"/>
            </a:endParaRPr>
          </a:p>
        </p:txBody>
      </p:sp>
      <p:sp>
        <p:nvSpPr>
          <p:cNvPr id="21508" name="Slide Number Placeholder 4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4231481" y="1034654"/>
            <a:ext cx="440055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>
            <a:lvl1pPr>
              <a:spcBef>
                <a:spcPts val="525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175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557213" indent="-214313">
              <a:spcBef>
                <a:spcPts val="413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195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857250" indent="-171450">
              <a:spcBef>
                <a:spcPts val="375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1725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200150" indent="-171450">
              <a:spcBef>
                <a:spcPts val="300"/>
              </a:spcBef>
              <a:buClr>
                <a:srgbClr val="EB641B"/>
              </a:buClr>
              <a:buSzPct val="7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1543050" indent="-171450">
              <a:spcBef>
                <a:spcPts val="300"/>
              </a:spcBef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1885950" indent="-17145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228850" indent="-17145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2571750" indent="-17145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2914650" indent="-17145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15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fld id="{35E4B4D2-DF22-4718-B502-80376A8DB3BD}" type="slidenum">
              <a:rPr lang="en-US" altLang="en-US" sz="1200" b="0">
                <a:solidFill>
                  <a:srgbClr val="DFE0D4"/>
                </a:solidFill>
                <a:latin typeface="Rockwell" panose="02060603020205020403" pitchFamily="18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</a:pPr>
              <a:t>1</a:t>
            </a:fld>
            <a:endParaRPr lang="en-US" altLang="en-US" sz="1200" b="0">
              <a:solidFill>
                <a:srgbClr val="DFE0D4"/>
              </a:solidFill>
              <a:latin typeface="Rockwell" panose="02060603020205020403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5181600" y="4572000"/>
            <a:ext cx="638494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DEF5FA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 </a:t>
            </a:r>
            <a:r>
              <a:rPr lang="en-US" sz="4000" dirty="0">
                <a:solidFill>
                  <a:srgbClr val="DEF5FA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Effective Stress</a:t>
            </a:r>
          </a:p>
        </p:txBody>
      </p:sp>
    </p:spTree>
    <p:extLst>
      <p:ext uri="{BB962C8B-B14F-4D97-AF65-F5344CB8AC3E}">
        <p14:creationId xmlns:p14="http://schemas.microsoft.com/office/powerpoint/2010/main" val="704618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867352" y="1863861"/>
            <a:ext cx="10871200" cy="4495800"/>
          </a:xfrm>
        </p:spPr>
        <p:txBody>
          <a:bodyPr/>
          <a:lstStyle/>
          <a:p>
            <a:r>
              <a:rPr lang="en-US" dirty="0"/>
              <a:t>Total stress at O due to soil B</a:t>
            </a:r>
          </a:p>
          <a:p>
            <a:pPr lvl="1"/>
            <a:r>
              <a:rPr lang="en-US" dirty="0"/>
              <a:t>Wet unit weight of soil B × depth of soil layer B</a:t>
            </a:r>
          </a:p>
          <a:p>
            <a:pPr lvl="1"/>
            <a:r>
              <a:rPr lang="en-US" dirty="0"/>
              <a:t>Wet unit weight of soil </a:t>
            </a:r>
          </a:p>
          <a:p>
            <a:pPr lvl="2"/>
            <a:r>
              <a:rPr lang="en-US" dirty="0"/>
              <a:t>dry unit weight × (1 + Water content)</a:t>
            </a:r>
          </a:p>
          <a:p>
            <a:pPr lvl="2"/>
            <a:r>
              <a:rPr lang="en-US" dirty="0"/>
              <a:t>18 × (1+0.17) = 21.06 kN/m</a:t>
            </a:r>
            <a:r>
              <a:rPr lang="en-US" baseline="30000" dirty="0"/>
              <a:t>3</a:t>
            </a:r>
            <a:endParaRPr lang="en-US" dirty="0"/>
          </a:p>
          <a:p>
            <a:pPr marL="914377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67292" y="258267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1902520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Total stress at O</a:t>
            </a:r>
          </a:p>
          <a:p>
            <a:pPr lvl="1"/>
            <a:r>
              <a:rPr lang="en-US" dirty="0"/>
              <a:t>Wet unit weight of soil  × depth of soil layer (A &amp; B)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36.12 </a:t>
            </a:r>
            <a:r>
              <a:rPr lang="en-US" dirty="0"/>
              <a:t>+ 21.06 × 3 = 99.3 kN/m</a:t>
            </a:r>
            <a:r>
              <a:rPr lang="en-US" baseline="30000" dirty="0"/>
              <a:t>2</a:t>
            </a:r>
            <a:endParaRPr lang="en-US" dirty="0"/>
          </a:p>
          <a:p>
            <a:r>
              <a:rPr lang="en-US" dirty="0"/>
              <a:t>Pore water pressure at </a:t>
            </a:r>
            <a:r>
              <a:rPr lang="en-US"/>
              <a:t>O : 3 </a:t>
            </a:r>
            <a:r>
              <a:rPr lang="en-US" dirty="0"/>
              <a:t>× 9.81 = 29.43 kN/m</a:t>
            </a:r>
            <a:r>
              <a:rPr lang="en-US" baseline="30000" dirty="0"/>
              <a:t>2</a:t>
            </a:r>
            <a:endParaRPr lang="en-US" dirty="0"/>
          </a:p>
          <a:p>
            <a:r>
              <a:rPr lang="en-US" dirty="0"/>
              <a:t>Effective stress at O</a:t>
            </a:r>
          </a:p>
          <a:p>
            <a:pPr lvl="1"/>
            <a:r>
              <a:rPr lang="en-US" dirty="0"/>
              <a:t>Total stress - Pore water pressure</a:t>
            </a:r>
          </a:p>
          <a:p>
            <a:pPr lvl="1"/>
            <a:r>
              <a:rPr lang="en-US" dirty="0"/>
              <a:t>99.3 – 29.43 = 69.87 kN/m</a:t>
            </a:r>
            <a:r>
              <a:rPr lang="en-US" baseline="30000" dirty="0"/>
              <a:t>2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8878367" y="3966379"/>
            <a:ext cx="2946400" cy="2743200"/>
            <a:chOff x="2244818" y="1384300"/>
            <a:chExt cx="4079782" cy="324485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4818" y="1384300"/>
              <a:ext cx="4079782" cy="324485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047999" y="1972198"/>
              <a:ext cx="2057401" cy="27903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933" dirty="0">
                  <a:solidFill>
                    <a:prstClr val="black"/>
                  </a:solidFill>
                  <a:latin typeface="Georgia"/>
                </a:rPr>
                <a:t>Dry density = 17 kN/m</a:t>
              </a:r>
              <a:r>
                <a:rPr lang="en-US" sz="933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933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10710" y="3324550"/>
              <a:ext cx="2174614" cy="27903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933" dirty="0">
                  <a:solidFill>
                    <a:prstClr val="black"/>
                  </a:solidFill>
                  <a:latin typeface="Georgia"/>
                </a:rPr>
                <a:t>Dry density = 18 kN/m</a:t>
              </a:r>
              <a:r>
                <a:rPr lang="en-US" sz="933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933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 flipV="1">
              <a:off x="3048000" y="2387218"/>
              <a:ext cx="152400" cy="1524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  <a:latin typeface="Georgia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40659" y="249389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1510683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279724" y="3028277"/>
            <a:ext cx="3025588" cy="10757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75691" y="3023571"/>
            <a:ext cx="3034553" cy="1084729"/>
          </a:xfrm>
          <a:custGeom>
            <a:avLst/>
            <a:gdLst/>
            <a:ahLst/>
            <a:cxnLst/>
            <a:rect l="l" t="t" r="r" b="b"/>
            <a:pathLst>
              <a:path w="3439160" h="1229360">
                <a:moveTo>
                  <a:pt x="3438905" y="1229105"/>
                </a:moveTo>
                <a:lnTo>
                  <a:pt x="3438905" y="0"/>
                </a:lnTo>
                <a:lnTo>
                  <a:pt x="0" y="0"/>
                </a:lnTo>
                <a:lnTo>
                  <a:pt x="0" y="1229105"/>
                </a:lnTo>
                <a:lnTo>
                  <a:pt x="4572" y="1229105"/>
                </a:lnTo>
                <a:lnTo>
                  <a:pt x="4572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9000" y="9905"/>
                </a:lnTo>
                <a:lnTo>
                  <a:pt x="3429000" y="5333"/>
                </a:lnTo>
                <a:lnTo>
                  <a:pt x="3433572" y="9905"/>
                </a:lnTo>
                <a:lnTo>
                  <a:pt x="3433572" y="1229105"/>
                </a:lnTo>
                <a:lnTo>
                  <a:pt x="3438905" y="1229105"/>
                </a:lnTo>
                <a:close/>
              </a:path>
              <a:path w="3439160" h="1229360">
                <a:moveTo>
                  <a:pt x="9906" y="9905"/>
                </a:moveTo>
                <a:lnTo>
                  <a:pt x="9906" y="5333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3439160" h="1229360">
                <a:moveTo>
                  <a:pt x="9906" y="12191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219199"/>
                </a:lnTo>
                <a:lnTo>
                  <a:pt x="9906" y="1219199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4572" y="1219199"/>
                </a:lnTo>
                <a:lnTo>
                  <a:pt x="9906" y="1224533"/>
                </a:lnTo>
                <a:lnTo>
                  <a:pt x="9906" y="1229105"/>
                </a:lnTo>
                <a:lnTo>
                  <a:pt x="3429000" y="1229105"/>
                </a:lnTo>
                <a:lnTo>
                  <a:pt x="3429000" y="1224533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9906" y="1229105"/>
                </a:moveTo>
                <a:lnTo>
                  <a:pt x="9906" y="1224533"/>
                </a:lnTo>
                <a:lnTo>
                  <a:pt x="4572" y="1219199"/>
                </a:lnTo>
                <a:lnTo>
                  <a:pt x="4572" y="1229105"/>
                </a:lnTo>
                <a:lnTo>
                  <a:pt x="9906" y="1229105"/>
                </a:lnTo>
                <a:close/>
              </a:path>
              <a:path w="3439160" h="1229360">
                <a:moveTo>
                  <a:pt x="3433572" y="9905"/>
                </a:moveTo>
                <a:lnTo>
                  <a:pt x="3429000" y="5333"/>
                </a:lnTo>
                <a:lnTo>
                  <a:pt x="3429000" y="9905"/>
                </a:lnTo>
                <a:lnTo>
                  <a:pt x="3433572" y="9905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3433572" y="9905"/>
                </a:lnTo>
                <a:lnTo>
                  <a:pt x="3429000" y="9905"/>
                </a:lnTo>
                <a:lnTo>
                  <a:pt x="3429000" y="1219199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3433572" y="1229105"/>
                </a:moveTo>
                <a:lnTo>
                  <a:pt x="3433572" y="1219199"/>
                </a:lnTo>
                <a:lnTo>
                  <a:pt x="3429000" y="1224533"/>
                </a:lnTo>
                <a:lnTo>
                  <a:pt x="3429000" y="1229105"/>
                </a:lnTo>
                <a:lnTo>
                  <a:pt x="3433572" y="1229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79724" y="4104041"/>
            <a:ext cx="3025588" cy="1949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75691" y="4099336"/>
            <a:ext cx="3034553" cy="1958788"/>
          </a:xfrm>
          <a:custGeom>
            <a:avLst/>
            <a:gdLst/>
            <a:ahLst/>
            <a:cxnLst/>
            <a:rect l="l" t="t" r="r" b="b"/>
            <a:pathLst>
              <a:path w="3439160" h="2219959">
                <a:moveTo>
                  <a:pt x="3438905" y="2219705"/>
                </a:moveTo>
                <a:lnTo>
                  <a:pt x="3438905" y="0"/>
                </a:lnTo>
                <a:lnTo>
                  <a:pt x="0" y="0"/>
                </a:lnTo>
                <a:lnTo>
                  <a:pt x="0" y="2219705"/>
                </a:lnTo>
                <a:lnTo>
                  <a:pt x="4572" y="2219705"/>
                </a:lnTo>
                <a:lnTo>
                  <a:pt x="4571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8999" y="9905"/>
                </a:lnTo>
                <a:lnTo>
                  <a:pt x="3428999" y="5333"/>
                </a:lnTo>
                <a:lnTo>
                  <a:pt x="3433571" y="9905"/>
                </a:lnTo>
                <a:lnTo>
                  <a:pt x="3433572" y="2219705"/>
                </a:lnTo>
                <a:lnTo>
                  <a:pt x="3438905" y="2219705"/>
                </a:lnTo>
                <a:close/>
              </a:path>
              <a:path w="3439160" h="2219959">
                <a:moveTo>
                  <a:pt x="9906" y="9905"/>
                </a:moveTo>
                <a:lnTo>
                  <a:pt x="9906" y="5333"/>
                </a:lnTo>
                <a:lnTo>
                  <a:pt x="4571" y="9905"/>
                </a:lnTo>
                <a:lnTo>
                  <a:pt x="9906" y="9905"/>
                </a:lnTo>
                <a:close/>
              </a:path>
              <a:path w="3439160" h="2219959">
                <a:moveTo>
                  <a:pt x="9906" y="2209800"/>
                </a:moveTo>
                <a:lnTo>
                  <a:pt x="9906" y="9905"/>
                </a:lnTo>
                <a:lnTo>
                  <a:pt x="4571" y="9905"/>
                </a:lnTo>
                <a:lnTo>
                  <a:pt x="4572" y="2209800"/>
                </a:lnTo>
                <a:lnTo>
                  <a:pt x="9906" y="2209800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4572" y="2209800"/>
                </a:lnTo>
                <a:lnTo>
                  <a:pt x="9906" y="2215133"/>
                </a:lnTo>
                <a:lnTo>
                  <a:pt x="9906" y="2219705"/>
                </a:lnTo>
                <a:lnTo>
                  <a:pt x="3429000" y="2219705"/>
                </a:lnTo>
                <a:lnTo>
                  <a:pt x="3429000" y="2215133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9906" y="2219705"/>
                </a:moveTo>
                <a:lnTo>
                  <a:pt x="9906" y="2215133"/>
                </a:lnTo>
                <a:lnTo>
                  <a:pt x="4572" y="2209800"/>
                </a:lnTo>
                <a:lnTo>
                  <a:pt x="4572" y="2219705"/>
                </a:lnTo>
                <a:lnTo>
                  <a:pt x="9906" y="2219705"/>
                </a:lnTo>
                <a:close/>
              </a:path>
              <a:path w="3439160" h="2219959">
                <a:moveTo>
                  <a:pt x="3433571" y="9905"/>
                </a:moveTo>
                <a:lnTo>
                  <a:pt x="3428999" y="5333"/>
                </a:lnTo>
                <a:lnTo>
                  <a:pt x="3428999" y="9905"/>
                </a:lnTo>
                <a:lnTo>
                  <a:pt x="3433571" y="9905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3433571" y="9905"/>
                </a:lnTo>
                <a:lnTo>
                  <a:pt x="3428999" y="9905"/>
                </a:lnTo>
                <a:lnTo>
                  <a:pt x="3429000" y="2209800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3433572" y="2219705"/>
                </a:moveTo>
                <a:lnTo>
                  <a:pt x="3433572" y="2209800"/>
                </a:lnTo>
                <a:lnTo>
                  <a:pt x="3429000" y="2215133"/>
                </a:lnTo>
                <a:lnTo>
                  <a:pt x="3429000" y="2219705"/>
                </a:lnTo>
                <a:lnTo>
                  <a:pt x="3433572" y="2219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67431" y="3565823"/>
            <a:ext cx="537882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16001">
            <a:solidFill>
              <a:srgbClr val="333399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961740" y="3424293"/>
            <a:ext cx="217169" cy="1485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54318" y="4665008"/>
            <a:ext cx="324971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spc="-4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60912" y="5024045"/>
            <a:ext cx="201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spc="-4" dirty="0">
                <a:solidFill>
                  <a:prstClr val="black"/>
                </a:solidFill>
                <a:latin typeface="Arial"/>
                <a:cs typeface="Arial"/>
              </a:rPr>
              <a:t>sat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78212" y="4907055"/>
            <a:ext cx="1291478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28910" algn="l"/>
              </a:tabLst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4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1588" spc="-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19848" y="3185831"/>
            <a:ext cx="1530163" cy="7444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102 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1588" spc="-6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39784" y="3027941"/>
            <a:ext cx="1008529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72548" y="4103705"/>
            <a:ext cx="1075765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763396" y="5005323"/>
            <a:ext cx="75740" cy="757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63396" y="4056194"/>
            <a:ext cx="75719" cy="755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763396" y="3528273"/>
            <a:ext cx="75807" cy="756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763396" y="6015978"/>
            <a:ext cx="75807" cy="7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67966" y="345611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67966" y="385952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67966" y="486805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57931" y="4868059"/>
            <a:ext cx="963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951990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67966" y="5809353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439783" y="6053530"/>
            <a:ext cx="1075765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99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675107" y="3028277"/>
            <a:ext cx="67235" cy="537882"/>
          </a:xfrm>
          <a:custGeom>
            <a:avLst/>
            <a:gdLst/>
            <a:ahLst/>
            <a:cxnLst/>
            <a:rect l="l" t="t" r="r" b="b"/>
            <a:pathLst>
              <a:path w="76200" h="6096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609600">
                <a:moveTo>
                  <a:pt x="76200" y="482346"/>
                </a:moveTo>
                <a:lnTo>
                  <a:pt x="0" y="482346"/>
                </a:lnTo>
                <a:lnTo>
                  <a:pt x="33528" y="594329"/>
                </a:lnTo>
                <a:lnTo>
                  <a:pt x="33528" y="495300"/>
                </a:lnTo>
                <a:lnTo>
                  <a:pt x="43434" y="495300"/>
                </a:lnTo>
                <a:lnTo>
                  <a:pt x="43434" y="591784"/>
                </a:lnTo>
                <a:lnTo>
                  <a:pt x="76200" y="482346"/>
                </a:lnTo>
                <a:close/>
              </a:path>
              <a:path w="76200" h="6096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609600">
                <a:moveTo>
                  <a:pt x="43434" y="4823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482346"/>
                </a:lnTo>
                <a:lnTo>
                  <a:pt x="43434" y="482346"/>
                </a:lnTo>
                <a:close/>
              </a:path>
              <a:path w="76200" h="609600">
                <a:moveTo>
                  <a:pt x="43434" y="591784"/>
                </a:moveTo>
                <a:lnTo>
                  <a:pt x="43434" y="495300"/>
                </a:lnTo>
                <a:lnTo>
                  <a:pt x="33528" y="495300"/>
                </a:lnTo>
                <a:lnTo>
                  <a:pt x="33528" y="594329"/>
                </a:lnTo>
                <a:lnTo>
                  <a:pt x="38100" y="609600"/>
                </a:lnTo>
                <a:lnTo>
                  <a:pt x="43434" y="5917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212990" y="3028277"/>
            <a:ext cx="67235" cy="1075765"/>
          </a:xfrm>
          <a:custGeom>
            <a:avLst/>
            <a:gdLst/>
            <a:ahLst/>
            <a:cxnLst/>
            <a:rect l="l" t="t" r="r" b="b"/>
            <a:pathLst>
              <a:path w="76200" h="12192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219200">
                <a:moveTo>
                  <a:pt x="76200" y="1091946"/>
                </a:moveTo>
                <a:lnTo>
                  <a:pt x="0" y="1091946"/>
                </a:lnTo>
                <a:lnTo>
                  <a:pt x="33528" y="1203929"/>
                </a:lnTo>
                <a:lnTo>
                  <a:pt x="33528" y="1104900"/>
                </a:lnTo>
                <a:lnTo>
                  <a:pt x="43434" y="1104900"/>
                </a:lnTo>
                <a:lnTo>
                  <a:pt x="43434" y="1201384"/>
                </a:lnTo>
                <a:lnTo>
                  <a:pt x="76200" y="1091946"/>
                </a:lnTo>
                <a:close/>
              </a:path>
              <a:path w="76200" h="12192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219200">
                <a:moveTo>
                  <a:pt x="43434" y="10919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1091946"/>
                </a:lnTo>
                <a:lnTo>
                  <a:pt x="43434" y="1091946"/>
                </a:lnTo>
                <a:close/>
              </a:path>
              <a:path w="76200" h="1219200">
                <a:moveTo>
                  <a:pt x="43434" y="1201384"/>
                </a:moveTo>
                <a:lnTo>
                  <a:pt x="43434" y="1104900"/>
                </a:lnTo>
                <a:lnTo>
                  <a:pt x="33528" y="1104900"/>
                </a:lnTo>
                <a:lnTo>
                  <a:pt x="33528" y="1203929"/>
                </a:lnTo>
                <a:lnTo>
                  <a:pt x="38100" y="1219200"/>
                </a:lnTo>
                <a:lnTo>
                  <a:pt x="43434" y="12013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212990" y="4104041"/>
            <a:ext cx="67235" cy="1949824"/>
          </a:xfrm>
          <a:custGeom>
            <a:avLst/>
            <a:gdLst/>
            <a:ahLst/>
            <a:cxnLst/>
            <a:rect l="l" t="t" r="r" b="b"/>
            <a:pathLst>
              <a:path w="76200" h="2209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2209800">
                <a:moveTo>
                  <a:pt x="76200" y="2082546"/>
                </a:moveTo>
                <a:lnTo>
                  <a:pt x="0" y="2082546"/>
                </a:lnTo>
                <a:lnTo>
                  <a:pt x="33528" y="2194529"/>
                </a:lnTo>
                <a:lnTo>
                  <a:pt x="33528" y="2095500"/>
                </a:lnTo>
                <a:lnTo>
                  <a:pt x="43434" y="2095500"/>
                </a:lnTo>
                <a:lnTo>
                  <a:pt x="43434" y="2191984"/>
                </a:lnTo>
                <a:lnTo>
                  <a:pt x="76200" y="2082546"/>
                </a:lnTo>
                <a:close/>
              </a:path>
              <a:path w="76200" h="2209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2209800">
                <a:moveTo>
                  <a:pt x="43434" y="2082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2082546"/>
                </a:lnTo>
                <a:lnTo>
                  <a:pt x="43434" y="2082546"/>
                </a:lnTo>
                <a:close/>
              </a:path>
              <a:path w="76200" h="2209800">
                <a:moveTo>
                  <a:pt x="43434" y="2191984"/>
                </a:moveTo>
                <a:lnTo>
                  <a:pt x="43434" y="2095500"/>
                </a:lnTo>
                <a:lnTo>
                  <a:pt x="33528" y="2095500"/>
                </a:lnTo>
                <a:lnTo>
                  <a:pt x="33528" y="2194529"/>
                </a:lnTo>
                <a:lnTo>
                  <a:pt x="38100" y="2209800"/>
                </a:lnTo>
                <a:lnTo>
                  <a:pt x="43434" y="2191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675107" y="4104042"/>
            <a:ext cx="67235" cy="941294"/>
          </a:xfrm>
          <a:custGeom>
            <a:avLst/>
            <a:gdLst/>
            <a:ahLst/>
            <a:cxnLst/>
            <a:rect l="l" t="t" r="r" b="b"/>
            <a:pathLst>
              <a:path w="76200" h="1066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066800">
                <a:moveTo>
                  <a:pt x="76200" y="939546"/>
                </a:moveTo>
                <a:lnTo>
                  <a:pt x="0" y="939546"/>
                </a:lnTo>
                <a:lnTo>
                  <a:pt x="33528" y="1051529"/>
                </a:lnTo>
                <a:lnTo>
                  <a:pt x="33528" y="952500"/>
                </a:lnTo>
                <a:lnTo>
                  <a:pt x="43434" y="952500"/>
                </a:lnTo>
                <a:lnTo>
                  <a:pt x="43434" y="1048984"/>
                </a:lnTo>
                <a:lnTo>
                  <a:pt x="76200" y="939546"/>
                </a:lnTo>
                <a:close/>
              </a:path>
              <a:path w="76200" h="1066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066800">
                <a:moveTo>
                  <a:pt x="43434" y="939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939546"/>
                </a:lnTo>
                <a:lnTo>
                  <a:pt x="43434" y="939546"/>
                </a:lnTo>
                <a:close/>
              </a:path>
              <a:path w="76200" h="1066800">
                <a:moveTo>
                  <a:pt x="43434" y="1048984"/>
                </a:moveTo>
                <a:lnTo>
                  <a:pt x="43434" y="952500"/>
                </a:lnTo>
                <a:lnTo>
                  <a:pt x="33528" y="952500"/>
                </a:lnTo>
                <a:lnTo>
                  <a:pt x="33528" y="1051529"/>
                </a:lnTo>
                <a:lnTo>
                  <a:pt x="38100" y="1066800"/>
                </a:lnTo>
                <a:lnTo>
                  <a:pt x="43434" y="1048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044901" y="3364453"/>
            <a:ext cx="352985" cy="268941"/>
          </a:xfrm>
          <a:custGeom>
            <a:avLst/>
            <a:gdLst/>
            <a:ahLst/>
            <a:cxnLst/>
            <a:rect l="l" t="t" r="r" b="b"/>
            <a:pathLst>
              <a:path w="400050" h="304800">
                <a:moveTo>
                  <a:pt x="0" y="0"/>
                </a:moveTo>
                <a:lnTo>
                  <a:pt x="0" y="304800"/>
                </a:lnTo>
                <a:lnTo>
                  <a:pt x="400050" y="304800"/>
                </a:lnTo>
                <a:lnTo>
                  <a:pt x="4000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28578" y="3173460"/>
            <a:ext cx="900953" cy="417822"/>
          </a:xfrm>
          <a:prstGeom prst="rect">
            <a:avLst/>
          </a:prstGeom>
        </p:spPr>
        <p:txBody>
          <a:bodyPr vert="horz" wrap="square" lIns="0" tIns="24653" rIns="0" bIns="0" rtlCol="0">
            <a:spAutoFit/>
          </a:bodyPr>
          <a:lstStyle/>
          <a:p>
            <a:pPr marL="12887" algn="ctr" defTabSz="806867">
              <a:spcBef>
                <a:spcPts val="19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5ft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>
              <a:spcBef>
                <a:spcPts val="106"/>
              </a:spcBef>
              <a:tabLst>
                <a:tab pos="470112" algn="l"/>
                <a:tab pos="685276" algn="l"/>
              </a:tabLst>
            </a:pPr>
            <a:r>
              <a:rPr sz="1235" b="1" u="sng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	9ft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044902" y="4978100"/>
            <a:ext cx="440390" cy="268941"/>
          </a:xfrm>
          <a:custGeom>
            <a:avLst/>
            <a:gdLst/>
            <a:ahLst/>
            <a:cxnLst/>
            <a:rect l="l" t="t" r="r" b="b"/>
            <a:pathLst>
              <a:path w="499110" h="304800">
                <a:moveTo>
                  <a:pt x="0" y="0"/>
                </a:moveTo>
                <a:lnTo>
                  <a:pt x="0" y="304800"/>
                </a:lnTo>
                <a:lnTo>
                  <a:pt x="499110" y="304800"/>
                </a:lnTo>
                <a:lnTo>
                  <a:pt x="499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114378" y="5002529"/>
            <a:ext cx="30255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12ft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507019" y="4440218"/>
            <a:ext cx="361949" cy="277346"/>
          </a:xfrm>
          <a:custGeom>
            <a:avLst/>
            <a:gdLst/>
            <a:ahLst/>
            <a:cxnLst/>
            <a:rect l="l" t="t" r="r" b="b"/>
            <a:pathLst>
              <a:path w="410210" h="314325">
                <a:moveTo>
                  <a:pt x="0" y="0"/>
                </a:moveTo>
                <a:lnTo>
                  <a:pt x="0" y="313944"/>
                </a:lnTo>
                <a:lnTo>
                  <a:pt x="409956" y="313944"/>
                </a:lnTo>
                <a:lnTo>
                  <a:pt x="40995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502984" y="4435512"/>
            <a:ext cx="369794" cy="285750"/>
          </a:xfrm>
          <a:custGeom>
            <a:avLst/>
            <a:gdLst/>
            <a:ahLst/>
            <a:cxnLst/>
            <a:rect l="l" t="t" r="r" b="b"/>
            <a:pathLst>
              <a:path w="419100" h="323850">
                <a:moveTo>
                  <a:pt x="419100" y="323850"/>
                </a:moveTo>
                <a:lnTo>
                  <a:pt x="419100" y="0"/>
                </a:lnTo>
                <a:lnTo>
                  <a:pt x="0" y="0"/>
                </a:lnTo>
                <a:lnTo>
                  <a:pt x="0" y="323850"/>
                </a:lnTo>
                <a:lnTo>
                  <a:pt x="4572" y="3238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409956" y="9906"/>
                </a:lnTo>
                <a:lnTo>
                  <a:pt x="409956" y="5334"/>
                </a:lnTo>
                <a:lnTo>
                  <a:pt x="414528" y="9906"/>
                </a:lnTo>
                <a:lnTo>
                  <a:pt x="414528" y="323850"/>
                </a:lnTo>
                <a:lnTo>
                  <a:pt x="419100" y="323850"/>
                </a:lnTo>
                <a:close/>
              </a:path>
              <a:path w="419100" h="3238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419100" h="323850">
                <a:moveTo>
                  <a:pt x="9906" y="314706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14706"/>
                </a:lnTo>
                <a:lnTo>
                  <a:pt x="9906" y="3147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572" y="314706"/>
                </a:lnTo>
                <a:lnTo>
                  <a:pt x="9906" y="319277"/>
                </a:lnTo>
                <a:lnTo>
                  <a:pt x="9906" y="323850"/>
                </a:lnTo>
                <a:lnTo>
                  <a:pt x="409956" y="323850"/>
                </a:lnTo>
                <a:lnTo>
                  <a:pt x="409956" y="319277"/>
                </a:lnTo>
                <a:lnTo>
                  <a:pt x="414528" y="314706"/>
                </a:lnTo>
                <a:close/>
              </a:path>
              <a:path w="419100" h="323850">
                <a:moveTo>
                  <a:pt x="9906" y="323850"/>
                </a:moveTo>
                <a:lnTo>
                  <a:pt x="9906" y="319277"/>
                </a:lnTo>
                <a:lnTo>
                  <a:pt x="4572" y="314706"/>
                </a:lnTo>
                <a:lnTo>
                  <a:pt x="4572" y="323850"/>
                </a:lnTo>
                <a:lnTo>
                  <a:pt x="9906" y="323850"/>
                </a:lnTo>
                <a:close/>
              </a:path>
              <a:path w="419100" h="323850">
                <a:moveTo>
                  <a:pt x="414528" y="9906"/>
                </a:moveTo>
                <a:lnTo>
                  <a:pt x="409956" y="5334"/>
                </a:lnTo>
                <a:lnTo>
                  <a:pt x="409956" y="9906"/>
                </a:lnTo>
                <a:lnTo>
                  <a:pt x="414528" y="99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14528" y="9906"/>
                </a:lnTo>
                <a:lnTo>
                  <a:pt x="409956" y="9906"/>
                </a:lnTo>
                <a:lnTo>
                  <a:pt x="409956" y="314706"/>
                </a:lnTo>
                <a:lnTo>
                  <a:pt x="414528" y="314706"/>
                </a:lnTo>
                <a:close/>
              </a:path>
              <a:path w="419100" h="323850">
                <a:moveTo>
                  <a:pt x="414528" y="323850"/>
                </a:moveTo>
                <a:lnTo>
                  <a:pt x="414528" y="314706"/>
                </a:lnTo>
                <a:lnTo>
                  <a:pt x="409956" y="319277"/>
                </a:lnTo>
                <a:lnTo>
                  <a:pt x="409956" y="323850"/>
                </a:lnTo>
                <a:lnTo>
                  <a:pt x="414528" y="323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576495" y="4464647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6ft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41" name="object 41"/>
          <p:cNvSpPr txBox="1">
            <a:spLocks noGrp="1"/>
          </p:cNvSpPr>
          <p:nvPr>
            <p:ph type="sldNum" sz="quarter" idx="12"/>
          </p:nvPr>
        </p:nvSpPr>
        <p:spPr>
          <a:xfrm>
            <a:off x="0" y="1285115"/>
            <a:ext cx="768545" cy="216009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12</a:t>
            </a:fld>
            <a:r>
              <a:rPr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7080548" y="3015054"/>
            <a:ext cx="2507316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70601" marR="4483" indent="-59955" defTabSz="806867">
              <a:spcBef>
                <a:spcPts val="88"/>
              </a:spcBef>
            </a:pPr>
            <a:r>
              <a:rPr sz="1588" spc="-40" dirty="0">
                <a:solidFill>
                  <a:prstClr val="black"/>
                </a:solidFill>
                <a:latin typeface="Arial"/>
                <a:cs typeface="Arial"/>
              </a:rPr>
              <a:t>Total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and Effective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Stresses 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at Pts. A, B, C,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&amp;</a:t>
            </a:r>
            <a:r>
              <a:rPr sz="1588" spc="-10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D.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304018" y="249390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2798823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48797" y="2998694"/>
            <a:ext cx="3025588" cy="10757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44762" y="2994660"/>
            <a:ext cx="3033993" cy="1084169"/>
          </a:xfrm>
          <a:custGeom>
            <a:avLst/>
            <a:gdLst/>
            <a:ahLst/>
            <a:cxnLst/>
            <a:rect l="l" t="t" r="r" b="b"/>
            <a:pathLst>
              <a:path w="3438525" h="1228725">
                <a:moveTo>
                  <a:pt x="3438144" y="1228343"/>
                </a:moveTo>
                <a:lnTo>
                  <a:pt x="3438144" y="0"/>
                </a:lnTo>
                <a:lnTo>
                  <a:pt x="0" y="0"/>
                </a:lnTo>
                <a:lnTo>
                  <a:pt x="0" y="1228343"/>
                </a:lnTo>
                <a:lnTo>
                  <a:pt x="4572" y="1228343"/>
                </a:lnTo>
                <a:lnTo>
                  <a:pt x="4571" y="9143"/>
                </a:lnTo>
                <a:lnTo>
                  <a:pt x="9143" y="4572"/>
                </a:lnTo>
                <a:lnTo>
                  <a:pt x="9144" y="9143"/>
                </a:lnTo>
                <a:lnTo>
                  <a:pt x="3429000" y="9143"/>
                </a:lnTo>
                <a:lnTo>
                  <a:pt x="3429000" y="4572"/>
                </a:lnTo>
                <a:lnTo>
                  <a:pt x="3433572" y="9143"/>
                </a:lnTo>
                <a:lnTo>
                  <a:pt x="3433572" y="1228343"/>
                </a:lnTo>
                <a:lnTo>
                  <a:pt x="3438144" y="1228343"/>
                </a:lnTo>
                <a:close/>
              </a:path>
              <a:path w="3438525" h="1228725">
                <a:moveTo>
                  <a:pt x="9143" y="9143"/>
                </a:moveTo>
                <a:lnTo>
                  <a:pt x="9143" y="4572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3438525" h="1228725">
                <a:moveTo>
                  <a:pt x="9144" y="1219200"/>
                </a:moveTo>
                <a:lnTo>
                  <a:pt x="9143" y="9143"/>
                </a:lnTo>
                <a:lnTo>
                  <a:pt x="4571" y="9143"/>
                </a:lnTo>
                <a:lnTo>
                  <a:pt x="4572" y="1219200"/>
                </a:lnTo>
                <a:lnTo>
                  <a:pt x="9144" y="1219200"/>
                </a:lnTo>
                <a:close/>
              </a:path>
              <a:path w="3438525" h="1228725">
                <a:moveTo>
                  <a:pt x="3433572" y="1219200"/>
                </a:moveTo>
                <a:lnTo>
                  <a:pt x="4572" y="1219200"/>
                </a:lnTo>
                <a:lnTo>
                  <a:pt x="9144" y="1223772"/>
                </a:lnTo>
                <a:lnTo>
                  <a:pt x="9143" y="1228343"/>
                </a:lnTo>
                <a:lnTo>
                  <a:pt x="3429000" y="1228343"/>
                </a:lnTo>
                <a:lnTo>
                  <a:pt x="3429000" y="1223772"/>
                </a:lnTo>
                <a:lnTo>
                  <a:pt x="3433572" y="1219200"/>
                </a:lnTo>
                <a:close/>
              </a:path>
              <a:path w="3438525" h="1228725">
                <a:moveTo>
                  <a:pt x="9143" y="1228343"/>
                </a:moveTo>
                <a:lnTo>
                  <a:pt x="9144" y="1223772"/>
                </a:lnTo>
                <a:lnTo>
                  <a:pt x="4572" y="1219200"/>
                </a:lnTo>
                <a:lnTo>
                  <a:pt x="4572" y="1228343"/>
                </a:lnTo>
                <a:lnTo>
                  <a:pt x="9143" y="1228343"/>
                </a:lnTo>
                <a:close/>
              </a:path>
              <a:path w="3438525" h="1228725">
                <a:moveTo>
                  <a:pt x="3433572" y="9143"/>
                </a:moveTo>
                <a:lnTo>
                  <a:pt x="3429000" y="4572"/>
                </a:lnTo>
                <a:lnTo>
                  <a:pt x="3429000" y="9143"/>
                </a:lnTo>
                <a:lnTo>
                  <a:pt x="3433572" y="9143"/>
                </a:lnTo>
                <a:close/>
              </a:path>
              <a:path w="3438525" h="1228725">
                <a:moveTo>
                  <a:pt x="3433572" y="1219200"/>
                </a:moveTo>
                <a:lnTo>
                  <a:pt x="3433572" y="9143"/>
                </a:lnTo>
                <a:lnTo>
                  <a:pt x="3429000" y="9143"/>
                </a:lnTo>
                <a:lnTo>
                  <a:pt x="3429000" y="1219200"/>
                </a:lnTo>
                <a:lnTo>
                  <a:pt x="3433572" y="1219200"/>
                </a:lnTo>
                <a:close/>
              </a:path>
              <a:path w="3438525" h="1228725">
                <a:moveTo>
                  <a:pt x="3433572" y="1228343"/>
                </a:moveTo>
                <a:lnTo>
                  <a:pt x="3433572" y="1219200"/>
                </a:lnTo>
                <a:lnTo>
                  <a:pt x="3429000" y="1223772"/>
                </a:lnTo>
                <a:lnTo>
                  <a:pt x="3429000" y="1228343"/>
                </a:lnTo>
                <a:lnTo>
                  <a:pt x="3433572" y="12283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48797" y="4074459"/>
            <a:ext cx="3025588" cy="1949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44762" y="4070424"/>
            <a:ext cx="3033993" cy="1958228"/>
          </a:xfrm>
          <a:custGeom>
            <a:avLst/>
            <a:gdLst/>
            <a:ahLst/>
            <a:cxnLst/>
            <a:rect l="l" t="t" r="r" b="b"/>
            <a:pathLst>
              <a:path w="3438525" h="2219325">
                <a:moveTo>
                  <a:pt x="3438144" y="2218944"/>
                </a:moveTo>
                <a:lnTo>
                  <a:pt x="3438144" y="0"/>
                </a:lnTo>
                <a:lnTo>
                  <a:pt x="0" y="0"/>
                </a:lnTo>
                <a:lnTo>
                  <a:pt x="0" y="2218944"/>
                </a:lnTo>
                <a:lnTo>
                  <a:pt x="4572" y="2218944"/>
                </a:lnTo>
                <a:lnTo>
                  <a:pt x="4571" y="9143"/>
                </a:lnTo>
                <a:lnTo>
                  <a:pt x="9143" y="4572"/>
                </a:lnTo>
                <a:lnTo>
                  <a:pt x="9144" y="9143"/>
                </a:lnTo>
                <a:lnTo>
                  <a:pt x="3429000" y="9143"/>
                </a:lnTo>
                <a:lnTo>
                  <a:pt x="3429000" y="4572"/>
                </a:lnTo>
                <a:lnTo>
                  <a:pt x="3433572" y="9143"/>
                </a:lnTo>
                <a:lnTo>
                  <a:pt x="3433572" y="2218944"/>
                </a:lnTo>
                <a:lnTo>
                  <a:pt x="3438144" y="2218944"/>
                </a:lnTo>
                <a:close/>
              </a:path>
              <a:path w="3438525" h="2219325">
                <a:moveTo>
                  <a:pt x="9143" y="9143"/>
                </a:moveTo>
                <a:lnTo>
                  <a:pt x="9143" y="4572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3438525" h="2219325">
                <a:moveTo>
                  <a:pt x="9144" y="2209800"/>
                </a:moveTo>
                <a:lnTo>
                  <a:pt x="9143" y="9143"/>
                </a:lnTo>
                <a:lnTo>
                  <a:pt x="4571" y="9143"/>
                </a:lnTo>
                <a:lnTo>
                  <a:pt x="4572" y="2209800"/>
                </a:lnTo>
                <a:lnTo>
                  <a:pt x="9144" y="2209800"/>
                </a:lnTo>
                <a:close/>
              </a:path>
              <a:path w="3438525" h="2219325">
                <a:moveTo>
                  <a:pt x="3433572" y="2209800"/>
                </a:moveTo>
                <a:lnTo>
                  <a:pt x="4572" y="2209800"/>
                </a:lnTo>
                <a:lnTo>
                  <a:pt x="9144" y="2214372"/>
                </a:lnTo>
                <a:lnTo>
                  <a:pt x="9144" y="2218944"/>
                </a:lnTo>
                <a:lnTo>
                  <a:pt x="3429000" y="2218944"/>
                </a:lnTo>
                <a:lnTo>
                  <a:pt x="3429000" y="2214372"/>
                </a:lnTo>
                <a:lnTo>
                  <a:pt x="3433572" y="2209800"/>
                </a:lnTo>
                <a:close/>
              </a:path>
              <a:path w="3438525" h="2219325">
                <a:moveTo>
                  <a:pt x="9144" y="2218944"/>
                </a:moveTo>
                <a:lnTo>
                  <a:pt x="9144" y="2214372"/>
                </a:lnTo>
                <a:lnTo>
                  <a:pt x="4572" y="2209800"/>
                </a:lnTo>
                <a:lnTo>
                  <a:pt x="4572" y="2218944"/>
                </a:lnTo>
                <a:lnTo>
                  <a:pt x="9144" y="2218944"/>
                </a:lnTo>
                <a:close/>
              </a:path>
              <a:path w="3438525" h="2219325">
                <a:moveTo>
                  <a:pt x="3433572" y="9143"/>
                </a:moveTo>
                <a:lnTo>
                  <a:pt x="3429000" y="4572"/>
                </a:lnTo>
                <a:lnTo>
                  <a:pt x="3429000" y="9143"/>
                </a:lnTo>
                <a:lnTo>
                  <a:pt x="3433572" y="9143"/>
                </a:lnTo>
                <a:close/>
              </a:path>
              <a:path w="3438525" h="2219325">
                <a:moveTo>
                  <a:pt x="3433572" y="2209800"/>
                </a:moveTo>
                <a:lnTo>
                  <a:pt x="3433572" y="9143"/>
                </a:lnTo>
                <a:lnTo>
                  <a:pt x="3429000" y="9143"/>
                </a:lnTo>
                <a:lnTo>
                  <a:pt x="3429000" y="2209800"/>
                </a:lnTo>
                <a:lnTo>
                  <a:pt x="3433572" y="2209800"/>
                </a:lnTo>
                <a:close/>
              </a:path>
              <a:path w="3438525" h="2219325">
                <a:moveTo>
                  <a:pt x="3433572" y="2218944"/>
                </a:moveTo>
                <a:lnTo>
                  <a:pt x="3433572" y="2209800"/>
                </a:lnTo>
                <a:lnTo>
                  <a:pt x="3429000" y="2214372"/>
                </a:lnTo>
                <a:lnTo>
                  <a:pt x="3429000" y="2218944"/>
                </a:lnTo>
                <a:lnTo>
                  <a:pt x="3433572" y="22189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36502" y="3536240"/>
            <a:ext cx="537882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16001">
            <a:solidFill>
              <a:srgbClr val="333399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930812" y="3394711"/>
            <a:ext cx="216497" cy="1485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84835" y="2483223"/>
            <a:ext cx="3067050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u="heavy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GIVEN SOIL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PROFILE</a:t>
            </a:r>
            <a:r>
              <a:rPr sz="1765" b="1" u="heavy" spc="-4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(NTS):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22718" y="4635425"/>
            <a:ext cx="1515596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spc="-4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4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1588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88247" y="3156249"/>
            <a:ext cx="1530163" cy="7444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102 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1588" spc="-6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408855" y="2998694"/>
            <a:ext cx="1008529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32469" y="5011618"/>
            <a:ext cx="75320" cy="755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732469" y="4003088"/>
            <a:ext cx="75320" cy="755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732469" y="3465206"/>
            <a:ext cx="75320" cy="755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32469" y="5952912"/>
            <a:ext cx="75320" cy="755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36365" y="3426534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36365" y="3829946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36365" y="4838475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927001" y="4838475"/>
            <a:ext cx="963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951990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36365" y="5779770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97649" y="5779770"/>
            <a:ext cx="109817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1086468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644178" y="2998694"/>
            <a:ext cx="67235" cy="537882"/>
          </a:xfrm>
          <a:custGeom>
            <a:avLst/>
            <a:gdLst/>
            <a:ahLst/>
            <a:cxnLst/>
            <a:rect l="l" t="t" r="r" b="b"/>
            <a:pathLst>
              <a:path w="76200" h="609600">
                <a:moveTo>
                  <a:pt x="76200" y="127253"/>
                </a:moveTo>
                <a:lnTo>
                  <a:pt x="38100" y="0"/>
                </a:lnTo>
                <a:lnTo>
                  <a:pt x="0" y="127253"/>
                </a:lnTo>
                <a:lnTo>
                  <a:pt x="33527" y="127253"/>
                </a:lnTo>
                <a:lnTo>
                  <a:pt x="33527" y="114300"/>
                </a:lnTo>
                <a:lnTo>
                  <a:pt x="42672" y="114300"/>
                </a:lnTo>
                <a:lnTo>
                  <a:pt x="42672" y="127253"/>
                </a:lnTo>
                <a:lnTo>
                  <a:pt x="76200" y="127253"/>
                </a:lnTo>
                <a:close/>
              </a:path>
              <a:path w="76200" h="609600">
                <a:moveTo>
                  <a:pt x="76200" y="482345"/>
                </a:moveTo>
                <a:lnTo>
                  <a:pt x="0" y="482345"/>
                </a:lnTo>
                <a:lnTo>
                  <a:pt x="33527" y="594329"/>
                </a:lnTo>
                <a:lnTo>
                  <a:pt x="33527" y="495300"/>
                </a:lnTo>
                <a:lnTo>
                  <a:pt x="42672" y="495300"/>
                </a:lnTo>
                <a:lnTo>
                  <a:pt x="42672" y="594329"/>
                </a:lnTo>
                <a:lnTo>
                  <a:pt x="76200" y="482345"/>
                </a:lnTo>
                <a:close/>
              </a:path>
              <a:path w="76200" h="609600">
                <a:moveTo>
                  <a:pt x="42672" y="127253"/>
                </a:moveTo>
                <a:lnTo>
                  <a:pt x="42672" y="114300"/>
                </a:lnTo>
                <a:lnTo>
                  <a:pt x="33527" y="114300"/>
                </a:lnTo>
                <a:lnTo>
                  <a:pt x="33527" y="127253"/>
                </a:lnTo>
                <a:lnTo>
                  <a:pt x="42672" y="127253"/>
                </a:lnTo>
                <a:close/>
              </a:path>
              <a:path w="76200" h="609600">
                <a:moveTo>
                  <a:pt x="42672" y="482345"/>
                </a:moveTo>
                <a:lnTo>
                  <a:pt x="42672" y="127253"/>
                </a:lnTo>
                <a:lnTo>
                  <a:pt x="33527" y="127253"/>
                </a:lnTo>
                <a:lnTo>
                  <a:pt x="33527" y="482345"/>
                </a:lnTo>
                <a:lnTo>
                  <a:pt x="42672" y="482345"/>
                </a:lnTo>
                <a:close/>
              </a:path>
              <a:path w="76200" h="609600">
                <a:moveTo>
                  <a:pt x="42672" y="594329"/>
                </a:moveTo>
                <a:lnTo>
                  <a:pt x="42672" y="495300"/>
                </a:lnTo>
                <a:lnTo>
                  <a:pt x="33527" y="495300"/>
                </a:lnTo>
                <a:lnTo>
                  <a:pt x="33527" y="594329"/>
                </a:lnTo>
                <a:lnTo>
                  <a:pt x="38100" y="609600"/>
                </a:lnTo>
                <a:lnTo>
                  <a:pt x="42672" y="5943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182060" y="2998694"/>
            <a:ext cx="67235" cy="1075765"/>
          </a:xfrm>
          <a:custGeom>
            <a:avLst/>
            <a:gdLst/>
            <a:ahLst/>
            <a:cxnLst/>
            <a:rect l="l" t="t" r="r" b="b"/>
            <a:pathLst>
              <a:path w="76200" h="1219200">
                <a:moveTo>
                  <a:pt x="76200" y="127253"/>
                </a:moveTo>
                <a:lnTo>
                  <a:pt x="38100" y="0"/>
                </a:lnTo>
                <a:lnTo>
                  <a:pt x="0" y="127253"/>
                </a:lnTo>
                <a:lnTo>
                  <a:pt x="33527" y="127253"/>
                </a:lnTo>
                <a:lnTo>
                  <a:pt x="33527" y="114300"/>
                </a:lnTo>
                <a:lnTo>
                  <a:pt x="42672" y="114300"/>
                </a:lnTo>
                <a:lnTo>
                  <a:pt x="42672" y="127253"/>
                </a:lnTo>
                <a:lnTo>
                  <a:pt x="76200" y="127253"/>
                </a:lnTo>
                <a:close/>
              </a:path>
              <a:path w="76200" h="1219200">
                <a:moveTo>
                  <a:pt x="76200" y="1091945"/>
                </a:moveTo>
                <a:lnTo>
                  <a:pt x="0" y="1091945"/>
                </a:lnTo>
                <a:lnTo>
                  <a:pt x="33527" y="1203929"/>
                </a:lnTo>
                <a:lnTo>
                  <a:pt x="33527" y="1104900"/>
                </a:lnTo>
                <a:lnTo>
                  <a:pt x="42672" y="1104900"/>
                </a:lnTo>
                <a:lnTo>
                  <a:pt x="42672" y="1203929"/>
                </a:lnTo>
                <a:lnTo>
                  <a:pt x="76200" y="1091945"/>
                </a:lnTo>
                <a:close/>
              </a:path>
              <a:path w="76200" h="1219200">
                <a:moveTo>
                  <a:pt x="42672" y="127253"/>
                </a:moveTo>
                <a:lnTo>
                  <a:pt x="42672" y="114300"/>
                </a:lnTo>
                <a:lnTo>
                  <a:pt x="33527" y="114300"/>
                </a:lnTo>
                <a:lnTo>
                  <a:pt x="33527" y="127253"/>
                </a:lnTo>
                <a:lnTo>
                  <a:pt x="42672" y="127253"/>
                </a:lnTo>
                <a:close/>
              </a:path>
              <a:path w="76200" h="1219200">
                <a:moveTo>
                  <a:pt x="42672" y="1091945"/>
                </a:moveTo>
                <a:lnTo>
                  <a:pt x="42672" y="127253"/>
                </a:lnTo>
                <a:lnTo>
                  <a:pt x="33527" y="127253"/>
                </a:lnTo>
                <a:lnTo>
                  <a:pt x="33527" y="1091945"/>
                </a:lnTo>
                <a:lnTo>
                  <a:pt x="42672" y="1091945"/>
                </a:lnTo>
                <a:close/>
              </a:path>
              <a:path w="76200" h="1219200">
                <a:moveTo>
                  <a:pt x="42672" y="1203929"/>
                </a:moveTo>
                <a:lnTo>
                  <a:pt x="42672" y="1104900"/>
                </a:lnTo>
                <a:lnTo>
                  <a:pt x="33527" y="1104900"/>
                </a:lnTo>
                <a:lnTo>
                  <a:pt x="33527" y="1203929"/>
                </a:lnTo>
                <a:lnTo>
                  <a:pt x="38100" y="1219200"/>
                </a:lnTo>
                <a:lnTo>
                  <a:pt x="42672" y="12039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182060" y="4074459"/>
            <a:ext cx="67235" cy="1949824"/>
          </a:xfrm>
          <a:custGeom>
            <a:avLst/>
            <a:gdLst/>
            <a:ahLst/>
            <a:cxnLst/>
            <a:rect l="l" t="t" r="r" b="b"/>
            <a:pathLst>
              <a:path w="76200" h="2209800">
                <a:moveTo>
                  <a:pt x="76200" y="127253"/>
                </a:moveTo>
                <a:lnTo>
                  <a:pt x="38100" y="0"/>
                </a:lnTo>
                <a:lnTo>
                  <a:pt x="0" y="127253"/>
                </a:lnTo>
                <a:lnTo>
                  <a:pt x="33527" y="127253"/>
                </a:lnTo>
                <a:lnTo>
                  <a:pt x="33527" y="114300"/>
                </a:lnTo>
                <a:lnTo>
                  <a:pt x="42672" y="114300"/>
                </a:lnTo>
                <a:lnTo>
                  <a:pt x="42672" y="127253"/>
                </a:lnTo>
                <a:lnTo>
                  <a:pt x="76200" y="127253"/>
                </a:lnTo>
                <a:close/>
              </a:path>
              <a:path w="76200" h="2209800">
                <a:moveTo>
                  <a:pt x="76200" y="2082546"/>
                </a:moveTo>
                <a:lnTo>
                  <a:pt x="0" y="2082546"/>
                </a:lnTo>
                <a:lnTo>
                  <a:pt x="33528" y="2194529"/>
                </a:lnTo>
                <a:lnTo>
                  <a:pt x="33528" y="2095500"/>
                </a:lnTo>
                <a:lnTo>
                  <a:pt x="42672" y="2095500"/>
                </a:lnTo>
                <a:lnTo>
                  <a:pt x="42672" y="2194529"/>
                </a:lnTo>
                <a:lnTo>
                  <a:pt x="76200" y="2082546"/>
                </a:lnTo>
                <a:close/>
              </a:path>
              <a:path w="76200" h="2209800">
                <a:moveTo>
                  <a:pt x="42672" y="127253"/>
                </a:moveTo>
                <a:lnTo>
                  <a:pt x="42672" y="114300"/>
                </a:lnTo>
                <a:lnTo>
                  <a:pt x="33527" y="114300"/>
                </a:lnTo>
                <a:lnTo>
                  <a:pt x="33527" y="127253"/>
                </a:lnTo>
                <a:lnTo>
                  <a:pt x="42672" y="127253"/>
                </a:lnTo>
                <a:close/>
              </a:path>
              <a:path w="76200" h="2209800">
                <a:moveTo>
                  <a:pt x="42672" y="2082546"/>
                </a:moveTo>
                <a:lnTo>
                  <a:pt x="42672" y="127253"/>
                </a:lnTo>
                <a:lnTo>
                  <a:pt x="33527" y="127253"/>
                </a:lnTo>
                <a:lnTo>
                  <a:pt x="33528" y="2082546"/>
                </a:lnTo>
                <a:lnTo>
                  <a:pt x="42672" y="2082546"/>
                </a:lnTo>
                <a:close/>
              </a:path>
              <a:path w="76200" h="2209800">
                <a:moveTo>
                  <a:pt x="42672" y="2194529"/>
                </a:moveTo>
                <a:lnTo>
                  <a:pt x="42672" y="2095500"/>
                </a:lnTo>
                <a:lnTo>
                  <a:pt x="33528" y="2095500"/>
                </a:lnTo>
                <a:lnTo>
                  <a:pt x="33528" y="2194529"/>
                </a:lnTo>
                <a:lnTo>
                  <a:pt x="38100" y="2209800"/>
                </a:lnTo>
                <a:lnTo>
                  <a:pt x="42672" y="21945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644178" y="4074459"/>
            <a:ext cx="67235" cy="941294"/>
          </a:xfrm>
          <a:custGeom>
            <a:avLst/>
            <a:gdLst/>
            <a:ahLst/>
            <a:cxnLst/>
            <a:rect l="l" t="t" r="r" b="b"/>
            <a:pathLst>
              <a:path w="76200" h="1066800">
                <a:moveTo>
                  <a:pt x="76200" y="127253"/>
                </a:moveTo>
                <a:lnTo>
                  <a:pt x="38100" y="0"/>
                </a:lnTo>
                <a:lnTo>
                  <a:pt x="0" y="127253"/>
                </a:lnTo>
                <a:lnTo>
                  <a:pt x="33527" y="127253"/>
                </a:lnTo>
                <a:lnTo>
                  <a:pt x="33527" y="114300"/>
                </a:lnTo>
                <a:lnTo>
                  <a:pt x="42672" y="114300"/>
                </a:lnTo>
                <a:lnTo>
                  <a:pt x="42672" y="127253"/>
                </a:lnTo>
                <a:lnTo>
                  <a:pt x="76200" y="127253"/>
                </a:lnTo>
                <a:close/>
              </a:path>
              <a:path w="76200" h="1066800">
                <a:moveTo>
                  <a:pt x="76200" y="939545"/>
                </a:moveTo>
                <a:lnTo>
                  <a:pt x="0" y="939545"/>
                </a:lnTo>
                <a:lnTo>
                  <a:pt x="33527" y="1051529"/>
                </a:lnTo>
                <a:lnTo>
                  <a:pt x="33527" y="952500"/>
                </a:lnTo>
                <a:lnTo>
                  <a:pt x="42672" y="952500"/>
                </a:lnTo>
                <a:lnTo>
                  <a:pt x="42672" y="1051529"/>
                </a:lnTo>
                <a:lnTo>
                  <a:pt x="76200" y="939545"/>
                </a:lnTo>
                <a:close/>
              </a:path>
              <a:path w="76200" h="1066800">
                <a:moveTo>
                  <a:pt x="42672" y="127253"/>
                </a:moveTo>
                <a:lnTo>
                  <a:pt x="42672" y="114300"/>
                </a:lnTo>
                <a:lnTo>
                  <a:pt x="33527" y="114300"/>
                </a:lnTo>
                <a:lnTo>
                  <a:pt x="33527" y="127253"/>
                </a:lnTo>
                <a:lnTo>
                  <a:pt x="42672" y="127253"/>
                </a:lnTo>
                <a:close/>
              </a:path>
              <a:path w="76200" h="1066800">
                <a:moveTo>
                  <a:pt x="42672" y="939545"/>
                </a:moveTo>
                <a:lnTo>
                  <a:pt x="42672" y="127253"/>
                </a:lnTo>
                <a:lnTo>
                  <a:pt x="33527" y="127253"/>
                </a:lnTo>
                <a:lnTo>
                  <a:pt x="33527" y="939545"/>
                </a:lnTo>
                <a:lnTo>
                  <a:pt x="42672" y="939545"/>
                </a:lnTo>
                <a:close/>
              </a:path>
              <a:path w="76200" h="1066800">
                <a:moveTo>
                  <a:pt x="42672" y="1051529"/>
                </a:moveTo>
                <a:lnTo>
                  <a:pt x="42672" y="952500"/>
                </a:lnTo>
                <a:lnTo>
                  <a:pt x="33527" y="952500"/>
                </a:lnTo>
                <a:lnTo>
                  <a:pt x="33527" y="1051529"/>
                </a:lnTo>
                <a:lnTo>
                  <a:pt x="38100" y="1066800"/>
                </a:lnTo>
                <a:lnTo>
                  <a:pt x="42672" y="10515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013972" y="3334871"/>
            <a:ext cx="352985" cy="268941"/>
          </a:xfrm>
          <a:custGeom>
            <a:avLst/>
            <a:gdLst/>
            <a:ahLst/>
            <a:cxnLst/>
            <a:rect l="l" t="t" r="r" b="b"/>
            <a:pathLst>
              <a:path w="400050" h="304800">
                <a:moveTo>
                  <a:pt x="0" y="0"/>
                </a:moveTo>
                <a:lnTo>
                  <a:pt x="0" y="304800"/>
                </a:lnTo>
                <a:lnTo>
                  <a:pt x="400050" y="304800"/>
                </a:lnTo>
                <a:lnTo>
                  <a:pt x="4000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30413" y="3143878"/>
            <a:ext cx="1098176" cy="872755"/>
          </a:xfrm>
          <a:prstGeom prst="rect">
            <a:avLst/>
          </a:prstGeom>
        </p:spPr>
        <p:txBody>
          <a:bodyPr vert="horz" wrap="square" lIns="0" tIns="24653" rIns="0" bIns="0" rtlCol="0">
            <a:spAutoFit/>
          </a:bodyPr>
          <a:lstStyle/>
          <a:p>
            <a:pPr marR="44266" algn="ctr" defTabSz="806867">
              <a:spcBef>
                <a:spcPts val="19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5ft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marR="57152" algn="ctr" defTabSz="806867">
              <a:spcBef>
                <a:spcPts val="106"/>
              </a:spcBef>
              <a:tabLst>
                <a:tab pos="470112" algn="l"/>
                <a:tab pos="684716" algn="l"/>
              </a:tabLst>
            </a:pPr>
            <a:r>
              <a:rPr sz="1235" b="1" u="sng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	9ft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defTabSz="806867">
              <a:spcBef>
                <a:spcPts val="44"/>
              </a:spcBef>
            </a:pPr>
            <a:endParaRPr sz="1897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ctr" defTabSz="806867">
              <a:tabLst>
                <a:tab pos="1075262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013972" y="4948518"/>
            <a:ext cx="439831" cy="268941"/>
          </a:xfrm>
          <a:custGeom>
            <a:avLst/>
            <a:gdLst/>
            <a:ahLst/>
            <a:cxnLst/>
            <a:rect l="l" t="t" r="r" b="b"/>
            <a:pathLst>
              <a:path w="498475" h="304800">
                <a:moveTo>
                  <a:pt x="0" y="0"/>
                </a:moveTo>
                <a:lnTo>
                  <a:pt x="0" y="304800"/>
                </a:lnTo>
                <a:lnTo>
                  <a:pt x="498348" y="304800"/>
                </a:lnTo>
                <a:lnTo>
                  <a:pt x="49834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82777" y="4972946"/>
            <a:ext cx="30255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12ft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476090" y="4410636"/>
            <a:ext cx="361390" cy="277346"/>
          </a:xfrm>
          <a:custGeom>
            <a:avLst/>
            <a:gdLst/>
            <a:ahLst/>
            <a:cxnLst/>
            <a:rect l="l" t="t" r="r" b="b"/>
            <a:pathLst>
              <a:path w="409575" h="314325">
                <a:moveTo>
                  <a:pt x="0" y="0"/>
                </a:moveTo>
                <a:lnTo>
                  <a:pt x="0" y="313944"/>
                </a:lnTo>
                <a:lnTo>
                  <a:pt x="409193" y="313944"/>
                </a:lnTo>
                <a:lnTo>
                  <a:pt x="40919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472057" y="4406600"/>
            <a:ext cx="369794" cy="285750"/>
          </a:xfrm>
          <a:custGeom>
            <a:avLst/>
            <a:gdLst/>
            <a:ahLst/>
            <a:cxnLst/>
            <a:rect l="l" t="t" r="r" b="b"/>
            <a:pathLst>
              <a:path w="419100" h="323850">
                <a:moveTo>
                  <a:pt x="419100" y="323850"/>
                </a:moveTo>
                <a:lnTo>
                  <a:pt x="419100" y="0"/>
                </a:lnTo>
                <a:lnTo>
                  <a:pt x="0" y="0"/>
                </a:lnTo>
                <a:lnTo>
                  <a:pt x="0" y="323850"/>
                </a:lnTo>
                <a:lnTo>
                  <a:pt x="4572" y="323850"/>
                </a:lnTo>
                <a:lnTo>
                  <a:pt x="4572" y="9143"/>
                </a:lnTo>
                <a:lnTo>
                  <a:pt x="9144" y="4572"/>
                </a:lnTo>
                <a:lnTo>
                  <a:pt x="9144" y="9143"/>
                </a:lnTo>
                <a:lnTo>
                  <a:pt x="409194" y="9143"/>
                </a:lnTo>
                <a:lnTo>
                  <a:pt x="409194" y="4572"/>
                </a:lnTo>
                <a:lnTo>
                  <a:pt x="413765" y="9143"/>
                </a:lnTo>
                <a:lnTo>
                  <a:pt x="413765" y="323850"/>
                </a:lnTo>
                <a:lnTo>
                  <a:pt x="419100" y="323850"/>
                </a:lnTo>
                <a:close/>
              </a:path>
              <a:path w="419100" h="323850">
                <a:moveTo>
                  <a:pt x="9144" y="9143"/>
                </a:moveTo>
                <a:lnTo>
                  <a:pt x="9144" y="4572"/>
                </a:lnTo>
                <a:lnTo>
                  <a:pt x="4572" y="9143"/>
                </a:lnTo>
                <a:lnTo>
                  <a:pt x="9144" y="9143"/>
                </a:lnTo>
                <a:close/>
              </a:path>
              <a:path w="419100" h="323850">
                <a:moveTo>
                  <a:pt x="9144" y="313943"/>
                </a:moveTo>
                <a:lnTo>
                  <a:pt x="9144" y="9143"/>
                </a:lnTo>
                <a:lnTo>
                  <a:pt x="4572" y="9143"/>
                </a:lnTo>
                <a:lnTo>
                  <a:pt x="4572" y="313943"/>
                </a:lnTo>
                <a:lnTo>
                  <a:pt x="9144" y="313943"/>
                </a:lnTo>
                <a:close/>
              </a:path>
              <a:path w="419100" h="323850">
                <a:moveTo>
                  <a:pt x="413765" y="313943"/>
                </a:moveTo>
                <a:lnTo>
                  <a:pt x="4572" y="313943"/>
                </a:lnTo>
                <a:lnTo>
                  <a:pt x="9144" y="318515"/>
                </a:lnTo>
                <a:lnTo>
                  <a:pt x="9144" y="323850"/>
                </a:lnTo>
                <a:lnTo>
                  <a:pt x="409194" y="323850"/>
                </a:lnTo>
                <a:lnTo>
                  <a:pt x="409194" y="318515"/>
                </a:lnTo>
                <a:lnTo>
                  <a:pt x="413765" y="313943"/>
                </a:lnTo>
                <a:close/>
              </a:path>
              <a:path w="419100" h="323850">
                <a:moveTo>
                  <a:pt x="9144" y="323850"/>
                </a:moveTo>
                <a:lnTo>
                  <a:pt x="9144" y="318515"/>
                </a:lnTo>
                <a:lnTo>
                  <a:pt x="4572" y="313943"/>
                </a:lnTo>
                <a:lnTo>
                  <a:pt x="4572" y="323850"/>
                </a:lnTo>
                <a:lnTo>
                  <a:pt x="9144" y="323850"/>
                </a:lnTo>
                <a:close/>
              </a:path>
              <a:path w="419100" h="323850">
                <a:moveTo>
                  <a:pt x="413765" y="9143"/>
                </a:moveTo>
                <a:lnTo>
                  <a:pt x="409194" y="4572"/>
                </a:lnTo>
                <a:lnTo>
                  <a:pt x="409194" y="9143"/>
                </a:lnTo>
                <a:lnTo>
                  <a:pt x="413765" y="9143"/>
                </a:lnTo>
                <a:close/>
              </a:path>
              <a:path w="419100" h="323850">
                <a:moveTo>
                  <a:pt x="413765" y="313943"/>
                </a:moveTo>
                <a:lnTo>
                  <a:pt x="413765" y="9143"/>
                </a:lnTo>
                <a:lnTo>
                  <a:pt x="409194" y="9143"/>
                </a:lnTo>
                <a:lnTo>
                  <a:pt x="409194" y="313943"/>
                </a:lnTo>
                <a:lnTo>
                  <a:pt x="413765" y="313943"/>
                </a:lnTo>
                <a:close/>
              </a:path>
              <a:path w="419100" h="323850">
                <a:moveTo>
                  <a:pt x="413765" y="323850"/>
                </a:moveTo>
                <a:lnTo>
                  <a:pt x="413765" y="313943"/>
                </a:lnTo>
                <a:lnTo>
                  <a:pt x="409194" y="318515"/>
                </a:lnTo>
                <a:lnTo>
                  <a:pt x="409194" y="323850"/>
                </a:lnTo>
                <a:lnTo>
                  <a:pt x="413765" y="323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544895" y="4435064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6ft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005246" y="3800085"/>
            <a:ext cx="113179" cy="190667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1147" i="1" spc="9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endParaRPr sz="114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472531" y="3800085"/>
            <a:ext cx="203947" cy="190667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1147" i="1" spc="4" dirty="0">
                <a:solidFill>
                  <a:prstClr val="black"/>
                </a:solidFill>
                <a:latin typeface="Times New Roman"/>
                <a:cs typeface="Times New Roman"/>
              </a:rPr>
              <a:t>CL</a:t>
            </a:r>
            <a:endParaRPr sz="114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064201" y="3800085"/>
            <a:ext cx="113179" cy="190667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1147" i="1" spc="9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endParaRPr sz="114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810263" y="3610226"/>
            <a:ext cx="1998569" cy="342903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  <a:tabLst>
                <a:tab pos="372055" algn="l"/>
                <a:tab pos="916690" algn="l"/>
                <a:tab pos="1431067" algn="l"/>
              </a:tabLst>
            </a:pPr>
            <a:r>
              <a:rPr sz="2162" i="1" spc="-7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spc="-7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21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62" i="1" spc="-57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162" spc="-5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2030" spc="-1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dirty="0">
                <a:solidFill>
                  <a:prstClr val="black"/>
                </a:solidFill>
                <a:latin typeface="Times New Roman"/>
                <a:cs typeface="Times New Roman"/>
              </a:rPr>
              <a:t>Z	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34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spc="-4" dirty="0">
                <a:solidFill>
                  <a:prstClr val="black"/>
                </a:solidFill>
                <a:latin typeface="Times New Roman"/>
                <a:cs typeface="Times New Roman"/>
              </a:rPr>
              <a:t>102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79770" y="3469520"/>
            <a:ext cx="225238" cy="3248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2030" i="1" spc="4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878429" y="3830582"/>
            <a:ext cx="256054" cy="3248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203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2030" i="1" spc="132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721" spc="13" baseline="44871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endParaRPr sz="1721" baseline="448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8832476" y="3838463"/>
            <a:ext cx="319368" cy="0"/>
          </a:xfrm>
          <a:custGeom>
            <a:avLst/>
            <a:gdLst/>
            <a:ahLst/>
            <a:cxnLst/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ln w="128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171567" y="3624833"/>
            <a:ext cx="527237" cy="3248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2030" spc="13" dirty="0">
                <a:solidFill>
                  <a:prstClr val="black"/>
                </a:solidFill>
                <a:latin typeface="Times New Roman"/>
                <a:cs typeface="Times New Roman"/>
              </a:rPr>
              <a:t>(5</a:t>
            </a:r>
            <a:r>
              <a:rPr sz="2030" spc="-25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40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2030" spc="40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853097" y="4209108"/>
            <a:ext cx="222437" cy="3248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203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810262" y="4349815"/>
            <a:ext cx="1294279" cy="548792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lnSpc>
                <a:spcPts val="2175"/>
              </a:lnSpc>
              <a:spcBef>
                <a:spcPts val="79"/>
              </a:spcBef>
            </a:pPr>
            <a:r>
              <a:rPr sz="2162" i="1" spc="-7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13" baseline="-25641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dirty="0">
                <a:solidFill>
                  <a:prstClr val="black"/>
                </a:solidFill>
                <a:latin typeface="Times New Roman"/>
                <a:cs typeface="Times New Roman"/>
              </a:rPr>
              <a:t>510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4483" algn="r" defTabSz="806867">
              <a:lnSpc>
                <a:spcPts val="2016"/>
              </a:lnSpc>
            </a:pPr>
            <a:r>
              <a:rPr sz="203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2030" i="1" spc="154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721" spc="13" baseline="44871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721" baseline="448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797725" y="4578051"/>
            <a:ext cx="332254" cy="0"/>
          </a:xfrm>
          <a:custGeom>
            <a:avLst/>
            <a:gdLst/>
            <a:ahLst/>
            <a:cxnLst/>
            <a:rect l="l" t="t" r="r" b="b"/>
            <a:pathLst>
              <a:path w="376554">
                <a:moveTo>
                  <a:pt x="0" y="0"/>
                </a:moveTo>
                <a:lnTo>
                  <a:pt x="376428" y="0"/>
                </a:lnTo>
              </a:path>
            </a:pathLst>
          </a:custGeom>
          <a:ln w="128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810262" y="4934089"/>
            <a:ext cx="1218640" cy="342903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  <a:tabLst>
                <a:tab pos="899320" algn="l"/>
              </a:tabLst>
            </a:pPr>
            <a:r>
              <a:rPr sz="2162" i="1" spc="-7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26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044" spc="-2296" baseline="120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3044" spc="502" baseline="12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21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62" i="1" spc="-7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spc="-7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2030" spc="-28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823038" y="5102921"/>
            <a:ext cx="1298201" cy="562466"/>
          </a:xfrm>
          <a:prstGeom prst="rect">
            <a:avLst/>
          </a:prstGeom>
        </p:spPr>
        <p:txBody>
          <a:bodyPr vert="horz" wrap="square" lIns="0" tIns="34738" rIns="0" bIns="0" rtlCol="0">
            <a:spAutoFit/>
          </a:bodyPr>
          <a:lstStyle/>
          <a:p>
            <a:pPr marL="193312" defTabSz="806867">
              <a:spcBef>
                <a:spcPts val="274"/>
              </a:spcBef>
              <a:tabLst>
                <a:tab pos="732904" algn="l"/>
                <a:tab pos="1195731" algn="l"/>
              </a:tabLst>
            </a:pPr>
            <a:r>
              <a:rPr sz="1147" i="1" spc="9" dirty="0">
                <a:solidFill>
                  <a:prstClr val="black"/>
                </a:solidFill>
                <a:latin typeface="Times New Roman"/>
                <a:cs typeface="Times New Roman"/>
              </a:rPr>
              <a:t>A	A	A</a:t>
            </a:r>
            <a:endParaRPr sz="1147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defTabSz="806867">
              <a:spcBef>
                <a:spcPts val="291"/>
              </a:spcBef>
            </a:pPr>
            <a:r>
              <a:rPr sz="2030" i="1" spc="9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721" i="1" spc="13" baseline="-25641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6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dirty="0">
                <a:solidFill>
                  <a:prstClr val="black"/>
                </a:solidFill>
                <a:latin typeface="Times New Roman"/>
                <a:cs typeface="Times New Roman"/>
              </a:rPr>
              <a:t>0</a:t>
            </a: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211657" y="6055829"/>
            <a:ext cx="653303" cy="190667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550798" algn="l"/>
              </a:tabLst>
            </a:pPr>
            <a:r>
              <a:rPr sz="1147" i="1" spc="9" dirty="0">
                <a:solidFill>
                  <a:prstClr val="black"/>
                </a:solidFill>
                <a:latin typeface="Times New Roman"/>
                <a:cs typeface="Times New Roman"/>
              </a:rPr>
              <a:t>A	A</a:t>
            </a:r>
            <a:endParaRPr sz="114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789426" y="5865960"/>
            <a:ext cx="2033868" cy="342903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  <a:tabLst>
                <a:tab pos="1139139" algn="l"/>
              </a:tabLst>
            </a:pPr>
            <a:r>
              <a:rPr sz="2030" spc="-18" dirty="0">
                <a:solidFill>
                  <a:prstClr val="black"/>
                </a:solidFill>
                <a:latin typeface="Symbol"/>
                <a:cs typeface="Symbol"/>
              </a:rPr>
              <a:t></a:t>
            </a:r>
            <a:r>
              <a:rPr sz="2162" i="1" spc="-18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26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044" spc="-2296" baseline="120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3044" spc="502" baseline="12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22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62" i="1" spc="-7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spc="-7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203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dirty="0">
                <a:solidFill>
                  <a:prstClr val="black"/>
                </a:solidFill>
                <a:latin typeface="Times New Roman"/>
                <a:cs typeface="Times New Roman"/>
              </a:rPr>
              <a:t> 510</a:t>
            </a:r>
            <a:r>
              <a:rPr sz="2030" spc="9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044" i="1" spc="6" baseline="33816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3044" baseline="33816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589971" y="6086326"/>
            <a:ext cx="261097" cy="3248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203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2030" i="1" spc="154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721" spc="13" baseline="44871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721" baseline="448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8544038" y="6094207"/>
            <a:ext cx="332254" cy="0"/>
          </a:xfrm>
          <a:custGeom>
            <a:avLst/>
            <a:gdLst/>
            <a:ahLst/>
            <a:cxnLst/>
            <a:rect l="l" t="t" r="r" b="b"/>
            <a:pathLst>
              <a:path w="376554">
                <a:moveTo>
                  <a:pt x="0" y="0"/>
                </a:moveTo>
                <a:lnTo>
                  <a:pt x="376428" y="0"/>
                </a:lnTo>
              </a:path>
            </a:pathLst>
          </a:custGeom>
          <a:ln w="128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956164" y="2643244"/>
            <a:ext cx="2615453" cy="86142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79304" marR="4483" indent="-59955" defTabSz="806867">
              <a:spcBef>
                <a:spcPts val="88"/>
              </a:spcBef>
            </a:pPr>
            <a:r>
              <a:rPr sz="1588" spc="-40" dirty="0">
                <a:solidFill>
                  <a:prstClr val="black"/>
                </a:solidFill>
                <a:latin typeface="Arial"/>
                <a:cs typeface="Arial"/>
              </a:rPr>
              <a:t>Total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and Effective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Stresses 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at Pts. A, B, C,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&amp;</a:t>
            </a:r>
            <a:r>
              <a:rPr sz="1588" spc="-10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D.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11206" defTabSz="806867">
              <a:spcBef>
                <a:spcPts val="732"/>
              </a:spcBef>
            </a:pPr>
            <a:r>
              <a:rPr sz="1765" b="1" u="heavy" spc="-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-7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A: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56" name="object 5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13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11717" y="160613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960056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75300" y="2647980"/>
            <a:ext cx="1975597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</a:pP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56" i="1" spc="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456" i="1" spc="5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19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56" i="1" spc="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1456" i="1" spc="-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21" spc="-2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spc="26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809" i="1" spc="26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456" i="1" spc="3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1456" spc="3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,</a:t>
            </a:r>
            <a:r>
              <a:rPr sz="1456" i="1" spc="3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CL</a:t>
            </a:r>
            <a:r>
              <a:rPr sz="1721" i="1" spc="26" dirty="0">
                <a:solidFill>
                  <a:prstClr val="black"/>
                </a:solidFill>
                <a:latin typeface="Times New Roman"/>
                <a:cs typeface="Times New Roman"/>
              </a:rPr>
              <a:t>X</a:t>
            </a:r>
            <a:r>
              <a:rPr sz="1721" i="1" spc="-24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4</a:t>
            </a:r>
            <a:r>
              <a:rPr sz="1721" spc="-11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35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721" spc="35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612827" y="3321423"/>
            <a:ext cx="273424" cy="0"/>
          </a:xfrm>
          <a:custGeom>
            <a:avLst/>
            <a:gdLst/>
            <a:ahLst/>
            <a:cxnLst/>
            <a:rect l="l" t="t" r="r" b="b"/>
            <a:pathLst>
              <a:path w="309879">
                <a:moveTo>
                  <a:pt x="0" y="0"/>
                </a:moveTo>
                <a:lnTo>
                  <a:pt x="309372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406204" y="3321423"/>
            <a:ext cx="271182" cy="0"/>
          </a:xfrm>
          <a:custGeom>
            <a:avLst/>
            <a:gdLst/>
            <a:ahLst/>
            <a:cxnLst/>
            <a:rect l="l" t="t" r="r" b="b"/>
            <a:pathLst>
              <a:path w="307340">
                <a:moveTo>
                  <a:pt x="0" y="0"/>
                </a:moveTo>
                <a:lnTo>
                  <a:pt x="307086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75300" y="2994915"/>
            <a:ext cx="2379569" cy="42394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lnSpc>
                <a:spcPts val="1650"/>
              </a:lnSpc>
              <a:spcBef>
                <a:spcPts val="106"/>
              </a:spcBef>
              <a:tabLst>
                <a:tab pos="888114" algn="l"/>
                <a:tab pos="1679851" algn="l"/>
              </a:tabLst>
            </a:pPr>
            <a:r>
              <a:rPr sz="2713" i="1" spc="-79" baseline="-32520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713" spc="-79" baseline="-32520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i="1" spc="-4" dirty="0">
                <a:solidFill>
                  <a:prstClr val="black"/>
                </a:solidFill>
                <a:latin typeface="Times New Roman"/>
                <a:cs typeface="Times New Roman"/>
              </a:rPr>
              <a:t>lb	</a:t>
            </a:r>
            <a:r>
              <a:rPr sz="1721" i="1" spc="4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73700" defTabSz="806867">
              <a:lnSpc>
                <a:spcPts val="1544"/>
              </a:lnSpc>
            </a:pPr>
            <a:r>
              <a:rPr sz="1456" i="1" spc="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B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510 </a:t>
            </a:r>
            <a:r>
              <a:rPr sz="2581" i="1" spc="59" baseline="-44159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456" spc="59" baseline="-35353" dirty="0">
                <a:solidFill>
                  <a:prstClr val="black"/>
                </a:solidFill>
                <a:latin typeface="Times New Roman"/>
                <a:cs typeface="Times New Roman"/>
              </a:rPr>
              <a:t>3 </a:t>
            </a:r>
            <a:r>
              <a:rPr sz="1721" spc="26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21" spc="26" dirty="0">
                <a:solidFill>
                  <a:prstClr val="black"/>
                </a:solidFill>
                <a:latin typeface="Times New Roman"/>
                <a:cs typeface="Times New Roman"/>
              </a:rPr>
              <a:t>105 </a:t>
            </a:r>
            <a:r>
              <a:rPr sz="2581" i="1" spc="59" baseline="-44159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456" spc="59" baseline="-35353" dirty="0">
                <a:solidFill>
                  <a:prstClr val="black"/>
                </a:solidFill>
                <a:latin typeface="Times New Roman"/>
                <a:cs typeface="Times New Roman"/>
              </a:rPr>
              <a:t>3 </a:t>
            </a:r>
            <a:r>
              <a:rPr sz="1721" spc="26" dirty="0">
                <a:solidFill>
                  <a:prstClr val="black"/>
                </a:solidFill>
                <a:latin typeface="Times New Roman"/>
                <a:cs typeface="Times New Roman"/>
              </a:rPr>
              <a:t>(4</a:t>
            </a:r>
            <a:r>
              <a:rPr sz="1721" spc="-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35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721" spc="35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38010" y="3914189"/>
            <a:ext cx="99732" cy="163544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971" i="1" spc="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9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75300" y="3753328"/>
            <a:ext cx="1076325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  <a:tabLst>
                <a:tab pos="314902" algn="l"/>
              </a:tabLst>
            </a:pP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spc="-53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930</a:t>
            </a:r>
            <a:r>
              <a:rPr sz="1721" spc="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581" i="1" spc="6" baseline="3276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581" baseline="3276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650030" y="3941933"/>
            <a:ext cx="225798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721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721" i="1" spc="132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456" spc="13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456" baseline="4545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612827" y="3948729"/>
            <a:ext cx="282388" cy="0"/>
          </a:xfrm>
          <a:custGeom>
            <a:avLst/>
            <a:gdLst/>
            <a:ahLst/>
            <a:cxnLst/>
            <a:rect l="l" t="t" r="r" b="b"/>
            <a:pathLst>
              <a:path w="320040">
                <a:moveTo>
                  <a:pt x="0" y="0"/>
                </a:moveTo>
                <a:lnTo>
                  <a:pt x="320040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75300" y="4248852"/>
            <a:ext cx="1108822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</a:pP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23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581" spc="-1277" baseline="1424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1456" i="1" spc="-1277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456" i="1" spc="53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56" i="1" spc="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456" i="1" spc="-19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721" spc="-20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4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456" i="1" spc="6" baseline="-25252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1456" baseline="-25252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94306" y="4870276"/>
            <a:ext cx="507626" cy="163544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411838" algn="l"/>
              </a:tabLst>
            </a:pPr>
            <a:r>
              <a:rPr sz="971" i="1" spc="13" dirty="0">
                <a:solidFill>
                  <a:prstClr val="black"/>
                </a:solidFill>
                <a:latin typeface="Times New Roman"/>
                <a:cs typeface="Times New Roman"/>
              </a:rPr>
              <a:t>B	w</a:t>
            </a:r>
            <a:endParaRPr sz="9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497645" y="4904815"/>
            <a:ext cx="272303" cy="0"/>
          </a:xfrm>
          <a:custGeom>
            <a:avLst/>
            <a:gdLst/>
            <a:ahLst/>
            <a:cxnLst/>
            <a:rect l="l" t="t" r="r" b="b"/>
            <a:pathLst>
              <a:path w="308609">
                <a:moveTo>
                  <a:pt x="0" y="0"/>
                </a:moveTo>
                <a:lnTo>
                  <a:pt x="308610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86057" y="4710086"/>
            <a:ext cx="3260912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  <a:tabLst>
                <a:tab pos="261671" algn="l"/>
                <a:tab pos="654458" algn="l"/>
              </a:tabLst>
            </a:pPr>
            <a:r>
              <a:rPr sz="1721" i="1" dirty="0">
                <a:solidFill>
                  <a:prstClr val="black"/>
                </a:solidFill>
                <a:latin typeface="Times New Roman"/>
                <a:cs typeface="Times New Roman"/>
              </a:rPr>
              <a:t>u	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09" i="1" spc="-35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809" spc="-35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4 </a:t>
            </a:r>
            <a:r>
              <a:rPr sz="1721" i="1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62.4 </a:t>
            </a:r>
            <a:r>
              <a:rPr sz="2581" i="1" spc="-6" baseline="34188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4 </a:t>
            </a:r>
            <a:r>
              <a:rPr sz="1721" i="1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250</a:t>
            </a:r>
            <a:r>
              <a:rPr sz="1721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581" i="1" spc="-6" baseline="34188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581" baseline="3418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534839" y="4898011"/>
            <a:ext cx="153744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  <a:tabLst>
                <a:tab pos="1324046" algn="l"/>
              </a:tabLst>
            </a:pPr>
            <a:r>
              <a:rPr sz="1721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721" i="1" spc="124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456" spc="13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r>
              <a:rPr sz="1456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721" i="1" spc="132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456" spc="13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456" baseline="4545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810750" y="4904815"/>
            <a:ext cx="281268" cy="0"/>
          </a:xfrm>
          <a:custGeom>
            <a:avLst/>
            <a:gdLst/>
            <a:ahLst/>
            <a:cxnLst/>
            <a:rect l="l" t="t" r="r" b="b"/>
            <a:pathLst>
              <a:path w="318770">
                <a:moveTo>
                  <a:pt x="0" y="0"/>
                </a:moveTo>
                <a:lnTo>
                  <a:pt x="318516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938010" y="5497581"/>
            <a:ext cx="946337" cy="163544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466750" algn="l"/>
                <a:tab pos="857296" algn="l"/>
              </a:tabLst>
            </a:pPr>
            <a:r>
              <a:rPr sz="971" i="1" spc="13" dirty="0">
                <a:solidFill>
                  <a:prstClr val="black"/>
                </a:solidFill>
                <a:latin typeface="Times New Roman"/>
                <a:cs typeface="Times New Roman"/>
              </a:rPr>
              <a:t>B	B	B</a:t>
            </a:r>
            <a:endParaRPr sz="9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459320" y="5531447"/>
            <a:ext cx="281268" cy="0"/>
          </a:xfrm>
          <a:custGeom>
            <a:avLst/>
            <a:gdLst/>
            <a:ahLst/>
            <a:cxnLst/>
            <a:rect l="l" t="t" r="r" b="b"/>
            <a:pathLst>
              <a:path w="318770">
                <a:moveTo>
                  <a:pt x="0" y="0"/>
                </a:moveTo>
                <a:lnTo>
                  <a:pt x="318516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75300" y="5336718"/>
            <a:ext cx="2752725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  <a:tabLst>
                <a:tab pos="759799" algn="l"/>
                <a:tab pos="1160431" algn="l"/>
              </a:tabLst>
            </a:pP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22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581" spc="-1945" baseline="1424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581" spc="397" baseline="142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spc="-53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72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dirty="0">
                <a:solidFill>
                  <a:prstClr val="black"/>
                </a:solidFill>
                <a:latin typeface="Times New Roman"/>
                <a:cs typeface="Times New Roman"/>
              </a:rPr>
              <a:t>u	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930 </a:t>
            </a:r>
            <a:r>
              <a:rPr sz="2581" i="1" spc="-6" baseline="34188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 250</a:t>
            </a:r>
            <a:r>
              <a:rPr sz="1721" spc="5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581" i="1" spc="-6" baseline="34188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581" baseline="3418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496529" y="5524644"/>
            <a:ext cx="1057835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  <a:tabLst>
                <a:tab pos="843288" algn="l"/>
              </a:tabLst>
            </a:pPr>
            <a:r>
              <a:rPr sz="1721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721" i="1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721" i="1" spc="-28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56" spc="13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456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21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721" i="1" spc="141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456" spc="13" baseline="4545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456" baseline="4545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291693" y="5531447"/>
            <a:ext cx="282388" cy="0"/>
          </a:xfrm>
          <a:custGeom>
            <a:avLst/>
            <a:gdLst/>
            <a:ahLst/>
            <a:cxnLst/>
            <a:rect l="l" t="t" r="r" b="b"/>
            <a:pathLst>
              <a:path w="320040">
                <a:moveTo>
                  <a:pt x="0" y="0"/>
                </a:moveTo>
                <a:lnTo>
                  <a:pt x="320040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38010" y="6124214"/>
            <a:ext cx="99732" cy="163544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971" i="1" spc="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9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775300" y="5963351"/>
            <a:ext cx="820831" cy="291988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 defTabSz="806867">
              <a:spcBef>
                <a:spcPts val="106"/>
              </a:spcBef>
            </a:pPr>
            <a:r>
              <a:rPr sz="1809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09" i="1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spc="-129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1721" spc="22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21" spc="-27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dirty="0">
                <a:solidFill>
                  <a:prstClr val="black"/>
                </a:solidFill>
                <a:latin typeface="Times New Roman"/>
                <a:cs typeface="Times New Roman"/>
              </a:rPr>
              <a:t>680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656759" y="5844018"/>
            <a:ext cx="194981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721" i="1" spc="4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650030" y="6151277"/>
            <a:ext cx="146237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721" i="1" spc="4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endParaRPr sz="172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789881" y="6146402"/>
            <a:ext cx="85725" cy="163544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971" spc="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97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612827" y="6159424"/>
            <a:ext cx="282388" cy="0"/>
          </a:xfrm>
          <a:custGeom>
            <a:avLst/>
            <a:gdLst/>
            <a:ahLst/>
            <a:cxnLst/>
            <a:rect l="l" t="t" r="r" b="b"/>
            <a:pathLst>
              <a:path w="320040">
                <a:moveTo>
                  <a:pt x="0" y="0"/>
                </a:moveTo>
                <a:lnTo>
                  <a:pt x="320040" y="0"/>
                </a:lnTo>
              </a:path>
            </a:pathLst>
          </a:custGeom>
          <a:ln w="1087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279724" y="3028277"/>
            <a:ext cx="3025588" cy="10757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275691" y="3023571"/>
            <a:ext cx="3034553" cy="1084729"/>
          </a:xfrm>
          <a:custGeom>
            <a:avLst/>
            <a:gdLst/>
            <a:ahLst/>
            <a:cxnLst/>
            <a:rect l="l" t="t" r="r" b="b"/>
            <a:pathLst>
              <a:path w="3439160" h="1229360">
                <a:moveTo>
                  <a:pt x="3438905" y="1229105"/>
                </a:moveTo>
                <a:lnTo>
                  <a:pt x="3438905" y="0"/>
                </a:lnTo>
                <a:lnTo>
                  <a:pt x="0" y="0"/>
                </a:lnTo>
                <a:lnTo>
                  <a:pt x="0" y="1229105"/>
                </a:lnTo>
                <a:lnTo>
                  <a:pt x="4572" y="1229105"/>
                </a:lnTo>
                <a:lnTo>
                  <a:pt x="4572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9000" y="9905"/>
                </a:lnTo>
                <a:lnTo>
                  <a:pt x="3429000" y="5333"/>
                </a:lnTo>
                <a:lnTo>
                  <a:pt x="3433572" y="9905"/>
                </a:lnTo>
                <a:lnTo>
                  <a:pt x="3433572" y="1229105"/>
                </a:lnTo>
                <a:lnTo>
                  <a:pt x="3438905" y="1229105"/>
                </a:lnTo>
                <a:close/>
              </a:path>
              <a:path w="3439160" h="1229360">
                <a:moveTo>
                  <a:pt x="9906" y="9905"/>
                </a:moveTo>
                <a:lnTo>
                  <a:pt x="9906" y="5333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3439160" h="1229360">
                <a:moveTo>
                  <a:pt x="9906" y="12191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219199"/>
                </a:lnTo>
                <a:lnTo>
                  <a:pt x="9906" y="1219199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4572" y="1219199"/>
                </a:lnTo>
                <a:lnTo>
                  <a:pt x="9906" y="1224533"/>
                </a:lnTo>
                <a:lnTo>
                  <a:pt x="9906" y="1229105"/>
                </a:lnTo>
                <a:lnTo>
                  <a:pt x="3429000" y="1229105"/>
                </a:lnTo>
                <a:lnTo>
                  <a:pt x="3429000" y="1224533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9906" y="1229105"/>
                </a:moveTo>
                <a:lnTo>
                  <a:pt x="9906" y="1224533"/>
                </a:lnTo>
                <a:lnTo>
                  <a:pt x="4572" y="1219199"/>
                </a:lnTo>
                <a:lnTo>
                  <a:pt x="4572" y="1229105"/>
                </a:lnTo>
                <a:lnTo>
                  <a:pt x="9906" y="1229105"/>
                </a:lnTo>
                <a:close/>
              </a:path>
              <a:path w="3439160" h="1229360">
                <a:moveTo>
                  <a:pt x="3433572" y="9905"/>
                </a:moveTo>
                <a:lnTo>
                  <a:pt x="3429000" y="5333"/>
                </a:lnTo>
                <a:lnTo>
                  <a:pt x="3429000" y="9905"/>
                </a:lnTo>
                <a:lnTo>
                  <a:pt x="3433572" y="9905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3433572" y="9905"/>
                </a:lnTo>
                <a:lnTo>
                  <a:pt x="3429000" y="9905"/>
                </a:lnTo>
                <a:lnTo>
                  <a:pt x="3429000" y="1219199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3433572" y="1229105"/>
                </a:moveTo>
                <a:lnTo>
                  <a:pt x="3433572" y="1219199"/>
                </a:lnTo>
                <a:lnTo>
                  <a:pt x="3429000" y="1224533"/>
                </a:lnTo>
                <a:lnTo>
                  <a:pt x="3429000" y="1229105"/>
                </a:lnTo>
                <a:lnTo>
                  <a:pt x="3433572" y="1229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279724" y="4104041"/>
            <a:ext cx="3025588" cy="1949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275691" y="4099336"/>
            <a:ext cx="3034553" cy="1958788"/>
          </a:xfrm>
          <a:custGeom>
            <a:avLst/>
            <a:gdLst/>
            <a:ahLst/>
            <a:cxnLst/>
            <a:rect l="l" t="t" r="r" b="b"/>
            <a:pathLst>
              <a:path w="3439160" h="2219959">
                <a:moveTo>
                  <a:pt x="3438905" y="2219705"/>
                </a:moveTo>
                <a:lnTo>
                  <a:pt x="3438905" y="0"/>
                </a:lnTo>
                <a:lnTo>
                  <a:pt x="0" y="0"/>
                </a:lnTo>
                <a:lnTo>
                  <a:pt x="0" y="2219705"/>
                </a:lnTo>
                <a:lnTo>
                  <a:pt x="4572" y="2219705"/>
                </a:lnTo>
                <a:lnTo>
                  <a:pt x="4571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8999" y="9905"/>
                </a:lnTo>
                <a:lnTo>
                  <a:pt x="3428999" y="5333"/>
                </a:lnTo>
                <a:lnTo>
                  <a:pt x="3433571" y="9905"/>
                </a:lnTo>
                <a:lnTo>
                  <a:pt x="3433572" y="2219705"/>
                </a:lnTo>
                <a:lnTo>
                  <a:pt x="3438905" y="2219705"/>
                </a:lnTo>
                <a:close/>
              </a:path>
              <a:path w="3439160" h="2219959">
                <a:moveTo>
                  <a:pt x="9906" y="9905"/>
                </a:moveTo>
                <a:lnTo>
                  <a:pt x="9906" y="5333"/>
                </a:lnTo>
                <a:lnTo>
                  <a:pt x="4571" y="9905"/>
                </a:lnTo>
                <a:lnTo>
                  <a:pt x="9906" y="9905"/>
                </a:lnTo>
                <a:close/>
              </a:path>
              <a:path w="3439160" h="2219959">
                <a:moveTo>
                  <a:pt x="9906" y="2209800"/>
                </a:moveTo>
                <a:lnTo>
                  <a:pt x="9906" y="9905"/>
                </a:lnTo>
                <a:lnTo>
                  <a:pt x="4571" y="9905"/>
                </a:lnTo>
                <a:lnTo>
                  <a:pt x="4572" y="2209800"/>
                </a:lnTo>
                <a:lnTo>
                  <a:pt x="9906" y="2209800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4572" y="2209800"/>
                </a:lnTo>
                <a:lnTo>
                  <a:pt x="9906" y="2215133"/>
                </a:lnTo>
                <a:lnTo>
                  <a:pt x="9906" y="2219705"/>
                </a:lnTo>
                <a:lnTo>
                  <a:pt x="3429000" y="2219705"/>
                </a:lnTo>
                <a:lnTo>
                  <a:pt x="3429000" y="2215133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9906" y="2219705"/>
                </a:moveTo>
                <a:lnTo>
                  <a:pt x="9906" y="2215133"/>
                </a:lnTo>
                <a:lnTo>
                  <a:pt x="4572" y="2209800"/>
                </a:lnTo>
                <a:lnTo>
                  <a:pt x="4572" y="2219705"/>
                </a:lnTo>
                <a:lnTo>
                  <a:pt x="9906" y="2219705"/>
                </a:lnTo>
                <a:close/>
              </a:path>
              <a:path w="3439160" h="2219959">
                <a:moveTo>
                  <a:pt x="3433571" y="9905"/>
                </a:moveTo>
                <a:lnTo>
                  <a:pt x="3428999" y="5333"/>
                </a:lnTo>
                <a:lnTo>
                  <a:pt x="3428999" y="9905"/>
                </a:lnTo>
                <a:lnTo>
                  <a:pt x="3433571" y="9905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3433571" y="9905"/>
                </a:lnTo>
                <a:lnTo>
                  <a:pt x="3428999" y="9905"/>
                </a:lnTo>
                <a:lnTo>
                  <a:pt x="3429000" y="2209800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3433572" y="2219705"/>
                </a:moveTo>
                <a:lnTo>
                  <a:pt x="3433572" y="2209800"/>
                </a:lnTo>
                <a:lnTo>
                  <a:pt x="3429000" y="2215133"/>
                </a:lnTo>
                <a:lnTo>
                  <a:pt x="3429000" y="2219705"/>
                </a:lnTo>
                <a:lnTo>
                  <a:pt x="3433572" y="2219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961740" y="3424293"/>
            <a:ext cx="217169" cy="1485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16436" y="2580042"/>
            <a:ext cx="3067050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u="heavy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GIVEN SOIL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PROFILE</a:t>
            </a:r>
            <a:r>
              <a:rPr sz="1765" b="1" u="heavy" spc="-4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(NTS):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260912" y="5024045"/>
            <a:ext cx="201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spc="-4" dirty="0">
                <a:solidFill>
                  <a:prstClr val="black"/>
                </a:solidFill>
                <a:latin typeface="Arial"/>
                <a:cs typeface="Arial"/>
              </a:rPr>
              <a:t>sat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54318" y="4665008"/>
            <a:ext cx="1515596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spc="-4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>
              <a:tabLst>
                <a:tab pos="553040" algn="l"/>
              </a:tabLst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4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1588" spc="-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19848" y="3185831"/>
            <a:ext cx="1530163" cy="7444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102 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1588" spc="-6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439784" y="3027941"/>
            <a:ext cx="1008529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763396" y="5005323"/>
            <a:ext cx="75740" cy="757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763396" y="4056194"/>
            <a:ext cx="75719" cy="755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763396" y="3528273"/>
            <a:ext cx="75807" cy="756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763396" y="6015978"/>
            <a:ext cx="75807" cy="7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567966" y="345611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567966" y="385952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61343" y="3859529"/>
            <a:ext cx="109817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1086468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567966" y="486805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957931" y="4868059"/>
            <a:ext cx="963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951990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567966" y="5809353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428578" y="5809353"/>
            <a:ext cx="109817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1086468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675107" y="3028277"/>
            <a:ext cx="67235" cy="537882"/>
          </a:xfrm>
          <a:custGeom>
            <a:avLst/>
            <a:gdLst/>
            <a:ahLst/>
            <a:cxnLst/>
            <a:rect l="l" t="t" r="r" b="b"/>
            <a:pathLst>
              <a:path w="76200" h="6096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609600">
                <a:moveTo>
                  <a:pt x="76200" y="482346"/>
                </a:moveTo>
                <a:lnTo>
                  <a:pt x="0" y="482346"/>
                </a:lnTo>
                <a:lnTo>
                  <a:pt x="33528" y="594329"/>
                </a:lnTo>
                <a:lnTo>
                  <a:pt x="33528" y="495300"/>
                </a:lnTo>
                <a:lnTo>
                  <a:pt x="43434" y="495300"/>
                </a:lnTo>
                <a:lnTo>
                  <a:pt x="43434" y="591784"/>
                </a:lnTo>
                <a:lnTo>
                  <a:pt x="76200" y="482346"/>
                </a:lnTo>
                <a:close/>
              </a:path>
              <a:path w="76200" h="6096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609600">
                <a:moveTo>
                  <a:pt x="43434" y="4823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482346"/>
                </a:lnTo>
                <a:lnTo>
                  <a:pt x="43434" y="482346"/>
                </a:lnTo>
                <a:close/>
              </a:path>
              <a:path w="76200" h="609600">
                <a:moveTo>
                  <a:pt x="43434" y="591784"/>
                </a:moveTo>
                <a:lnTo>
                  <a:pt x="43434" y="495300"/>
                </a:lnTo>
                <a:lnTo>
                  <a:pt x="33528" y="495300"/>
                </a:lnTo>
                <a:lnTo>
                  <a:pt x="33528" y="594329"/>
                </a:lnTo>
                <a:lnTo>
                  <a:pt x="38100" y="609600"/>
                </a:lnTo>
                <a:lnTo>
                  <a:pt x="43434" y="5917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212990" y="3028277"/>
            <a:ext cx="67235" cy="1075765"/>
          </a:xfrm>
          <a:custGeom>
            <a:avLst/>
            <a:gdLst/>
            <a:ahLst/>
            <a:cxnLst/>
            <a:rect l="l" t="t" r="r" b="b"/>
            <a:pathLst>
              <a:path w="76200" h="12192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219200">
                <a:moveTo>
                  <a:pt x="76200" y="1091946"/>
                </a:moveTo>
                <a:lnTo>
                  <a:pt x="0" y="1091946"/>
                </a:lnTo>
                <a:lnTo>
                  <a:pt x="33528" y="1203929"/>
                </a:lnTo>
                <a:lnTo>
                  <a:pt x="33528" y="1104900"/>
                </a:lnTo>
                <a:lnTo>
                  <a:pt x="43434" y="1104900"/>
                </a:lnTo>
                <a:lnTo>
                  <a:pt x="43434" y="1201384"/>
                </a:lnTo>
                <a:lnTo>
                  <a:pt x="76200" y="1091946"/>
                </a:lnTo>
                <a:close/>
              </a:path>
              <a:path w="76200" h="12192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219200">
                <a:moveTo>
                  <a:pt x="43434" y="10919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1091946"/>
                </a:lnTo>
                <a:lnTo>
                  <a:pt x="43434" y="1091946"/>
                </a:lnTo>
                <a:close/>
              </a:path>
              <a:path w="76200" h="1219200">
                <a:moveTo>
                  <a:pt x="43434" y="1201384"/>
                </a:moveTo>
                <a:lnTo>
                  <a:pt x="43434" y="1104900"/>
                </a:lnTo>
                <a:lnTo>
                  <a:pt x="33528" y="1104900"/>
                </a:lnTo>
                <a:lnTo>
                  <a:pt x="33528" y="1203929"/>
                </a:lnTo>
                <a:lnTo>
                  <a:pt x="38100" y="1219200"/>
                </a:lnTo>
                <a:lnTo>
                  <a:pt x="43434" y="12013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212990" y="4104041"/>
            <a:ext cx="67235" cy="1949824"/>
          </a:xfrm>
          <a:custGeom>
            <a:avLst/>
            <a:gdLst/>
            <a:ahLst/>
            <a:cxnLst/>
            <a:rect l="l" t="t" r="r" b="b"/>
            <a:pathLst>
              <a:path w="76200" h="2209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2209800">
                <a:moveTo>
                  <a:pt x="76200" y="2082546"/>
                </a:moveTo>
                <a:lnTo>
                  <a:pt x="0" y="2082546"/>
                </a:lnTo>
                <a:lnTo>
                  <a:pt x="33528" y="2194529"/>
                </a:lnTo>
                <a:lnTo>
                  <a:pt x="33528" y="2095500"/>
                </a:lnTo>
                <a:lnTo>
                  <a:pt x="43434" y="2095500"/>
                </a:lnTo>
                <a:lnTo>
                  <a:pt x="43434" y="2191984"/>
                </a:lnTo>
                <a:lnTo>
                  <a:pt x="76200" y="2082546"/>
                </a:lnTo>
                <a:close/>
              </a:path>
              <a:path w="76200" h="2209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2209800">
                <a:moveTo>
                  <a:pt x="43434" y="2082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2082546"/>
                </a:lnTo>
                <a:lnTo>
                  <a:pt x="43434" y="2082546"/>
                </a:lnTo>
                <a:close/>
              </a:path>
              <a:path w="76200" h="2209800">
                <a:moveTo>
                  <a:pt x="43434" y="2191984"/>
                </a:moveTo>
                <a:lnTo>
                  <a:pt x="43434" y="2095500"/>
                </a:lnTo>
                <a:lnTo>
                  <a:pt x="33528" y="2095500"/>
                </a:lnTo>
                <a:lnTo>
                  <a:pt x="33528" y="2194529"/>
                </a:lnTo>
                <a:lnTo>
                  <a:pt x="38100" y="2209800"/>
                </a:lnTo>
                <a:lnTo>
                  <a:pt x="43434" y="2191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675107" y="4104042"/>
            <a:ext cx="67235" cy="941294"/>
          </a:xfrm>
          <a:custGeom>
            <a:avLst/>
            <a:gdLst/>
            <a:ahLst/>
            <a:cxnLst/>
            <a:rect l="l" t="t" r="r" b="b"/>
            <a:pathLst>
              <a:path w="76200" h="1066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066800">
                <a:moveTo>
                  <a:pt x="76200" y="939546"/>
                </a:moveTo>
                <a:lnTo>
                  <a:pt x="0" y="939546"/>
                </a:lnTo>
                <a:lnTo>
                  <a:pt x="33528" y="1051529"/>
                </a:lnTo>
                <a:lnTo>
                  <a:pt x="33528" y="952500"/>
                </a:lnTo>
                <a:lnTo>
                  <a:pt x="43434" y="952500"/>
                </a:lnTo>
                <a:lnTo>
                  <a:pt x="43434" y="1048984"/>
                </a:lnTo>
                <a:lnTo>
                  <a:pt x="76200" y="939546"/>
                </a:lnTo>
                <a:close/>
              </a:path>
              <a:path w="76200" h="1066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066800">
                <a:moveTo>
                  <a:pt x="43434" y="939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939546"/>
                </a:lnTo>
                <a:lnTo>
                  <a:pt x="43434" y="939546"/>
                </a:lnTo>
                <a:close/>
              </a:path>
              <a:path w="76200" h="1066800">
                <a:moveTo>
                  <a:pt x="43434" y="1048984"/>
                </a:moveTo>
                <a:lnTo>
                  <a:pt x="43434" y="952500"/>
                </a:lnTo>
                <a:lnTo>
                  <a:pt x="33528" y="952500"/>
                </a:lnTo>
                <a:lnTo>
                  <a:pt x="33528" y="1051529"/>
                </a:lnTo>
                <a:lnTo>
                  <a:pt x="38100" y="1066800"/>
                </a:lnTo>
                <a:lnTo>
                  <a:pt x="43434" y="1048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721375" y="3427872"/>
            <a:ext cx="123712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548557" algn="l"/>
                <a:tab pos="683035" algn="l"/>
                <a:tab pos="1032677" algn="l"/>
              </a:tabLst>
            </a:pPr>
            <a:r>
              <a:rPr sz="1235" b="1" u="heavy" spc="-4" dirty="0">
                <a:solidFill>
                  <a:prstClr val="black"/>
                </a:solidFill>
                <a:uFill>
                  <a:solidFill>
                    <a:srgbClr val="333399"/>
                  </a:solidFill>
                </a:uFill>
                <a:latin typeface="Arial"/>
                <a:cs typeface="Arial"/>
              </a:rPr>
              <a:t> 	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sz="1235" b="1" u="sng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5f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t</a:t>
            </a:r>
            <a:endParaRPr sz="123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044901" y="3364453"/>
            <a:ext cx="352985" cy="268941"/>
          </a:xfrm>
          <a:custGeom>
            <a:avLst/>
            <a:gdLst/>
            <a:ahLst/>
            <a:cxnLst/>
            <a:rect l="l" t="t" r="r" b="b"/>
            <a:pathLst>
              <a:path w="400050" h="304800">
                <a:moveTo>
                  <a:pt x="0" y="0"/>
                </a:moveTo>
                <a:lnTo>
                  <a:pt x="0" y="304800"/>
                </a:lnTo>
                <a:lnTo>
                  <a:pt x="400050" y="304800"/>
                </a:lnTo>
                <a:lnTo>
                  <a:pt x="4000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114378" y="3388882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9ft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044902" y="4978100"/>
            <a:ext cx="440390" cy="268941"/>
          </a:xfrm>
          <a:custGeom>
            <a:avLst/>
            <a:gdLst/>
            <a:ahLst/>
            <a:cxnLst/>
            <a:rect l="l" t="t" r="r" b="b"/>
            <a:pathLst>
              <a:path w="499110" h="304800">
                <a:moveTo>
                  <a:pt x="0" y="0"/>
                </a:moveTo>
                <a:lnTo>
                  <a:pt x="0" y="304800"/>
                </a:lnTo>
                <a:lnTo>
                  <a:pt x="499110" y="304800"/>
                </a:lnTo>
                <a:lnTo>
                  <a:pt x="499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114378" y="5002529"/>
            <a:ext cx="30255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12ft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5507019" y="4440218"/>
            <a:ext cx="361949" cy="277346"/>
          </a:xfrm>
          <a:custGeom>
            <a:avLst/>
            <a:gdLst/>
            <a:ahLst/>
            <a:cxnLst/>
            <a:rect l="l" t="t" r="r" b="b"/>
            <a:pathLst>
              <a:path w="410210" h="314325">
                <a:moveTo>
                  <a:pt x="0" y="0"/>
                </a:moveTo>
                <a:lnTo>
                  <a:pt x="0" y="313944"/>
                </a:lnTo>
                <a:lnTo>
                  <a:pt x="409956" y="313944"/>
                </a:lnTo>
                <a:lnTo>
                  <a:pt x="40995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502984" y="4435512"/>
            <a:ext cx="369794" cy="285750"/>
          </a:xfrm>
          <a:custGeom>
            <a:avLst/>
            <a:gdLst/>
            <a:ahLst/>
            <a:cxnLst/>
            <a:rect l="l" t="t" r="r" b="b"/>
            <a:pathLst>
              <a:path w="419100" h="323850">
                <a:moveTo>
                  <a:pt x="419100" y="323850"/>
                </a:moveTo>
                <a:lnTo>
                  <a:pt x="419100" y="0"/>
                </a:lnTo>
                <a:lnTo>
                  <a:pt x="0" y="0"/>
                </a:lnTo>
                <a:lnTo>
                  <a:pt x="0" y="323850"/>
                </a:lnTo>
                <a:lnTo>
                  <a:pt x="4572" y="3238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409956" y="9906"/>
                </a:lnTo>
                <a:lnTo>
                  <a:pt x="409956" y="5334"/>
                </a:lnTo>
                <a:lnTo>
                  <a:pt x="414528" y="9906"/>
                </a:lnTo>
                <a:lnTo>
                  <a:pt x="414528" y="323850"/>
                </a:lnTo>
                <a:lnTo>
                  <a:pt x="419100" y="323850"/>
                </a:lnTo>
                <a:close/>
              </a:path>
              <a:path w="419100" h="3238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419100" h="323850">
                <a:moveTo>
                  <a:pt x="9906" y="314706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14706"/>
                </a:lnTo>
                <a:lnTo>
                  <a:pt x="9906" y="3147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572" y="314706"/>
                </a:lnTo>
                <a:lnTo>
                  <a:pt x="9906" y="319277"/>
                </a:lnTo>
                <a:lnTo>
                  <a:pt x="9906" y="323850"/>
                </a:lnTo>
                <a:lnTo>
                  <a:pt x="409956" y="323850"/>
                </a:lnTo>
                <a:lnTo>
                  <a:pt x="409956" y="319277"/>
                </a:lnTo>
                <a:lnTo>
                  <a:pt x="414528" y="314706"/>
                </a:lnTo>
                <a:close/>
              </a:path>
              <a:path w="419100" h="323850">
                <a:moveTo>
                  <a:pt x="9906" y="323850"/>
                </a:moveTo>
                <a:lnTo>
                  <a:pt x="9906" y="319277"/>
                </a:lnTo>
                <a:lnTo>
                  <a:pt x="4572" y="314706"/>
                </a:lnTo>
                <a:lnTo>
                  <a:pt x="4572" y="323850"/>
                </a:lnTo>
                <a:lnTo>
                  <a:pt x="9906" y="323850"/>
                </a:lnTo>
                <a:close/>
              </a:path>
              <a:path w="419100" h="323850">
                <a:moveTo>
                  <a:pt x="414528" y="9906"/>
                </a:moveTo>
                <a:lnTo>
                  <a:pt x="409956" y="5334"/>
                </a:lnTo>
                <a:lnTo>
                  <a:pt x="409956" y="9906"/>
                </a:lnTo>
                <a:lnTo>
                  <a:pt x="414528" y="99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14528" y="9906"/>
                </a:lnTo>
                <a:lnTo>
                  <a:pt x="409956" y="9906"/>
                </a:lnTo>
                <a:lnTo>
                  <a:pt x="409956" y="314706"/>
                </a:lnTo>
                <a:lnTo>
                  <a:pt x="414528" y="314706"/>
                </a:lnTo>
                <a:close/>
              </a:path>
              <a:path w="419100" h="323850">
                <a:moveTo>
                  <a:pt x="414528" y="323850"/>
                </a:moveTo>
                <a:lnTo>
                  <a:pt x="414528" y="314706"/>
                </a:lnTo>
                <a:lnTo>
                  <a:pt x="409956" y="319277"/>
                </a:lnTo>
                <a:lnTo>
                  <a:pt x="409956" y="323850"/>
                </a:lnTo>
                <a:lnTo>
                  <a:pt x="414528" y="323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576495" y="4464647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6ft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4" name="object 6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65" name="object 6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14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96441" y="188061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1707075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38140" y="2531733"/>
            <a:ext cx="1786218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3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257" i="1" spc="92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257" i="1" spc="-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500" spc="-17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22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588" i="1" spc="22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257" i="1" spc="33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1257" spc="33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,</a:t>
            </a:r>
            <a:r>
              <a:rPr sz="1257" i="1" spc="33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SM</a:t>
            </a:r>
            <a:r>
              <a:rPr sz="1257" i="1" spc="6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6</a:t>
            </a:r>
            <a:r>
              <a:rPr sz="1500" spc="-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31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spc="31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75300" y="3090899"/>
            <a:ext cx="96371" cy="144222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378849" y="3122407"/>
            <a:ext cx="239806" cy="0"/>
          </a:xfrm>
          <a:custGeom>
            <a:avLst/>
            <a:gdLst/>
            <a:ahLst/>
            <a:cxnLst/>
            <a:rect l="l" t="t" r="r" b="b"/>
            <a:pathLst>
              <a:path w="271779">
                <a:moveTo>
                  <a:pt x="0" y="0"/>
                </a:moveTo>
                <a:lnTo>
                  <a:pt x="271272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10015" y="3114201"/>
            <a:ext cx="893109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  <a:tabLst>
                <a:tab pos="706569" algn="l"/>
              </a:tabLst>
            </a:pP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97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r>
              <a:rPr sz="1257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97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074735" y="3122407"/>
            <a:ext cx="238125" cy="0"/>
          </a:xfrm>
          <a:custGeom>
            <a:avLst/>
            <a:gdLst/>
            <a:ahLst/>
            <a:cxnLst/>
            <a:rect l="l" t="t" r="r" b="b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38141" y="2950609"/>
            <a:ext cx="2093259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  <a:tabLst>
                <a:tab pos="281843" algn="l"/>
              </a:tabLst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spc="-4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930 </a:t>
            </a:r>
            <a:r>
              <a:rPr sz="2250" i="1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26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500" spc="26" dirty="0">
                <a:solidFill>
                  <a:prstClr val="black"/>
                </a:solidFill>
                <a:latin typeface="Times New Roman"/>
                <a:cs typeface="Times New Roman"/>
              </a:rPr>
              <a:t>115 </a:t>
            </a:r>
            <a:r>
              <a:rPr sz="2250" i="1" spc="6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13" dirty="0">
                <a:solidFill>
                  <a:prstClr val="black"/>
                </a:solidFill>
                <a:latin typeface="Times New Roman"/>
                <a:cs typeface="Times New Roman"/>
              </a:rPr>
              <a:t>(6</a:t>
            </a:r>
            <a:r>
              <a:rPr sz="1500" spc="7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31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spc="31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75300" y="3639539"/>
            <a:ext cx="96371" cy="144222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38141" y="3499249"/>
            <a:ext cx="1027579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  <a:tabLst>
                <a:tab pos="281843" algn="l"/>
              </a:tabLst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spc="-4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1620</a:t>
            </a:r>
            <a:r>
              <a:rPr sz="1500" spc="-7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87991" y="3662168"/>
            <a:ext cx="201146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i="1" spc="-29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456843" y="3671047"/>
            <a:ext cx="247090" cy="0"/>
          </a:xfrm>
          <a:custGeom>
            <a:avLst/>
            <a:gdLst/>
            <a:ahLst/>
            <a:cxnLst/>
            <a:rect l="l" t="t" r="r" b="b"/>
            <a:pathLst>
              <a:path w="280034">
                <a:moveTo>
                  <a:pt x="0" y="0"/>
                </a:moveTo>
                <a:lnTo>
                  <a:pt x="279654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38141" y="3932244"/>
            <a:ext cx="983876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4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-1065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250" spc="-1065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spc="364" baseline="16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3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257" i="1" spc="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spc="-1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257" i="1" spc="-19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257" baseline="-2631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38321" y="4477291"/>
            <a:ext cx="456640" cy="144222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  <a:tabLst>
                <a:tab pos="371495" algn="l"/>
              </a:tabLst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C	w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231392" y="4508798"/>
            <a:ext cx="238685" cy="0"/>
          </a:xfrm>
          <a:custGeom>
            <a:avLst/>
            <a:gdLst/>
            <a:ahLst/>
            <a:cxnLst/>
            <a:rect l="l" t="t" r="r" b="b"/>
            <a:pathLst>
              <a:path w="270509">
                <a:moveTo>
                  <a:pt x="0" y="0"/>
                </a:moveTo>
                <a:lnTo>
                  <a:pt x="270510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648225" y="4336328"/>
            <a:ext cx="3018864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  <a:tabLst>
                <a:tab pos="234215" algn="l"/>
                <a:tab pos="578815" algn="l"/>
              </a:tabLst>
            </a:pP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u	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3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31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spc="31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31" dirty="0">
                <a:solidFill>
                  <a:prstClr val="black"/>
                </a:solidFill>
                <a:latin typeface="Times New Roman"/>
                <a:cs typeface="Times New Roman"/>
              </a:rPr>
              <a:t>10 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62.4 </a:t>
            </a:r>
            <a:r>
              <a:rPr sz="2250" i="1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31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31" dirty="0">
                <a:solidFill>
                  <a:prstClr val="black"/>
                </a:solidFill>
                <a:latin typeface="Times New Roman"/>
                <a:cs typeface="Times New Roman"/>
              </a:rPr>
              <a:t>10 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624</a:t>
            </a:r>
            <a:r>
              <a:rPr sz="1500" spc="15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263898" y="4501264"/>
            <a:ext cx="1426509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  <a:tabLst>
                <a:tab pos="1236635" algn="l"/>
              </a:tabLst>
            </a:pPr>
            <a:r>
              <a:rPr sz="1500" i="1" spc="35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257" spc="53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	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i="1" spc="-29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458436" y="4508798"/>
            <a:ext cx="247090" cy="0"/>
          </a:xfrm>
          <a:custGeom>
            <a:avLst/>
            <a:gdLst/>
            <a:ahLst/>
            <a:cxnLst/>
            <a:rect l="l" t="t" r="r" b="b"/>
            <a:pathLst>
              <a:path w="280034">
                <a:moveTo>
                  <a:pt x="0" y="0"/>
                </a:moveTo>
                <a:lnTo>
                  <a:pt x="279654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205844" y="5056766"/>
            <a:ext cx="24765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280416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638140" y="4770002"/>
            <a:ext cx="2529168" cy="525407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R="13448" algn="ctr" defTabSz="806867">
              <a:lnSpc>
                <a:spcPts val="1407"/>
              </a:lnSpc>
              <a:spcBef>
                <a:spcPts val="97"/>
              </a:spcBef>
              <a:tabLst>
                <a:tab pos="1604767" algn="l"/>
                <a:tab pos="2334310" algn="l"/>
              </a:tabLst>
            </a:pPr>
            <a:r>
              <a:rPr sz="2382" i="1" spc="-72" baseline="-32407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382" spc="-291" baseline="-324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spc="-1694" baseline="-32679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baseline="-3267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l</a:t>
            </a: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9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100297" algn="ctr" defTabSz="806867">
              <a:lnSpc>
                <a:spcPts val="1103"/>
              </a:lnSpc>
              <a:tabLst>
                <a:tab pos="1700583" algn="l"/>
              </a:tabLst>
            </a:pPr>
            <a:r>
              <a:rPr sz="1257" i="1" spc="4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500" spc="3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5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2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257" i="1" spc="-19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257" i="1" spc="92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2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1620	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624</a:t>
            </a:r>
          </a:p>
          <a:p>
            <a:pPr marL="1609811" defTabSz="806867">
              <a:lnSpc>
                <a:spcPts val="1496"/>
              </a:lnSpc>
              <a:tabLst>
                <a:tab pos="2339353" algn="l"/>
              </a:tabLst>
            </a:pPr>
            <a:r>
              <a:rPr sz="150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500" i="1" spc="-24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257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19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935347" y="5056766"/>
            <a:ext cx="248210" cy="0"/>
          </a:xfrm>
          <a:custGeom>
            <a:avLst/>
            <a:gdLst/>
            <a:ahLst/>
            <a:cxnLst/>
            <a:rect l="l" t="t" r="r" b="b"/>
            <a:pathLst>
              <a:path w="281304">
                <a:moveTo>
                  <a:pt x="0" y="0"/>
                </a:moveTo>
                <a:lnTo>
                  <a:pt x="281178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75300" y="5573899"/>
            <a:ext cx="96371" cy="144222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38141" y="5433608"/>
            <a:ext cx="952500" cy="25680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4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1129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1500" spc="24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996</a:t>
            </a:r>
            <a:r>
              <a:rPr sz="1500" spc="-5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spc="13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409996" y="5597872"/>
            <a:ext cx="200584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10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378849" y="5606750"/>
            <a:ext cx="247650" cy="0"/>
          </a:xfrm>
          <a:custGeom>
            <a:avLst/>
            <a:gdLst/>
            <a:ahLst/>
            <a:cxnLst/>
            <a:rect l="l" t="t" r="r" b="b"/>
            <a:pathLst>
              <a:path w="280670">
                <a:moveTo>
                  <a:pt x="0" y="0"/>
                </a:moveTo>
                <a:lnTo>
                  <a:pt x="280416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94049" y="5877568"/>
            <a:ext cx="171450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638140" y="5982921"/>
            <a:ext cx="1051112" cy="409991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lnSpc>
                <a:spcPts val="1597"/>
              </a:lnSpc>
              <a:spcBef>
                <a:spcPts val="97"/>
              </a:spcBef>
            </a:pPr>
            <a:r>
              <a:rPr sz="1588" i="1" spc="-4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3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-1244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250" spc="-1244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spc="377" baseline="16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1000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4483" algn="r" defTabSz="806867">
              <a:lnSpc>
                <a:spcPts val="1490"/>
              </a:lnSpc>
            </a:pP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i="1" spc="-33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456843" y="6154718"/>
            <a:ext cx="247090" cy="0"/>
          </a:xfrm>
          <a:custGeom>
            <a:avLst/>
            <a:gdLst/>
            <a:ahLst/>
            <a:cxnLst/>
            <a:rect l="l" t="t" r="r" b="b"/>
            <a:pathLst>
              <a:path w="280034">
                <a:moveTo>
                  <a:pt x="0" y="0"/>
                </a:moveTo>
                <a:lnTo>
                  <a:pt x="279654" y="0"/>
                </a:lnTo>
              </a:path>
            </a:pathLst>
          </a:custGeom>
          <a:ln w="95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819931" y="5993878"/>
            <a:ext cx="1806949" cy="24327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(round 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to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nearest 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5</a:t>
            </a:r>
            <a:r>
              <a:rPr sz="1500" spc="-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psf)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279724" y="3028277"/>
            <a:ext cx="3025588" cy="10757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275691" y="3023571"/>
            <a:ext cx="3034553" cy="1084729"/>
          </a:xfrm>
          <a:custGeom>
            <a:avLst/>
            <a:gdLst/>
            <a:ahLst/>
            <a:cxnLst/>
            <a:rect l="l" t="t" r="r" b="b"/>
            <a:pathLst>
              <a:path w="3439160" h="1229360">
                <a:moveTo>
                  <a:pt x="3438905" y="1229105"/>
                </a:moveTo>
                <a:lnTo>
                  <a:pt x="3438905" y="0"/>
                </a:lnTo>
                <a:lnTo>
                  <a:pt x="0" y="0"/>
                </a:lnTo>
                <a:lnTo>
                  <a:pt x="0" y="1229105"/>
                </a:lnTo>
                <a:lnTo>
                  <a:pt x="4572" y="1229105"/>
                </a:lnTo>
                <a:lnTo>
                  <a:pt x="4572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9000" y="9905"/>
                </a:lnTo>
                <a:lnTo>
                  <a:pt x="3429000" y="5333"/>
                </a:lnTo>
                <a:lnTo>
                  <a:pt x="3433572" y="9905"/>
                </a:lnTo>
                <a:lnTo>
                  <a:pt x="3433572" y="1229105"/>
                </a:lnTo>
                <a:lnTo>
                  <a:pt x="3438905" y="1229105"/>
                </a:lnTo>
                <a:close/>
              </a:path>
              <a:path w="3439160" h="1229360">
                <a:moveTo>
                  <a:pt x="9906" y="9905"/>
                </a:moveTo>
                <a:lnTo>
                  <a:pt x="9906" y="5333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3439160" h="1229360">
                <a:moveTo>
                  <a:pt x="9906" y="12191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219199"/>
                </a:lnTo>
                <a:lnTo>
                  <a:pt x="9906" y="1219199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4572" y="1219199"/>
                </a:lnTo>
                <a:lnTo>
                  <a:pt x="9906" y="1224533"/>
                </a:lnTo>
                <a:lnTo>
                  <a:pt x="9906" y="1229105"/>
                </a:lnTo>
                <a:lnTo>
                  <a:pt x="3429000" y="1229105"/>
                </a:lnTo>
                <a:lnTo>
                  <a:pt x="3429000" y="1224533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9906" y="1229105"/>
                </a:moveTo>
                <a:lnTo>
                  <a:pt x="9906" y="1224533"/>
                </a:lnTo>
                <a:lnTo>
                  <a:pt x="4572" y="1219199"/>
                </a:lnTo>
                <a:lnTo>
                  <a:pt x="4572" y="1229105"/>
                </a:lnTo>
                <a:lnTo>
                  <a:pt x="9906" y="1229105"/>
                </a:lnTo>
                <a:close/>
              </a:path>
              <a:path w="3439160" h="1229360">
                <a:moveTo>
                  <a:pt x="3433572" y="9905"/>
                </a:moveTo>
                <a:lnTo>
                  <a:pt x="3429000" y="5333"/>
                </a:lnTo>
                <a:lnTo>
                  <a:pt x="3429000" y="9905"/>
                </a:lnTo>
                <a:lnTo>
                  <a:pt x="3433572" y="9905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3433572" y="9905"/>
                </a:lnTo>
                <a:lnTo>
                  <a:pt x="3429000" y="9905"/>
                </a:lnTo>
                <a:lnTo>
                  <a:pt x="3429000" y="1219199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3433572" y="1229105"/>
                </a:moveTo>
                <a:lnTo>
                  <a:pt x="3433572" y="1219199"/>
                </a:lnTo>
                <a:lnTo>
                  <a:pt x="3429000" y="1224533"/>
                </a:lnTo>
                <a:lnTo>
                  <a:pt x="3429000" y="1229105"/>
                </a:lnTo>
                <a:lnTo>
                  <a:pt x="3433572" y="1229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279724" y="4104041"/>
            <a:ext cx="3025588" cy="1949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275691" y="4099336"/>
            <a:ext cx="3034553" cy="1958788"/>
          </a:xfrm>
          <a:custGeom>
            <a:avLst/>
            <a:gdLst/>
            <a:ahLst/>
            <a:cxnLst/>
            <a:rect l="l" t="t" r="r" b="b"/>
            <a:pathLst>
              <a:path w="3439160" h="2219959">
                <a:moveTo>
                  <a:pt x="3438905" y="2219705"/>
                </a:moveTo>
                <a:lnTo>
                  <a:pt x="3438905" y="0"/>
                </a:lnTo>
                <a:lnTo>
                  <a:pt x="0" y="0"/>
                </a:lnTo>
                <a:lnTo>
                  <a:pt x="0" y="2219705"/>
                </a:lnTo>
                <a:lnTo>
                  <a:pt x="4572" y="2219705"/>
                </a:lnTo>
                <a:lnTo>
                  <a:pt x="4571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8999" y="9905"/>
                </a:lnTo>
                <a:lnTo>
                  <a:pt x="3428999" y="5333"/>
                </a:lnTo>
                <a:lnTo>
                  <a:pt x="3433571" y="9905"/>
                </a:lnTo>
                <a:lnTo>
                  <a:pt x="3433572" y="2219705"/>
                </a:lnTo>
                <a:lnTo>
                  <a:pt x="3438905" y="2219705"/>
                </a:lnTo>
                <a:close/>
              </a:path>
              <a:path w="3439160" h="2219959">
                <a:moveTo>
                  <a:pt x="9906" y="9905"/>
                </a:moveTo>
                <a:lnTo>
                  <a:pt x="9906" y="5333"/>
                </a:lnTo>
                <a:lnTo>
                  <a:pt x="4571" y="9905"/>
                </a:lnTo>
                <a:lnTo>
                  <a:pt x="9906" y="9905"/>
                </a:lnTo>
                <a:close/>
              </a:path>
              <a:path w="3439160" h="2219959">
                <a:moveTo>
                  <a:pt x="9906" y="2209800"/>
                </a:moveTo>
                <a:lnTo>
                  <a:pt x="9906" y="9905"/>
                </a:lnTo>
                <a:lnTo>
                  <a:pt x="4571" y="9905"/>
                </a:lnTo>
                <a:lnTo>
                  <a:pt x="4572" y="2209800"/>
                </a:lnTo>
                <a:lnTo>
                  <a:pt x="9906" y="2209800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4572" y="2209800"/>
                </a:lnTo>
                <a:lnTo>
                  <a:pt x="9906" y="2215133"/>
                </a:lnTo>
                <a:lnTo>
                  <a:pt x="9906" y="2219705"/>
                </a:lnTo>
                <a:lnTo>
                  <a:pt x="3429000" y="2219705"/>
                </a:lnTo>
                <a:lnTo>
                  <a:pt x="3429000" y="2215133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9906" y="2219705"/>
                </a:moveTo>
                <a:lnTo>
                  <a:pt x="9906" y="2215133"/>
                </a:lnTo>
                <a:lnTo>
                  <a:pt x="4572" y="2209800"/>
                </a:lnTo>
                <a:lnTo>
                  <a:pt x="4572" y="2219705"/>
                </a:lnTo>
                <a:lnTo>
                  <a:pt x="9906" y="2219705"/>
                </a:lnTo>
                <a:close/>
              </a:path>
              <a:path w="3439160" h="2219959">
                <a:moveTo>
                  <a:pt x="3433571" y="9905"/>
                </a:moveTo>
                <a:lnTo>
                  <a:pt x="3428999" y="5333"/>
                </a:lnTo>
                <a:lnTo>
                  <a:pt x="3428999" y="9905"/>
                </a:lnTo>
                <a:lnTo>
                  <a:pt x="3433571" y="9905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3433571" y="9905"/>
                </a:lnTo>
                <a:lnTo>
                  <a:pt x="3428999" y="9905"/>
                </a:lnTo>
                <a:lnTo>
                  <a:pt x="3429000" y="2209800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3433572" y="2219705"/>
                </a:moveTo>
                <a:lnTo>
                  <a:pt x="3433572" y="2209800"/>
                </a:lnTo>
                <a:lnTo>
                  <a:pt x="3429000" y="2215133"/>
                </a:lnTo>
                <a:lnTo>
                  <a:pt x="3429000" y="2219705"/>
                </a:lnTo>
                <a:lnTo>
                  <a:pt x="3433572" y="2219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767431" y="3565823"/>
            <a:ext cx="537882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16001">
            <a:solidFill>
              <a:srgbClr val="333399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961740" y="3424293"/>
            <a:ext cx="217169" cy="1485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16436" y="2580042"/>
            <a:ext cx="3067050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u="heavy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GIVEN SOIL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PROFILE</a:t>
            </a:r>
            <a:r>
              <a:rPr sz="1765" b="1" u="heavy" spc="-4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(NTS):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954318" y="4665008"/>
            <a:ext cx="1515596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spc="-4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4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1588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19848" y="3185832"/>
            <a:ext cx="1350869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102</a:t>
            </a:r>
            <a:r>
              <a:rPr sz="1588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26441" y="3786916"/>
            <a:ext cx="201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spc="-4" dirty="0">
                <a:solidFill>
                  <a:prstClr val="black"/>
                </a:solidFill>
                <a:latin typeface="Arial"/>
                <a:cs typeface="Arial"/>
              </a:rPr>
              <a:t>sat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043742" y="3669926"/>
            <a:ext cx="1306606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28910" algn="l"/>
              </a:tabLst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1588" spc="-7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439784" y="3027941"/>
            <a:ext cx="1008529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763396" y="5005323"/>
            <a:ext cx="75740" cy="757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763396" y="4056194"/>
            <a:ext cx="75719" cy="755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4763396" y="3528273"/>
            <a:ext cx="75807" cy="756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4763396" y="6015978"/>
            <a:ext cx="75807" cy="7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567966" y="345611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567966" y="385952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567966" y="486805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957931" y="4868059"/>
            <a:ext cx="963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951990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567966" y="5809353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428578" y="5809353"/>
            <a:ext cx="109817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1086468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675107" y="3028277"/>
            <a:ext cx="67235" cy="537882"/>
          </a:xfrm>
          <a:custGeom>
            <a:avLst/>
            <a:gdLst/>
            <a:ahLst/>
            <a:cxnLst/>
            <a:rect l="l" t="t" r="r" b="b"/>
            <a:pathLst>
              <a:path w="76200" h="6096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609600">
                <a:moveTo>
                  <a:pt x="76200" y="482346"/>
                </a:moveTo>
                <a:lnTo>
                  <a:pt x="0" y="482346"/>
                </a:lnTo>
                <a:lnTo>
                  <a:pt x="33528" y="594329"/>
                </a:lnTo>
                <a:lnTo>
                  <a:pt x="33528" y="495300"/>
                </a:lnTo>
                <a:lnTo>
                  <a:pt x="43434" y="495300"/>
                </a:lnTo>
                <a:lnTo>
                  <a:pt x="43434" y="591784"/>
                </a:lnTo>
                <a:lnTo>
                  <a:pt x="76200" y="482346"/>
                </a:lnTo>
                <a:close/>
              </a:path>
              <a:path w="76200" h="6096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609600">
                <a:moveTo>
                  <a:pt x="43434" y="4823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482346"/>
                </a:lnTo>
                <a:lnTo>
                  <a:pt x="43434" y="482346"/>
                </a:lnTo>
                <a:close/>
              </a:path>
              <a:path w="76200" h="609600">
                <a:moveTo>
                  <a:pt x="43434" y="591784"/>
                </a:moveTo>
                <a:lnTo>
                  <a:pt x="43434" y="495300"/>
                </a:lnTo>
                <a:lnTo>
                  <a:pt x="33528" y="495300"/>
                </a:lnTo>
                <a:lnTo>
                  <a:pt x="33528" y="594329"/>
                </a:lnTo>
                <a:lnTo>
                  <a:pt x="38100" y="609600"/>
                </a:lnTo>
                <a:lnTo>
                  <a:pt x="43434" y="5917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212990" y="3028277"/>
            <a:ext cx="67235" cy="1075765"/>
          </a:xfrm>
          <a:custGeom>
            <a:avLst/>
            <a:gdLst/>
            <a:ahLst/>
            <a:cxnLst/>
            <a:rect l="l" t="t" r="r" b="b"/>
            <a:pathLst>
              <a:path w="76200" h="12192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219200">
                <a:moveTo>
                  <a:pt x="76200" y="1091946"/>
                </a:moveTo>
                <a:lnTo>
                  <a:pt x="0" y="1091946"/>
                </a:lnTo>
                <a:lnTo>
                  <a:pt x="33528" y="1203929"/>
                </a:lnTo>
                <a:lnTo>
                  <a:pt x="33528" y="1104900"/>
                </a:lnTo>
                <a:lnTo>
                  <a:pt x="43434" y="1104900"/>
                </a:lnTo>
                <a:lnTo>
                  <a:pt x="43434" y="1201384"/>
                </a:lnTo>
                <a:lnTo>
                  <a:pt x="76200" y="1091946"/>
                </a:lnTo>
                <a:close/>
              </a:path>
              <a:path w="76200" h="12192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219200">
                <a:moveTo>
                  <a:pt x="43434" y="10919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1091946"/>
                </a:lnTo>
                <a:lnTo>
                  <a:pt x="43434" y="1091946"/>
                </a:lnTo>
                <a:close/>
              </a:path>
              <a:path w="76200" h="1219200">
                <a:moveTo>
                  <a:pt x="43434" y="1201384"/>
                </a:moveTo>
                <a:lnTo>
                  <a:pt x="43434" y="1104900"/>
                </a:lnTo>
                <a:lnTo>
                  <a:pt x="33528" y="1104900"/>
                </a:lnTo>
                <a:lnTo>
                  <a:pt x="33528" y="1203929"/>
                </a:lnTo>
                <a:lnTo>
                  <a:pt x="38100" y="1219200"/>
                </a:lnTo>
                <a:lnTo>
                  <a:pt x="43434" y="12013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212990" y="4104041"/>
            <a:ext cx="67235" cy="1949824"/>
          </a:xfrm>
          <a:custGeom>
            <a:avLst/>
            <a:gdLst/>
            <a:ahLst/>
            <a:cxnLst/>
            <a:rect l="l" t="t" r="r" b="b"/>
            <a:pathLst>
              <a:path w="76200" h="2209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2209800">
                <a:moveTo>
                  <a:pt x="76200" y="2082546"/>
                </a:moveTo>
                <a:lnTo>
                  <a:pt x="0" y="2082546"/>
                </a:lnTo>
                <a:lnTo>
                  <a:pt x="33528" y="2194529"/>
                </a:lnTo>
                <a:lnTo>
                  <a:pt x="33528" y="2095500"/>
                </a:lnTo>
                <a:lnTo>
                  <a:pt x="43434" y="2095500"/>
                </a:lnTo>
                <a:lnTo>
                  <a:pt x="43434" y="2191984"/>
                </a:lnTo>
                <a:lnTo>
                  <a:pt x="76200" y="2082546"/>
                </a:lnTo>
                <a:close/>
              </a:path>
              <a:path w="76200" h="2209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2209800">
                <a:moveTo>
                  <a:pt x="43434" y="2082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2082546"/>
                </a:lnTo>
                <a:lnTo>
                  <a:pt x="43434" y="2082546"/>
                </a:lnTo>
                <a:close/>
              </a:path>
              <a:path w="76200" h="2209800">
                <a:moveTo>
                  <a:pt x="43434" y="2191984"/>
                </a:moveTo>
                <a:lnTo>
                  <a:pt x="43434" y="2095500"/>
                </a:lnTo>
                <a:lnTo>
                  <a:pt x="33528" y="2095500"/>
                </a:lnTo>
                <a:lnTo>
                  <a:pt x="33528" y="2194529"/>
                </a:lnTo>
                <a:lnTo>
                  <a:pt x="38100" y="2209800"/>
                </a:lnTo>
                <a:lnTo>
                  <a:pt x="43434" y="2191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5675107" y="4104042"/>
            <a:ext cx="67235" cy="941294"/>
          </a:xfrm>
          <a:custGeom>
            <a:avLst/>
            <a:gdLst/>
            <a:ahLst/>
            <a:cxnLst/>
            <a:rect l="l" t="t" r="r" b="b"/>
            <a:pathLst>
              <a:path w="76200" h="1066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066800">
                <a:moveTo>
                  <a:pt x="76200" y="939546"/>
                </a:moveTo>
                <a:lnTo>
                  <a:pt x="0" y="939546"/>
                </a:lnTo>
                <a:lnTo>
                  <a:pt x="33528" y="1051529"/>
                </a:lnTo>
                <a:lnTo>
                  <a:pt x="33528" y="952500"/>
                </a:lnTo>
                <a:lnTo>
                  <a:pt x="43434" y="952500"/>
                </a:lnTo>
                <a:lnTo>
                  <a:pt x="43434" y="1048984"/>
                </a:lnTo>
                <a:lnTo>
                  <a:pt x="76200" y="939546"/>
                </a:lnTo>
                <a:close/>
              </a:path>
              <a:path w="76200" h="1066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066800">
                <a:moveTo>
                  <a:pt x="43434" y="939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939546"/>
                </a:lnTo>
                <a:lnTo>
                  <a:pt x="43434" y="939546"/>
                </a:lnTo>
                <a:close/>
              </a:path>
              <a:path w="76200" h="1066800">
                <a:moveTo>
                  <a:pt x="43434" y="1048984"/>
                </a:moveTo>
                <a:lnTo>
                  <a:pt x="43434" y="952500"/>
                </a:lnTo>
                <a:lnTo>
                  <a:pt x="33528" y="952500"/>
                </a:lnTo>
                <a:lnTo>
                  <a:pt x="33528" y="1051529"/>
                </a:lnTo>
                <a:lnTo>
                  <a:pt x="38100" y="1066800"/>
                </a:lnTo>
                <a:lnTo>
                  <a:pt x="43434" y="1048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044901" y="3364453"/>
            <a:ext cx="352985" cy="268941"/>
          </a:xfrm>
          <a:custGeom>
            <a:avLst/>
            <a:gdLst/>
            <a:ahLst/>
            <a:cxnLst/>
            <a:rect l="l" t="t" r="r" b="b"/>
            <a:pathLst>
              <a:path w="400050" h="304800">
                <a:moveTo>
                  <a:pt x="0" y="0"/>
                </a:moveTo>
                <a:lnTo>
                  <a:pt x="0" y="304800"/>
                </a:lnTo>
                <a:lnTo>
                  <a:pt x="400050" y="304800"/>
                </a:lnTo>
                <a:lnTo>
                  <a:pt x="4000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361343" y="3173460"/>
            <a:ext cx="1098176" cy="872755"/>
          </a:xfrm>
          <a:prstGeom prst="rect">
            <a:avLst/>
          </a:prstGeom>
        </p:spPr>
        <p:txBody>
          <a:bodyPr vert="horz" wrap="square" lIns="0" tIns="24653" rIns="0" bIns="0" rtlCol="0">
            <a:spAutoFit/>
          </a:bodyPr>
          <a:lstStyle/>
          <a:p>
            <a:pPr marR="42585" algn="ctr" defTabSz="806867">
              <a:spcBef>
                <a:spcPts val="19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5ft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marR="56032" algn="ctr" defTabSz="806867">
              <a:spcBef>
                <a:spcPts val="106"/>
              </a:spcBef>
              <a:tabLst>
                <a:tab pos="470112" algn="l"/>
                <a:tab pos="685276" algn="l"/>
              </a:tabLst>
            </a:pPr>
            <a:r>
              <a:rPr sz="1235" b="1" u="sng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	9ft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defTabSz="806867">
              <a:spcBef>
                <a:spcPts val="44"/>
              </a:spcBef>
            </a:pPr>
            <a:endParaRPr sz="1897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ctr" defTabSz="806867">
              <a:tabLst>
                <a:tab pos="1075262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6044902" y="4978100"/>
            <a:ext cx="440390" cy="268941"/>
          </a:xfrm>
          <a:custGeom>
            <a:avLst/>
            <a:gdLst/>
            <a:ahLst/>
            <a:cxnLst/>
            <a:rect l="l" t="t" r="r" b="b"/>
            <a:pathLst>
              <a:path w="499110" h="304800">
                <a:moveTo>
                  <a:pt x="0" y="0"/>
                </a:moveTo>
                <a:lnTo>
                  <a:pt x="0" y="304800"/>
                </a:lnTo>
                <a:lnTo>
                  <a:pt x="499110" y="304800"/>
                </a:lnTo>
                <a:lnTo>
                  <a:pt x="499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114378" y="5002529"/>
            <a:ext cx="30255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12ft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5507019" y="4440218"/>
            <a:ext cx="361949" cy="277346"/>
          </a:xfrm>
          <a:custGeom>
            <a:avLst/>
            <a:gdLst/>
            <a:ahLst/>
            <a:cxnLst/>
            <a:rect l="l" t="t" r="r" b="b"/>
            <a:pathLst>
              <a:path w="410210" h="314325">
                <a:moveTo>
                  <a:pt x="0" y="0"/>
                </a:moveTo>
                <a:lnTo>
                  <a:pt x="0" y="313944"/>
                </a:lnTo>
                <a:lnTo>
                  <a:pt x="409956" y="313944"/>
                </a:lnTo>
                <a:lnTo>
                  <a:pt x="40995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5502984" y="4435512"/>
            <a:ext cx="369794" cy="285750"/>
          </a:xfrm>
          <a:custGeom>
            <a:avLst/>
            <a:gdLst/>
            <a:ahLst/>
            <a:cxnLst/>
            <a:rect l="l" t="t" r="r" b="b"/>
            <a:pathLst>
              <a:path w="419100" h="323850">
                <a:moveTo>
                  <a:pt x="419100" y="323850"/>
                </a:moveTo>
                <a:lnTo>
                  <a:pt x="419100" y="0"/>
                </a:lnTo>
                <a:lnTo>
                  <a:pt x="0" y="0"/>
                </a:lnTo>
                <a:lnTo>
                  <a:pt x="0" y="323850"/>
                </a:lnTo>
                <a:lnTo>
                  <a:pt x="4572" y="3238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409956" y="9906"/>
                </a:lnTo>
                <a:lnTo>
                  <a:pt x="409956" y="5334"/>
                </a:lnTo>
                <a:lnTo>
                  <a:pt x="414528" y="9906"/>
                </a:lnTo>
                <a:lnTo>
                  <a:pt x="414528" y="323850"/>
                </a:lnTo>
                <a:lnTo>
                  <a:pt x="419100" y="323850"/>
                </a:lnTo>
                <a:close/>
              </a:path>
              <a:path w="419100" h="3238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419100" h="323850">
                <a:moveTo>
                  <a:pt x="9906" y="314706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14706"/>
                </a:lnTo>
                <a:lnTo>
                  <a:pt x="9906" y="3147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572" y="314706"/>
                </a:lnTo>
                <a:lnTo>
                  <a:pt x="9906" y="319277"/>
                </a:lnTo>
                <a:lnTo>
                  <a:pt x="9906" y="323850"/>
                </a:lnTo>
                <a:lnTo>
                  <a:pt x="409956" y="323850"/>
                </a:lnTo>
                <a:lnTo>
                  <a:pt x="409956" y="319277"/>
                </a:lnTo>
                <a:lnTo>
                  <a:pt x="414528" y="314706"/>
                </a:lnTo>
                <a:close/>
              </a:path>
              <a:path w="419100" h="323850">
                <a:moveTo>
                  <a:pt x="9906" y="323850"/>
                </a:moveTo>
                <a:lnTo>
                  <a:pt x="9906" y="319277"/>
                </a:lnTo>
                <a:lnTo>
                  <a:pt x="4572" y="314706"/>
                </a:lnTo>
                <a:lnTo>
                  <a:pt x="4572" y="323850"/>
                </a:lnTo>
                <a:lnTo>
                  <a:pt x="9906" y="323850"/>
                </a:lnTo>
                <a:close/>
              </a:path>
              <a:path w="419100" h="323850">
                <a:moveTo>
                  <a:pt x="414528" y="9906"/>
                </a:moveTo>
                <a:lnTo>
                  <a:pt x="409956" y="5334"/>
                </a:lnTo>
                <a:lnTo>
                  <a:pt x="409956" y="9906"/>
                </a:lnTo>
                <a:lnTo>
                  <a:pt x="414528" y="99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14528" y="9906"/>
                </a:lnTo>
                <a:lnTo>
                  <a:pt x="409956" y="9906"/>
                </a:lnTo>
                <a:lnTo>
                  <a:pt x="409956" y="314706"/>
                </a:lnTo>
                <a:lnTo>
                  <a:pt x="414528" y="314706"/>
                </a:lnTo>
                <a:close/>
              </a:path>
              <a:path w="419100" h="323850">
                <a:moveTo>
                  <a:pt x="414528" y="323850"/>
                </a:moveTo>
                <a:lnTo>
                  <a:pt x="414528" y="314706"/>
                </a:lnTo>
                <a:lnTo>
                  <a:pt x="409956" y="319277"/>
                </a:lnTo>
                <a:lnTo>
                  <a:pt x="409956" y="323850"/>
                </a:lnTo>
                <a:lnTo>
                  <a:pt x="414528" y="323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576495" y="4464647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6ft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67" name="object 6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15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314281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31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05376" y="2597656"/>
            <a:ext cx="1860737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r>
              <a:rPr sz="1257" i="1" spc="53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5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19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257" i="1" spc="-13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500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18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588" i="1" spc="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1257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,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SM</a:t>
            </a:r>
            <a:r>
              <a:rPr sz="1257" i="1" spc="6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22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22" dirty="0">
                <a:solidFill>
                  <a:prstClr val="black"/>
                </a:solidFill>
                <a:latin typeface="Times New Roman"/>
                <a:cs typeface="Times New Roman"/>
              </a:rPr>
              <a:t>12</a:t>
            </a:r>
            <a:r>
              <a:rPr sz="1500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26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spc="26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47242" y="3152162"/>
            <a:ext cx="101974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449446" y="3182919"/>
            <a:ext cx="237565" cy="0"/>
          </a:xfrm>
          <a:custGeom>
            <a:avLst/>
            <a:gdLst/>
            <a:ahLst/>
            <a:cxnLst/>
            <a:rect l="l" t="t" r="r" b="b"/>
            <a:pathLst>
              <a:path w="269240">
                <a:moveTo>
                  <a:pt x="0" y="0"/>
                </a:moveTo>
                <a:lnTo>
                  <a:pt x="268986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71781" y="3176009"/>
            <a:ext cx="196103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0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97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140626" y="3182919"/>
            <a:ext cx="237004" cy="0"/>
          </a:xfrm>
          <a:custGeom>
            <a:avLst/>
            <a:gdLst/>
            <a:ahLst/>
            <a:cxnLst/>
            <a:rect l="l" t="t" r="r" b="b"/>
            <a:pathLst>
              <a:path w="268604">
                <a:moveTo>
                  <a:pt x="0" y="0"/>
                </a:moveTo>
                <a:lnTo>
                  <a:pt x="268224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05376" y="3012499"/>
            <a:ext cx="2164976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288007" algn="l"/>
              </a:tabLst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spc="-53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930 </a:t>
            </a:r>
            <a:r>
              <a:rPr sz="2250" i="1" spc="-6" baseline="32679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18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500" spc="18" dirty="0">
                <a:solidFill>
                  <a:prstClr val="black"/>
                </a:solidFill>
                <a:latin typeface="Times New Roman"/>
                <a:cs typeface="Times New Roman"/>
              </a:rPr>
              <a:t>115 </a:t>
            </a:r>
            <a:r>
              <a:rPr sz="2250" i="1" baseline="32679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-40" dirty="0">
                <a:solidFill>
                  <a:prstClr val="black"/>
                </a:solidFill>
                <a:latin typeface="Times New Roman"/>
                <a:cs typeface="Times New Roman"/>
              </a:rPr>
              <a:t>(12</a:t>
            </a:r>
            <a:r>
              <a:rPr sz="1500" spc="-26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26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r>
              <a:rPr sz="1500" spc="26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47242" y="3696768"/>
            <a:ext cx="101974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33714" y="3453690"/>
            <a:ext cx="268941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00" i="1" u="sng" spc="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500" i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lb</a:t>
            </a:r>
            <a:r>
              <a:rPr sz="1500" i="1" u="sng" spc="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05376" y="3176010"/>
            <a:ext cx="1070162" cy="79358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102539" algn="r" defTabSz="806867">
              <a:spcBef>
                <a:spcPts val="88"/>
              </a:spcBef>
            </a:pP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93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defTabSz="806867">
              <a:lnSpc>
                <a:spcPts val="1597"/>
              </a:lnSpc>
              <a:spcBef>
                <a:spcPts val="1200"/>
              </a:spcBef>
              <a:tabLst>
                <a:tab pos="288007" algn="l"/>
              </a:tabLst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spc="-53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2310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4483" algn="r" defTabSz="806867">
              <a:lnSpc>
                <a:spcPts val="1490"/>
              </a:lnSpc>
            </a:pP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15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05376" y="3987411"/>
            <a:ext cx="1005728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0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spc="-1112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1257" i="1" spc="-1112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r>
              <a:rPr sz="1257" i="1" spc="4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257" i="1" spc="2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r>
              <a:rPr sz="1257" i="1" spc="-19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257" i="1" spc="6" baseline="-26315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1257" baseline="-2631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09590" y="4527124"/>
            <a:ext cx="457760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372615" algn="l"/>
              </a:tabLst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	w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97284" y="4559898"/>
            <a:ext cx="236444" cy="0"/>
          </a:xfrm>
          <a:custGeom>
            <a:avLst/>
            <a:gdLst/>
            <a:ahLst/>
            <a:cxnLst/>
            <a:rect l="l" t="t" r="r" b="b"/>
            <a:pathLst>
              <a:path w="267970">
                <a:moveTo>
                  <a:pt x="0" y="0"/>
                </a:moveTo>
                <a:lnTo>
                  <a:pt x="267462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714789" y="4388132"/>
            <a:ext cx="3003737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241500" algn="l"/>
                <a:tab pos="584418" algn="l"/>
              </a:tabLst>
            </a:pP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u	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35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35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spc="22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22" dirty="0">
                <a:solidFill>
                  <a:prstClr val="black"/>
                </a:solidFill>
                <a:latin typeface="Times New Roman"/>
                <a:cs typeface="Times New Roman"/>
              </a:rPr>
              <a:t>16 </a:t>
            </a:r>
            <a:r>
              <a:rPr sz="150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62.4 </a:t>
            </a:r>
            <a:r>
              <a:rPr sz="2250" i="1" spc="-6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spc="22" dirty="0">
                <a:solidFill>
                  <a:prstClr val="black"/>
                </a:solidFill>
                <a:latin typeface="Symbol"/>
                <a:cs typeface="Symbol"/>
              </a:rPr>
              <a:t></a:t>
            </a:r>
            <a:r>
              <a:rPr sz="1500" spc="22" dirty="0">
                <a:solidFill>
                  <a:prstClr val="black"/>
                </a:solidFill>
                <a:latin typeface="Times New Roman"/>
                <a:cs typeface="Times New Roman"/>
              </a:rPr>
              <a:t>16 </a:t>
            </a:r>
            <a:r>
              <a:rPr sz="1500" i="1" spc="-4" dirty="0">
                <a:solidFill>
                  <a:prstClr val="black"/>
                </a:solidFill>
                <a:latin typeface="Times New Roman"/>
                <a:cs typeface="Times New Roman"/>
              </a:rPr>
              <a:t>ft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998</a:t>
            </a:r>
            <a:r>
              <a:rPr sz="1500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spc="6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328453" y="4550976"/>
            <a:ext cx="1410821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1222627" algn="l"/>
              </a:tabLst>
            </a:pPr>
            <a:r>
              <a:rPr sz="150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93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3</a:t>
            </a:r>
            <a:r>
              <a:rPr sz="1257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15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508863" y="4559898"/>
            <a:ext cx="246529" cy="0"/>
          </a:xfrm>
          <a:custGeom>
            <a:avLst/>
            <a:gdLst/>
            <a:ahLst/>
            <a:cxnLst/>
            <a:rect l="l" t="t" r="r" b="b"/>
            <a:pathLst>
              <a:path w="279400">
                <a:moveTo>
                  <a:pt x="0" y="0"/>
                </a:moveTo>
                <a:lnTo>
                  <a:pt x="278892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847242" y="5073074"/>
            <a:ext cx="101974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705377" y="4933411"/>
            <a:ext cx="547407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21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spc="-1694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spc="416" baseline="16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spc="-1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endParaRPr sz="1588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257378" y="5073074"/>
            <a:ext cx="453838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362530" algn="l"/>
              </a:tabLst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	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306697" y="5104503"/>
            <a:ext cx="244849" cy="0"/>
          </a:xfrm>
          <a:custGeom>
            <a:avLst/>
            <a:gdLst/>
            <a:ahLst/>
            <a:cxnLst/>
            <a:rect l="l" t="t" r="r" b="b"/>
            <a:pathLst>
              <a:path w="277495">
                <a:moveTo>
                  <a:pt x="0" y="0"/>
                </a:moveTo>
                <a:lnTo>
                  <a:pt x="277368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382435" y="4944295"/>
            <a:ext cx="1852893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72615" algn="l"/>
              </a:tabLst>
            </a:pP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spc="-1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i="1" dirty="0">
                <a:solidFill>
                  <a:prstClr val="black"/>
                </a:solidFill>
                <a:latin typeface="Times New Roman"/>
                <a:cs typeface="Times New Roman"/>
              </a:rPr>
              <a:t>u	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2310 </a:t>
            </a:r>
            <a:r>
              <a:rPr sz="2250" i="1" spc="-6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998</a:t>
            </a:r>
            <a:r>
              <a:rPr sz="1500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spc="6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37836" y="5096235"/>
            <a:ext cx="918322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729541" algn="l"/>
              </a:tabLst>
            </a:pPr>
            <a:r>
              <a:rPr sz="150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24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257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00" i="1" spc="4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15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9025441" y="5104503"/>
            <a:ext cx="246529" cy="0"/>
          </a:xfrm>
          <a:custGeom>
            <a:avLst/>
            <a:gdLst/>
            <a:ahLst/>
            <a:cxnLst/>
            <a:rect l="l" t="t" r="r" b="b"/>
            <a:pathLst>
              <a:path w="279400">
                <a:moveTo>
                  <a:pt x="0" y="0"/>
                </a:moveTo>
                <a:lnTo>
                  <a:pt x="278892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847242" y="5617680"/>
            <a:ext cx="101974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705376" y="5478017"/>
            <a:ext cx="1028700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spc="-1694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spc="443" baseline="16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1312</a:t>
            </a:r>
            <a:r>
              <a:rPr sz="1500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spc="-13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57910" y="5640860"/>
            <a:ext cx="199465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0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</a:t>
            </a:r>
            <a:r>
              <a:rPr sz="1500" i="1" spc="124" dirty="0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r>
              <a:rPr sz="1257" spc="19" baseline="43859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57" baseline="438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526766" y="5649109"/>
            <a:ext cx="244849" cy="0"/>
          </a:xfrm>
          <a:custGeom>
            <a:avLst/>
            <a:gdLst/>
            <a:ahLst/>
            <a:cxnLst/>
            <a:rect l="l" t="t" r="r" b="b"/>
            <a:pathLst>
              <a:path w="277495">
                <a:moveTo>
                  <a:pt x="0" y="0"/>
                </a:moveTo>
                <a:lnTo>
                  <a:pt x="277368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847242" y="6162286"/>
            <a:ext cx="101974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i="1" spc="18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705376" y="6023296"/>
            <a:ext cx="1028700" cy="25511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588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588" i="1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spc="-1694" baseline="163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250" spc="443" baseline="16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1310</a:t>
            </a:r>
            <a:r>
              <a:rPr sz="1500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250" i="1" spc="-13" baseline="34313" dirty="0">
                <a:solidFill>
                  <a:prstClr val="black"/>
                </a:solidFill>
                <a:latin typeface="Times New Roman"/>
                <a:cs typeface="Times New Roman"/>
              </a:rPr>
              <a:t>lb</a:t>
            </a:r>
            <a:endParaRPr sz="2250" baseline="3431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557911" y="6185452"/>
            <a:ext cx="127747" cy="2421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0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ft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679616" y="6181783"/>
            <a:ext cx="77881" cy="143090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838" spc="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83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526766" y="6193714"/>
            <a:ext cx="244849" cy="0"/>
          </a:xfrm>
          <a:custGeom>
            <a:avLst/>
            <a:gdLst/>
            <a:ahLst/>
            <a:cxnLst/>
            <a:rect l="l" t="t" r="r" b="b"/>
            <a:pathLst>
              <a:path w="277495">
                <a:moveTo>
                  <a:pt x="0" y="0"/>
                </a:moveTo>
                <a:lnTo>
                  <a:pt x="277368" y="0"/>
                </a:lnTo>
              </a:path>
            </a:pathLst>
          </a:custGeom>
          <a:ln w="944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87383" y="6034179"/>
            <a:ext cx="2159934" cy="37789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00" spc="-9" dirty="0">
                <a:solidFill>
                  <a:prstClr val="black"/>
                </a:solidFill>
                <a:latin typeface="Times New Roman"/>
                <a:cs typeface="Times New Roman"/>
              </a:rPr>
              <a:t>(round </a:t>
            </a:r>
            <a:r>
              <a:rPr sz="1500" spc="-4" dirty="0">
                <a:solidFill>
                  <a:prstClr val="black"/>
                </a:solidFill>
                <a:latin typeface="Times New Roman"/>
                <a:cs typeface="Times New Roman"/>
              </a:rPr>
              <a:t>to </a:t>
            </a:r>
            <a:r>
              <a:rPr sz="1500" spc="-9" dirty="0">
                <a:solidFill>
                  <a:prstClr val="black"/>
                </a:solidFill>
                <a:latin typeface="Times New Roman"/>
                <a:cs typeface="Times New Roman"/>
              </a:rPr>
              <a:t>nearest </a:t>
            </a:r>
            <a:r>
              <a:rPr sz="1500" dirty="0">
                <a:solidFill>
                  <a:prstClr val="black"/>
                </a:solidFill>
                <a:latin typeface="Times New Roman"/>
                <a:cs typeface="Times New Roman"/>
              </a:rPr>
              <a:t>5 </a:t>
            </a:r>
            <a:r>
              <a:rPr sz="1500" spc="-9" dirty="0">
                <a:solidFill>
                  <a:prstClr val="black"/>
                </a:solidFill>
                <a:latin typeface="Times New Roman"/>
                <a:cs typeface="Times New Roman"/>
              </a:rPr>
              <a:t>psf)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R="4483" algn="r" defTabSz="806867">
              <a:spcBef>
                <a:spcPts val="4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12 of</a:t>
            </a:r>
            <a:r>
              <a:rPr sz="882" spc="-12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279724" y="3028277"/>
            <a:ext cx="3025588" cy="10757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275691" y="3023571"/>
            <a:ext cx="3034553" cy="1084729"/>
          </a:xfrm>
          <a:custGeom>
            <a:avLst/>
            <a:gdLst/>
            <a:ahLst/>
            <a:cxnLst/>
            <a:rect l="l" t="t" r="r" b="b"/>
            <a:pathLst>
              <a:path w="3439160" h="1229360">
                <a:moveTo>
                  <a:pt x="3438905" y="1229105"/>
                </a:moveTo>
                <a:lnTo>
                  <a:pt x="3438905" y="0"/>
                </a:lnTo>
                <a:lnTo>
                  <a:pt x="0" y="0"/>
                </a:lnTo>
                <a:lnTo>
                  <a:pt x="0" y="1229105"/>
                </a:lnTo>
                <a:lnTo>
                  <a:pt x="4572" y="1229105"/>
                </a:lnTo>
                <a:lnTo>
                  <a:pt x="4572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9000" y="9905"/>
                </a:lnTo>
                <a:lnTo>
                  <a:pt x="3429000" y="5333"/>
                </a:lnTo>
                <a:lnTo>
                  <a:pt x="3433572" y="9905"/>
                </a:lnTo>
                <a:lnTo>
                  <a:pt x="3433572" y="1229105"/>
                </a:lnTo>
                <a:lnTo>
                  <a:pt x="3438905" y="1229105"/>
                </a:lnTo>
                <a:close/>
              </a:path>
              <a:path w="3439160" h="1229360">
                <a:moveTo>
                  <a:pt x="9906" y="9905"/>
                </a:moveTo>
                <a:lnTo>
                  <a:pt x="9906" y="5333"/>
                </a:lnTo>
                <a:lnTo>
                  <a:pt x="4572" y="9905"/>
                </a:lnTo>
                <a:lnTo>
                  <a:pt x="9906" y="9905"/>
                </a:lnTo>
                <a:close/>
              </a:path>
              <a:path w="3439160" h="1229360">
                <a:moveTo>
                  <a:pt x="9906" y="1219199"/>
                </a:moveTo>
                <a:lnTo>
                  <a:pt x="9906" y="9905"/>
                </a:lnTo>
                <a:lnTo>
                  <a:pt x="4572" y="9905"/>
                </a:lnTo>
                <a:lnTo>
                  <a:pt x="4572" y="1219199"/>
                </a:lnTo>
                <a:lnTo>
                  <a:pt x="9906" y="1219199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4572" y="1219199"/>
                </a:lnTo>
                <a:lnTo>
                  <a:pt x="9906" y="1224533"/>
                </a:lnTo>
                <a:lnTo>
                  <a:pt x="9906" y="1229105"/>
                </a:lnTo>
                <a:lnTo>
                  <a:pt x="3429000" y="1229105"/>
                </a:lnTo>
                <a:lnTo>
                  <a:pt x="3429000" y="1224533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9906" y="1229105"/>
                </a:moveTo>
                <a:lnTo>
                  <a:pt x="9906" y="1224533"/>
                </a:lnTo>
                <a:lnTo>
                  <a:pt x="4572" y="1219199"/>
                </a:lnTo>
                <a:lnTo>
                  <a:pt x="4572" y="1229105"/>
                </a:lnTo>
                <a:lnTo>
                  <a:pt x="9906" y="1229105"/>
                </a:lnTo>
                <a:close/>
              </a:path>
              <a:path w="3439160" h="1229360">
                <a:moveTo>
                  <a:pt x="3433572" y="9905"/>
                </a:moveTo>
                <a:lnTo>
                  <a:pt x="3429000" y="5333"/>
                </a:lnTo>
                <a:lnTo>
                  <a:pt x="3429000" y="9905"/>
                </a:lnTo>
                <a:lnTo>
                  <a:pt x="3433572" y="9905"/>
                </a:lnTo>
                <a:close/>
              </a:path>
              <a:path w="3439160" h="1229360">
                <a:moveTo>
                  <a:pt x="3433572" y="1219199"/>
                </a:moveTo>
                <a:lnTo>
                  <a:pt x="3433572" y="9905"/>
                </a:lnTo>
                <a:lnTo>
                  <a:pt x="3429000" y="9905"/>
                </a:lnTo>
                <a:lnTo>
                  <a:pt x="3429000" y="1219199"/>
                </a:lnTo>
                <a:lnTo>
                  <a:pt x="3433572" y="1219199"/>
                </a:lnTo>
                <a:close/>
              </a:path>
              <a:path w="3439160" h="1229360">
                <a:moveTo>
                  <a:pt x="3433572" y="1229105"/>
                </a:moveTo>
                <a:lnTo>
                  <a:pt x="3433572" y="1219199"/>
                </a:lnTo>
                <a:lnTo>
                  <a:pt x="3429000" y="1224533"/>
                </a:lnTo>
                <a:lnTo>
                  <a:pt x="3429000" y="1229105"/>
                </a:lnTo>
                <a:lnTo>
                  <a:pt x="3433572" y="12291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279724" y="4104041"/>
            <a:ext cx="3025588" cy="19498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275691" y="4099336"/>
            <a:ext cx="3034553" cy="1958788"/>
          </a:xfrm>
          <a:custGeom>
            <a:avLst/>
            <a:gdLst/>
            <a:ahLst/>
            <a:cxnLst/>
            <a:rect l="l" t="t" r="r" b="b"/>
            <a:pathLst>
              <a:path w="3439160" h="2219959">
                <a:moveTo>
                  <a:pt x="3438905" y="2219705"/>
                </a:moveTo>
                <a:lnTo>
                  <a:pt x="3438905" y="0"/>
                </a:lnTo>
                <a:lnTo>
                  <a:pt x="0" y="0"/>
                </a:lnTo>
                <a:lnTo>
                  <a:pt x="0" y="2219705"/>
                </a:lnTo>
                <a:lnTo>
                  <a:pt x="4572" y="2219705"/>
                </a:lnTo>
                <a:lnTo>
                  <a:pt x="4571" y="9905"/>
                </a:lnTo>
                <a:lnTo>
                  <a:pt x="9906" y="5333"/>
                </a:lnTo>
                <a:lnTo>
                  <a:pt x="9906" y="9905"/>
                </a:lnTo>
                <a:lnTo>
                  <a:pt x="3428999" y="9905"/>
                </a:lnTo>
                <a:lnTo>
                  <a:pt x="3428999" y="5333"/>
                </a:lnTo>
                <a:lnTo>
                  <a:pt x="3433571" y="9905"/>
                </a:lnTo>
                <a:lnTo>
                  <a:pt x="3433572" y="2219705"/>
                </a:lnTo>
                <a:lnTo>
                  <a:pt x="3438905" y="2219705"/>
                </a:lnTo>
                <a:close/>
              </a:path>
              <a:path w="3439160" h="2219959">
                <a:moveTo>
                  <a:pt x="9906" y="9905"/>
                </a:moveTo>
                <a:lnTo>
                  <a:pt x="9906" y="5333"/>
                </a:lnTo>
                <a:lnTo>
                  <a:pt x="4571" y="9905"/>
                </a:lnTo>
                <a:lnTo>
                  <a:pt x="9906" y="9905"/>
                </a:lnTo>
                <a:close/>
              </a:path>
              <a:path w="3439160" h="2219959">
                <a:moveTo>
                  <a:pt x="9906" y="2209800"/>
                </a:moveTo>
                <a:lnTo>
                  <a:pt x="9906" y="9905"/>
                </a:lnTo>
                <a:lnTo>
                  <a:pt x="4571" y="9905"/>
                </a:lnTo>
                <a:lnTo>
                  <a:pt x="4572" y="2209800"/>
                </a:lnTo>
                <a:lnTo>
                  <a:pt x="9906" y="2209800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4572" y="2209800"/>
                </a:lnTo>
                <a:lnTo>
                  <a:pt x="9906" y="2215133"/>
                </a:lnTo>
                <a:lnTo>
                  <a:pt x="9906" y="2219705"/>
                </a:lnTo>
                <a:lnTo>
                  <a:pt x="3429000" y="2219705"/>
                </a:lnTo>
                <a:lnTo>
                  <a:pt x="3429000" y="2215133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9906" y="2219705"/>
                </a:moveTo>
                <a:lnTo>
                  <a:pt x="9906" y="2215133"/>
                </a:lnTo>
                <a:lnTo>
                  <a:pt x="4572" y="2209800"/>
                </a:lnTo>
                <a:lnTo>
                  <a:pt x="4572" y="2219705"/>
                </a:lnTo>
                <a:lnTo>
                  <a:pt x="9906" y="2219705"/>
                </a:lnTo>
                <a:close/>
              </a:path>
              <a:path w="3439160" h="2219959">
                <a:moveTo>
                  <a:pt x="3433571" y="9905"/>
                </a:moveTo>
                <a:lnTo>
                  <a:pt x="3428999" y="5333"/>
                </a:lnTo>
                <a:lnTo>
                  <a:pt x="3428999" y="9905"/>
                </a:lnTo>
                <a:lnTo>
                  <a:pt x="3433571" y="9905"/>
                </a:lnTo>
                <a:close/>
              </a:path>
              <a:path w="3439160" h="2219959">
                <a:moveTo>
                  <a:pt x="3433572" y="2209800"/>
                </a:moveTo>
                <a:lnTo>
                  <a:pt x="3433571" y="9905"/>
                </a:lnTo>
                <a:lnTo>
                  <a:pt x="3428999" y="9905"/>
                </a:lnTo>
                <a:lnTo>
                  <a:pt x="3429000" y="2209800"/>
                </a:lnTo>
                <a:lnTo>
                  <a:pt x="3433572" y="2209800"/>
                </a:lnTo>
                <a:close/>
              </a:path>
              <a:path w="3439160" h="2219959">
                <a:moveTo>
                  <a:pt x="3433572" y="2219705"/>
                </a:moveTo>
                <a:lnTo>
                  <a:pt x="3433572" y="2209800"/>
                </a:lnTo>
                <a:lnTo>
                  <a:pt x="3429000" y="2215133"/>
                </a:lnTo>
                <a:lnTo>
                  <a:pt x="3429000" y="2219705"/>
                </a:lnTo>
                <a:lnTo>
                  <a:pt x="3433572" y="22197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767431" y="3565823"/>
            <a:ext cx="537882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16001">
            <a:solidFill>
              <a:srgbClr val="333399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961740" y="3424293"/>
            <a:ext cx="217169" cy="1485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416436" y="2580042"/>
            <a:ext cx="3067050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u="heavy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GIVEN SOIL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PROFILE</a:t>
            </a:r>
            <a:r>
              <a:rPr sz="1765" b="1" u="heavy" spc="-4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(NTS):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954318" y="4665008"/>
            <a:ext cx="324971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spc="-4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60912" y="5024045"/>
            <a:ext cx="201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spc="-4" dirty="0">
                <a:solidFill>
                  <a:prstClr val="black"/>
                </a:solidFill>
                <a:latin typeface="Arial"/>
                <a:cs typeface="Arial"/>
              </a:rPr>
              <a:t>sat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78212" y="4907055"/>
            <a:ext cx="1291478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28910" algn="l"/>
              </a:tabLst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4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1588" spc="-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19848" y="3185831"/>
            <a:ext cx="1530163" cy="7444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102 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  <a:p>
            <a:pPr marL="234776" defTabSz="806867"/>
            <a:r>
              <a:rPr sz="1588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588" spc="-6" baseline="-20833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1588" spc="-6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lb/ft</a:t>
            </a:r>
            <a:r>
              <a:rPr sz="1588" spc="-6" baseline="25462"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endParaRPr sz="1588" baseline="2546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439784" y="3027941"/>
            <a:ext cx="1008529" cy="0"/>
          </a:xfrm>
          <a:custGeom>
            <a:avLst/>
            <a:gdLst/>
            <a:ahLst/>
            <a:cxnLst/>
            <a:rect l="l" t="t" r="r" b="b"/>
            <a:pathLst>
              <a:path w="1143000">
                <a:moveTo>
                  <a:pt x="0" y="0"/>
                </a:moveTo>
                <a:lnTo>
                  <a:pt x="11430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372548" y="4103705"/>
            <a:ext cx="1075765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990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4763396" y="5005323"/>
            <a:ext cx="75740" cy="757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763396" y="4056194"/>
            <a:ext cx="75719" cy="755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763396" y="3528273"/>
            <a:ext cx="75807" cy="756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4763396" y="6015978"/>
            <a:ext cx="75807" cy="7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567966" y="345611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567966" y="385952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567966" y="4868059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957931" y="4868059"/>
            <a:ext cx="963706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951990" algn="l"/>
              </a:tabLst>
            </a:pPr>
            <a:r>
              <a:rPr sz="1059" b="1" u="sng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567966" y="5809353"/>
            <a:ext cx="119903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059" b="1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1059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439783" y="6053530"/>
            <a:ext cx="1075765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</a:path>
            </a:pathLst>
          </a:custGeom>
          <a:ln w="99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5675107" y="3028277"/>
            <a:ext cx="67235" cy="537882"/>
          </a:xfrm>
          <a:custGeom>
            <a:avLst/>
            <a:gdLst/>
            <a:ahLst/>
            <a:cxnLst/>
            <a:rect l="l" t="t" r="r" b="b"/>
            <a:pathLst>
              <a:path w="76200" h="6096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609600">
                <a:moveTo>
                  <a:pt x="76200" y="482346"/>
                </a:moveTo>
                <a:lnTo>
                  <a:pt x="0" y="482346"/>
                </a:lnTo>
                <a:lnTo>
                  <a:pt x="33528" y="594329"/>
                </a:lnTo>
                <a:lnTo>
                  <a:pt x="33528" y="495300"/>
                </a:lnTo>
                <a:lnTo>
                  <a:pt x="43434" y="495300"/>
                </a:lnTo>
                <a:lnTo>
                  <a:pt x="43434" y="591784"/>
                </a:lnTo>
                <a:lnTo>
                  <a:pt x="76200" y="482346"/>
                </a:lnTo>
                <a:close/>
              </a:path>
              <a:path w="76200" h="6096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609600">
                <a:moveTo>
                  <a:pt x="43434" y="4823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482346"/>
                </a:lnTo>
                <a:lnTo>
                  <a:pt x="43434" y="482346"/>
                </a:lnTo>
                <a:close/>
              </a:path>
              <a:path w="76200" h="609600">
                <a:moveTo>
                  <a:pt x="43434" y="591784"/>
                </a:moveTo>
                <a:lnTo>
                  <a:pt x="43434" y="495300"/>
                </a:lnTo>
                <a:lnTo>
                  <a:pt x="33528" y="495300"/>
                </a:lnTo>
                <a:lnTo>
                  <a:pt x="33528" y="594329"/>
                </a:lnTo>
                <a:lnTo>
                  <a:pt x="38100" y="609600"/>
                </a:lnTo>
                <a:lnTo>
                  <a:pt x="43434" y="5917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6212990" y="3028277"/>
            <a:ext cx="67235" cy="1075765"/>
          </a:xfrm>
          <a:custGeom>
            <a:avLst/>
            <a:gdLst/>
            <a:ahLst/>
            <a:cxnLst/>
            <a:rect l="l" t="t" r="r" b="b"/>
            <a:pathLst>
              <a:path w="76200" h="12192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219200">
                <a:moveTo>
                  <a:pt x="76200" y="1091946"/>
                </a:moveTo>
                <a:lnTo>
                  <a:pt x="0" y="1091946"/>
                </a:lnTo>
                <a:lnTo>
                  <a:pt x="33528" y="1203929"/>
                </a:lnTo>
                <a:lnTo>
                  <a:pt x="33528" y="1104900"/>
                </a:lnTo>
                <a:lnTo>
                  <a:pt x="43434" y="1104900"/>
                </a:lnTo>
                <a:lnTo>
                  <a:pt x="43434" y="1201384"/>
                </a:lnTo>
                <a:lnTo>
                  <a:pt x="76200" y="1091946"/>
                </a:lnTo>
                <a:close/>
              </a:path>
              <a:path w="76200" h="12192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219200">
                <a:moveTo>
                  <a:pt x="43434" y="10919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1091946"/>
                </a:lnTo>
                <a:lnTo>
                  <a:pt x="43434" y="1091946"/>
                </a:lnTo>
                <a:close/>
              </a:path>
              <a:path w="76200" h="1219200">
                <a:moveTo>
                  <a:pt x="43434" y="1201384"/>
                </a:moveTo>
                <a:lnTo>
                  <a:pt x="43434" y="1104900"/>
                </a:lnTo>
                <a:lnTo>
                  <a:pt x="33528" y="1104900"/>
                </a:lnTo>
                <a:lnTo>
                  <a:pt x="33528" y="1203929"/>
                </a:lnTo>
                <a:lnTo>
                  <a:pt x="38100" y="1219200"/>
                </a:lnTo>
                <a:lnTo>
                  <a:pt x="43434" y="12013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212990" y="4104041"/>
            <a:ext cx="67235" cy="1949824"/>
          </a:xfrm>
          <a:custGeom>
            <a:avLst/>
            <a:gdLst/>
            <a:ahLst/>
            <a:cxnLst/>
            <a:rect l="l" t="t" r="r" b="b"/>
            <a:pathLst>
              <a:path w="76200" h="2209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2209800">
                <a:moveTo>
                  <a:pt x="76200" y="2082546"/>
                </a:moveTo>
                <a:lnTo>
                  <a:pt x="0" y="2082546"/>
                </a:lnTo>
                <a:lnTo>
                  <a:pt x="33528" y="2194529"/>
                </a:lnTo>
                <a:lnTo>
                  <a:pt x="33528" y="2095500"/>
                </a:lnTo>
                <a:lnTo>
                  <a:pt x="43434" y="2095500"/>
                </a:lnTo>
                <a:lnTo>
                  <a:pt x="43434" y="2191984"/>
                </a:lnTo>
                <a:lnTo>
                  <a:pt x="76200" y="2082546"/>
                </a:lnTo>
                <a:close/>
              </a:path>
              <a:path w="76200" h="2209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2209800">
                <a:moveTo>
                  <a:pt x="43434" y="2082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2082546"/>
                </a:lnTo>
                <a:lnTo>
                  <a:pt x="43434" y="2082546"/>
                </a:lnTo>
                <a:close/>
              </a:path>
              <a:path w="76200" h="2209800">
                <a:moveTo>
                  <a:pt x="43434" y="2191984"/>
                </a:moveTo>
                <a:lnTo>
                  <a:pt x="43434" y="2095500"/>
                </a:lnTo>
                <a:lnTo>
                  <a:pt x="33528" y="2095500"/>
                </a:lnTo>
                <a:lnTo>
                  <a:pt x="33528" y="2194529"/>
                </a:lnTo>
                <a:lnTo>
                  <a:pt x="38100" y="2209800"/>
                </a:lnTo>
                <a:lnTo>
                  <a:pt x="43434" y="2191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5675107" y="4104042"/>
            <a:ext cx="67235" cy="941294"/>
          </a:xfrm>
          <a:custGeom>
            <a:avLst/>
            <a:gdLst/>
            <a:ahLst/>
            <a:cxnLst/>
            <a:rect l="l" t="t" r="r" b="b"/>
            <a:pathLst>
              <a:path w="76200" h="1066800">
                <a:moveTo>
                  <a:pt x="76200" y="126491"/>
                </a:moveTo>
                <a:lnTo>
                  <a:pt x="38100" y="0"/>
                </a:lnTo>
                <a:lnTo>
                  <a:pt x="0" y="126491"/>
                </a:lnTo>
                <a:lnTo>
                  <a:pt x="33528" y="126491"/>
                </a:lnTo>
                <a:lnTo>
                  <a:pt x="33528" y="114300"/>
                </a:lnTo>
                <a:lnTo>
                  <a:pt x="43434" y="114300"/>
                </a:lnTo>
                <a:lnTo>
                  <a:pt x="43434" y="126491"/>
                </a:lnTo>
                <a:lnTo>
                  <a:pt x="76200" y="126491"/>
                </a:lnTo>
                <a:close/>
              </a:path>
              <a:path w="76200" h="1066800">
                <a:moveTo>
                  <a:pt x="76200" y="939546"/>
                </a:moveTo>
                <a:lnTo>
                  <a:pt x="0" y="939546"/>
                </a:lnTo>
                <a:lnTo>
                  <a:pt x="33528" y="1051529"/>
                </a:lnTo>
                <a:lnTo>
                  <a:pt x="33528" y="952500"/>
                </a:lnTo>
                <a:lnTo>
                  <a:pt x="43434" y="952500"/>
                </a:lnTo>
                <a:lnTo>
                  <a:pt x="43434" y="1048984"/>
                </a:lnTo>
                <a:lnTo>
                  <a:pt x="76200" y="939546"/>
                </a:lnTo>
                <a:close/>
              </a:path>
              <a:path w="76200" h="1066800">
                <a:moveTo>
                  <a:pt x="43434" y="126491"/>
                </a:moveTo>
                <a:lnTo>
                  <a:pt x="43434" y="114300"/>
                </a:lnTo>
                <a:lnTo>
                  <a:pt x="33528" y="114300"/>
                </a:lnTo>
                <a:lnTo>
                  <a:pt x="33528" y="126491"/>
                </a:lnTo>
                <a:lnTo>
                  <a:pt x="43434" y="126491"/>
                </a:lnTo>
                <a:close/>
              </a:path>
              <a:path w="76200" h="1066800">
                <a:moveTo>
                  <a:pt x="43434" y="939546"/>
                </a:moveTo>
                <a:lnTo>
                  <a:pt x="43434" y="126491"/>
                </a:lnTo>
                <a:lnTo>
                  <a:pt x="33528" y="126491"/>
                </a:lnTo>
                <a:lnTo>
                  <a:pt x="33528" y="939546"/>
                </a:lnTo>
                <a:lnTo>
                  <a:pt x="43434" y="939546"/>
                </a:lnTo>
                <a:close/>
              </a:path>
              <a:path w="76200" h="1066800">
                <a:moveTo>
                  <a:pt x="43434" y="1048984"/>
                </a:moveTo>
                <a:lnTo>
                  <a:pt x="43434" y="952500"/>
                </a:lnTo>
                <a:lnTo>
                  <a:pt x="33528" y="952500"/>
                </a:lnTo>
                <a:lnTo>
                  <a:pt x="33528" y="1051529"/>
                </a:lnTo>
                <a:lnTo>
                  <a:pt x="38100" y="1066800"/>
                </a:lnTo>
                <a:lnTo>
                  <a:pt x="43434" y="10489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6044901" y="3364453"/>
            <a:ext cx="352985" cy="268941"/>
          </a:xfrm>
          <a:custGeom>
            <a:avLst/>
            <a:gdLst/>
            <a:ahLst/>
            <a:cxnLst/>
            <a:rect l="l" t="t" r="r" b="b"/>
            <a:pathLst>
              <a:path w="400050" h="304800">
                <a:moveTo>
                  <a:pt x="0" y="0"/>
                </a:moveTo>
                <a:lnTo>
                  <a:pt x="0" y="304800"/>
                </a:lnTo>
                <a:lnTo>
                  <a:pt x="400050" y="304800"/>
                </a:lnTo>
                <a:lnTo>
                  <a:pt x="40005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28578" y="3173460"/>
            <a:ext cx="900953" cy="417822"/>
          </a:xfrm>
          <a:prstGeom prst="rect">
            <a:avLst/>
          </a:prstGeom>
        </p:spPr>
        <p:txBody>
          <a:bodyPr vert="horz" wrap="square" lIns="0" tIns="24653" rIns="0" bIns="0" rtlCol="0">
            <a:spAutoFit/>
          </a:bodyPr>
          <a:lstStyle/>
          <a:p>
            <a:pPr marL="12887" algn="ctr" defTabSz="806867">
              <a:spcBef>
                <a:spcPts val="19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5ft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>
              <a:spcBef>
                <a:spcPts val="106"/>
              </a:spcBef>
              <a:tabLst>
                <a:tab pos="470112" algn="l"/>
                <a:tab pos="685276" algn="l"/>
              </a:tabLst>
            </a:pPr>
            <a:r>
              <a:rPr sz="1235" b="1" u="sng" spc="-4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	9ft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6044902" y="4978100"/>
            <a:ext cx="440390" cy="268941"/>
          </a:xfrm>
          <a:custGeom>
            <a:avLst/>
            <a:gdLst/>
            <a:ahLst/>
            <a:cxnLst/>
            <a:rect l="l" t="t" r="r" b="b"/>
            <a:pathLst>
              <a:path w="499110" h="304800">
                <a:moveTo>
                  <a:pt x="0" y="0"/>
                </a:moveTo>
                <a:lnTo>
                  <a:pt x="0" y="304800"/>
                </a:lnTo>
                <a:lnTo>
                  <a:pt x="499110" y="304800"/>
                </a:lnTo>
                <a:lnTo>
                  <a:pt x="499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114378" y="5002529"/>
            <a:ext cx="302559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12ft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5507019" y="4440218"/>
            <a:ext cx="361949" cy="277346"/>
          </a:xfrm>
          <a:custGeom>
            <a:avLst/>
            <a:gdLst/>
            <a:ahLst/>
            <a:cxnLst/>
            <a:rect l="l" t="t" r="r" b="b"/>
            <a:pathLst>
              <a:path w="410210" h="314325">
                <a:moveTo>
                  <a:pt x="0" y="0"/>
                </a:moveTo>
                <a:lnTo>
                  <a:pt x="0" y="313944"/>
                </a:lnTo>
                <a:lnTo>
                  <a:pt x="409956" y="313944"/>
                </a:lnTo>
                <a:lnTo>
                  <a:pt x="40995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5502984" y="4435512"/>
            <a:ext cx="369794" cy="285750"/>
          </a:xfrm>
          <a:custGeom>
            <a:avLst/>
            <a:gdLst/>
            <a:ahLst/>
            <a:cxnLst/>
            <a:rect l="l" t="t" r="r" b="b"/>
            <a:pathLst>
              <a:path w="419100" h="323850">
                <a:moveTo>
                  <a:pt x="419100" y="323850"/>
                </a:moveTo>
                <a:lnTo>
                  <a:pt x="419100" y="0"/>
                </a:lnTo>
                <a:lnTo>
                  <a:pt x="0" y="0"/>
                </a:lnTo>
                <a:lnTo>
                  <a:pt x="0" y="323850"/>
                </a:lnTo>
                <a:lnTo>
                  <a:pt x="4572" y="323850"/>
                </a:lnTo>
                <a:lnTo>
                  <a:pt x="4572" y="9906"/>
                </a:lnTo>
                <a:lnTo>
                  <a:pt x="9906" y="5334"/>
                </a:lnTo>
                <a:lnTo>
                  <a:pt x="9906" y="9906"/>
                </a:lnTo>
                <a:lnTo>
                  <a:pt x="409956" y="9906"/>
                </a:lnTo>
                <a:lnTo>
                  <a:pt x="409956" y="5334"/>
                </a:lnTo>
                <a:lnTo>
                  <a:pt x="414528" y="9906"/>
                </a:lnTo>
                <a:lnTo>
                  <a:pt x="414528" y="323850"/>
                </a:lnTo>
                <a:lnTo>
                  <a:pt x="419100" y="323850"/>
                </a:lnTo>
                <a:close/>
              </a:path>
              <a:path w="419100" h="323850">
                <a:moveTo>
                  <a:pt x="9906" y="9906"/>
                </a:moveTo>
                <a:lnTo>
                  <a:pt x="9906" y="5334"/>
                </a:lnTo>
                <a:lnTo>
                  <a:pt x="4572" y="9906"/>
                </a:lnTo>
                <a:lnTo>
                  <a:pt x="9906" y="9906"/>
                </a:lnTo>
                <a:close/>
              </a:path>
              <a:path w="419100" h="323850">
                <a:moveTo>
                  <a:pt x="9906" y="314706"/>
                </a:moveTo>
                <a:lnTo>
                  <a:pt x="9906" y="9906"/>
                </a:lnTo>
                <a:lnTo>
                  <a:pt x="4572" y="9906"/>
                </a:lnTo>
                <a:lnTo>
                  <a:pt x="4572" y="314706"/>
                </a:lnTo>
                <a:lnTo>
                  <a:pt x="9906" y="3147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572" y="314706"/>
                </a:lnTo>
                <a:lnTo>
                  <a:pt x="9906" y="319277"/>
                </a:lnTo>
                <a:lnTo>
                  <a:pt x="9906" y="323850"/>
                </a:lnTo>
                <a:lnTo>
                  <a:pt x="409956" y="323850"/>
                </a:lnTo>
                <a:lnTo>
                  <a:pt x="409956" y="319277"/>
                </a:lnTo>
                <a:lnTo>
                  <a:pt x="414528" y="314706"/>
                </a:lnTo>
                <a:close/>
              </a:path>
              <a:path w="419100" h="323850">
                <a:moveTo>
                  <a:pt x="9906" y="323850"/>
                </a:moveTo>
                <a:lnTo>
                  <a:pt x="9906" y="319277"/>
                </a:lnTo>
                <a:lnTo>
                  <a:pt x="4572" y="314706"/>
                </a:lnTo>
                <a:lnTo>
                  <a:pt x="4572" y="323850"/>
                </a:lnTo>
                <a:lnTo>
                  <a:pt x="9906" y="323850"/>
                </a:lnTo>
                <a:close/>
              </a:path>
              <a:path w="419100" h="323850">
                <a:moveTo>
                  <a:pt x="414528" y="9906"/>
                </a:moveTo>
                <a:lnTo>
                  <a:pt x="409956" y="5334"/>
                </a:lnTo>
                <a:lnTo>
                  <a:pt x="409956" y="9906"/>
                </a:lnTo>
                <a:lnTo>
                  <a:pt x="414528" y="9906"/>
                </a:lnTo>
                <a:close/>
              </a:path>
              <a:path w="419100" h="323850">
                <a:moveTo>
                  <a:pt x="414528" y="314706"/>
                </a:moveTo>
                <a:lnTo>
                  <a:pt x="414528" y="9906"/>
                </a:lnTo>
                <a:lnTo>
                  <a:pt x="409956" y="9906"/>
                </a:lnTo>
                <a:lnTo>
                  <a:pt x="409956" y="314706"/>
                </a:lnTo>
                <a:lnTo>
                  <a:pt x="414528" y="314706"/>
                </a:lnTo>
                <a:close/>
              </a:path>
              <a:path w="419100" h="323850">
                <a:moveTo>
                  <a:pt x="414528" y="323850"/>
                </a:moveTo>
                <a:lnTo>
                  <a:pt x="414528" y="314706"/>
                </a:lnTo>
                <a:lnTo>
                  <a:pt x="409956" y="319277"/>
                </a:lnTo>
                <a:lnTo>
                  <a:pt x="409956" y="323850"/>
                </a:lnTo>
                <a:lnTo>
                  <a:pt x="414528" y="3238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576495" y="4464647"/>
            <a:ext cx="215153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prstClr val="black"/>
                </a:solidFill>
                <a:latin typeface="Arial"/>
                <a:cs typeface="Arial"/>
              </a:rPr>
              <a:t>6ft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304018" y="249389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3964566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699734" y="6110344"/>
            <a:ext cx="688041" cy="0"/>
          </a:xfrm>
          <a:custGeom>
            <a:avLst/>
            <a:gdLst/>
            <a:ahLst/>
            <a:cxnLst/>
            <a:rect l="l" t="t" r="r" b="b"/>
            <a:pathLst>
              <a:path w="779780">
                <a:moveTo>
                  <a:pt x="0" y="0"/>
                </a:moveTo>
                <a:lnTo>
                  <a:pt x="779526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699734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44602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644602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644602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644602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644602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44602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672167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72167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672167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672167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672167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72167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672167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672167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672167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672167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672167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672167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672167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672167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672167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672167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672167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672167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672167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672167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59927" y="6030005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59927" y="5369082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59927" y="4708832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59927" y="4048581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19095" y="3388332"/>
            <a:ext cx="82363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519095" y="2727408"/>
            <a:ext cx="82363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67954" y="3286018"/>
            <a:ext cx="153888" cy="233866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1206" defTabSz="806867">
              <a:lnSpc>
                <a:spcPts val="1152"/>
              </a:lnSpc>
            </a:pPr>
            <a:r>
              <a:rPr sz="971" b="1" spc="-13" dirty="0">
                <a:solidFill>
                  <a:prstClr val="black"/>
                </a:solidFill>
                <a:latin typeface="Arial"/>
                <a:cs typeface="Arial"/>
              </a:rPr>
              <a:t>Depth </a:t>
            </a:r>
            <a:r>
              <a:rPr sz="971" b="1" spc="-9" dirty="0">
                <a:solidFill>
                  <a:prstClr val="black"/>
                </a:solidFill>
                <a:latin typeface="Arial"/>
                <a:cs typeface="Arial"/>
              </a:rPr>
              <a:t>from Existing Ground Surface</a:t>
            </a:r>
            <a:r>
              <a:rPr sz="971" b="1" spc="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71" b="1" spc="-9" dirty="0">
                <a:solidFill>
                  <a:prstClr val="black"/>
                </a:solidFill>
                <a:latin typeface="Arial"/>
                <a:cs typeface="Arial"/>
              </a:rPr>
              <a:t>(ft)</a:t>
            </a:r>
            <a:endParaRPr sz="971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699734" y="2807745"/>
            <a:ext cx="688041" cy="0"/>
          </a:xfrm>
          <a:custGeom>
            <a:avLst/>
            <a:gdLst/>
            <a:ahLst/>
            <a:cxnLst/>
            <a:rect l="l" t="t" r="r" b="b"/>
            <a:pathLst>
              <a:path w="779780">
                <a:moveTo>
                  <a:pt x="0" y="0"/>
                </a:moveTo>
                <a:lnTo>
                  <a:pt x="779526" y="0"/>
                </a:lnTo>
              </a:path>
            </a:pathLst>
          </a:custGeom>
          <a:ln w="62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699734" y="3996466"/>
            <a:ext cx="688041" cy="0"/>
          </a:xfrm>
          <a:custGeom>
            <a:avLst/>
            <a:gdLst/>
            <a:ahLst/>
            <a:cxnLst/>
            <a:rect l="l" t="t" r="r" b="b"/>
            <a:pathLst>
              <a:path w="779780">
                <a:moveTo>
                  <a:pt x="0" y="0"/>
                </a:moveTo>
                <a:lnTo>
                  <a:pt x="779526" y="0"/>
                </a:lnTo>
              </a:path>
            </a:pathLst>
          </a:custGeom>
          <a:ln w="62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699734" y="5581873"/>
            <a:ext cx="688041" cy="0"/>
          </a:xfrm>
          <a:custGeom>
            <a:avLst/>
            <a:gdLst/>
            <a:ahLst/>
            <a:cxnLst/>
            <a:rect l="l" t="t" r="r" b="b"/>
            <a:pathLst>
              <a:path w="779780">
                <a:moveTo>
                  <a:pt x="0" y="0"/>
                </a:moveTo>
                <a:lnTo>
                  <a:pt x="779526" y="0"/>
                </a:lnTo>
              </a:path>
            </a:pathLst>
          </a:custGeom>
          <a:ln w="62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938207" y="2807745"/>
            <a:ext cx="825874" cy="0"/>
          </a:xfrm>
          <a:custGeom>
            <a:avLst/>
            <a:gdLst/>
            <a:ahLst/>
            <a:cxnLst/>
            <a:rect l="l" t="t" r="r" b="b"/>
            <a:pathLst>
              <a:path w="935989">
                <a:moveTo>
                  <a:pt x="0" y="0"/>
                </a:moveTo>
                <a:lnTo>
                  <a:pt x="935736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938207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5213201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5488193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763857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99334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048473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10293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158067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5268334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5323466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37859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543373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554332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559845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565359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570872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938207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938207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938207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4938207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4938207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4938207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4938207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4938207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4938207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4938207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4938207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4938207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4938207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4938207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4938207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4938207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4938207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4938207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4938207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4938207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4938207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4938207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4938207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4938207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938207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4938207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4938207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4938207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4938207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4938207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938207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4938207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4938207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4938207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4938207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4938207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4938207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4938207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4938207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4938207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4938207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4938207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4938207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4938207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4938207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4938207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4938207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4938207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4938207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4938207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4938207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4938207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4938207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4938207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4938207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4938207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4938207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4938207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4938207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4938207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5213201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5213201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5213201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5213201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5213201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5213201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" name="object 125"/>
          <p:cNvSpPr/>
          <p:nvPr/>
        </p:nvSpPr>
        <p:spPr>
          <a:xfrm>
            <a:off x="5213201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5213201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" name="object 127"/>
          <p:cNvSpPr/>
          <p:nvPr/>
        </p:nvSpPr>
        <p:spPr>
          <a:xfrm>
            <a:off x="5213201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5213201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5213201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5213201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5213201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5213201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5213201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5213201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5213201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5213201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7" name="object 137"/>
          <p:cNvSpPr/>
          <p:nvPr/>
        </p:nvSpPr>
        <p:spPr>
          <a:xfrm>
            <a:off x="5213201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5213201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5213201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5213201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1" name="object 141"/>
          <p:cNvSpPr/>
          <p:nvPr/>
        </p:nvSpPr>
        <p:spPr>
          <a:xfrm>
            <a:off x="5213201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5213201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3" name="object 143"/>
          <p:cNvSpPr/>
          <p:nvPr/>
        </p:nvSpPr>
        <p:spPr>
          <a:xfrm>
            <a:off x="5213201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4" name="object 144"/>
          <p:cNvSpPr/>
          <p:nvPr/>
        </p:nvSpPr>
        <p:spPr>
          <a:xfrm>
            <a:off x="5213201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5213201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6" name="object 146"/>
          <p:cNvSpPr/>
          <p:nvPr/>
        </p:nvSpPr>
        <p:spPr>
          <a:xfrm>
            <a:off x="5213201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5213201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8" name="object 148"/>
          <p:cNvSpPr/>
          <p:nvPr/>
        </p:nvSpPr>
        <p:spPr>
          <a:xfrm>
            <a:off x="5213201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5213201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5213201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5213201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2" name="object 152"/>
          <p:cNvSpPr/>
          <p:nvPr/>
        </p:nvSpPr>
        <p:spPr>
          <a:xfrm>
            <a:off x="5213201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5213201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4" name="object 154"/>
          <p:cNvSpPr/>
          <p:nvPr/>
        </p:nvSpPr>
        <p:spPr>
          <a:xfrm>
            <a:off x="5213201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5213201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6" name="object 156"/>
          <p:cNvSpPr/>
          <p:nvPr/>
        </p:nvSpPr>
        <p:spPr>
          <a:xfrm>
            <a:off x="5213201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5213201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8" name="object 158"/>
          <p:cNvSpPr/>
          <p:nvPr/>
        </p:nvSpPr>
        <p:spPr>
          <a:xfrm>
            <a:off x="5213201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5213201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0" name="object 160"/>
          <p:cNvSpPr/>
          <p:nvPr/>
        </p:nvSpPr>
        <p:spPr>
          <a:xfrm>
            <a:off x="5213201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5213201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2" name="object 162"/>
          <p:cNvSpPr/>
          <p:nvPr/>
        </p:nvSpPr>
        <p:spPr>
          <a:xfrm>
            <a:off x="5213201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5213201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4" name="object 164"/>
          <p:cNvSpPr/>
          <p:nvPr/>
        </p:nvSpPr>
        <p:spPr>
          <a:xfrm>
            <a:off x="5213201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5213201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6" name="object 166"/>
          <p:cNvSpPr/>
          <p:nvPr/>
        </p:nvSpPr>
        <p:spPr>
          <a:xfrm>
            <a:off x="5213201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object 167"/>
          <p:cNvSpPr/>
          <p:nvPr/>
        </p:nvSpPr>
        <p:spPr>
          <a:xfrm>
            <a:off x="5213201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5213201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9" name="object 169"/>
          <p:cNvSpPr/>
          <p:nvPr/>
        </p:nvSpPr>
        <p:spPr>
          <a:xfrm>
            <a:off x="5213201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5213201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1" name="object 171"/>
          <p:cNvSpPr/>
          <p:nvPr/>
        </p:nvSpPr>
        <p:spPr>
          <a:xfrm>
            <a:off x="5213201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5213201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3" name="object 173"/>
          <p:cNvSpPr/>
          <p:nvPr/>
        </p:nvSpPr>
        <p:spPr>
          <a:xfrm>
            <a:off x="5213201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5213201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5" name="object 175"/>
          <p:cNvSpPr/>
          <p:nvPr/>
        </p:nvSpPr>
        <p:spPr>
          <a:xfrm>
            <a:off x="5213201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5213201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5213201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5213201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9" name="object 179"/>
          <p:cNvSpPr/>
          <p:nvPr/>
        </p:nvSpPr>
        <p:spPr>
          <a:xfrm>
            <a:off x="5488193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5488193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1" name="object 181"/>
          <p:cNvSpPr/>
          <p:nvPr/>
        </p:nvSpPr>
        <p:spPr>
          <a:xfrm>
            <a:off x="5488193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5488193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5488193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4" name="object 184"/>
          <p:cNvSpPr/>
          <p:nvPr/>
        </p:nvSpPr>
        <p:spPr>
          <a:xfrm>
            <a:off x="5488193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5488193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6" name="object 186"/>
          <p:cNvSpPr/>
          <p:nvPr/>
        </p:nvSpPr>
        <p:spPr>
          <a:xfrm>
            <a:off x="5488193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7" name="object 187"/>
          <p:cNvSpPr/>
          <p:nvPr/>
        </p:nvSpPr>
        <p:spPr>
          <a:xfrm>
            <a:off x="5488193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5488193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5488193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5488193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5488193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2" name="object 192"/>
          <p:cNvSpPr/>
          <p:nvPr/>
        </p:nvSpPr>
        <p:spPr>
          <a:xfrm>
            <a:off x="5488193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5488193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object 194"/>
          <p:cNvSpPr/>
          <p:nvPr/>
        </p:nvSpPr>
        <p:spPr>
          <a:xfrm>
            <a:off x="5488193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5488193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5488193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5488193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8" name="object 198"/>
          <p:cNvSpPr/>
          <p:nvPr/>
        </p:nvSpPr>
        <p:spPr>
          <a:xfrm>
            <a:off x="5488193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9" name="object 199"/>
          <p:cNvSpPr/>
          <p:nvPr/>
        </p:nvSpPr>
        <p:spPr>
          <a:xfrm>
            <a:off x="5488193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5488193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1" name="object 201"/>
          <p:cNvSpPr/>
          <p:nvPr/>
        </p:nvSpPr>
        <p:spPr>
          <a:xfrm>
            <a:off x="5488193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5488193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3" name="object 203"/>
          <p:cNvSpPr/>
          <p:nvPr/>
        </p:nvSpPr>
        <p:spPr>
          <a:xfrm>
            <a:off x="5488193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5488193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5" name="object 205"/>
          <p:cNvSpPr/>
          <p:nvPr/>
        </p:nvSpPr>
        <p:spPr>
          <a:xfrm>
            <a:off x="5488193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5488193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5488193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5488193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5488193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0" name="object 210"/>
          <p:cNvSpPr/>
          <p:nvPr/>
        </p:nvSpPr>
        <p:spPr>
          <a:xfrm>
            <a:off x="5488193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5488193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2" name="object 212"/>
          <p:cNvSpPr/>
          <p:nvPr/>
        </p:nvSpPr>
        <p:spPr>
          <a:xfrm>
            <a:off x="5488193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3" name="object 213"/>
          <p:cNvSpPr/>
          <p:nvPr/>
        </p:nvSpPr>
        <p:spPr>
          <a:xfrm>
            <a:off x="5488193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4" name="object 214"/>
          <p:cNvSpPr/>
          <p:nvPr/>
        </p:nvSpPr>
        <p:spPr>
          <a:xfrm>
            <a:off x="5488193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5488193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6" name="object 216"/>
          <p:cNvSpPr/>
          <p:nvPr/>
        </p:nvSpPr>
        <p:spPr>
          <a:xfrm>
            <a:off x="5488193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7" name="object 217"/>
          <p:cNvSpPr/>
          <p:nvPr/>
        </p:nvSpPr>
        <p:spPr>
          <a:xfrm>
            <a:off x="5488193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5488193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9" name="object 219"/>
          <p:cNvSpPr/>
          <p:nvPr/>
        </p:nvSpPr>
        <p:spPr>
          <a:xfrm>
            <a:off x="5488193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5488193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1" name="object 221"/>
          <p:cNvSpPr/>
          <p:nvPr/>
        </p:nvSpPr>
        <p:spPr>
          <a:xfrm>
            <a:off x="5488193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object 222"/>
          <p:cNvSpPr/>
          <p:nvPr/>
        </p:nvSpPr>
        <p:spPr>
          <a:xfrm>
            <a:off x="5488193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3" name="object 223"/>
          <p:cNvSpPr/>
          <p:nvPr/>
        </p:nvSpPr>
        <p:spPr>
          <a:xfrm>
            <a:off x="5488193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5488193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5" name="object 225"/>
          <p:cNvSpPr/>
          <p:nvPr/>
        </p:nvSpPr>
        <p:spPr>
          <a:xfrm>
            <a:off x="5488193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5488193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7" name="object 227"/>
          <p:cNvSpPr/>
          <p:nvPr/>
        </p:nvSpPr>
        <p:spPr>
          <a:xfrm>
            <a:off x="5488193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5488193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9" name="object 229"/>
          <p:cNvSpPr/>
          <p:nvPr/>
        </p:nvSpPr>
        <p:spPr>
          <a:xfrm>
            <a:off x="5488193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0" name="object 230"/>
          <p:cNvSpPr/>
          <p:nvPr/>
        </p:nvSpPr>
        <p:spPr>
          <a:xfrm>
            <a:off x="5488193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1" name="object 231"/>
          <p:cNvSpPr/>
          <p:nvPr/>
        </p:nvSpPr>
        <p:spPr>
          <a:xfrm>
            <a:off x="5488193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2" name="object 232"/>
          <p:cNvSpPr/>
          <p:nvPr/>
        </p:nvSpPr>
        <p:spPr>
          <a:xfrm>
            <a:off x="5488193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3" name="object 233"/>
          <p:cNvSpPr/>
          <p:nvPr/>
        </p:nvSpPr>
        <p:spPr>
          <a:xfrm>
            <a:off x="5488193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5488193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5" name="object 235"/>
          <p:cNvSpPr/>
          <p:nvPr/>
        </p:nvSpPr>
        <p:spPr>
          <a:xfrm>
            <a:off x="5488193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6" name="object 236"/>
          <p:cNvSpPr/>
          <p:nvPr/>
        </p:nvSpPr>
        <p:spPr>
          <a:xfrm>
            <a:off x="5488193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7" name="object 237"/>
          <p:cNvSpPr/>
          <p:nvPr/>
        </p:nvSpPr>
        <p:spPr>
          <a:xfrm>
            <a:off x="5488193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5488193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9" name="object 239"/>
          <p:cNvSpPr/>
          <p:nvPr/>
        </p:nvSpPr>
        <p:spPr>
          <a:xfrm>
            <a:off x="5763857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0" name="object 240"/>
          <p:cNvSpPr/>
          <p:nvPr/>
        </p:nvSpPr>
        <p:spPr>
          <a:xfrm>
            <a:off x="5763857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1" name="object 241"/>
          <p:cNvSpPr/>
          <p:nvPr/>
        </p:nvSpPr>
        <p:spPr>
          <a:xfrm>
            <a:off x="5763857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2" name="object 242"/>
          <p:cNvSpPr/>
          <p:nvPr/>
        </p:nvSpPr>
        <p:spPr>
          <a:xfrm>
            <a:off x="5763857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3" name="object 243"/>
          <p:cNvSpPr/>
          <p:nvPr/>
        </p:nvSpPr>
        <p:spPr>
          <a:xfrm>
            <a:off x="5763857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4" name="object 244"/>
          <p:cNvSpPr/>
          <p:nvPr/>
        </p:nvSpPr>
        <p:spPr>
          <a:xfrm>
            <a:off x="5763857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5" name="object 245"/>
          <p:cNvSpPr/>
          <p:nvPr/>
        </p:nvSpPr>
        <p:spPr>
          <a:xfrm>
            <a:off x="5763857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6" name="object 246"/>
          <p:cNvSpPr/>
          <p:nvPr/>
        </p:nvSpPr>
        <p:spPr>
          <a:xfrm>
            <a:off x="5763857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7" name="object 247"/>
          <p:cNvSpPr/>
          <p:nvPr/>
        </p:nvSpPr>
        <p:spPr>
          <a:xfrm>
            <a:off x="5763857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8" name="object 248"/>
          <p:cNvSpPr/>
          <p:nvPr/>
        </p:nvSpPr>
        <p:spPr>
          <a:xfrm>
            <a:off x="5763857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9" name="object 249"/>
          <p:cNvSpPr/>
          <p:nvPr/>
        </p:nvSpPr>
        <p:spPr>
          <a:xfrm>
            <a:off x="5763857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0" name="object 250"/>
          <p:cNvSpPr/>
          <p:nvPr/>
        </p:nvSpPr>
        <p:spPr>
          <a:xfrm>
            <a:off x="5763857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1" name="object 251"/>
          <p:cNvSpPr/>
          <p:nvPr/>
        </p:nvSpPr>
        <p:spPr>
          <a:xfrm>
            <a:off x="5763857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2" name="object 252"/>
          <p:cNvSpPr/>
          <p:nvPr/>
        </p:nvSpPr>
        <p:spPr>
          <a:xfrm>
            <a:off x="5763857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3" name="object 253"/>
          <p:cNvSpPr/>
          <p:nvPr/>
        </p:nvSpPr>
        <p:spPr>
          <a:xfrm>
            <a:off x="5763857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4" name="object 254"/>
          <p:cNvSpPr/>
          <p:nvPr/>
        </p:nvSpPr>
        <p:spPr>
          <a:xfrm>
            <a:off x="5763857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5" name="object 255"/>
          <p:cNvSpPr/>
          <p:nvPr/>
        </p:nvSpPr>
        <p:spPr>
          <a:xfrm>
            <a:off x="5763857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6" name="object 256"/>
          <p:cNvSpPr/>
          <p:nvPr/>
        </p:nvSpPr>
        <p:spPr>
          <a:xfrm>
            <a:off x="5763857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7" name="object 257"/>
          <p:cNvSpPr/>
          <p:nvPr/>
        </p:nvSpPr>
        <p:spPr>
          <a:xfrm>
            <a:off x="5763857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8" name="object 258"/>
          <p:cNvSpPr/>
          <p:nvPr/>
        </p:nvSpPr>
        <p:spPr>
          <a:xfrm>
            <a:off x="5763857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9" name="object 259"/>
          <p:cNvSpPr/>
          <p:nvPr/>
        </p:nvSpPr>
        <p:spPr>
          <a:xfrm>
            <a:off x="5763857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0" name="object 260"/>
          <p:cNvSpPr/>
          <p:nvPr/>
        </p:nvSpPr>
        <p:spPr>
          <a:xfrm>
            <a:off x="5763857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1" name="object 261"/>
          <p:cNvSpPr/>
          <p:nvPr/>
        </p:nvSpPr>
        <p:spPr>
          <a:xfrm>
            <a:off x="5763857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2" name="object 262"/>
          <p:cNvSpPr/>
          <p:nvPr/>
        </p:nvSpPr>
        <p:spPr>
          <a:xfrm>
            <a:off x="5763857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3" name="object 263"/>
          <p:cNvSpPr/>
          <p:nvPr/>
        </p:nvSpPr>
        <p:spPr>
          <a:xfrm>
            <a:off x="5763857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4" name="object 264"/>
          <p:cNvSpPr/>
          <p:nvPr/>
        </p:nvSpPr>
        <p:spPr>
          <a:xfrm>
            <a:off x="5763857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5" name="object 265"/>
          <p:cNvSpPr/>
          <p:nvPr/>
        </p:nvSpPr>
        <p:spPr>
          <a:xfrm>
            <a:off x="5763857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6" name="object 266"/>
          <p:cNvSpPr/>
          <p:nvPr/>
        </p:nvSpPr>
        <p:spPr>
          <a:xfrm>
            <a:off x="5763857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7" name="object 267"/>
          <p:cNvSpPr/>
          <p:nvPr/>
        </p:nvSpPr>
        <p:spPr>
          <a:xfrm>
            <a:off x="5763857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8" name="object 268"/>
          <p:cNvSpPr/>
          <p:nvPr/>
        </p:nvSpPr>
        <p:spPr>
          <a:xfrm>
            <a:off x="5763857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9" name="object 269"/>
          <p:cNvSpPr/>
          <p:nvPr/>
        </p:nvSpPr>
        <p:spPr>
          <a:xfrm>
            <a:off x="5763857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0" name="object 270"/>
          <p:cNvSpPr/>
          <p:nvPr/>
        </p:nvSpPr>
        <p:spPr>
          <a:xfrm>
            <a:off x="5763857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1" name="object 271"/>
          <p:cNvSpPr/>
          <p:nvPr/>
        </p:nvSpPr>
        <p:spPr>
          <a:xfrm>
            <a:off x="5763857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2" name="object 272"/>
          <p:cNvSpPr/>
          <p:nvPr/>
        </p:nvSpPr>
        <p:spPr>
          <a:xfrm>
            <a:off x="5763857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3" name="object 273"/>
          <p:cNvSpPr/>
          <p:nvPr/>
        </p:nvSpPr>
        <p:spPr>
          <a:xfrm>
            <a:off x="5763857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4" name="object 274"/>
          <p:cNvSpPr/>
          <p:nvPr/>
        </p:nvSpPr>
        <p:spPr>
          <a:xfrm>
            <a:off x="5763857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5" name="object 275"/>
          <p:cNvSpPr/>
          <p:nvPr/>
        </p:nvSpPr>
        <p:spPr>
          <a:xfrm>
            <a:off x="5763857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6" name="object 276"/>
          <p:cNvSpPr/>
          <p:nvPr/>
        </p:nvSpPr>
        <p:spPr>
          <a:xfrm>
            <a:off x="5763857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7" name="object 277"/>
          <p:cNvSpPr/>
          <p:nvPr/>
        </p:nvSpPr>
        <p:spPr>
          <a:xfrm>
            <a:off x="5763857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8" name="object 278"/>
          <p:cNvSpPr/>
          <p:nvPr/>
        </p:nvSpPr>
        <p:spPr>
          <a:xfrm>
            <a:off x="5763857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9" name="object 279"/>
          <p:cNvSpPr/>
          <p:nvPr/>
        </p:nvSpPr>
        <p:spPr>
          <a:xfrm>
            <a:off x="5763857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0" name="object 280"/>
          <p:cNvSpPr/>
          <p:nvPr/>
        </p:nvSpPr>
        <p:spPr>
          <a:xfrm>
            <a:off x="5763857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1" name="object 281"/>
          <p:cNvSpPr/>
          <p:nvPr/>
        </p:nvSpPr>
        <p:spPr>
          <a:xfrm>
            <a:off x="5763857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2" name="object 282"/>
          <p:cNvSpPr/>
          <p:nvPr/>
        </p:nvSpPr>
        <p:spPr>
          <a:xfrm>
            <a:off x="5763857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3" name="object 283"/>
          <p:cNvSpPr/>
          <p:nvPr/>
        </p:nvSpPr>
        <p:spPr>
          <a:xfrm>
            <a:off x="5763857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4" name="object 284"/>
          <p:cNvSpPr/>
          <p:nvPr/>
        </p:nvSpPr>
        <p:spPr>
          <a:xfrm>
            <a:off x="5763857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5" name="object 285"/>
          <p:cNvSpPr/>
          <p:nvPr/>
        </p:nvSpPr>
        <p:spPr>
          <a:xfrm>
            <a:off x="5763857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6" name="object 286"/>
          <p:cNvSpPr/>
          <p:nvPr/>
        </p:nvSpPr>
        <p:spPr>
          <a:xfrm>
            <a:off x="5763857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7" name="object 287"/>
          <p:cNvSpPr/>
          <p:nvPr/>
        </p:nvSpPr>
        <p:spPr>
          <a:xfrm>
            <a:off x="5763857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8" name="object 288"/>
          <p:cNvSpPr/>
          <p:nvPr/>
        </p:nvSpPr>
        <p:spPr>
          <a:xfrm>
            <a:off x="5763857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9" name="object 289"/>
          <p:cNvSpPr/>
          <p:nvPr/>
        </p:nvSpPr>
        <p:spPr>
          <a:xfrm>
            <a:off x="5763857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0" name="object 290"/>
          <p:cNvSpPr/>
          <p:nvPr/>
        </p:nvSpPr>
        <p:spPr>
          <a:xfrm>
            <a:off x="5763857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1" name="object 291"/>
          <p:cNvSpPr/>
          <p:nvPr/>
        </p:nvSpPr>
        <p:spPr>
          <a:xfrm>
            <a:off x="5763857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2" name="object 292"/>
          <p:cNvSpPr/>
          <p:nvPr/>
        </p:nvSpPr>
        <p:spPr>
          <a:xfrm>
            <a:off x="5763857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3" name="object 293"/>
          <p:cNvSpPr/>
          <p:nvPr/>
        </p:nvSpPr>
        <p:spPr>
          <a:xfrm>
            <a:off x="5763857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4" name="object 294"/>
          <p:cNvSpPr/>
          <p:nvPr/>
        </p:nvSpPr>
        <p:spPr>
          <a:xfrm>
            <a:off x="5763857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5" name="object 295"/>
          <p:cNvSpPr/>
          <p:nvPr/>
        </p:nvSpPr>
        <p:spPr>
          <a:xfrm>
            <a:off x="5763857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6" name="object 296"/>
          <p:cNvSpPr/>
          <p:nvPr/>
        </p:nvSpPr>
        <p:spPr>
          <a:xfrm>
            <a:off x="5763857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7" name="object 297"/>
          <p:cNvSpPr/>
          <p:nvPr/>
        </p:nvSpPr>
        <p:spPr>
          <a:xfrm>
            <a:off x="5763857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8" name="object 298"/>
          <p:cNvSpPr/>
          <p:nvPr/>
        </p:nvSpPr>
        <p:spPr>
          <a:xfrm>
            <a:off x="5763857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9" name="object 299"/>
          <p:cNvSpPr txBox="1"/>
          <p:nvPr/>
        </p:nvSpPr>
        <p:spPr>
          <a:xfrm>
            <a:off x="4897419" y="2557302"/>
            <a:ext cx="721659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47235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0" name="object 300"/>
          <p:cNvSpPr txBox="1"/>
          <p:nvPr/>
        </p:nvSpPr>
        <p:spPr>
          <a:xfrm>
            <a:off x="4904143" y="2285001"/>
            <a:ext cx="836519" cy="26920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 defTabSz="806867">
              <a:spcBef>
                <a:spcPts val="88"/>
              </a:spcBef>
            </a:pPr>
            <a:r>
              <a:rPr sz="838" b="1" dirty="0">
                <a:solidFill>
                  <a:prstClr val="black"/>
                </a:solidFill>
                <a:latin typeface="Arial"/>
                <a:cs typeface="Arial"/>
              </a:rPr>
              <a:t>TOTAL</a:t>
            </a:r>
            <a:r>
              <a:rPr sz="838" b="1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b="1" spc="-4" dirty="0">
                <a:solidFill>
                  <a:prstClr val="black"/>
                </a:solidFill>
                <a:latin typeface="Arial"/>
                <a:cs typeface="Arial"/>
              </a:rPr>
              <a:t>STRESS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>
              <a:spcBef>
                <a:spcPts val="18"/>
              </a:spcBef>
            </a:pPr>
            <a:r>
              <a:rPr sz="838" b="1" dirty="0">
                <a:solidFill>
                  <a:prstClr val="black"/>
                </a:solidFill>
                <a:latin typeface="Arial"/>
                <a:cs typeface="Arial"/>
              </a:rPr>
              <a:t>(</a:t>
            </a:r>
            <a:r>
              <a:rPr sz="838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838" b="1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1" name="object 301"/>
          <p:cNvSpPr/>
          <p:nvPr/>
        </p:nvSpPr>
        <p:spPr>
          <a:xfrm>
            <a:off x="4387550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2" name="object 302"/>
          <p:cNvSpPr/>
          <p:nvPr/>
        </p:nvSpPr>
        <p:spPr>
          <a:xfrm>
            <a:off x="4387551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3" name="object 303"/>
          <p:cNvSpPr/>
          <p:nvPr/>
        </p:nvSpPr>
        <p:spPr>
          <a:xfrm>
            <a:off x="4387551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4" name="object 304"/>
          <p:cNvSpPr/>
          <p:nvPr/>
        </p:nvSpPr>
        <p:spPr>
          <a:xfrm>
            <a:off x="4387551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5" name="object 305"/>
          <p:cNvSpPr/>
          <p:nvPr/>
        </p:nvSpPr>
        <p:spPr>
          <a:xfrm>
            <a:off x="4387551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6" name="object 306"/>
          <p:cNvSpPr/>
          <p:nvPr/>
        </p:nvSpPr>
        <p:spPr>
          <a:xfrm>
            <a:off x="4387551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7" name="object 307"/>
          <p:cNvSpPr/>
          <p:nvPr/>
        </p:nvSpPr>
        <p:spPr>
          <a:xfrm>
            <a:off x="4387551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8" name="object 308"/>
          <p:cNvSpPr/>
          <p:nvPr/>
        </p:nvSpPr>
        <p:spPr>
          <a:xfrm>
            <a:off x="4387550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9" name="object 309"/>
          <p:cNvSpPr/>
          <p:nvPr/>
        </p:nvSpPr>
        <p:spPr>
          <a:xfrm>
            <a:off x="4387550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0" name="object 310"/>
          <p:cNvSpPr/>
          <p:nvPr/>
        </p:nvSpPr>
        <p:spPr>
          <a:xfrm>
            <a:off x="4387550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1" name="object 311"/>
          <p:cNvSpPr/>
          <p:nvPr/>
        </p:nvSpPr>
        <p:spPr>
          <a:xfrm>
            <a:off x="4387550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2" name="object 312"/>
          <p:cNvSpPr/>
          <p:nvPr/>
        </p:nvSpPr>
        <p:spPr>
          <a:xfrm>
            <a:off x="4387550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3" name="object 313"/>
          <p:cNvSpPr/>
          <p:nvPr/>
        </p:nvSpPr>
        <p:spPr>
          <a:xfrm>
            <a:off x="4387550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4" name="object 314"/>
          <p:cNvSpPr/>
          <p:nvPr/>
        </p:nvSpPr>
        <p:spPr>
          <a:xfrm>
            <a:off x="4387550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5" name="object 315"/>
          <p:cNvSpPr/>
          <p:nvPr/>
        </p:nvSpPr>
        <p:spPr>
          <a:xfrm>
            <a:off x="4387550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6" name="object 316"/>
          <p:cNvSpPr/>
          <p:nvPr/>
        </p:nvSpPr>
        <p:spPr>
          <a:xfrm>
            <a:off x="4387550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7" name="object 317"/>
          <p:cNvSpPr/>
          <p:nvPr/>
        </p:nvSpPr>
        <p:spPr>
          <a:xfrm>
            <a:off x="4387550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8" name="object 318"/>
          <p:cNvSpPr/>
          <p:nvPr/>
        </p:nvSpPr>
        <p:spPr>
          <a:xfrm>
            <a:off x="4387550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9" name="object 319"/>
          <p:cNvSpPr/>
          <p:nvPr/>
        </p:nvSpPr>
        <p:spPr>
          <a:xfrm>
            <a:off x="4387550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0" name="object 320"/>
          <p:cNvSpPr/>
          <p:nvPr/>
        </p:nvSpPr>
        <p:spPr>
          <a:xfrm>
            <a:off x="4387550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1" name="object 321"/>
          <p:cNvSpPr/>
          <p:nvPr/>
        </p:nvSpPr>
        <p:spPr>
          <a:xfrm>
            <a:off x="4387550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2" name="object 322"/>
          <p:cNvSpPr/>
          <p:nvPr/>
        </p:nvSpPr>
        <p:spPr>
          <a:xfrm>
            <a:off x="4387550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3" name="object 323"/>
          <p:cNvSpPr/>
          <p:nvPr/>
        </p:nvSpPr>
        <p:spPr>
          <a:xfrm>
            <a:off x="4387550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4" name="object 324"/>
          <p:cNvSpPr/>
          <p:nvPr/>
        </p:nvSpPr>
        <p:spPr>
          <a:xfrm>
            <a:off x="4387550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5" name="object 325"/>
          <p:cNvSpPr/>
          <p:nvPr/>
        </p:nvSpPr>
        <p:spPr>
          <a:xfrm>
            <a:off x="4387550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6" name="object 326"/>
          <p:cNvSpPr/>
          <p:nvPr/>
        </p:nvSpPr>
        <p:spPr>
          <a:xfrm>
            <a:off x="4387550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7" name="object 327"/>
          <p:cNvSpPr/>
          <p:nvPr/>
        </p:nvSpPr>
        <p:spPr>
          <a:xfrm>
            <a:off x="4387550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8" name="object 328"/>
          <p:cNvSpPr/>
          <p:nvPr/>
        </p:nvSpPr>
        <p:spPr>
          <a:xfrm>
            <a:off x="4938207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9" name="object 329"/>
          <p:cNvSpPr/>
          <p:nvPr/>
        </p:nvSpPr>
        <p:spPr>
          <a:xfrm>
            <a:off x="4883076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0" name="object 330"/>
          <p:cNvSpPr/>
          <p:nvPr/>
        </p:nvSpPr>
        <p:spPr>
          <a:xfrm>
            <a:off x="4883076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1" name="object 331"/>
          <p:cNvSpPr/>
          <p:nvPr/>
        </p:nvSpPr>
        <p:spPr>
          <a:xfrm>
            <a:off x="4883076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2" name="object 332"/>
          <p:cNvSpPr/>
          <p:nvPr/>
        </p:nvSpPr>
        <p:spPr>
          <a:xfrm>
            <a:off x="4883076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3" name="object 333"/>
          <p:cNvSpPr/>
          <p:nvPr/>
        </p:nvSpPr>
        <p:spPr>
          <a:xfrm>
            <a:off x="4883076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4" name="object 334"/>
          <p:cNvSpPr/>
          <p:nvPr/>
        </p:nvSpPr>
        <p:spPr>
          <a:xfrm>
            <a:off x="4883076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5" name="object 335"/>
          <p:cNvSpPr/>
          <p:nvPr/>
        </p:nvSpPr>
        <p:spPr>
          <a:xfrm>
            <a:off x="4910642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6" name="object 336"/>
          <p:cNvSpPr/>
          <p:nvPr/>
        </p:nvSpPr>
        <p:spPr>
          <a:xfrm>
            <a:off x="4910642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7" name="object 337"/>
          <p:cNvSpPr/>
          <p:nvPr/>
        </p:nvSpPr>
        <p:spPr>
          <a:xfrm>
            <a:off x="4910642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8" name="object 338"/>
          <p:cNvSpPr/>
          <p:nvPr/>
        </p:nvSpPr>
        <p:spPr>
          <a:xfrm>
            <a:off x="4910642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9" name="object 339"/>
          <p:cNvSpPr/>
          <p:nvPr/>
        </p:nvSpPr>
        <p:spPr>
          <a:xfrm>
            <a:off x="4910642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0" name="object 340"/>
          <p:cNvSpPr/>
          <p:nvPr/>
        </p:nvSpPr>
        <p:spPr>
          <a:xfrm>
            <a:off x="4910642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1" name="object 341"/>
          <p:cNvSpPr/>
          <p:nvPr/>
        </p:nvSpPr>
        <p:spPr>
          <a:xfrm>
            <a:off x="4910642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2" name="object 342"/>
          <p:cNvSpPr/>
          <p:nvPr/>
        </p:nvSpPr>
        <p:spPr>
          <a:xfrm>
            <a:off x="4910642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3" name="object 343"/>
          <p:cNvSpPr/>
          <p:nvPr/>
        </p:nvSpPr>
        <p:spPr>
          <a:xfrm>
            <a:off x="4910642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4" name="object 344"/>
          <p:cNvSpPr/>
          <p:nvPr/>
        </p:nvSpPr>
        <p:spPr>
          <a:xfrm>
            <a:off x="4910642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5" name="object 345"/>
          <p:cNvSpPr/>
          <p:nvPr/>
        </p:nvSpPr>
        <p:spPr>
          <a:xfrm>
            <a:off x="4910642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6" name="object 346"/>
          <p:cNvSpPr/>
          <p:nvPr/>
        </p:nvSpPr>
        <p:spPr>
          <a:xfrm>
            <a:off x="4910642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7" name="object 347"/>
          <p:cNvSpPr/>
          <p:nvPr/>
        </p:nvSpPr>
        <p:spPr>
          <a:xfrm>
            <a:off x="4910642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8" name="object 348"/>
          <p:cNvSpPr/>
          <p:nvPr/>
        </p:nvSpPr>
        <p:spPr>
          <a:xfrm>
            <a:off x="4910642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9" name="object 349"/>
          <p:cNvSpPr/>
          <p:nvPr/>
        </p:nvSpPr>
        <p:spPr>
          <a:xfrm>
            <a:off x="4910642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0" name="object 350"/>
          <p:cNvSpPr/>
          <p:nvPr/>
        </p:nvSpPr>
        <p:spPr>
          <a:xfrm>
            <a:off x="4910642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1" name="object 351"/>
          <p:cNvSpPr/>
          <p:nvPr/>
        </p:nvSpPr>
        <p:spPr>
          <a:xfrm>
            <a:off x="4910642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2" name="object 352"/>
          <p:cNvSpPr/>
          <p:nvPr/>
        </p:nvSpPr>
        <p:spPr>
          <a:xfrm>
            <a:off x="4910642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3" name="object 353"/>
          <p:cNvSpPr/>
          <p:nvPr/>
        </p:nvSpPr>
        <p:spPr>
          <a:xfrm>
            <a:off x="4910642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4" name="object 354"/>
          <p:cNvSpPr/>
          <p:nvPr/>
        </p:nvSpPr>
        <p:spPr>
          <a:xfrm>
            <a:off x="4910642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5" name="object 355"/>
          <p:cNvSpPr/>
          <p:nvPr/>
        </p:nvSpPr>
        <p:spPr>
          <a:xfrm>
            <a:off x="4938207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6" name="object 356"/>
          <p:cNvSpPr/>
          <p:nvPr/>
        </p:nvSpPr>
        <p:spPr>
          <a:xfrm>
            <a:off x="499334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7" name="object 357"/>
          <p:cNvSpPr/>
          <p:nvPr/>
        </p:nvSpPr>
        <p:spPr>
          <a:xfrm>
            <a:off x="504847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8" name="object 358"/>
          <p:cNvSpPr/>
          <p:nvPr/>
        </p:nvSpPr>
        <p:spPr>
          <a:xfrm>
            <a:off x="510293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9" name="object 359"/>
          <p:cNvSpPr/>
          <p:nvPr/>
        </p:nvSpPr>
        <p:spPr>
          <a:xfrm>
            <a:off x="5158067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0" name="object 360"/>
          <p:cNvSpPr/>
          <p:nvPr/>
        </p:nvSpPr>
        <p:spPr>
          <a:xfrm>
            <a:off x="5213200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1" name="object 361"/>
          <p:cNvSpPr/>
          <p:nvPr/>
        </p:nvSpPr>
        <p:spPr>
          <a:xfrm>
            <a:off x="526833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2" name="object 362"/>
          <p:cNvSpPr/>
          <p:nvPr/>
        </p:nvSpPr>
        <p:spPr>
          <a:xfrm>
            <a:off x="532346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3" name="object 363"/>
          <p:cNvSpPr/>
          <p:nvPr/>
        </p:nvSpPr>
        <p:spPr>
          <a:xfrm>
            <a:off x="5378599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4" name="object 364"/>
          <p:cNvSpPr/>
          <p:nvPr/>
        </p:nvSpPr>
        <p:spPr>
          <a:xfrm>
            <a:off x="543373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5" name="object 365"/>
          <p:cNvSpPr/>
          <p:nvPr/>
        </p:nvSpPr>
        <p:spPr>
          <a:xfrm>
            <a:off x="548819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6" name="object 366"/>
          <p:cNvSpPr/>
          <p:nvPr/>
        </p:nvSpPr>
        <p:spPr>
          <a:xfrm>
            <a:off x="554332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7" name="object 367"/>
          <p:cNvSpPr/>
          <p:nvPr/>
        </p:nvSpPr>
        <p:spPr>
          <a:xfrm>
            <a:off x="5598459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8" name="object 368"/>
          <p:cNvSpPr/>
          <p:nvPr/>
        </p:nvSpPr>
        <p:spPr>
          <a:xfrm>
            <a:off x="565359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9" name="object 369"/>
          <p:cNvSpPr/>
          <p:nvPr/>
        </p:nvSpPr>
        <p:spPr>
          <a:xfrm>
            <a:off x="570872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0" name="object 370"/>
          <p:cNvSpPr/>
          <p:nvPr/>
        </p:nvSpPr>
        <p:spPr>
          <a:xfrm>
            <a:off x="4938207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1" name="object 371"/>
          <p:cNvSpPr/>
          <p:nvPr/>
        </p:nvSpPr>
        <p:spPr>
          <a:xfrm>
            <a:off x="499334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2" name="object 372"/>
          <p:cNvSpPr/>
          <p:nvPr/>
        </p:nvSpPr>
        <p:spPr>
          <a:xfrm>
            <a:off x="504847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3" name="object 373"/>
          <p:cNvSpPr/>
          <p:nvPr/>
        </p:nvSpPr>
        <p:spPr>
          <a:xfrm>
            <a:off x="510293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4" name="object 374"/>
          <p:cNvSpPr/>
          <p:nvPr/>
        </p:nvSpPr>
        <p:spPr>
          <a:xfrm>
            <a:off x="5158067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5" name="object 375"/>
          <p:cNvSpPr/>
          <p:nvPr/>
        </p:nvSpPr>
        <p:spPr>
          <a:xfrm>
            <a:off x="5213200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6" name="object 376"/>
          <p:cNvSpPr/>
          <p:nvPr/>
        </p:nvSpPr>
        <p:spPr>
          <a:xfrm>
            <a:off x="526833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7" name="object 377"/>
          <p:cNvSpPr/>
          <p:nvPr/>
        </p:nvSpPr>
        <p:spPr>
          <a:xfrm>
            <a:off x="532346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8" name="object 378"/>
          <p:cNvSpPr/>
          <p:nvPr/>
        </p:nvSpPr>
        <p:spPr>
          <a:xfrm>
            <a:off x="5378599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9" name="object 379"/>
          <p:cNvSpPr/>
          <p:nvPr/>
        </p:nvSpPr>
        <p:spPr>
          <a:xfrm>
            <a:off x="543373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0" name="object 380"/>
          <p:cNvSpPr/>
          <p:nvPr/>
        </p:nvSpPr>
        <p:spPr>
          <a:xfrm>
            <a:off x="548819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1" name="object 381"/>
          <p:cNvSpPr/>
          <p:nvPr/>
        </p:nvSpPr>
        <p:spPr>
          <a:xfrm>
            <a:off x="554332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2" name="object 382"/>
          <p:cNvSpPr/>
          <p:nvPr/>
        </p:nvSpPr>
        <p:spPr>
          <a:xfrm>
            <a:off x="5598459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3" name="object 383"/>
          <p:cNvSpPr/>
          <p:nvPr/>
        </p:nvSpPr>
        <p:spPr>
          <a:xfrm>
            <a:off x="565359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4" name="object 384"/>
          <p:cNvSpPr/>
          <p:nvPr/>
        </p:nvSpPr>
        <p:spPr>
          <a:xfrm>
            <a:off x="570872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5" name="object 385"/>
          <p:cNvSpPr/>
          <p:nvPr/>
        </p:nvSpPr>
        <p:spPr>
          <a:xfrm>
            <a:off x="4938207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6" name="object 386"/>
          <p:cNvSpPr/>
          <p:nvPr/>
        </p:nvSpPr>
        <p:spPr>
          <a:xfrm>
            <a:off x="499334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7" name="object 387"/>
          <p:cNvSpPr/>
          <p:nvPr/>
        </p:nvSpPr>
        <p:spPr>
          <a:xfrm>
            <a:off x="504847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8" name="object 388"/>
          <p:cNvSpPr/>
          <p:nvPr/>
        </p:nvSpPr>
        <p:spPr>
          <a:xfrm>
            <a:off x="510293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" name="object 389"/>
          <p:cNvSpPr/>
          <p:nvPr/>
        </p:nvSpPr>
        <p:spPr>
          <a:xfrm>
            <a:off x="5158067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0" name="object 390"/>
          <p:cNvSpPr/>
          <p:nvPr/>
        </p:nvSpPr>
        <p:spPr>
          <a:xfrm>
            <a:off x="5213200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1" name="object 391"/>
          <p:cNvSpPr/>
          <p:nvPr/>
        </p:nvSpPr>
        <p:spPr>
          <a:xfrm>
            <a:off x="526833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2" name="object 392"/>
          <p:cNvSpPr/>
          <p:nvPr/>
        </p:nvSpPr>
        <p:spPr>
          <a:xfrm>
            <a:off x="532346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3" name="object 393"/>
          <p:cNvSpPr/>
          <p:nvPr/>
        </p:nvSpPr>
        <p:spPr>
          <a:xfrm>
            <a:off x="5378599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4" name="object 394"/>
          <p:cNvSpPr/>
          <p:nvPr/>
        </p:nvSpPr>
        <p:spPr>
          <a:xfrm>
            <a:off x="543373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5" name="object 395"/>
          <p:cNvSpPr/>
          <p:nvPr/>
        </p:nvSpPr>
        <p:spPr>
          <a:xfrm>
            <a:off x="548819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6" name="object 396"/>
          <p:cNvSpPr/>
          <p:nvPr/>
        </p:nvSpPr>
        <p:spPr>
          <a:xfrm>
            <a:off x="554332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7" name="object 397"/>
          <p:cNvSpPr/>
          <p:nvPr/>
        </p:nvSpPr>
        <p:spPr>
          <a:xfrm>
            <a:off x="5598459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8" name="object 398"/>
          <p:cNvSpPr/>
          <p:nvPr/>
        </p:nvSpPr>
        <p:spPr>
          <a:xfrm>
            <a:off x="565359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9" name="object 399"/>
          <p:cNvSpPr/>
          <p:nvPr/>
        </p:nvSpPr>
        <p:spPr>
          <a:xfrm>
            <a:off x="570872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0" name="object 400"/>
          <p:cNvSpPr/>
          <p:nvPr/>
        </p:nvSpPr>
        <p:spPr>
          <a:xfrm>
            <a:off x="4938207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1" name="object 401"/>
          <p:cNvSpPr/>
          <p:nvPr/>
        </p:nvSpPr>
        <p:spPr>
          <a:xfrm>
            <a:off x="499334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2" name="object 402"/>
          <p:cNvSpPr/>
          <p:nvPr/>
        </p:nvSpPr>
        <p:spPr>
          <a:xfrm>
            <a:off x="504847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3" name="object 403"/>
          <p:cNvSpPr/>
          <p:nvPr/>
        </p:nvSpPr>
        <p:spPr>
          <a:xfrm>
            <a:off x="510293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4" name="object 404"/>
          <p:cNvSpPr/>
          <p:nvPr/>
        </p:nvSpPr>
        <p:spPr>
          <a:xfrm>
            <a:off x="5158067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5" name="object 405"/>
          <p:cNvSpPr/>
          <p:nvPr/>
        </p:nvSpPr>
        <p:spPr>
          <a:xfrm>
            <a:off x="5213200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6" name="object 406"/>
          <p:cNvSpPr/>
          <p:nvPr/>
        </p:nvSpPr>
        <p:spPr>
          <a:xfrm>
            <a:off x="526833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7" name="object 407"/>
          <p:cNvSpPr/>
          <p:nvPr/>
        </p:nvSpPr>
        <p:spPr>
          <a:xfrm>
            <a:off x="532346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8" name="object 408"/>
          <p:cNvSpPr/>
          <p:nvPr/>
        </p:nvSpPr>
        <p:spPr>
          <a:xfrm>
            <a:off x="5378599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9" name="object 409"/>
          <p:cNvSpPr/>
          <p:nvPr/>
        </p:nvSpPr>
        <p:spPr>
          <a:xfrm>
            <a:off x="543373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0" name="object 410"/>
          <p:cNvSpPr/>
          <p:nvPr/>
        </p:nvSpPr>
        <p:spPr>
          <a:xfrm>
            <a:off x="548819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1" name="object 411"/>
          <p:cNvSpPr/>
          <p:nvPr/>
        </p:nvSpPr>
        <p:spPr>
          <a:xfrm>
            <a:off x="554332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2" name="object 412"/>
          <p:cNvSpPr/>
          <p:nvPr/>
        </p:nvSpPr>
        <p:spPr>
          <a:xfrm>
            <a:off x="5598459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3" name="object 413"/>
          <p:cNvSpPr/>
          <p:nvPr/>
        </p:nvSpPr>
        <p:spPr>
          <a:xfrm>
            <a:off x="565359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4" name="object 414"/>
          <p:cNvSpPr/>
          <p:nvPr/>
        </p:nvSpPr>
        <p:spPr>
          <a:xfrm>
            <a:off x="570872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5" name="object 415"/>
          <p:cNvSpPr/>
          <p:nvPr/>
        </p:nvSpPr>
        <p:spPr>
          <a:xfrm>
            <a:off x="4938207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6" name="object 416"/>
          <p:cNvSpPr/>
          <p:nvPr/>
        </p:nvSpPr>
        <p:spPr>
          <a:xfrm>
            <a:off x="499334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7" name="object 417"/>
          <p:cNvSpPr/>
          <p:nvPr/>
        </p:nvSpPr>
        <p:spPr>
          <a:xfrm>
            <a:off x="504847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8" name="object 418"/>
          <p:cNvSpPr/>
          <p:nvPr/>
        </p:nvSpPr>
        <p:spPr>
          <a:xfrm>
            <a:off x="510293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9" name="object 419"/>
          <p:cNvSpPr/>
          <p:nvPr/>
        </p:nvSpPr>
        <p:spPr>
          <a:xfrm>
            <a:off x="5158067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0" name="object 420"/>
          <p:cNvSpPr/>
          <p:nvPr/>
        </p:nvSpPr>
        <p:spPr>
          <a:xfrm>
            <a:off x="5213200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1" name="object 421"/>
          <p:cNvSpPr/>
          <p:nvPr/>
        </p:nvSpPr>
        <p:spPr>
          <a:xfrm>
            <a:off x="526833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2" name="object 422"/>
          <p:cNvSpPr/>
          <p:nvPr/>
        </p:nvSpPr>
        <p:spPr>
          <a:xfrm>
            <a:off x="532346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3" name="object 423"/>
          <p:cNvSpPr/>
          <p:nvPr/>
        </p:nvSpPr>
        <p:spPr>
          <a:xfrm>
            <a:off x="5378599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4" name="object 424"/>
          <p:cNvSpPr/>
          <p:nvPr/>
        </p:nvSpPr>
        <p:spPr>
          <a:xfrm>
            <a:off x="543373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5" name="object 425"/>
          <p:cNvSpPr/>
          <p:nvPr/>
        </p:nvSpPr>
        <p:spPr>
          <a:xfrm>
            <a:off x="548819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6" name="object 426"/>
          <p:cNvSpPr/>
          <p:nvPr/>
        </p:nvSpPr>
        <p:spPr>
          <a:xfrm>
            <a:off x="554332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7" name="object 427"/>
          <p:cNvSpPr/>
          <p:nvPr/>
        </p:nvSpPr>
        <p:spPr>
          <a:xfrm>
            <a:off x="5598459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8" name="object 428"/>
          <p:cNvSpPr/>
          <p:nvPr/>
        </p:nvSpPr>
        <p:spPr>
          <a:xfrm>
            <a:off x="565359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9" name="object 429"/>
          <p:cNvSpPr/>
          <p:nvPr/>
        </p:nvSpPr>
        <p:spPr>
          <a:xfrm>
            <a:off x="570872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0" name="object 430"/>
          <p:cNvSpPr txBox="1"/>
          <p:nvPr/>
        </p:nvSpPr>
        <p:spPr>
          <a:xfrm>
            <a:off x="4486611" y="6030005"/>
            <a:ext cx="353546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1" name="object 431"/>
          <p:cNvSpPr txBox="1"/>
          <p:nvPr/>
        </p:nvSpPr>
        <p:spPr>
          <a:xfrm>
            <a:off x="4486611" y="5369082"/>
            <a:ext cx="353546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2" name="object 432"/>
          <p:cNvSpPr txBox="1"/>
          <p:nvPr/>
        </p:nvSpPr>
        <p:spPr>
          <a:xfrm>
            <a:off x="4486611" y="4708832"/>
            <a:ext cx="353546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3" name="object 433"/>
          <p:cNvSpPr txBox="1"/>
          <p:nvPr/>
        </p:nvSpPr>
        <p:spPr>
          <a:xfrm>
            <a:off x="4486611" y="4048581"/>
            <a:ext cx="353546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4" name="object 434"/>
          <p:cNvSpPr txBox="1"/>
          <p:nvPr/>
        </p:nvSpPr>
        <p:spPr>
          <a:xfrm>
            <a:off x="4486611" y="3388332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5	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5" name="object 435"/>
          <p:cNvSpPr txBox="1"/>
          <p:nvPr/>
        </p:nvSpPr>
        <p:spPr>
          <a:xfrm>
            <a:off x="4486611" y="2727408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36" name="object 436"/>
          <p:cNvSpPr/>
          <p:nvPr/>
        </p:nvSpPr>
        <p:spPr>
          <a:xfrm>
            <a:off x="4222824" y="3440430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61950" y="33918"/>
                </a:moveTo>
                <a:lnTo>
                  <a:pt x="57129" y="14185"/>
                </a:lnTo>
                <a:lnTo>
                  <a:pt x="38862" y="1523"/>
                </a:lnTo>
                <a:lnTo>
                  <a:pt x="35052" y="0"/>
                </a:lnTo>
                <a:lnTo>
                  <a:pt x="27432" y="0"/>
                </a:lnTo>
                <a:lnTo>
                  <a:pt x="19812" y="3048"/>
                </a:lnTo>
                <a:lnTo>
                  <a:pt x="15240" y="3810"/>
                </a:lnTo>
                <a:lnTo>
                  <a:pt x="12192" y="6096"/>
                </a:lnTo>
                <a:lnTo>
                  <a:pt x="6096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2286" y="19812"/>
                </a:lnTo>
                <a:lnTo>
                  <a:pt x="1524" y="21336"/>
                </a:lnTo>
                <a:lnTo>
                  <a:pt x="762" y="23622"/>
                </a:lnTo>
                <a:lnTo>
                  <a:pt x="762" y="25146"/>
                </a:lnTo>
                <a:lnTo>
                  <a:pt x="0" y="27432"/>
                </a:lnTo>
                <a:lnTo>
                  <a:pt x="0" y="35052"/>
                </a:lnTo>
                <a:lnTo>
                  <a:pt x="3420" y="45428"/>
                </a:lnTo>
                <a:lnTo>
                  <a:pt x="9205" y="53559"/>
                </a:lnTo>
                <a:lnTo>
                  <a:pt x="17246" y="59294"/>
                </a:lnTo>
                <a:lnTo>
                  <a:pt x="27432" y="62484"/>
                </a:lnTo>
                <a:lnTo>
                  <a:pt x="32766" y="62484"/>
                </a:lnTo>
                <a:lnTo>
                  <a:pt x="53703" y="52694"/>
                </a:lnTo>
                <a:lnTo>
                  <a:pt x="61950" y="3391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7" name="object 437"/>
          <p:cNvSpPr/>
          <p:nvPr/>
        </p:nvSpPr>
        <p:spPr>
          <a:xfrm>
            <a:off x="4222824" y="3440430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31242" y="0"/>
                </a:moveTo>
                <a:lnTo>
                  <a:pt x="27432" y="0"/>
                </a:lnTo>
                <a:lnTo>
                  <a:pt x="23622" y="1524"/>
                </a:lnTo>
                <a:lnTo>
                  <a:pt x="19812" y="3048"/>
                </a:lnTo>
                <a:lnTo>
                  <a:pt x="15240" y="3810"/>
                </a:lnTo>
                <a:lnTo>
                  <a:pt x="12192" y="6096"/>
                </a:lnTo>
                <a:lnTo>
                  <a:pt x="6096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2286" y="19812"/>
                </a:lnTo>
                <a:lnTo>
                  <a:pt x="1524" y="21336"/>
                </a:lnTo>
                <a:lnTo>
                  <a:pt x="762" y="23622"/>
                </a:lnTo>
                <a:lnTo>
                  <a:pt x="762" y="25146"/>
                </a:lnTo>
                <a:lnTo>
                  <a:pt x="0" y="27432"/>
                </a:lnTo>
                <a:lnTo>
                  <a:pt x="0" y="35052"/>
                </a:lnTo>
                <a:lnTo>
                  <a:pt x="3420" y="45428"/>
                </a:lnTo>
                <a:lnTo>
                  <a:pt x="9205" y="53559"/>
                </a:lnTo>
                <a:lnTo>
                  <a:pt x="17246" y="59294"/>
                </a:lnTo>
                <a:lnTo>
                  <a:pt x="27432" y="62484"/>
                </a:lnTo>
                <a:lnTo>
                  <a:pt x="32766" y="62484"/>
                </a:lnTo>
                <a:lnTo>
                  <a:pt x="53703" y="52694"/>
                </a:lnTo>
                <a:lnTo>
                  <a:pt x="61950" y="33918"/>
                </a:lnTo>
                <a:lnTo>
                  <a:pt x="57129" y="14185"/>
                </a:lnTo>
                <a:lnTo>
                  <a:pt x="38862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8" name="object 438"/>
          <p:cNvSpPr/>
          <p:nvPr/>
        </p:nvSpPr>
        <p:spPr>
          <a:xfrm>
            <a:off x="4222976" y="3968899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61822" y="33656"/>
                </a:moveTo>
                <a:lnTo>
                  <a:pt x="56842" y="14033"/>
                </a:lnTo>
                <a:lnTo>
                  <a:pt x="38690" y="1523"/>
                </a:lnTo>
                <a:lnTo>
                  <a:pt x="34880" y="0"/>
                </a:lnTo>
                <a:lnTo>
                  <a:pt x="27260" y="0"/>
                </a:lnTo>
                <a:lnTo>
                  <a:pt x="23450" y="1524"/>
                </a:lnTo>
                <a:lnTo>
                  <a:pt x="4863" y="13902"/>
                </a:lnTo>
                <a:lnTo>
                  <a:pt x="0" y="33747"/>
                </a:lnTo>
                <a:lnTo>
                  <a:pt x="8195" y="52719"/>
                </a:lnTo>
                <a:lnTo>
                  <a:pt x="28784" y="62484"/>
                </a:lnTo>
                <a:lnTo>
                  <a:pt x="32594" y="62484"/>
                </a:lnTo>
                <a:lnTo>
                  <a:pt x="53712" y="52453"/>
                </a:lnTo>
                <a:lnTo>
                  <a:pt x="61822" y="3365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9" name="object 439"/>
          <p:cNvSpPr/>
          <p:nvPr/>
        </p:nvSpPr>
        <p:spPr>
          <a:xfrm>
            <a:off x="4222976" y="3968899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31070" y="0"/>
                </a:moveTo>
                <a:lnTo>
                  <a:pt x="27260" y="0"/>
                </a:lnTo>
                <a:lnTo>
                  <a:pt x="23450" y="1524"/>
                </a:lnTo>
                <a:lnTo>
                  <a:pt x="4863" y="13902"/>
                </a:lnTo>
                <a:lnTo>
                  <a:pt x="0" y="33747"/>
                </a:lnTo>
                <a:lnTo>
                  <a:pt x="8195" y="52719"/>
                </a:lnTo>
                <a:lnTo>
                  <a:pt x="28784" y="62484"/>
                </a:lnTo>
                <a:lnTo>
                  <a:pt x="32594" y="62484"/>
                </a:lnTo>
                <a:lnTo>
                  <a:pt x="53712" y="52453"/>
                </a:lnTo>
                <a:lnTo>
                  <a:pt x="61822" y="33656"/>
                </a:lnTo>
                <a:lnTo>
                  <a:pt x="56842" y="14033"/>
                </a:lnTo>
                <a:lnTo>
                  <a:pt x="38690" y="1523"/>
                </a:lnTo>
                <a:lnTo>
                  <a:pt x="34880" y="0"/>
                </a:lnTo>
                <a:lnTo>
                  <a:pt x="31070" y="0"/>
                </a:lnTo>
                <a:close/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0" name="object 440"/>
          <p:cNvSpPr/>
          <p:nvPr/>
        </p:nvSpPr>
        <p:spPr>
          <a:xfrm>
            <a:off x="4222824" y="4761604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62031" y="33566"/>
                </a:moveTo>
                <a:lnTo>
                  <a:pt x="57027" y="13942"/>
                </a:lnTo>
                <a:lnTo>
                  <a:pt x="38862" y="1523"/>
                </a:lnTo>
                <a:lnTo>
                  <a:pt x="35052" y="0"/>
                </a:ln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5240" y="3810"/>
                </a:lnTo>
                <a:lnTo>
                  <a:pt x="12192" y="6096"/>
                </a:lnTo>
                <a:lnTo>
                  <a:pt x="6096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2286" y="19050"/>
                </a:lnTo>
                <a:lnTo>
                  <a:pt x="1524" y="21336"/>
                </a:lnTo>
                <a:lnTo>
                  <a:pt x="762" y="22860"/>
                </a:lnTo>
                <a:lnTo>
                  <a:pt x="762" y="25146"/>
                </a:lnTo>
                <a:lnTo>
                  <a:pt x="0" y="26670"/>
                </a:lnTo>
                <a:lnTo>
                  <a:pt x="0" y="35052"/>
                </a:lnTo>
                <a:lnTo>
                  <a:pt x="3604" y="45771"/>
                </a:lnTo>
                <a:lnTo>
                  <a:pt x="9201" y="53644"/>
                </a:lnTo>
                <a:lnTo>
                  <a:pt x="17055" y="59080"/>
                </a:lnTo>
                <a:lnTo>
                  <a:pt x="27432" y="62484"/>
                </a:lnTo>
                <a:lnTo>
                  <a:pt x="32766" y="62484"/>
                </a:lnTo>
                <a:lnTo>
                  <a:pt x="53926" y="52408"/>
                </a:lnTo>
                <a:lnTo>
                  <a:pt x="62031" y="3356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1" name="object 441"/>
          <p:cNvSpPr/>
          <p:nvPr/>
        </p:nvSpPr>
        <p:spPr>
          <a:xfrm>
            <a:off x="4222824" y="4761604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30" h="62864">
                <a:moveTo>
                  <a:pt x="31242" y="0"/>
                </a:move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5240" y="3810"/>
                </a:lnTo>
                <a:lnTo>
                  <a:pt x="12192" y="6096"/>
                </a:lnTo>
                <a:lnTo>
                  <a:pt x="6096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2286" y="19050"/>
                </a:lnTo>
                <a:lnTo>
                  <a:pt x="1524" y="21336"/>
                </a:lnTo>
                <a:lnTo>
                  <a:pt x="762" y="22860"/>
                </a:lnTo>
                <a:lnTo>
                  <a:pt x="762" y="25146"/>
                </a:lnTo>
                <a:lnTo>
                  <a:pt x="0" y="26670"/>
                </a:lnTo>
                <a:lnTo>
                  <a:pt x="0" y="35052"/>
                </a:lnTo>
                <a:lnTo>
                  <a:pt x="3604" y="45771"/>
                </a:lnTo>
                <a:lnTo>
                  <a:pt x="9201" y="53644"/>
                </a:lnTo>
                <a:lnTo>
                  <a:pt x="17055" y="59080"/>
                </a:lnTo>
                <a:lnTo>
                  <a:pt x="27432" y="62484"/>
                </a:lnTo>
                <a:lnTo>
                  <a:pt x="32766" y="62484"/>
                </a:lnTo>
                <a:lnTo>
                  <a:pt x="53926" y="52408"/>
                </a:lnTo>
                <a:lnTo>
                  <a:pt x="62031" y="33566"/>
                </a:lnTo>
                <a:lnTo>
                  <a:pt x="57027" y="13942"/>
                </a:lnTo>
                <a:lnTo>
                  <a:pt x="38862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2" name="object 442"/>
          <p:cNvSpPr/>
          <p:nvPr/>
        </p:nvSpPr>
        <p:spPr>
          <a:xfrm>
            <a:off x="4222824" y="5554308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62484" y="35052"/>
                </a:moveTo>
                <a:lnTo>
                  <a:pt x="62484" y="31242"/>
                </a:lnTo>
                <a:lnTo>
                  <a:pt x="61033" y="22684"/>
                </a:lnTo>
                <a:lnTo>
                  <a:pt x="56783" y="13944"/>
                </a:lnTo>
                <a:lnTo>
                  <a:pt x="50430" y="6613"/>
                </a:lnTo>
                <a:lnTo>
                  <a:pt x="42672" y="2285"/>
                </a:lnTo>
                <a:lnTo>
                  <a:pt x="38862" y="1523"/>
                </a:lnTo>
                <a:lnTo>
                  <a:pt x="35052" y="0"/>
                </a:ln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2165" y="5904"/>
                </a:lnTo>
                <a:lnTo>
                  <a:pt x="5962" y="12511"/>
                </a:lnTo>
                <a:lnTo>
                  <a:pt x="1731" y="20672"/>
                </a:lnTo>
                <a:lnTo>
                  <a:pt x="0" y="28956"/>
                </a:lnTo>
                <a:lnTo>
                  <a:pt x="0" y="35052"/>
                </a:lnTo>
                <a:lnTo>
                  <a:pt x="762" y="38862"/>
                </a:lnTo>
                <a:lnTo>
                  <a:pt x="2286" y="42672"/>
                </a:lnTo>
                <a:lnTo>
                  <a:pt x="4572" y="46482"/>
                </a:lnTo>
                <a:lnTo>
                  <a:pt x="6096" y="49530"/>
                </a:lnTo>
                <a:lnTo>
                  <a:pt x="9144" y="53340"/>
                </a:lnTo>
                <a:lnTo>
                  <a:pt x="12192" y="56388"/>
                </a:lnTo>
                <a:lnTo>
                  <a:pt x="15240" y="57912"/>
                </a:lnTo>
                <a:lnTo>
                  <a:pt x="17678" y="59663"/>
                </a:lnTo>
                <a:lnTo>
                  <a:pt x="17678" y="58356"/>
                </a:lnTo>
                <a:lnTo>
                  <a:pt x="25146" y="61722"/>
                </a:lnTo>
                <a:lnTo>
                  <a:pt x="27432" y="62484"/>
                </a:lnTo>
                <a:lnTo>
                  <a:pt x="35052" y="62484"/>
                </a:lnTo>
                <a:lnTo>
                  <a:pt x="37338" y="61722"/>
                </a:lnTo>
                <a:lnTo>
                  <a:pt x="38862" y="60960"/>
                </a:lnTo>
                <a:lnTo>
                  <a:pt x="41148" y="60198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49530" y="56388"/>
                </a:lnTo>
                <a:lnTo>
                  <a:pt x="52578" y="53340"/>
                </a:lnTo>
                <a:lnTo>
                  <a:pt x="55626" y="49530"/>
                </a:lnTo>
                <a:lnTo>
                  <a:pt x="57912" y="46482"/>
                </a:lnTo>
                <a:lnTo>
                  <a:pt x="62484" y="35052"/>
                </a:lnTo>
                <a:close/>
              </a:path>
              <a:path w="62864" h="62864">
                <a:moveTo>
                  <a:pt x="21374" y="62318"/>
                </a:moveTo>
                <a:lnTo>
                  <a:pt x="17678" y="58356"/>
                </a:lnTo>
                <a:lnTo>
                  <a:pt x="17678" y="59663"/>
                </a:lnTo>
                <a:lnTo>
                  <a:pt x="21374" y="62318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3" name="object 443"/>
          <p:cNvSpPr/>
          <p:nvPr/>
        </p:nvSpPr>
        <p:spPr>
          <a:xfrm>
            <a:off x="4222824" y="5554308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31242" y="0"/>
                </a:move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2165" y="5904"/>
                </a:lnTo>
                <a:lnTo>
                  <a:pt x="5962" y="12511"/>
                </a:lnTo>
                <a:lnTo>
                  <a:pt x="1731" y="20672"/>
                </a:lnTo>
                <a:lnTo>
                  <a:pt x="0" y="28956"/>
                </a:lnTo>
                <a:lnTo>
                  <a:pt x="0" y="35052"/>
                </a:lnTo>
                <a:lnTo>
                  <a:pt x="762" y="38862"/>
                </a:lnTo>
                <a:lnTo>
                  <a:pt x="2286" y="42672"/>
                </a:lnTo>
                <a:lnTo>
                  <a:pt x="4572" y="46482"/>
                </a:lnTo>
                <a:lnTo>
                  <a:pt x="6096" y="49530"/>
                </a:lnTo>
                <a:lnTo>
                  <a:pt x="9144" y="53340"/>
                </a:lnTo>
                <a:lnTo>
                  <a:pt x="12192" y="56388"/>
                </a:lnTo>
                <a:lnTo>
                  <a:pt x="15240" y="57912"/>
                </a:lnTo>
                <a:lnTo>
                  <a:pt x="21374" y="62318"/>
                </a:lnTo>
                <a:lnTo>
                  <a:pt x="17678" y="58356"/>
                </a:lnTo>
                <a:lnTo>
                  <a:pt x="25146" y="61722"/>
                </a:lnTo>
                <a:lnTo>
                  <a:pt x="27432" y="62484"/>
                </a:lnTo>
                <a:lnTo>
                  <a:pt x="35052" y="62484"/>
                </a:lnTo>
                <a:lnTo>
                  <a:pt x="37338" y="61722"/>
                </a:lnTo>
                <a:lnTo>
                  <a:pt x="38862" y="60960"/>
                </a:lnTo>
                <a:lnTo>
                  <a:pt x="41148" y="60198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49530" y="56388"/>
                </a:lnTo>
                <a:lnTo>
                  <a:pt x="52578" y="53340"/>
                </a:lnTo>
                <a:lnTo>
                  <a:pt x="55626" y="49530"/>
                </a:lnTo>
                <a:lnTo>
                  <a:pt x="57912" y="46482"/>
                </a:lnTo>
                <a:lnTo>
                  <a:pt x="62484" y="35052"/>
                </a:lnTo>
                <a:lnTo>
                  <a:pt x="62484" y="31242"/>
                </a:lnTo>
                <a:lnTo>
                  <a:pt x="38862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4" name="object 444"/>
          <p:cNvSpPr txBox="1"/>
          <p:nvPr/>
        </p:nvSpPr>
        <p:spPr>
          <a:xfrm>
            <a:off x="4294319" y="3871025"/>
            <a:ext cx="83484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5" name="object 445"/>
          <p:cNvSpPr txBox="1"/>
          <p:nvPr/>
        </p:nvSpPr>
        <p:spPr>
          <a:xfrm>
            <a:off x="4294318" y="4663062"/>
            <a:ext cx="88526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6" name="object 446"/>
          <p:cNvSpPr txBox="1"/>
          <p:nvPr/>
        </p:nvSpPr>
        <p:spPr>
          <a:xfrm>
            <a:off x="4294318" y="5455766"/>
            <a:ext cx="88526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47" name="object 447"/>
          <p:cNvSpPr/>
          <p:nvPr/>
        </p:nvSpPr>
        <p:spPr>
          <a:xfrm>
            <a:off x="4938207" y="2807745"/>
            <a:ext cx="635374" cy="2774576"/>
          </a:xfrm>
          <a:custGeom>
            <a:avLst/>
            <a:gdLst/>
            <a:ahLst/>
            <a:cxnLst/>
            <a:rect l="l" t="t" r="r" b="b"/>
            <a:pathLst>
              <a:path w="720089" h="3144520">
                <a:moveTo>
                  <a:pt x="0" y="0"/>
                </a:moveTo>
                <a:lnTo>
                  <a:pt x="159258" y="748284"/>
                </a:lnTo>
                <a:lnTo>
                  <a:pt x="290322" y="1347216"/>
                </a:lnTo>
                <a:lnTo>
                  <a:pt x="720090" y="3144012"/>
                </a:lnTo>
              </a:path>
            </a:pathLst>
          </a:custGeom>
          <a:ln w="62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8" name="object 448"/>
          <p:cNvSpPr/>
          <p:nvPr/>
        </p:nvSpPr>
        <p:spPr>
          <a:xfrm>
            <a:off x="4910642" y="2780180"/>
            <a:ext cx="55469" cy="57149"/>
          </a:xfrm>
          <a:custGeom>
            <a:avLst/>
            <a:gdLst/>
            <a:ahLst/>
            <a:cxnLst/>
            <a:rect l="l" t="t" r="r" b="b"/>
            <a:pathLst>
              <a:path w="62864" h="64769">
                <a:moveTo>
                  <a:pt x="62483" y="35052"/>
                </a:moveTo>
                <a:lnTo>
                  <a:pt x="62483" y="27432"/>
                </a:lnTo>
                <a:lnTo>
                  <a:pt x="60959" y="22859"/>
                </a:lnTo>
                <a:lnTo>
                  <a:pt x="60197" y="19049"/>
                </a:lnTo>
                <a:lnTo>
                  <a:pt x="57911" y="15239"/>
                </a:lnTo>
                <a:lnTo>
                  <a:pt x="56387" y="13715"/>
                </a:lnTo>
                <a:lnTo>
                  <a:pt x="56387" y="11429"/>
                </a:lnTo>
                <a:lnTo>
                  <a:pt x="54101" y="10667"/>
                </a:lnTo>
                <a:lnTo>
                  <a:pt x="53339" y="8381"/>
                </a:lnTo>
                <a:lnTo>
                  <a:pt x="51815" y="7619"/>
                </a:lnTo>
                <a:lnTo>
                  <a:pt x="49529" y="6095"/>
                </a:lnTo>
                <a:lnTo>
                  <a:pt x="48767" y="4571"/>
                </a:lnTo>
                <a:lnTo>
                  <a:pt x="46481" y="3809"/>
                </a:lnTo>
                <a:lnTo>
                  <a:pt x="42671" y="2285"/>
                </a:lnTo>
                <a:lnTo>
                  <a:pt x="38861" y="1523"/>
                </a:lnTo>
                <a:lnTo>
                  <a:pt x="35051" y="0"/>
                </a:ln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2590" y="5522"/>
                </a:lnTo>
                <a:lnTo>
                  <a:pt x="6967" y="10877"/>
                </a:lnTo>
                <a:lnTo>
                  <a:pt x="3004" y="17652"/>
                </a:lnTo>
                <a:lnTo>
                  <a:pt x="761" y="25146"/>
                </a:lnTo>
                <a:lnTo>
                  <a:pt x="0" y="26670"/>
                </a:lnTo>
                <a:lnTo>
                  <a:pt x="0" y="28956"/>
                </a:lnTo>
                <a:lnTo>
                  <a:pt x="922" y="37895"/>
                </a:lnTo>
                <a:lnTo>
                  <a:pt x="4433" y="46705"/>
                </a:lnTo>
                <a:lnTo>
                  <a:pt x="10110" y="54260"/>
                </a:lnTo>
                <a:lnTo>
                  <a:pt x="17525" y="59436"/>
                </a:lnTo>
                <a:lnTo>
                  <a:pt x="19049" y="60198"/>
                </a:lnTo>
                <a:lnTo>
                  <a:pt x="21335" y="60198"/>
                </a:lnTo>
                <a:lnTo>
                  <a:pt x="22859" y="60960"/>
                </a:lnTo>
                <a:lnTo>
                  <a:pt x="25145" y="61722"/>
                </a:lnTo>
                <a:lnTo>
                  <a:pt x="33705" y="64211"/>
                </a:lnTo>
                <a:lnTo>
                  <a:pt x="37503" y="61150"/>
                </a:lnTo>
                <a:lnTo>
                  <a:pt x="44957" y="59436"/>
                </a:lnTo>
                <a:lnTo>
                  <a:pt x="46481" y="57912"/>
                </a:lnTo>
                <a:lnTo>
                  <a:pt x="49529" y="56388"/>
                </a:lnTo>
                <a:lnTo>
                  <a:pt x="53339" y="53340"/>
                </a:lnTo>
                <a:lnTo>
                  <a:pt x="56387" y="49530"/>
                </a:lnTo>
                <a:lnTo>
                  <a:pt x="57911" y="46482"/>
                </a:lnTo>
                <a:lnTo>
                  <a:pt x="60197" y="42672"/>
                </a:lnTo>
                <a:lnTo>
                  <a:pt x="60959" y="38862"/>
                </a:lnTo>
                <a:lnTo>
                  <a:pt x="62483" y="350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9" name="object 449"/>
          <p:cNvSpPr/>
          <p:nvPr/>
        </p:nvSpPr>
        <p:spPr>
          <a:xfrm>
            <a:off x="4910642" y="2780180"/>
            <a:ext cx="55469" cy="57149"/>
          </a:xfrm>
          <a:custGeom>
            <a:avLst/>
            <a:gdLst/>
            <a:ahLst/>
            <a:cxnLst/>
            <a:rect l="l" t="t" r="r" b="b"/>
            <a:pathLst>
              <a:path w="62864" h="64769">
                <a:moveTo>
                  <a:pt x="31241" y="0"/>
                </a:move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2590" y="5522"/>
                </a:lnTo>
                <a:lnTo>
                  <a:pt x="6967" y="10877"/>
                </a:lnTo>
                <a:lnTo>
                  <a:pt x="3004" y="17652"/>
                </a:lnTo>
                <a:lnTo>
                  <a:pt x="761" y="25146"/>
                </a:lnTo>
                <a:lnTo>
                  <a:pt x="0" y="26670"/>
                </a:lnTo>
                <a:lnTo>
                  <a:pt x="0" y="28956"/>
                </a:lnTo>
                <a:lnTo>
                  <a:pt x="922" y="37895"/>
                </a:lnTo>
                <a:lnTo>
                  <a:pt x="4433" y="46705"/>
                </a:lnTo>
                <a:lnTo>
                  <a:pt x="10110" y="54260"/>
                </a:lnTo>
                <a:lnTo>
                  <a:pt x="17525" y="59436"/>
                </a:lnTo>
                <a:lnTo>
                  <a:pt x="19049" y="60198"/>
                </a:lnTo>
                <a:lnTo>
                  <a:pt x="21335" y="60198"/>
                </a:lnTo>
                <a:lnTo>
                  <a:pt x="22859" y="60960"/>
                </a:lnTo>
                <a:lnTo>
                  <a:pt x="25145" y="61722"/>
                </a:lnTo>
                <a:lnTo>
                  <a:pt x="33705" y="64211"/>
                </a:lnTo>
                <a:lnTo>
                  <a:pt x="37503" y="61150"/>
                </a:lnTo>
                <a:lnTo>
                  <a:pt x="44957" y="59436"/>
                </a:lnTo>
                <a:lnTo>
                  <a:pt x="46481" y="57912"/>
                </a:lnTo>
                <a:lnTo>
                  <a:pt x="49529" y="56388"/>
                </a:lnTo>
                <a:lnTo>
                  <a:pt x="53339" y="53340"/>
                </a:lnTo>
                <a:lnTo>
                  <a:pt x="56387" y="49530"/>
                </a:lnTo>
                <a:lnTo>
                  <a:pt x="57911" y="46482"/>
                </a:lnTo>
                <a:lnTo>
                  <a:pt x="60197" y="42672"/>
                </a:lnTo>
                <a:lnTo>
                  <a:pt x="60959" y="38862"/>
                </a:lnTo>
                <a:lnTo>
                  <a:pt x="62483" y="35052"/>
                </a:lnTo>
                <a:lnTo>
                  <a:pt x="62483" y="27432"/>
                </a:lnTo>
                <a:lnTo>
                  <a:pt x="60959" y="22859"/>
                </a:lnTo>
                <a:lnTo>
                  <a:pt x="60197" y="19049"/>
                </a:lnTo>
                <a:lnTo>
                  <a:pt x="57911" y="15239"/>
                </a:lnTo>
                <a:lnTo>
                  <a:pt x="56387" y="13715"/>
                </a:lnTo>
                <a:lnTo>
                  <a:pt x="56387" y="11429"/>
                </a:lnTo>
                <a:lnTo>
                  <a:pt x="54101" y="10667"/>
                </a:lnTo>
                <a:lnTo>
                  <a:pt x="53339" y="8381"/>
                </a:lnTo>
                <a:lnTo>
                  <a:pt x="51815" y="7619"/>
                </a:lnTo>
                <a:lnTo>
                  <a:pt x="49529" y="6095"/>
                </a:lnTo>
                <a:lnTo>
                  <a:pt x="48767" y="4571"/>
                </a:lnTo>
                <a:lnTo>
                  <a:pt x="46481" y="3809"/>
                </a:lnTo>
                <a:lnTo>
                  <a:pt x="42671" y="2285"/>
                </a:lnTo>
                <a:lnTo>
                  <a:pt x="38861" y="1523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0" name="object 450"/>
          <p:cNvSpPr/>
          <p:nvPr/>
        </p:nvSpPr>
        <p:spPr>
          <a:xfrm>
            <a:off x="5051164" y="344043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51320" y="54714"/>
                </a:moveTo>
                <a:lnTo>
                  <a:pt x="51320" y="7277"/>
                </a:lnTo>
                <a:lnTo>
                  <a:pt x="46481" y="3809"/>
                </a:lnTo>
                <a:lnTo>
                  <a:pt x="42671" y="3047"/>
                </a:lnTo>
                <a:lnTo>
                  <a:pt x="38099" y="1523"/>
                </a:lnTo>
                <a:lnTo>
                  <a:pt x="35051" y="0"/>
                </a:lnTo>
                <a:lnTo>
                  <a:pt x="27431" y="0"/>
                </a:lnTo>
                <a:lnTo>
                  <a:pt x="19811" y="3048"/>
                </a:lnTo>
                <a:lnTo>
                  <a:pt x="15239" y="3810"/>
                </a:lnTo>
                <a:lnTo>
                  <a:pt x="2285" y="19812"/>
                </a:lnTo>
                <a:lnTo>
                  <a:pt x="1523" y="21336"/>
                </a:lnTo>
                <a:lnTo>
                  <a:pt x="761" y="23622"/>
                </a:lnTo>
                <a:lnTo>
                  <a:pt x="761" y="25146"/>
                </a:lnTo>
                <a:lnTo>
                  <a:pt x="0" y="27432"/>
                </a:lnTo>
                <a:lnTo>
                  <a:pt x="0" y="35052"/>
                </a:lnTo>
                <a:lnTo>
                  <a:pt x="3139" y="45347"/>
                </a:lnTo>
                <a:lnTo>
                  <a:pt x="9086" y="53535"/>
                </a:lnTo>
                <a:lnTo>
                  <a:pt x="17348" y="59338"/>
                </a:lnTo>
                <a:lnTo>
                  <a:pt x="27431" y="62484"/>
                </a:lnTo>
                <a:lnTo>
                  <a:pt x="35051" y="62484"/>
                </a:lnTo>
                <a:lnTo>
                  <a:pt x="43841" y="59703"/>
                </a:lnTo>
                <a:lnTo>
                  <a:pt x="51320" y="54714"/>
                </a:lnTo>
                <a:close/>
              </a:path>
              <a:path w="62864" h="62864">
                <a:moveTo>
                  <a:pt x="62483" y="35052"/>
                </a:moveTo>
                <a:lnTo>
                  <a:pt x="62483" y="27432"/>
                </a:lnTo>
                <a:lnTo>
                  <a:pt x="57911" y="16001"/>
                </a:lnTo>
                <a:lnTo>
                  <a:pt x="56387" y="13715"/>
                </a:lnTo>
                <a:lnTo>
                  <a:pt x="55625" y="12191"/>
                </a:lnTo>
                <a:lnTo>
                  <a:pt x="54101" y="10667"/>
                </a:lnTo>
                <a:lnTo>
                  <a:pt x="50507" y="6222"/>
                </a:lnTo>
                <a:lnTo>
                  <a:pt x="51320" y="7277"/>
                </a:lnTo>
                <a:lnTo>
                  <a:pt x="51320" y="54714"/>
                </a:lnTo>
                <a:lnTo>
                  <a:pt x="51525" y="54578"/>
                </a:lnTo>
                <a:lnTo>
                  <a:pt x="57449" y="47499"/>
                </a:lnTo>
                <a:lnTo>
                  <a:pt x="62483" y="350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1" name="object 451"/>
          <p:cNvSpPr/>
          <p:nvPr/>
        </p:nvSpPr>
        <p:spPr>
          <a:xfrm>
            <a:off x="5051164" y="344043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31241" y="0"/>
                </a:moveTo>
                <a:lnTo>
                  <a:pt x="27431" y="0"/>
                </a:lnTo>
                <a:lnTo>
                  <a:pt x="23621" y="1524"/>
                </a:lnTo>
                <a:lnTo>
                  <a:pt x="19811" y="3048"/>
                </a:lnTo>
                <a:lnTo>
                  <a:pt x="15239" y="3810"/>
                </a:lnTo>
                <a:lnTo>
                  <a:pt x="2285" y="19812"/>
                </a:lnTo>
                <a:lnTo>
                  <a:pt x="1523" y="21336"/>
                </a:lnTo>
                <a:lnTo>
                  <a:pt x="761" y="23622"/>
                </a:lnTo>
                <a:lnTo>
                  <a:pt x="761" y="25146"/>
                </a:lnTo>
                <a:lnTo>
                  <a:pt x="0" y="27432"/>
                </a:lnTo>
                <a:lnTo>
                  <a:pt x="0" y="35052"/>
                </a:lnTo>
                <a:lnTo>
                  <a:pt x="3139" y="45347"/>
                </a:lnTo>
                <a:lnTo>
                  <a:pt x="9086" y="53535"/>
                </a:lnTo>
                <a:lnTo>
                  <a:pt x="17348" y="59338"/>
                </a:lnTo>
                <a:lnTo>
                  <a:pt x="27431" y="62484"/>
                </a:lnTo>
                <a:lnTo>
                  <a:pt x="35051" y="62484"/>
                </a:lnTo>
                <a:lnTo>
                  <a:pt x="62483" y="35052"/>
                </a:lnTo>
                <a:lnTo>
                  <a:pt x="62483" y="27432"/>
                </a:lnTo>
                <a:lnTo>
                  <a:pt x="57911" y="16001"/>
                </a:lnTo>
                <a:lnTo>
                  <a:pt x="56387" y="13715"/>
                </a:lnTo>
                <a:lnTo>
                  <a:pt x="55625" y="12191"/>
                </a:lnTo>
                <a:lnTo>
                  <a:pt x="54101" y="10667"/>
                </a:lnTo>
                <a:lnTo>
                  <a:pt x="50507" y="6222"/>
                </a:lnTo>
                <a:lnTo>
                  <a:pt x="51320" y="7277"/>
                </a:lnTo>
                <a:lnTo>
                  <a:pt x="46481" y="3809"/>
                </a:lnTo>
                <a:lnTo>
                  <a:pt x="42671" y="3047"/>
                </a:lnTo>
                <a:lnTo>
                  <a:pt x="38099" y="1523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2" name="object 452"/>
          <p:cNvSpPr/>
          <p:nvPr/>
        </p:nvSpPr>
        <p:spPr>
          <a:xfrm>
            <a:off x="5166921" y="3968899"/>
            <a:ext cx="54348" cy="55469"/>
          </a:xfrm>
          <a:custGeom>
            <a:avLst/>
            <a:gdLst/>
            <a:ahLst/>
            <a:cxnLst/>
            <a:rect l="l" t="t" r="r" b="b"/>
            <a:pathLst>
              <a:path w="61595" h="62864">
                <a:moveTo>
                  <a:pt x="61426" y="33761"/>
                </a:moveTo>
                <a:lnTo>
                  <a:pt x="56574" y="13701"/>
                </a:lnTo>
                <a:lnTo>
                  <a:pt x="37971" y="1523"/>
                </a:lnTo>
                <a:lnTo>
                  <a:pt x="34161" y="0"/>
                </a:lnTo>
                <a:lnTo>
                  <a:pt x="27303" y="0"/>
                </a:lnTo>
                <a:lnTo>
                  <a:pt x="23493" y="1524"/>
                </a:lnTo>
                <a:lnTo>
                  <a:pt x="4736" y="13865"/>
                </a:lnTo>
                <a:lnTo>
                  <a:pt x="0" y="33885"/>
                </a:lnTo>
                <a:lnTo>
                  <a:pt x="8343" y="52964"/>
                </a:lnTo>
                <a:lnTo>
                  <a:pt x="28827" y="62484"/>
                </a:lnTo>
                <a:lnTo>
                  <a:pt x="32637" y="62484"/>
                </a:lnTo>
                <a:lnTo>
                  <a:pt x="53217" y="52942"/>
                </a:lnTo>
                <a:lnTo>
                  <a:pt x="61426" y="337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3" name="object 453"/>
          <p:cNvSpPr/>
          <p:nvPr/>
        </p:nvSpPr>
        <p:spPr>
          <a:xfrm>
            <a:off x="5166921" y="3968899"/>
            <a:ext cx="54348" cy="55469"/>
          </a:xfrm>
          <a:custGeom>
            <a:avLst/>
            <a:gdLst/>
            <a:ahLst/>
            <a:cxnLst/>
            <a:rect l="l" t="t" r="r" b="b"/>
            <a:pathLst>
              <a:path w="61595" h="62864">
                <a:moveTo>
                  <a:pt x="31113" y="0"/>
                </a:moveTo>
                <a:lnTo>
                  <a:pt x="27303" y="0"/>
                </a:lnTo>
                <a:lnTo>
                  <a:pt x="23493" y="1524"/>
                </a:lnTo>
                <a:lnTo>
                  <a:pt x="4736" y="13865"/>
                </a:lnTo>
                <a:lnTo>
                  <a:pt x="0" y="33885"/>
                </a:lnTo>
                <a:lnTo>
                  <a:pt x="8343" y="52964"/>
                </a:lnTo>
                <a:lnTo>
                  <a:pt x="28827" y="62484"/>
                </a:lnTo>
                <a:lnTo>
                  <a:pt x="32637" y="62484"/>
                </a:lnTo>
                <a:lnTo>
                  <a:pt x="53217" y="52942"/>
                </a:lnTo>
                <a:lnTo>
                  <a:pt x="61426" y="33761"/>
                </a:lnTo>
                <a:lnTo>
                  <a:pt x="56574" y="13701"/>
                </a:lnTo>
                <a:lnTo>
                  <a:pt x="37971" y="1523"/>
                </a:lnTo>
                <a:lnTo>
                  <a:pt x="34161" y="0"/>
                </a:lnTo>
                <a:lnTo>
                  <a:pt x="31113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4" name="object 454"/>
          <p:cNvSpPr/>
          <p:nvPr/>
        </p:nvSpPr>
        <p:spPr>
          <a:xfrm>
            <a:off x="5356412" y="4761604"/>
            <a:ext cx="55469" cy="53788"/>
          </a:xfrm>
          <a:custGeom>
            <a:avLst/>
            <a:gdLst/>
            <a:ahLst/>
            <a:cxnLst/>
            <a:rect l="l" t="t" r="r" b="b"/>
            <a:pathLst>
              <a:path w="62864" h="60960">
                <a:moveTo>
                  <a:pt x="62470" y="33933"/>
                </a:moveTo>
                <a:lnTo>
                  <a:pt x="57911" y="16001"/>
                </a:lnTo>
                <a:lnTo>
                  <a:pt x="56387" y="13715"/>
                </a:lnTo>
                <a:lnTo>
                  <a:pt x="56387" y="12191"/>
                </a:lnTo>
                <a:lnTo>
                  <a:pt x="54101" y="10667"/>
                </a:lnTo>
                <a:lnTo>
                  <a:pt x="50253" y="3809"/>
                </a:lnTo>
                <a:lnTo>
                  <a:pt x="41833" y="2400"/>
                </a:lnTo>
                <a:lnTo>
                  <a:pt x="35051" y="0"/>
                </a:ln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5239" y="3810"/>
                </a:lnTo>
                <a:lnTo>
                  <a:pt x="12191" y="6096"/>
                </a:lnTo>
                <a:lnTo>
                  <a:pt x="6095" y="12192"/>
                </a:lnTo>
                <a:lnTo>
                  <a:pt x="4571" y="16002"/>
                </a:lnTo>
                <a:lnTo>
                  <a:pt x="3047" y="17526"/>
                </a:lnTo>
                <a:lnTo>
                  <a:pt x="2285" y="19050"/>
                </a:lnTo>
                <a:lnTo>
                  <a:pt x="1523" y="21336"/>
                </a:lnTo>
                <a:lnTo>
                  <a:pt x="1523" y="22860"/>
                </a:lnTo>
                <a:lnTo>
                  <a:pt x="761" y="25146"/>
                </a:lnTo>
                <a:lnTo>
                  <a:pt x="0" y="26670"/>
                </a:lnTo>
                <a:lnTo>
                  <a:pt x="0" y="29718"/>
                </a:lnTo>
                <a:lnTo>
                  <a:pt x="21335" y="60960"/>
                </a:lnTo>
                <a:lnTo>
                  <a:pt x="41154" y="60880"/>
                </a:lnTo>
                <a:lnTo>
                  <a:pt x="55621" y="50382"/>
                </a:lnTo>
                <a:lnTo>
                  <a:pt x="62470" y="339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5" name="object 455"/>
          <p:cNvSpPr/>
          <p:nvPr/>
        </p:nvSpPr>
        <p:spPr>
          <a:xfrm>
            <a:off x="5356412" y="4761604"/>
            <a:ext cx="55469" cy="53788"/>
          </a:xfrm>
          <a:custGeom>
            <a:avLst/>
            <a:gdLst/>
            <a:ahLst/>
            <a:cxnLst/>
            <a:rect l="l" t="t" r="r" b="b"/>
            <a:pathLst>
              <a:path w="62864" h="60960">
                <a:moveTo>
                  <a:pt x="31241" y="0"/>
                </a:move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5239" y="3810"/>
                </a:lnTo>
                <a:lnTo>
                  <a:pt x="12191" y="6096"/>
                </a:lnTo>
                <a:lnTo>
                  <a:pt x="6095" y="12192"/>
                </a:lnTo>
                <a:lnTo>
                  <a:pt x="4571" y="16002"/>
                </a:lnTo>
                <a:lnTo>
                  <a:pt x="3047" y="17526"/>
                </a:lnTo>
                <a:lnTo>
                  <a:pt x="2285" y="19050"/>
                </a:lnTo>
                <a:lnTo>
                  <a:pt x="1523" y="21336"/>
                </a:lnTo>
                <a:lnTo>
                  <a:pt x="1523" y="22860"/>
                </a:lnTo>
                <a:lnTo>
                  <a:pt x="761" y="25146"/>
                </a:lnTo>
                <a:lnTo>
                  <a:pt x="0" y="26670"/>
                </a:lnTo>
                <a:lnTo>
                  <a:pt x="0" y="29718"/>
                </a:lnTo>
                <a:lnTo>
                  <a:pt x="21335" y="60960"/>
                </a:lnTo>
                <a:lnTo>
                  <a:pt x="22859" y="60960"/>
                </a:lnTo>
                <a:lnTo>
                  <a:pt x="41154" y="60880"/>
                </a:lnTo>
                <a:lnTo>
                  <a:pt x="55621" y="50382"/>
                </a:lnTo>
                <a:lnTo>
                  <a:pt x="62470" y="33933"/>
                </a:lnTo>
                <a:lnTo>
                  <a:pt x="57911" y="16001"/>
                </a:lnTo>
                <a:lnTo>
                  <a:pt x="56387" y="13715"/>
                </a:lnTo>
                <a:lnTo>
                  <a:pt x="56387" y="12191"/>
                </a:lnTo>
                <a:lnTo>
                  <a:pt x="54101" y="10667"/>
                </a:lnTo>
                <a:lnTo>
                  <a:pt x="50253" y="3809"/>
                </a:lnTo>
                <a:lnTo>
                  <a:pt x="41833" y="2400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6" name="object 456"/>
          <p:cNvSpPr/>
          <p:nvPr/>
        </p:nvSpPr>
        <p:spPr>
          <a:xfrm>
            <a:off x="5546016" y="5554308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62483" y="35052"/>
                </a:moveTo>
                <a:lnTo>
                  <a:pt x="62483" y="31242"/>
                </a:lnTo>
                <a:lnTo>
                  <a:pt x="61404" y="22061"/>
                </a:lnTo>
                <a:lnTo>
                  <a:pt x="57464" y="13749"/>
                </a:lnTo>
                <a:lnTo>
                  <a:pt x="51271" y="6944"/>
                </a:lnTo>
                <a:lnTo>
                  <a:pt x="43433" y="2285"/>
                </a:lnTo>
                <a:lnTo>
                  <a:pt x="38861" y="1523"/>
                </a:lnTo>
                <a:lnTo>
                  <a:pt x="35051" y="0"/>
                </a:lnTo>
                <a:lnTo>
                  <a:pt x="27431" y="0"/>
                </a:lnTo>
                <a:lnTo>
                  <a:pt x="24383" y="1524"/>
                </a:lnTo>
                <a:lnTo>
                  <a:pt x="20573" y="2286"/>
                </a:lnTo>
                <a:lnTo>
                  <a:pt x="3047" y="17526"/>
                </a:lnTo>
                <a:lnTo>
                  <a:pt x="3047" y="19050"/>
                </a:lnTo>
                <a:lnTo>
                  <a:pt x="2285" y="21336"/>
                </a:lnTo>
                <a:lnTo>
                  <a:pt x="1523" y="22860"/>
                </a:lnTo>
                <a:lnTo>
                  <a:pt x="761" y="25146"/>
                </a:lnTo>
                <a:lnTo>
                  <a:pt x="0" y="26670"/>
                </a:lnTo>
                <a:lnTo>
                  <a:pt x="0" y="35052"/>
                </a:lnTo>
                <a:lnTo>
                  <a:pt x="4571" y="46482"/>
                </a:lnTo>
                <a:lnTo>
                  <a:pt x="6857" y="49530"/>
                </a:lnTo>
                <a:lnTo>
                  <a:pt x="9905" y="53340"/>
                </a:lnTo>
                <a:lnTo>
                  <a:pt x="12953" y="56388"/>
                </a:lnTo>
                <a:lnTo>
                  <a:pt x="16001" y="57912"/>
                </a:lnTo>
                <a:lnTo>
                  <a:pt x="17525" y="59436"/>
                </a:lnTo>
                <a:lnTo>
                  <a:pt x="19811" y="60198"/>
                </a:lnTo>
                <a:lnTo>
                  <a:pt x="21335" y="60198"/>
                </a:lnTo>
                <a:lnTo>
                  <a:pt x="23621" y="60960"/>
                </a:lnTo>
                <a:lnTo>
                  <a:pt x="25145" y="61722"/>
                </a:lnTo>
                <a:lnTo>
                  <a:pt x="27431" y="62484"/>
                </a:lnTo>
                <a:lnTo>
                  <a:pt x="35051" y="62484"/>
                </a:lnTo>
                <a:lnTo>
                  <a:pt x="38099" y="61722"/>
                </a:lnTo>
                <a:lnTo>
                  <a:pt x="41147" y="60198"/>
                </a:lnTo>
                <a:lnTo>
                  <a:pt x="43433" y="60198"/>
                </a:lnTo>
                <a:lnTo>
                  <a:pt x="44957" y="59436"/>
                </a:lnTo>
                <a:lnTo>
                  <a:pt x="47243" y="57912"/>
                </a:lnTo>
                <a:lnTo>
                  <a:pt x="50291" y="56388"/>
                </a:lnTo>
                <a:lnTo>
                  <a:pt x="53339" y="53340"/>
                </a:lnTo>
                <a:lnTo>
                  <a:pt x="56387" y="49530"/>
                </a:lnTo>
                <a:lnTo>
                  <a:pt x="58673" y="46482"/>
                </a:lnTo>
                <a:lnTo>
                  <a:pt x="61721" y="38862"/>
                </a:lnTo>
                <a:lnTo>
                  <a:pt x="62483" y="350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7" name="object 457"/>
          <p:cNvSpPr/>
          <p:nvPr/>
        </p:nvSpPr>
        <p:spPr>
          <a:xfrm>
            <a:off x="5546016" y="5554308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31241" y="0"/>
                </a:moveTo>
                <a:lnTo>
                  <a:pt x="27431" y="0"/>
                </a:lnTo>
                <a:lnTo>
                  <a:pt x="24383" y="1524"/>
                </a:lnTo>
                <a:lnTo>
                  <a:pt x="20573" y="2286"/>
                </a:lnTo>
                <a:lnTo>
                  <a:pt x="3047" y="17526"/>
                </a:lnTo>
                <a:lnTo>
                  <a:pt x="3047" y="19050"/>
                </a:lnTo>
                <a:lnTo>
                  <a:pt x="2285" y="21336"/>
                </a:lnTo>
                <a:lnTo>
                  <a:pt x="1523" y="22860"/>
                </a:lnTo>
                <a:lnTo>
                  <a:pt x="761" y="25146"/>
                </a:lnTo>
                <a:lnTo>
                  <a:pt x="0" y="26670"/>
                </a:lnTo>
                <a:lnTo>
                  <a:pt x="0" y="35052"/>
                </a:lnTo>
                <a:lnTo>
                  <a:pt x="4571" y="46482"/>
                </a:lnTo>
                <a:lnTo>
                  <a:pt x="6857" y="49530"/>
                </a:lnTo>
                <a:lnTo>
                  <a:pt x="9905" y="53340"/>
                </a:lnTo>
                <a:lnTo>
                  <a:pt x="12953" y="56388"/>
                </a:lnTo>
                <a:lnTo>
                  <a:pt x="16001" y="57912"/>
                </a:lnTo>
                <a:lnTo>
                  <a:pt x="17525" y="59436"/>
                </a:lnTo>
                <a:lnTo>
                  <a:pt x="19811" y="60198"/>
                </a:lnTo>
                <a:lnTo>
                  <a:pt x="21335" y="60198"/>
                </a:lnTo>
                <a:lnTo>
                  <a:pt x="23621" y="60960"/>
                </a:lnTo>
                <a:lnTo>
                  <a:pt x="25145" y="61722"/>
                </a:lnTo>
                <a:lnTo>
                  <a:pt x="27431" y="62484"/>
                </a:lnTo>
                <a:lnTo>
                  <a:pt x="35051" y="62484"/>
                </a:lnTo>
                <a:lnTo>
                  <a:pt x="38099" y="61722"/>
                </a:lnTo>
                <a:lnTo>
                  <a:pt x="39623" y="60960"/>
                </a:lnTo>
                <a:lnTo>
                  <a:pt x="41147" y="60198"/>
                </a:lnTo>
                <a:lnTo>
                  <a:pt x="43433" y="60198"/>
                </a:lnTo>
                <a:lnTo>
                  <a:pt x="44957" y="59436"/>
                </a:lnTo>
                <a:lnTo>
                  <a:pt x="47243" y="57912"/>
                </a:lnTo>
                <a:lnTo>
                  <a:pt x="50291" y="56388"/>
                </a:lnTo>
                <a:lnTo>
                  <a:pt x="62483" y="35052"/>
                </a:lnTo>
                <a:lnTo>
                  <a:pt x="62483" y="31242"/>
                </a:lnTo>
                <a:lnTo>
                  <a:pt x="38861" y="1523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8" name="object 458"/>
          <p:cNvSpPr txBox="1"/>
          <p:nvPr/>
        </p:nvSpPr>
        <p:spPr>
          <a:xfrm>
            <a:off x="4982136" y="2681636"/>
            <a:ext cx="73399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59" name="object 459"/>
          <p:cNvSpPr txBox="1"/>
          <p:nvPr/>
        </p:nvSpPr>
        <p:spPr>
          <a:xfrm>
            <a:off x="5122661" y="3342563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510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60" name="object 460"/>
          <p:cNvSpPr txBox="1"/>
          <p:nvPr/>
        </p:nvSpPr>
        <p:spPr>
          <a:xfrm>
            <a:off x="5237630" y="3871030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13" dirty="0">
                <a:solidFill>
                  <a:prstClr val="black"/>
                </a:solidFill>
                <a:latin typeface="Arial"/>
                <a:cs typeface="Arial"/>
              </a:rPr>
              <a:t>9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30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61" name="object 461"/>
          <p:cNvSpPr txBox="1"/>
          <p:nvPr/>
        </p:nvSpPr>
        <p:spPr>
          <a:xfrm>
            <a:off x="5427905" y="4663066"/>
            <a:ext cx="226919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1620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62" name="object 462"/>
          <p:cNvSpPr/>
          <p:nvPr/>
        </p:nvSpPr>
        <p:spPr>
          <a:xfrm>
            <a:off x="4938207" y="6110344"/>
            <a:ext cx="825874" cy="0"/>
          </a:xfrm>
          <a:custGeom>
            <a:avLst/>
            <a:gdLst/>
            <a:ahLst/>
            <a:cxnLst/>
            <a:rect l="l" t="t" r="r" b="b"/>
            <a:pathLst>
              <a:path w="935989">
                <a:moveTo>
                  <a:pt x="0" y="0"/>
                </a:moveTo>
                <a:lnTo>
                  <a:pt x="935736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3" name="object 463"/>
          <p:cNvSpPr/>
          <p:nvPr/>
        </p:nvSpPr>
        <p:spPr>
          <a:xfrm>
            <a:off x="4938207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4" name="object 464"/>
          <p:cNvSpPr/>
          <p:nvPr/>
        </p:nvSpPr>
        <p:spPr>
          <a:xfrm>
            <a:off x="5213201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5" name="object 465"/>
          <p:cNvSpPr/>
          <p:nvPr/>
        </p:nvSpPr>
        <p:spPr>
          <a:xfrm>
            <a:off x="5488193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6" name="object 466"/>
          <p:cNvSpPr/>
          <p:nvPr/>
        </p:nvSpPr>
        <p:spPr>
          <a:xfrm>
            <a:off x="5763857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7" name="object 467"/>
          <p:cNvSpPr/>
          <p:nvPr/>
        </p:nvSpPr>
        <p:spPr>
          <a:xfrm>
            <a:off x="499334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8" name="object 468"/>
          <p:cNvSpPr/>
          <p:nvPr/>
        </p:nvSpPr>
        <p:spPr>
          <a:xfrm>
            <a:off x="5048473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69" name="object 469"/>
          <p:cNvSpPr/>
          <p:nvPr/>
        </p:nvSpPr>
        <p:spPr>
          <a:xfrm>
            <a:off x="510293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0" name="object 470"/>
          <p:cNvSpPr/>
          <p:nvPr/>
        </p:nvSpPr>
        <p:spPr>
          <a:xfrm>
            <a:off x="5158067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1" name="object 471"/>
          <p:cNvSpPr/>
          <p:nvPr/>
        </p:nvSpPr>
        <p:spPr>
          <a:xfrm>
            <a:off x="5268334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2" name="object 472"/>
          <p:cNvSpPr/>
          <p:nvPr/>
        </p:nvSpPr>
        <p:spPr>
          <a:xfrm>
            <a:off x="5323466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3" name="object 473"/>
          <p:cNvSpPr/>
          <p:nvPr/>
        </p:nvSpPr>
        <p:spPr>
          <a:xfrm>
            <a:off x="5378599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4" name="object 474"/>
          <p:cNvSpPr/>
          <p:nvPr/>
        </p:nvSpPr>
        <p:spPr>
          <a:xfrm>
            <a:off x="543373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5" name="object 475"/>
          <p:cNvSpPr/>
          <p:nvPr/>
        </p:nvSpPr>
        <p:spPr>
          <a:xfrm>
            <a:off x="554332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6" name="object 476"/>
          <p:cNvSpPr/>
          <p:nvPr/>
        </p:nvSpPr>
        <p:spPr>
          <a:xfrm>
            <a:off x="5598459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7" name="object 477"/>
          <p:cNvSpPr/>
          <p:nvPr/>
        </p:nvSpPr>
        <p:spPr>
          <a:xfrm>
            <a:off x="565359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8" name="object 478"/>
          <p:cNvSpPr/>
          <p:nvPr/>
        </p:nvSpPr>
        <p:spPr>
          <a:xfrm>
            <a:off x="570872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79" name="object 479"/>
          <p:cNvSpPr/>
          <p:nvPr/>
        </p:nvSpPr>
        <p:spPr>
          <a:xfrm>
            <a:off x="5763857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0" name="object 480"/>
          <p:cNvSpPr/>
          <p:nvPr/>
        </p:nvSpPr>
        <p:spPr>
          <a:xfrm>
            <a:off x="5763857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1" name="object 481"/>
          <p:cNvSpPr/>
          <p:nvPr/>
        </p:nvSpPr>
        <p:spPr>
          <a:xfrm>
            <a:off x="5763857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2" name="object 482"/>
          <p:cNvSpPr/>
          <p:nvPr/>
        </p:nvSpPr>
        <p:spPr>
          <a:xfrm>
            <a:off x="5763857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3" name="object 483"/>
          <p:cNvSpPr/>
          <p:nvPr/>
        </p:nvSpPr>
        <p:spPr>
          <a:xfrm>
            <a:off x="5763857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" name="object 484"/>
          <p:cNvSpPr/>
          <p:nvPr/>
        </p:nvSpPr>
        <p:spPr>
          <a:xfrm>
            <a:off x="5763857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5" name="object 485"/>
          <p:cNvSpPr/>
          <p:nvPr/>
        </p:nvSpPr>
        <p:spPr>
          <a:xfrm>
            <a:off x="5763857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6" name="object 486"/>
          <p:cNvSpPr/>
          <p:nvPr/>
        </p:nvSpPr>
        <p:spPr>
          <a:xfrm>
            <a:off x="5763857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7" name="object 487"/>
          <p:cNvSpPr/>
          <p:nvPr/>
        </p:nvSpPr>
        <p:spPr>
          <a:xfrm>
            <a:off x="5763857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8" name="object 488"/>
          <p:cNvSpPr/>
          <p:nvPr/>
        </p:nvSpPr>
        <p:spPr>
          <a:xfrm>
            <a:off x="5763857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9" name="object 489"/>
          <p:cNvSpPr/>
          <p:nvPr/>
        </p:nvSpPr>
        <p:spPr>
          <a:xfrm>
            <a:off x="5763857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0" name="object 490"/>
          <p:cNvSpPr/>
          <p:nvPr/>
        </p:nvSpPr>
        <p:spPr>
          <a:xfrm>
            <a:off x="5763857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1" name="object 491"/>
          <p:cNvSpPr/>
          <p:nvPr/>
        </p:nvSpPr>
        <p:spPr>
          <a:xfrm>
            <a:off x="5763857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2" name="object 492"/>
          <p:cNvSpPr/>
          <p:nvPr/>
        </p:nvSpPr>
        <p:spPr>
          <a:xfrm>
            <a:off x="5763857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3" name="object 493"/>
          <p:cNvSpPr/>
          <p:nvPr/>
        </p:nvSpPr>
        <p:spPr>
          <a:xfrm>
            <a:off x="5763857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4" name="object 494"/>
          <p:cNvSpPr/>
          <p:nvPr/>
        </p:nvSpPr>
        <p:spPr>
          <a:xfrm>
            <a:off x="5763857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5" name="object 495"/>
          <p:cNvSpPr/>
          <p:nvPr/>
        </p:nvSpPr>
        <p:spPr>
          <a:xfrm>
            <a:off x="5763857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6" name="object 496"/>
          <p:cNvSpPr/>
          <p:nvPr/>
        </p:nvSpPr>
        <p:spPr>
          <a:xfrm>
            <a:off x="5763857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7" name="object 497"/>
          <p:cNvSpPr/>
          <p:nvPr/>
        </p:nvSpPr>
        <p:spPr>
          <a:xfrm>
            <a:off x="5763857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8" name="object 498"/>
          <p:cNvSpPr/>
          <p:nvPr/>
        </p:nvSpPr>
        <p:spPr>
          <a:xfrm>
            <a:off x="5763857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9" name="object 499"/>
          <p:cNvSpPr/>
          <p:nvPr/>
        </p:nvSpPr>
        <p:spPr>
          <a:xfrm>
            <a:off x="5763857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0" name="object 500"/>
          <p:cNvSpPr/>
          <p:nvPr/>
        </p:nvSpPr>
        <p:spPr>
          <a:xfrm>
            <a:off x="5763857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1" name="object 501"/>
          <p:cNvSpPr/>
          <p:nvPr/>
        </p:nvSpPr>
        <p:spPr>
          <a:xfrm>
            <a:off x="5763857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2" name="object 502"/>
          <p:cNvSpPr/>
          <p:nvPr/>
        </p:nvSpPr>
        <p:spPr>
          <a:xfrm>
            <a:off x="5763857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3" name="object 503"/>
          <p:cNvSpPr/>
          <p:nvPr/>
        </p:nvSpPr>
        <p:spPr>
          <a:xfrm>
            <a:off x="5763857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4" name="object 504"/>
          <p:cNvSpPr/>
          <p:nvPr/>
        </p:nvSpPr>
        <p:spPr>
          <a:xfrm>
            <a:off x="5763857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5" name="object 505"/>
          <p:cNvSpPr/>
          <p:nvPr/>
        </p:nvSpPr>
        <p:spPr>
          <a:xfrm>
            <a:off x="5763857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6" name="object 506"/>
          <p:cNvSpPr/>
          <p:nvPr/>
        </p:nvSpPr>
        <p:spPr>
          <a:xfrm>
            <a:off x="6314514" y="2807745"/>
            <a:ext cx="825874" cy="0"/>
          </a:xfrm>
          <a:custGeom>
            <a:avLst/>
            <a:gdLst/>
            <a:ahLst/>
            <a:cxnLst/>
            <a:rect l="l" t="t" r="r" b="b"/>
            <a:pathLst>
              <a:path w="935989">
                <a:moveTo>
                  <a:pt x="0" y="0"/>
                </a:moveTo>
                <a:lnTo>
                  <a:pt x="935736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7" name="object 507"/>
          <p:cNvSpPr/>
          <p:nvPr/>
        </p:nvSpPr>
        <p:spPr>
          <a:xfrm>
            <a:off x="6314515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8" name="object 508"/>
          <p:cNvSpPr/>
          <p:nvPr/>
        </p:nvSpPr>
        <p:spPr>
          <a:xfrm>
            <a:off x="6589507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9" name="object 509"/>
          <p:cNvSpPr/>
          <p:nvPr/>
        </p:nvSpPr>
        <p:spPr>
          <a:xfrm>
            <a:off x="6865172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0" name="object 510"/>
          <p:cNvSpPr/>
          <p:nvPr/>
        </p:nvSpPr>
        <p:spPr>
          <a:xfrm>
            <a:off x="7140163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1" name="object 511"/>
          <p:cNvSpPr/>
          <p:nvPr/>
        </p:nvSpPr>
        <p:spPr>
          <a:xfrm>
            <a:off x="6369648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2" name="object 512"/>
          <p:cNvSpPr/>
          <p:nvPr/>
        </p:nvSpPr>
        <p:spPr>
          <a:xfrm>
            <a:off x="6424780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3" name="object 513"/>
          <p:cNvSpPr/>
          <p:nvPr/>
        </p:nvSpPr>
        <p:spPr>
          <a:xfrm>
            <a:off x="6479914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4" name="object 514"/>
          <p:cNvSpPr/>
          <p:nvPr/>
        </p:nvSpPr>
        <p:spPr>
          <a:xfrm>
            <a:off x="6534373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5" name="object 515"/>
          <p:cNvSpPr/>
          <p:nvPr/>
        </p:nvSpPr>
        <p:spPr>
          <a:xfrm>
            <a:off x="664463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6" name="object 516"/>
          <p:cNvSpPr/>
          <p:nvPr/>
        </p:nvSpPr>
        <p:spPr>
          <a:xfrm>
            <a:off x="6699773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7" name="object 517"/>
          <p:cNvSpPr/>
          <p:nvPr/>
        </p:nvSpPr>
        <p:spPr>
          <a:xfrm>
            <a:off x="675490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8" name="object 518"/>
          <p:cNvSpPr/>
          <p:nvPr/>
        </p:nvSpPr>
        <p:spPr>
          <a:xfrm>
            <a:off x="681003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9" name="object 519"/>
          <p:cNvSpPr/>
          <p:nvPr/>
        </p:nvSpPr>
        <p:spPr>
          <a:xfrm>
            <a:off x="6919632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0" name="object 520"/>
          <p:cNvSpPr/>
          <p:nvPr/>
        </p:nvSpPr>
        <p:spPr>
          <a:xfrm>
            <a:off x="697476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1" name="object 521"/>
          <p:cNvSpPr/>
          <p:nvPr/>
        </p:nvSpPr>
        <p:spPr>
          <a:xfrm>
            <a:off x="7029897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2" name="object 522"/>
          <p:cNvSpPr/>
          <p:nvPr/>
        </p:nvSpPr>
        <p:spPr>
          <a:xfrm>
            <a:off x="708503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3" name="object 523"/>
          <p:cNvSpPr/>
          <p:nvPr/>
        </p:nvSpPr>
        <p:spPr>
          <a:xfrm>
            <a:off x="6589507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4" name="object 524"/>
          <p:cNvSpPr/>
          <p:nvPr/>
        </p:nvSpPr>
        <p:spPr>
          <a:xfrm>
            <a:off x="6589507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5" name="object 525"/>
          <p:cNvSpPr/>
          <p:nvPr/>
        </p:nvSpPr>
        <p:spPr>
          <a:xfrm>
            <a:off x="6589507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6" name="object 526"/>
          <p:cNvSpPr/>
          <p:nvPr/>
        </p:nvSpPr>
        <p:spPr>
          <a:xfrm>
            <a:off x="6589507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7" name="object 527"/>
          <p:cNvSpPr/>
          <p:nvPr/>
        </p:nvSpPr>
        <p:spPr>
          <a:xfrm>
            <a:off x="6589507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8" name="object 528"/>
          <p:cNvSpPr/>
          <p:nvPr/>
        </p:nvSpPr>
        <p:spPr>
          <a:xfrm>
            <a:off x="6589507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29" name="object 529"/>
          <p:cNvSpPr/>
          <p:nvPr/>
        </p:nvSpPr>
        <p:spPr>
          <a:xfrm>
            <a:off x="6589507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0" name="object 530"/>
          <p:cNvSpPr/>
          <p:nvPr/>
        </p:nvSpPr>
        <p:spPr>
          <a:xfrm>
            <a:off x="6589507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1" name="object 531"/>
          <p:cNvSpPr/>
          <p:nvPr/>
        </p:nvSpPr>
        <p:spPr>
          <a:xfrm>
            <a:off x="6589507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2" name="object 532"/>
          <p:cNvSpPr/>
          <p:nvPr/>
        </p:nvSpPr>
        <p:spPr>
          <a:xfrm>
            <a:off x="6589507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3" name="object 533"/>
          <p:cNvSpPr/>
          <p:nvPr/>
        </p:nvSpPr>
        <p:spPr>
          <a:xfrm>
            <a:off x="6589507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4" name="object 534"/>
          <p:cNvSpPr/>
          <p:nvPr/>
        </p:nvSpPr>
        <p:spPr>
          <a:xfrm>
            <a:off x="6589507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5" name="object 535"/>
          <p:cNvSpPr/>
          <p:nvPr/>
        </p:nvSpPr>
        <p:spPr>
          <a:xfrm>
            <a:off x="6589507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6" name="object 536"/>
          <p:cNvSpPr/>
          <p:nvPr/>
        </p:nvSpPr>
        <p:spPr>
          <a:xfrm>
            <a:off x="6589507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7" name="object 537"/>
          <p:cNvSpPr/>
          <p:nvPr/>
        </p:nvSpPr>
        <p:spPr>
          <a:xfrm>
            <a:off x="6589507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8" name="object 538"/>
          <p:cNvSpPr/>
          <p:nvPr/>
        </p:nvSpPr>
        <p:spPr>
          <a:xfrm>
            <a:off x="6589507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9" name="object 539"/>
          <p:cNvSpPr/>
          <p:nvPr/>
        </p:nvSpPr>
        <p:spPr>
          <a:xfrm>
            <a:off x="6589507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0" name="object 540"/>
          <p:cNvSpPr/>
          <p:nvPr/>
        </p:nvSpPr>
        <p:spPr>
          <a:xfrm>
            <a:off x="6589507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1" name="object 541"/>
          <p:cNvSpPr/>
          <p:nvPr/>
        </p:nvSpPr>
        <p:spPr>
          <a:xfrm>
            <a:off x="6589507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2" name="object 542"/>
          <p:cNvSpPr/>
          <p:nvPr/>
        </p:nvSpPr>
        <p:spPr>
          <a:xfrm>
            <a:off x="6589507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3" name="object 543"/>
          <p:cNvSpPr/>
          <p:nvPr/>
        </p:nvSpPr>
        <p:spPr>
          <a:xfrm>
            <a:off x="6589507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4" name="object 544"/>
          <p:cNvSpPr/>
          <p:nvPr/>
        </p:nvSpPr>
        <p:spPr>
          <a:xfrm>
            <a:off x="6589507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5" name="object 545"/>
          <p:cNvSpPr/>
          <p:nvPr/>
        </p:nvSpPr>
        <p:spPr>
          <a:xfrm>
            <a:off x="6589507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6" name="object 546"/>
          <p:cNvSpPr/>
          <p:nvPr/>
        </p:nvSpPr>
        <p:spPr>
          <a:xfrm>
            <a:off x="6589507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7" name="object 547"/>
          <p:cNvSpPr/>
          <p:nvPr/>
        </p:nvSpPr>
        <p:spPr>
          <a:xfrm>
            <a:off x="6589507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8" name="object 548"/>
          <p:cNvSpPr/>
          <p:nvPr/>
        </p:nvSpPr>
        <p:spPr>
          <a:xfrm>
            <a:off x="6589507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9" name="object 549"/>
          <p:cNvSpPr/>
          <p:nvPr/>
        </p:nvSpPr>
        <p:spPr>
          <a:xfrm>
            <a:off x="6589507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0" name="object 550"/>
          <p:cNvSpPr/>
          <p:nvPr/>
        </p:nvSpPr>
        <p:spPr>
          <a:xfrm>
            <a:off x="6589507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1" name="object 551"/>
          <p:cNvSpPr/>
          <p:nvPr/>
        </p:nvSpPr>
        <p:spPr>
          <a:xfrm>
            <a:off x="6589507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2" name="object 552"/>
          <p:cNvSpPr/>
          <p:nvPr/>
        </p:nvSpPr>
        <p:spPr>
          <a:xfrm>
            <a:off x="6589507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3" name="object 553"/>
          <p:cNvSpPr/>
          <p:nvPr/>
        </p:nvSpPr>
        <p:spPr>
          <a:xfrm>
            <a:off x="6589507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4" name="object 554"/>
          <p:cNvSpPr/>
          <p:nvPr/>
        </p:nvSpPr>
        <p:spPr>
          <a:xfrm>
            <a:off x="6589507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5" name="object 555"/>
          <p:cNvSpPr/>
          <p:nvPr/>
        </p:nvSpPr>
        <p:spPr>
          <a:xfrm>
            <a:off x="6589507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6" name="object 556"/>
          <p:cNvSpPr/>
          <p:nvPr/>
        </p:nvSpPr>
        <p:spPr>
          <a:xfrm>
            <a:off x="6589507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7" name="object 557"/>
          <p:cNvSpPr/>
          <p:nvPr/>
        </p:nvSpPr>
        <p:spPr>
          <a:xfrm>
            <a:off x="6589507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8" name="object 558"/>
          <p:cNvSpPr/>
          <p:nvPr/>
        </p:nvSpPr>
        <p:spPr>
          <a:xfrm>
            <a:off x="6589507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59" name="object 559"/>
          <p:cNvSpPr/>
          <p:nvPr/>
        </p:nvSpPr>
        <p:spPr>
          <a:xfrm>
            <a:off x="6589507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0" name="object 560"/>
          <p:cNvSpPr/>
          <p:nvPr/>
        </p:nvSpPr>
        <p:spPr>
          <a:xfrm>
            <a:off x="6589507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1" name="object 561"/>
          <p:cNvSpPr/>
          <p:nvPr/>
        </p:nvSpPr>
        <p:spPr>
          <a:xfrm>
            <a:off x="6589507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2" name="object 562"/>
          <p:cNvSpPr/>
          <p:nvPr/>
        </p:nvSpPr>
        <p:spPr>
          <a:xfrm>
            <a:off x="6589507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3" name="object 563"/>
          <p:cNvSpPr/>
          <p:nvPr/>
        </p:nvSpPr>
        <p:spPr>
          <a:xfrm>
            <a:off x="6589507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4" name="object 564"/>
          <p:cNvSpPr/>
          <p:nvPr/>
        </p:nvSpPr>
        <p:spPr>
          <a:xfrm>
            <a:off x="6589507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5" name="object 565"/>
          <p:cNvSpPr/>
          <p:nvPr/>
        </p:nvSpPr>
        <p:spPr>
          <a:xfrm>
            <a:off x="6589507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6" name="object 566"/>
          <p:cNvSpPr/>
          <p:nvPr/>
        </p:nvSpPr>
        <p:spPr>
          <a:xfrm>
            <a:off x="6589507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7" name="object 567"/>
          <p:cNvSpPr/>
          <p:nvPr/>
        </p:nvSpPr>
        <p:spPr>
          <a:xfrm>
            <a:off x="6589507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8" name="object 568"/>
          <p:cNvSpPr/>
          <p:nvPr/>
        </p:nvSpPr>
        <p:spPr>
          <a:xfrm>
            <a:off x="6589507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9" name="object 569"/>
          <p:cNvSpPr/>
          <p:nvPr/>
        </p:nvSpPr>
        <p:spPr>
          <a:xfrm>
            <a:off x="6589507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0" name="object 570"/>
          <p:cNvSpPr/>
          <p:nvPr/>
        </p:nvSpPr>
        <p:spPr>
          <a:xfrm>
            <a:off x="6589507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1" name="object 571"/>
          <p:cNvSpPr/>
          <p:nvPr/>
        </p:nvSpPr>
        <p:spPr>
          <a:xfrm>
            <a:off x="6589507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2" name="object 572"/>
          <p:cNvSpPr/>
          <p:nvPr/>
        </p:nvSpPr>
        <p:spPr>
          <a:xfrm>
            <a:off x="6589507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3" name="object 573"/>
          <p:cNvSpPr/>
          <p:nvPr/>
        </p:nvSpPr>
        <p:spPr>
          <a:xfrm>
            <a:off x="6589507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4" name="object 574"/>
          <p:cNvSpPr/>
          <p:nvPr/>
        </p:nvSpPr>
        <p:spPr>
          <a:xfrm>
            <a:off x="6589507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5" name="object 575"/>
          <p:cNvSpPr/>
          <p:nvPr/>
        </p:nvSpPr>
        <p:spPr>
          <a:xfrm>
            <a:off x="6589507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6" name="object 576"/>
          <p:cNvSpPr/>
          <p:nvPr/>
        </p:nvSpPr>
        <p:spPr>
          <a:xfrm>
            <a:off x="6589507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7" name="object 577"/>
          <p:cNvSpPr/>
          <p:nvPr/>
        </p:nvSpPr>
        <p:spPr>
          <a:xfrm>
            <a:off x="6589507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8" name="object 578"/>
          <p:cNvSpPr/>
          <p:nvPr/>
        </p:nvSpPr>
        <p:spPr>
          <a:xfrm>
            <a:off x="6589507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9" name="object 579"/>
          <p:cNvSpPr/>
          <p:nvPr/>
        </p:nvSpPr>
        <p:spPr>
          <a:xfrm>
            <a:off x="6589507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0" name="object 580"/>
          <p:cNvSpPr/>
          <p:nvPr/>
        </p:nvSpPr>
        <p:spPr>
          <a:xfrm>
            <a:off x="6589507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1" name="object 581"/>
          <p:cNvSpPr/>
          <p:nvPr/>
        </p:nvSpPr>
        <p:spPr>
          <a:xfrm>
            <a:off x="6589507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2" name="object 582"/>
          <p:cNvSpPr/>
          <p:nvPr/>
        </p:nvSpPr>
        <p:spPr>
          <a:xfrm>
            <a:off x="6589507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3" name="object 583"/>
          <p:cNvSpPr/>
          <p:nvPr/>
        </p:nvSpPr>
        <p:spPr>
          <a:xfrm>
            <a:off x="6865172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4" name="object 584"/>
          <p:cNvSpPr/>
          <p:nvPr/>
        </p:nvSpPr>
        <p:spPr>
          <a:xfrm>
            <a:off x="6865172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5" name="object 585"/>
          <p:cNvSpPr/>
          <p:nvPr/>
        </p:nvSpPr>
        <p:spPr>
          <a:xfrm>
            <a:off x="6865172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6" name="object 586"/>
          <p:cNvSpPr/>
          <p:nvPr/>
        </p:nvSpPr>
        <p:spPr>
          <a:xfrm>
            <a:off x="6865172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7" name="object 587"/>
          <p:cNvSpPr/>
          <p:nvPr/>
        </p:nvSpPr>
        <p:spPr>
          <a:xfrm>
            <a:off x="6865172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8" name="object 588"/>
          <p:cNvSpPr/>
          <p:nvPr/>
        </p:nvSpPr>
        <p:spPr>
          <a:xfrm>
            <a:off x="6865172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9" name="object 589"/>
          <p:cNvSpPr/>
          <p:nvPr/>
        </p:nvSpPr>
        <p:spPr>
          <a:xfrm>
            <a:off x="6865172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0" name="object 590"/>
          <p:cNvSpPr/>
          <p:nvPr/>
        </p:nvSpPr>
        <p:spPr>
          <a:xfrm>
            <a:off x="6865172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1" name="object 591"/>
          <p:cNvSpPr/>
          <p:nvPr/>
        </p:nvSpPr>
        <p:spPr>
          <a:xfrm>
            <a:off x="6865172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2" name="object 592"/>
          <p:cNvSpPr/>
          <p:nvPr/>
        </p:nvSpPr>
        <p:spPr>
          <a:xfrm>
            <a:off x="6865172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3" name="object 593"/>
          <p:cNvSpPr/>
          <p:nvPr/>
        </p:nvSpPr>
        <p:spPr>
          <a:xfrm>
            <a:off x="6865172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4" name="object 594"/>
          <p:cNvSpPr/>
          <p:nvPr/>
        </p:nvSpPr>
        <p:spPr>
          <a:xfrm>
            <a:off x="6865172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5" name="object 595"/>
          <p:cNvSpPr/>
          <p:nvPr/>
        </p:nvSpPr>
        <p:spPr>
          <a:xfrm>
            <a:off x="6865172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6" name="object 596"/>
          <p:cNvSpPr/>
          <p:nvPr/>
        </p:nvSpPr>
        <p:spPr>
          <a:xfrm>
            <a:off x="6865172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7" name="object 597"/>
          <p:cNvSpPr/>
          <p:nvPr/>
        </p:nvSpPr>
        <p:spPr>
          <a:xfrm>
            <a:off x="6865172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8" name="object 598"/>
          <p:cNvSpPr/>
          <p:nvPr/>
        </p:nvSpPr>
        <p:spPr>
          <a:xfrm>
            <a:off x="6865172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9" name="object 599"/>
          <p:cNvSpPr/>
          <p:nvPr/>
        </p:nvSpPr>
        <p:spPr>
          <a:xfrm>
            <a:off x="6865172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0" name="object 600"/>
          <p:cNvSpPr/>
          <p:nvPr/>
        </p:nvSpPr>
        <p:spPr>
          <a:xfrm>
            <a:off x="6865172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1" name="object 601"/>
          <p:cNvSpPr/>
          <p:nvPr/>
        </p:nvSpPr>
        <p:spPr>
          <a:xfrm>
            <a:off x="6865172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2" name="object 602"/>
          <p:cNvSpPr/>
          <p:nvPr/>
        </p:nvSpPr>
        <p:spPr>
          <a:xfrm>
            <a:off x="6865172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3" name="object 603"/>
          <p:cNvSpPr/>
          <p:nvPr/>
        </p:nvSpPr>
        <p:spPr>
          <a:xfrm>
            <a:off x="6865172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4" name="object 604"/>
          <p:cNvSpPr/>
          <p:nvPr/>
        </p:nvSpPr>
        <p:spPr>
          <a:xfrm>
            <a:off x="6865172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5" name="object 605"/>
          <p:cNvSpPr/>
          <p:nvPr/>
        </p:nvSpPr>
        <p:spPr>
          <a:xfrm>
            <a:off x="6865172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6" name="object 606"/>
          <p:cNvSpPr/>
          <p:nvPr/>
        </p:nvSpPr>
        <p:spPr>
          <a:xfrm>
            <a:off x="6865172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7" name="object 607"/>
          <p:cNvSpPr/>
          <p:nvPr/>
        </p:nvSpPr>
        <p:spPr>
          <a:xfrm>
            <a:off x="6865172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8" name="object 608"/>
          <p:cNvSpPr/>
          <p:nvPr/>
        </p:nvSpPr>
        <p:spPr>
          <a:xfrm>
            <a:off x="6865172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9" name="object 609"/>
          <p:cNvSpPr/>
          <p:nvPr/>
        </p:nvSpPr>
        <p:spPr>
          <a:xfrm>
            <a:off x="6865172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0" name="object 610"/>
          <p:cNvSpPr/>
          <p:nvPr/>
        </p:nvSpPr>
        <p:spPr>
          <a:xfrm>
            <a:off x="6865172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1" name="object 611"/>
          <p:cNvSpPr/>
          <p:nvPr/>
        </p:nvSpPr>
        <p:spPr>
          <a:xfrm>
            <a:off x="6865172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2" name="object 612"/>
          <p:cNvSpPr/>
          <p:nvPr/>
        </p:nvSpPr>
        <p:spPr>
          <a:xfrm>
            <a:off x="6865172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3" name="object 613"/>
          <p:cNvSpPr/>
          <p:nvPr/>
        </p:nvSpPr>
        <p:spPr>
          <a:xfrm>
            <a:off x="6865172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4" name="object 614"/>
          <p:cNvSpPr/>
          <p:nvPr/>
        </p:nvSpPr>
        <p:spPr>
          <a:xfrm>
            <a:off x="6865172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5" name="object 615"/>
          <p:cNvSpPr/>
          <p:nvPr/>
        </p:nvSpPr>
        <p:spPr>
          <a:xfrm>
            <a:off x="6865172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6" name="object 616"/>
          <p:cNvSpPr/>
          <p:nvPr/>
        </p:nvSpPr>
        <p:spPr>
          <a:xfrm>
            <a:off x="6865172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7" name="object 617"/>
          <p:cNvSpPr/>
          <p:nvPr/>
        </p:nvSpPr>
        <p:spPr>
          <a:xfrm>
            <a:off x="6865172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8" name="object 618"/>
          <p:cNvSpPr/>
          <p:nvPr/>
        </p:nvSpPr>
        <p:spPr>
          <a:xfrm>
            <a:off x="6865172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9" name="object 619"/>
          <p:cNvSpPr/>
          <p:nvPr/>
        </p:nvSpPr>
        <p:spPr>
          <a:xfrm>
            <a:off x="6865172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0" name="object 620"/>
          <p:cNvSpPr/>
          <p:nvPr/>
        </p:nvSpPr>
        <p:spPr>
          <a:xfrm>
            <a:off x="6865172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1" name="object 621"/>
          <p:cNvSpPr/>
          <p:nvPr/>
        </p:nvSpPr>
        <p:spPr>
          <a:xfrm>
            <a:off x="6865172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2" name="object 622"/>
          <p:cNvSpPr/>
          <p:nvPr/>
        </p:nvSpPr>
        <p:spPr>
          <a:xfrm>
            <a:off x="6865172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3" name="object 623"/>
          <p:cNvSpPr/>
          <p:nvPr/>
        </p:nvSpPr>
        <p:spPr>
          <a:xfrm>
            <a:off x="6865172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4" name="object 624"/>
          <p:cNvSpPr/>
          <p:nvPr/>
        </p:nvSpPr>
        <p:spPr>
          <a:xfrm>
            <a:off x="6865172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5" name="object 625"/>
          <p:cNvSpPr/>
          <p:nvPr/>
        </p:nvSpPr>
        <p:spPr>
          <a:xfrm>
            <a:off x="6865172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6" name="object 626"/>
          <p:cNvSpPr/>
          <p:nvPr/>
        </p:nvSpPr>
        <p:spPr>
          <a:xfrm>
            <a:off x="6865172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7" name="object 627"/>
          <p:cNvSpPr/>
          <p:nvPr/>
        </p:nvSpPr>
        <p:spPr>
          <a:xfrm>
            <a:off x="6865172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8" name="object 628"/>
          <p:cNvSpPr/>
          <p:nvPr/>
        </p:nvSpPr>
        <p:spPr>
          <a:xfrm>
            <a:off x="6865172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9" name="object 629"/>
          <p:cNvSpPr/>
          <p:nvPr/>
        </p:nvSpPr>
        <p:spPr>
          <a:xfrm>
            <a:off x="6865172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0" name="object 630"/>
          <p:cNvSpPr/>
          <p:nvPr/>
        </p:nvSpPr>
        <p:spPr>
          <a:xfrm>
            <a:off x="6865172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1" name="object 631"/>
          <p:cNvSpPr/>
          <p:nvPr/>
        </p:nvSpPr>
        <p:spPr>
          <a:xfrm>
            <a:off x="6865172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2" name="object 632"/>
          <p:cNvSpPr/>
          <p:nvPr/>
        </p:nvSpPr>
        <p:spPr>
          <a:xfrm>
            <a:off x="6865172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3" name="object 633"/>
          <p:cNvSpPr/>
          <p:nvPr/>
        </p:nvSpPr>
        <p:spPr>
          <a:xfrm>
            <a:off x="6865172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4" name="object 634"/>
          <p:cNvSpPr/>
          <p:nvPr/>
        </p:nvSpPr>
        <p:spPr>
          <a:xfrm>
            <a:off x="6865172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5" name="object 635"/>
          <p:cNvSpPr/>
          <p:nvPr/>
        </p:nvSpPr>
        <p:spPr>
          <a:xfrm>
            <a:off x="6865172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6" name="object 636"/>
          <p:cNvSpPr/>
          <p:nvPr/>
        </p:nvSpPr>
        <p:spPr>
          <a:xfrm>
            <a:off x="6865172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7" name="object 637"/>
          <p:cNvSpPr/>
          <p:nvPr/>
        </p:nvSpPr>
        <p:spPr>
          <a:xfrm>
            <a:off x="6865172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8" name="object 638"/>
          <p:cNvSpPr/>
          <p:nvPr/>
        </p:nvSpPr>
        <p:spPr>
          <a:xfrm>
            <a:off x="6865172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39" name="object 639"/>
          <p:cNvSpPr/>
          <p:nvPr/>
        </p:nvSpPr>
        <p:spPr>
          <a:xfrm>
            <a:off x="6865172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0" name="object 640"/>
          <p:cNvSpPr/>
          <p:nvPr/>
        </p:nvSpPr>
        <p:spPr>
          <a:xfrm>
            <a:off x="6865172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1" name="object 641"/>
          <p:cNvSpPr/>
          <p:nvPr/>
        </p:nvSpPr>
        <p:spPr>
          <a:xfrm>
            <a:off x="6865172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2" name="object 642"/>
          <p:cNvSpPr/>
          <p:nvPr/>
        </p:nvSpPr>
        <p:spPr>
          <a:xfrm>
            <a:off x="6865172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3" name="object 643"/>
          <p:cNvSpPr/>
          <p:nvPr/>
        </p:nvSpPr>
        <p:spPr>
          <a:xfrm>
            <a:off x="7140163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4" name="object 644"/>
          <p:cNvSpPr/>
          <p:nvPr/>
        </p:nvSpPr>
        <p:spPr>
          <a:xfrm>
            <a:off x="7140163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5" name="object 645"/>
          <p:cNvSpPr/>
          <p:nvPr/>
        </p:nvSpPr>
        <p:spPr>
          <a:xfrm>
            <a:off x="7140163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6" name="object 646"/>
          <p:cNvSpPr/>
          <p:nvPr/>
        </p:nvSpPr>
        <p:spPr>
          <a:xfrm>
            <a:off x="7140163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7" name="object 647"/>
          <p:cNvSpPr/>
          <p:nvPr/>
        </p:nvSpPr>
        <p:spPr>
          <a:xfrm>
            <a:off x="7140163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8" name="object 648"/>
          <p:cNvSpPr/>
          <p:nvPr/>
        </p:nvSpPr>
        <p:spPr>
          <a:xfrm>
            <a:off x="7140163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9" name="object 649"/>
          <p:cNvSpPr/>
          <p:nvPr/>
        </p:nvSpPr>
        <p:spPr>
          <a:xfrm>
            <a:off x="7140163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0" name="object 650"/>
          <p:cNvSpPr/>
          <p:nvPr/>
        </p:nvSpPr>
        <p:spPr>
          <a:xfrm>
            <a:off x="7140163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1" name="object 651"/>
          <p:cNvSpPr/>
          <p:nvPr/>
        </p:nvSpPr>
        <p:spPr>
          <a:xfrm>
            <a:off x="7140163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2" name="object 652"/>
          <p:cNvSpPr/>
          <p:nvPr/>
        </p:nvSpPr>
        <p:spPr>
          <a:xfrm>
            <a:off x="7140163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3" name="object 653"/>
          <p:cNvSpPr/>
          <p:nvPr/>
        </p:nvSpPr>
        <p:spPr>
          <a:xfrm>
            <a:off x="7140163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4" name="object 654"/>
          <p:cNvSpPr/>
          <p:nvPr/>
        </p:nvSpPr>
        <p:spPr>
          <a:xfrm>
            <a:off x="7140163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5" name="object 655"/>
          <p:cNvSpPr/>
          <p:nvPr/>
        </p:nvSpPr>
        <p:spPr>
          <a:xfrm>
            <a:off x="7140163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6" name="object 656"/>
          <p:cNvSpPr/>
          <p:nvPr/>
        </p:nvSpPr>
        <p:spPr>
          <a:xfrm>
            <a:off x="7140163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7" name="object 657"/>
          <p:cNvSpPr/>
          <p:nvPr/>
        </p:nvSpPr>
        <p:spPr>
          <a:xfrm>
            <a:off x="7140163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8" name="object 658"/>
          <p:cNvSpPr/>
          <p:nvPr/>
        </p:nvSpPr>
        <p:spPr>
          <a:xfrm>
            <a:off x="7140163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9" name="object 659"/>
          <p:cNvSpPr/>
          <p:nvPr/>
        </p:nvSpPr>
        <p:spPr>
          <a:xfrm>
            <a:off x="7140163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0" name="object 660"/>
          <p:cNvSpPr/>
          <p:nvPr/>
        </p:nvSpPr>
        <p:spPr>
          <a:xfrm>
            <a:off x="7140163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1" name="object 661"/>
          <p:cNvSpPr/>
          <p:nvPr/>
        </p:nvSpPr>
        <p:spPr>
          <a:xfrm>
            <a:off x="7140163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2" name="object 662"/>
          <p:cNvSpPr/>
          <p:nvPr/>
        </p:nvSpPr>
        <p:spPr>
          <a:xfrm>
            <a:off x="7140163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3" name="object 663"/>
          <p:cNvSpPr/>
          <p:nvPr/>
        </p:nvSpPr>
        <p:spPr>
          <a:xfrm>
            <a:off x="7140163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4" name="object 664"/>
          <p:cNvSpPr/>
          <p:nvPr/>
        </p:nvSpPr>
        <p:spPr>
          <a:xfrm>
            <a:off x="7140163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5" name="object 665"/>
          <p:cNvSpPr/>
          <p:nvPr/>
        </p:nvSpPr>
        <p:spPr>
          <a:xfrm>
            <a:off x="7140163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6" name="object 666"/>
          <p:cNvSpPr/>
          <p:nvPr/>
        </p:nvSpPr>
        <p:spPr>
          <a:xfrm>
            <a:off x="7140163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7" name="object 667"/>
          <p:cNvSpPr/>
          <p:nvPr/>
        </p:nvSpPr>
        <p:spPr>
          <a:xfrm>
            <a:off x="7140163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8" name="object 668"/>
          <p:cNvSpPr/>
          <p:nvPr/>
        </p:nvSpPr>
        <p:spPr>
          <a:xfrm>
            <a:off x="7140163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69" name="object 669"/>
          <p:cNvSpPr/>
          <p:nvPr/>
        </p:nvSpPr>
        <p:spPr>
          <a:xfrm>
            <a:off x="7140163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0" name="object 670"/>
          <p:cNvSpPr/>
          <p:nvPr/>
        </p:nvSpPr>
        <p:spPr>
          <a:xfrm>
            <a:off x="7140163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1" name="object 671"/>
          <p:cNvSpPr/>
          <p:nvPr/>
        </p:nvSpPr>
        <p:spPr>
          <a:xfrm>
            <a:off x="7140163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2" name="object 672"/>
          <p:cNvSpPr/>
          <p:nvPr/>
        </p:nvSpPr>
        <p:spPr>
          <a:xfrm>
            <a:off x="7140163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3" name="object 673"/>
          <p:cNvSpPr/>
          <p:nvPr/>
        </p:nvSpPr>
        <p:spPr>
          <a:xfrm>
            <a:off x="7140163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4" name="object 674"/>
          <p:cNvSpPr/>
          <p:nvPr/>
        </p:nvSpPr>
        <p:spPr>
          <a:xfrm>
            <a:off x="7140163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5" name="object 675"/>
          <p:cNvSpPr/>
          <p:nvPr/>
        </p:nvSpPr>
        <p:spPr>
          <a:xfrm>
            <a:off x="7140163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6" name="object 676"/>
          <p:cNvSpPr/>
          <p:nvPr/>
        </p:nvSpPr>
        <p:spPr>
          <a:xfrm>
            <a:off x="7140163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7" name="object 677"/>
          <p:cNvSpPr/>
          <p:nvPr/>
        </p:nvSpPr>
        <p:spPr>
          <a:xfrm>
            <a:off x="7140163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8" name="object 678"/>
          <p:cNvSpPr/>
          <p:nvPr/>
        </p:nvSpPr>
        <p:spPr>
          <a:xfrm>
            <a:off x="7140163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9" name="object 679"/>
          <p:cNvSpPr/>
          <p:nvPr/>
        </p:nvSpPr>
        <p:spPr>
          <a:xfrm>
            <a:off x="7140163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0" name="object 680"/>
          <p:cNvSpPr/>
          <p:nvPr/>
        </p:nvSpPr>
        <p:spPr>
          <a:xfrm>
            <a:off x="7140163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1" name="object 681"/>
          <p:cNvSpPr/>
          <p:nvPr/>
        </p:nvSpPr>
        <p:spPr>
          <a:xfrm>
            <a:off x="7140163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2" name="object 682"/>
          <p:cNvSpPr/>
          <p:nvPr/>
        </p:nvSpPr>
        <p:spPr>
          <a:xfrm>
            <a:off x="7140163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3" name="object 683"/>
          <p:cNvSpPr/>
          <p:nvPr/>
        </p:nvSpPr>
        <p:spPr>
          <a:xfrm>
            <a:off x="7140163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4" name="object 684"/>
          <p:cNvSpPr/>
          <p:nvPr/>
        </p:nvSpPr>
        <p:spPr>
          <a:xfrm>
            <a:off x="7140163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5" name="object 685"/>
          <p:cNvSpPr/>
          <p:nvPr/>
        </p:nvSpPr>
        <p:spPr>
          <a:xfrm>
            <a:off x="7140163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6" name="object 686"/>
          <p:cNvSpPr/>
          <p:nvPr/>
        </p:nvSpPr>
        <p:spPr>
          <a:xfrm>
            <a:off x="7140163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7" name="object 687"/>
          <p:cNvSpPr/>
          <p:nvPr/>
        </p:nvSpPr>
        <p:spPr>
          <a:xfrm>
            <a:off x="7140163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8" name="object 688"/>
          <p:cNvSpPr/>
          <p:nvPr/>
        </p:nvSpPr>
        <p:spPr>
          <a:xfrm>
            <a:off x="7140163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9" name="object 689"/>
          <p:cNvSpPr/>
          <p:nvPr/>
        </p:nvSpPr>
        <p:spPr>
          <a:xfrm>
            <a:off x="7140163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0" name="object 690"/>
          <p:cNvSpPr/>
          <p:nvPr/>
        </p:nvSpPr>
        <p:spPr>
          <a:xfrm>
            <a:off x="7140163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1" name="object 691"/>
          <p:cNvSpPr/>
          <p:nvPr/>
        </p:nvSpPr>
        <p:spPr>
          <a:xfrm>
            <a:off x="7140163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2" name="object 692"/>
          <p:cNvSpPr/>
          <p:nvPr/>
        </p:nvSpPr>
        <p:spPr>
          <a:xfrm>
            <a:off x="7140163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3" name="object 693"/>
          <p:cNvSpPr/>
          <p:nvPr/>
        </p:nvSpPr>
        <p:spPr>
          <a:xfrm>
            <a:off x="7140163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4" name="object 694"/>
          <p:cNvSpPr/>
          <p:nvPr/>
        </p:nvSpPr>
        <p:spPr>
          <a:xfrm>
            <a:off x="7140163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5" name="object 695"/>
          <p:cNvSpPr/>
          <p:nvPr/>
        </p:nvSpPr>
        <p:spPr>
          <a:xfrm>
            <a:off x="7140163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6" name="object 696"/>
          <p:cNvSpPr/>
          <p:nvPr/>
        </p:nvSpPr>
        <p:spPr>
          <a:xfrm>
            <a:off x="7140163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7" name="object 697"/>
          <p:cNvSpPr/>
          <p:nvPr/>
        </p:nvSpPr>
        <p:spPr>
          <a:xfrm>
            <a:off x="7140163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8" name="object 698"/>
          <p:cNvSpPr/>
          <p:nvPr/>
        </p:nvSpPr>
        <p:spPr>
          <a:xfrm>
            <a:off x="7140163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9" name="object 699"/>
          <p:cNvSpPr/>
          <p:nvPr/>
        </p:nvSpPr>
        <p:spPr>
          <a:xfrm>
            <a:off x="7140163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0" name="object 700"/>
          <p:cNvSpPr/>
          <p:nvPr/>
        </p:nvSpPr>
        <p:spPr>
          <a:xfrm>
            <a:off x="7140163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1" name="object 701"/>
          <p:cNvSpPr/>
          <p:nvPr/>
        </p:nvSpPr>
        <p:spPr>
          <a:xfrm>
            <a:off x="7140163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2" name="object 702"/>
          <p:cNvSpPr/>
          <p:nvPr/>
        </p:nvSpPr>
        <p:spPr>
          <a:xfrm>
            <a:off x="7140163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3" name="object 703"/>
          <p:cNvSpPr txBox="1"/>
          <p:nvPr/>
        </p:nvSpPr>
        <p:spPr>
          <a:xfrm>
            <a:off x="6221954" y="2285673"/>
            <a:ext cx="945216" cy="42239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 defTabSz="806867">
              <a:lnSpc>
                <a:spcPts val="984"/>
              </a:lnSpc>
              <a:spcBef>
                <a:spcPts val="88"/>
              </a:spcBef>
            </a:pPr>
            <a:r>
              <a:rPr sz="838" b="1" dirty="0">
                <a:solidFill>
                  <a:srgbClr val="0000FF"/>
                </a:solidFill>
                <a:latin typeface="Arial"/>
                <a:cs typeface="Arial"/>
              </a:rPr>
              <a:t>PORE</a:t>
            </a:r>
            <a:r>
              <a:rPr sz="838" b="1" spc="-53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838" b="1" dirty="0">
                <a:solidFill>
                  <a:srgbClr val="0000FF"/>
                </a:solidFill>
                <a:latin typeface="Arial"/>
                <a:cs typeface="Arial"/>
              </a:rPr>
              <a:t>PRESSURE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>
              <a:lnSpc>
                <a:spcPts val="984"/>
              </a:lnSpc>
            </a:pPr>
            <a:r>
              <a:rPr sz="838" b="1" dirty="0">
                <a:solidFill>
                  <a:srgbClr val="0000FF"/>
                </a:solidFill>
                <a:latin typeface="Arial"/>
                <a:cs typeface="Arial"/>
              </a:rPr>
              <a:t>(</a:t>
            </a:r>
            <a:r>
              <a:rPr sz="838" b="1" i="1" dirty="0">
                <a:solidFill>
                  <a:srgbClr val="0000FF"/>
                </a:solidFill>
                <a:latin typeface="Arial"/>
                <a:cs typeface="Arial"/>
              </a:rPr>
              <a:t>u</a:t>
            </a:r>
            <a:r>
              <a:rPr sz="838" b="1" dirty="0">
                <a:solidFill>
                  <a:srgbClr val="0000FF"/>
                </a:solidFill>
                <a:latin typeface="Arial"/>
                <a:cs typeface="Arial"/>
              </a:rPr>
              <a:t>)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  <a:p>
            <a:pPr marL="62196" defTabSz="806867">
              <a:spcBef>
                <a:spcPts val="172"/>
              </a:spcBef>
              <a:tabLst>
                <a:tab pos="52390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2000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04" name="object 704"/>
          <p:cNvSpPr/>
          <p:nvPr/>
        </p:nvSpPr>
        <p:spPr>
          <a:xfrm>
            <a:off x="6313842" y="6110344"/>
            <a:ext cx="825874" cy="0"/>
          </a:xfrm>
          <a:custGeom>
            <a:avLst/>
            <a:gdLst/>
            <a:ahLst/>
            <a:cxnLst/>
            <a:rect l="l" t="t" r="r" b="b"/>
            <a:pathLst>
              <a:path w="935989">
                <a:moveTo>
                  <a:pt x="0" y="0"/>
                </a:moveTo>
                <a:lnTo>
                  <a:pt x="935736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5" name="object 705"/>
          <p:cNvSpPr/>
          <p:nvPr/>
        </p:nvSpPr>
        <p:spPr>
          <a:xfrm>
            <a:off x="6313842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6" name="object 706"/>
          <p:cNvSpPr/>
          <p:nvPr/>
        </p:nvSpPr>
        <p:spPr>
          <a:xfrm>
            <a:off x="6589507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7" name="object 707"/>
          <p:cNvSpPr/>
          <p:nvPr/>
        </p:nvSpPr>
        <p:spPr>
          <a:xfrm>
            <a:off x="6864499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8" name="object 708"/>
          <p:cNvSpPr/>
          <p:nvPr/>
        </p:nvSpPr>
        <p:spPr>
          <a:xfrm>
            <a:off x="7139491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9" name="object 709"/>
          <p:cNvSpPr/>
          <p:nvPr/>
        </p:nvSpPr>
        <p:spPr>
          <a:xfrm>
            <a:off x="6368974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0" name="object 710"/>
          <p:cNvSpPr/>
          <p:nvPr/>
        </p:nvSpPr>
        <p:spPr>
          <a:xfrm>
            <a:off x="6424107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1" name="object 711"/>
          <p:cNvSpPr/>
          <p:nvPr/>
        </p:nvSpPr>
        <p:spPr>
          <a:xfrm>
            <a:off x="647924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2" name="object 712"/>
          <p:cNvSpPr/>
          <p:nvPr/>
        </p:nvSpPr>
        <p:spPr>
          <a:xfrm>
            <a:off x="6534373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3" name="object 713"/>
          <p:cNvSpPr/>
          <p:nvPr/>
        </p:nvSpPr>
        <p:spPr>
          <a:xfrm>
            <a:off x="6643967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4" name="object 714"/>
          <p:cNvSpPr/>
          <p:nvPr/>
        </p:nvSpPr>
        <p:spPr>
          <a:xfrm>
            <a:off x="669910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5" name="object 715"/>
          <p:cNvSpPr/>
          <p:nvPr/>
        </p:nvSpPr>
        <p:spPr>
          <a:xfrm>
            <a:off x="6754233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" name="object 716"/>
          <p:cNvSpPr/>
          <p:nvPr/>
        </p:nvSpPr>
        <p:spPr>
          <a:xfrm>
            <a:off x="6809366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7" name="object 717"/>
          <p:cNvSpPr/>
          <p:nvPr/>
        </p:nvSpPr>
        <p:spPr>
          <a:xfrm>
            <a:off x="6919632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8" name="object 718"/>
          <p:cNvSpPr/>
          <p:nvPr/>
        </p:nvSpPr>
        <p:spPr>
          <a:xfrm>
            <a:off x="697476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9" name="object 719"/>
          <p:cNvSpPr/>
          <p:nvPr/>
        </p:nvSpPr>
        <p:spPr>
          <a:xfrm>
            <a:off x="702922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0" name="object 720"/>
          <p:cNvSpPr/>
          <p:nvPr/>
        </p:nvSpPr>
        <p:spPr>
          <a:xfrm>
            <a:off x="7084359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1" name="object 721"/>
          <p:cNvSpPr/>
          <p:nvPr/>
        </p:nvSpPr>
        <p:spPr>
          <a:xfrm>
            <a:off x="7690149" y="2807745"/>
            <a:ext cx="825313" cy="0"/>
          </a:xfrm>
          <a:custGeom>
            <a:avLst/>
            <a:gdLst/>
            <a:ahLst/>
            <a:cxnLst/>
            <a:rect l="l" t="t" r="r" b="b"/>
            <a:pathLst>
              <a:path w="935354">
                <a:moveTo>
                  <a:pt x="0" y="0"/>
                </a:moveTo>
                <a:lnTo>
                  <a:pt x="93497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2" name="object 722"/>
          <p:cNvSpPr/>
          <p:nvPr/>
        </p:nvSpPr>
        <p:spPr>
          <a:xfrm>
            <a:off x="7690149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3" name="object 723"/>
          <p:cNvSpPr/>
          <p:nvPr/>
        </p:nvSpPr>
        <p:spPr>
          <a:xfrm>
            <a:off x="7965140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4" name="object 724"/>
          <p:cNvSpPr/>
          <p:nvPr/>
        </p:nvSpPr>
        <p:spPr>
          <a:xfrm>
            <a:off x="8240134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5" name="object 725"/>
          <p:cNvSpPr/>
          <p:nvPr/>
        </p:nvSpPr>
        <p:spPr>
          <a:xfrm>
            <a:off x="8515126" y="2752613"/>
            <a:ext cx="0" cy="55469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8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6" name="object 726"/>
          <p:cNvSpPr/>
          <p:nvPr/>
        </p:nvSpPr>
        <p:spPr>
          <a:xfrm>
            <a:off x="774460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7" name="object 727"/>
          <p:cNvSpPr/>
          <p:nvPr/>
        </p:nvSpPr>
        <p:spPr>
          <a:xfrm>
            <a:off x="779974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8" name="object 728"/>
          <p:cNvSpPr/>
          <p:nvPr/>
        </p:nvSpPr>
        <p:spPr>
          <a:xfrm>
            <a:off x="785487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9" name="object 729"/>
          <p:cNvSpPr/>
          <p:nvPr/>
        </p:nvSpPr>
        <p:spPr>
          <a:xfrm>
            <a:off x="7910008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0" name="object 730"/>
          <p:cNvSpPr/>
          <p:nvPr/>
        </p:nvSpPr>
        <p:spPr>
          <a:xfrm>
            <a:off x="8020273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1" name="object 731"/>
          <p:cNvSpPr/>
          <p:nvPr/>
        </p:nvSpPr>
        <p:spPr>
          <a:xfrm>
            <a:off x="8075407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2" name="object 732"/>
          <p:cNvSpPr/>
          <p:nvPr/>
        </p:nvSpPr>
        <p:spPr>
          <a:xfrm>
            <a:off x="8129868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3" name="object 733"/>
          <p:cNvSpPr/>
          <p:nvPr/>
        </p:nvSpPr>
        <p:spPr>
          <a:xfrm>
            <a:off x="8185000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4" name="object 734"/>
          <p:cNvSpPr/>
          <p:nvPr/>
        </p:nvSpPr>
        <p:spPr>
          <a:xfrm>
            <a:off x="8295266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5" name="object 735"/>
          <p:cNvSpPr/>
          <p:nvPr/>
        </p:nvSpPr>
        <p:spPr>
          <a:xfrm>
            <a:off x="8350399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6" name="object 736"/>
          <p:cNvSpPr/>
          <p:nvPr/>
        </p:nvSpPr>
        <p:spPr>
          <a:xfrm>
            <a:off x="8405531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7" name="object 737"/>
          <p:cNvSpPr/>
          <p:nvPr/>
        </p:nvSpPr>
        <p:spPr>
          <a:xfrm>
            <a:off x="8460665" y="27801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8" name="object 738"/>
          <p:cNvSpPr/>
          <p:nvPr/>
        </p:nvSpPr>
        <p:spPr>
          <a:xfrm>
            <a:off x="7690149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39" name="object 739"/>
          <p:cNvSpPr/>
          <p:nvPr/>
        </p:nvSpPr>
        <p:spPr>
          <a:xfrm>
            <a:off x="7690149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0" name="object 740"/>
          <p:cNvSpPr/>
          <p:nvPr/>
        </p:nvSpPr>
        <p:spPr>
          <a:xfrm>
            <a:off x="7690149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1" name="object 741"/>
          <p:cNvSpPr/>
          <p:nvPr/>
        </p:nvSpPr>
        <p:spPr>
          <a:xfrm>
            <a:off x="7690149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2" name="object 742"/>
          <p:cNvSpPr/>
          <p:nvPr/>
        </p:nvSpPr>
        <p:spPr>
          <a:xfrm>
            <a:off x="7690149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3" name="object 743"/>
          <p:cNvSpPr/>
          <p:nvPr/>
        </p:nvSpPr>
        <p:spPr>
          <a:xfrm>
            <a:off x="7690149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4" name="object 744"/>
          <p:cNvSpPr/>
          <p:nvPr/>
        </p:nvSpPr>
        <p:spPr>
          <a:xfrm>
            <a:off x="7690149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5" name="object 745"/>
          <p:cNvSpPr/>
          <p:nvPr/>
        </p:nvSpPr>
        <p:spPr>
          <a:xfrm>
            <a:off x="7690149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6" name="object 746"/>
          <p:cNvSpPr/>
          <p:nvPr/>
        </p:nvSpPr>
        <p:spPr>
          <a:xfrm>
            <a:off x="7690149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7" name="object 747"/>
          <p:cNvSpPr/>
          <p:nvPr/>
        </p:nvSpPr>
        <p:spPr>
          <a:xfrm>
            <a:off x="7690149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8" name="object 748"/>
          <p:cNvSpPr/>
          <p:nvPr/>
        </p:nvSpPr>
        <p:spPr>
          <a:xfrm>
            <a:off x="7690149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49" name="object 749"/>
          <p:cNvSpPr/>
          <p:nvPr/>
        </p:nvSpPr>
        <p:spPr>
          <a:xfrm>
            <a:off x="7690149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0" name="object 750"/>
          <p:cNvSpPr/>
          <p:nvPr/>
        </p:nvSpPr>
        <p:spPr>
          <a:xfrm>
            <a:off x="7690149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1" name="object 751"/>
          <p:cNvSpPr/>
          <p:nvPr/>
        </p:nvSpPr>
        <p:spPr>
          <a:xfrm>
            <a:off x="7690149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2" name="object 752"/>
          <p:cNvSpPr/>
          <p:nvPr/>
        </p:nvSpPr>
        <p:spPr>
          <a:xfrm>
            <a:off x="7690149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3" name="object 753"/>
          <p:cNvSpPr/>
          <p:nvPr/>
        </p:nvSpPr>
        <p:spPr>
          <a:xfrm>
            <a:off x="7690149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4" name="object 754"/>
          <p:cNvSpPr/>
          <p:nvPr/>
        </p:nvSpPr>
        <p:spPr>
          <a:xfrm>
            <a:off x="7690149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5" name="object 755"/>
          <p:cNvSpPr/>
          <p:nvPr/>
        </p:nvSpPr>
        <p:spPr>
          <a:xfrm>
            <a:off x="7690149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6" name="object 756"/>
          <p:cNvSpPr/>
          <p:nvPr/>
        </p:nvSpPr>
        <p:spPr>
          <a:xfrm>
            <a:off x="7690149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7" name="object 757"/>
          <p:cNvSpPr/>
          <p:nvPr/>
        </p:nvSpPr>
        <p:spPr>
          <a:xfrm>
            <a:off x="7690149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8" name="object 758"/>
          <p:cNvSpPr/>
          <p:nvPr/>
        </p:nvSpPr>
        <p:spPr>
          <a:xfrm>
            <a:off x="7690149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59" name="object 759"/>
          <p:cNvSpPr/>
          <p:nvPr/>
        </p:nvSpPr>
        <p:spPr>
          <a:xfrm>
            <a:off x="7690149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0" name="object 760"/>
          <p:cNvSpPr/>
          <p:nvPr/>
        </p:nvSpPr>
        <p:spPr>
          <a:xfrm>
            <a:off x="7690149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1" name="object 761"/>
          <p:cNvSpPr/>
          <p:nvPr/>
        </p:nvSpPr>
        <p:spPr>
          <a:xfrm>
            <a:off x="7690149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2" name="object 762"/>
          <p:cNvSpPr/>
          <p:nvPr/>
        </p:nvSpPr>
        <p:spPr>
          <a:xfrm>
            <a:off x="7690149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3" name="object 763"/>
          <p:cNvSpPr/>
          <p:nvPr/>
        </p:nvSpPr>
        <p:spPr>
          <a:xfrm>
            <a:off x="7690149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4" name="object 764"/>
          <p:cNvSpPr/>
          <p:nvPr/>
        </p:nvSpPr>
        <p:spPr>
          <a:xfrm>
            <a:off x="7690149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5" name="object 765"/>
          <p:cNvSpPr/>
          <p:nvPr/>
        </p:nvSpPr>
        <p:spPr>
          <a:xfrm>
            <a:off x="7690149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6" name="object 766"/>
          <p:cNvSpPr/>
          <p:nvPr/>
        </p:nvSpPr>
        <p:spPr>
          <a:xfrm>
            <a:off x="7690149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7" name="object 767"/>
          <p:cNvSpPr/>
          <p:nvPr/>
        </p:nvSpPr>
        <p:spPr>
          <a:xfrm>
            <a:off x="7690149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8" name="object 768"/>
          <p:cNvSpPr/>
          <p:nvPr/>
        </p:nvSpPr>
        <p:spPr>
          <a:xfrm>
            <a:off x="7690149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69" name="object 769"/>
          <p:cNvSpPr/>
          <p:nvPr/>
        </p:nvSpPr>
        <p:spPr>
          <a:xfrm>
            <a:off x="7690149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0" name="object 770"/>
          <p:cNvSpPr/>
          <p:nvPr/>
        </p:nvSpPr>
        <p:spPr>
          <a:xfrm>
            <a:off x="7690149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1" name="object 771"/>
          <p:cNvSpPr/>
          <p:nvPr/>
        </p:nvSpPr>
        <p:spPr>
          <a:xfrm>
            <a:off x="7690149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2" name="object 772"/>
          <p:cNvSpPr/>
          <p:nvPr/>
        </p:nvSpPr>
        <p:spPr>
          <a:xfrm>
            <a:off x="7690149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3" name="object 773"/>
          <p:cNvSpPr/>
          <p:nvPr/>
        </p:nvSpPr>
        <p:spPr>
          <a:xfrm>
            <a:off x="7690149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4" name="object 774"/>
          <p:cNvSpPr/>
          <p:nvPr/>
        </p:nvSpPr>
        <p:spPr>
          <a:xfrm>
            <a:off x="7690149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5" name="object 775"/>
          <p:cNvSpPr/>
          <p:nvPr/>
        </p:nvSpPr>
        <p:spPr>
          <a:xfrm>
            <a:off x="7690149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6" name="object 776"/>
          <p:cNvSpPr/>
          <p:nvPr/>
        </p:nvSpPr>
        <p:spPr>
          <a:xfrm>
            <a:off x="7690149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7" name="object 777"/>
          <p:cNvSpPr/>
          <p:nvPr/>
        </p:nvSpPr>
        <p:spPr>
          <a:xfrm>
            <a:off x="7690149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8" name="object 778"/>
          <p:cNvSpPr/>
          <p:nvPr/>
        </p:nvSpPr>
        <p:spPr>
          <a:xfrm>
            <a:off x="7690149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9" name="object 779"/>
          <p:cNvSpPr/>
          <p:nvPr/>
        </p:nvSpPr>
        <p:spPr>
          <a:xfrm>
            <a:off x="7690149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0" name="object 780"/>
          <p:cNvSpPr/>
          <p:nvPr/>
        </p:nvSpPr>
        <p:spPr>
          <a:xfrm>
            <a:off x="7690149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1" name="object 781"/>
          <p:cNvSpPr/>
          <p:nvPr/>
        </p:nvSpPr>
        <p:spPr>
          <a:xfrm>
            <a:off x="7690149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2" name="object 782"/>
          <p:cNvSpPr/>
          <p:nvPr/>
        </p:nvSpPr>
        <p:spPr>
          <a:xfrm>
            <a:off x="7690149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3" name="object 783"/>
          <p:cNvSpPr/>
          <p:nvPr/>
        </p:nvSpPr>
        <p:spPr>
          <a:xfrm>
            <a:off x="7690149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4" name="object 784"/>
          <p:cNvSpPr/>
          <p:nvPr/>
        </p:nvSpPr>
        <p:spPr>
          <a:xfrm>
            <a:off x="7690149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5" name="object 785"/>
          <p:cNvSpPr/>
          <p:nvPr/>
        </p:nvSpPr>
        <p:spPr>
          <a:xfrm>
            <a:off x="7690149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6" name="object 786"/>
          <p:cNvSpPr/>
          <p:nvPr/>
        </p:nvSpPr>
        <p:spPr>
          <a:xfrm>
            <a:off x="7690149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7" name="object 787"/>
          <p:cNvSpPr/>
          <p:nvPr/>
        </p:nvSpPr>
        <p:spPr>
          <a:xfrm>
            <a:off x="7690149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8" name="object 788"/>
          <p:cNvSpPr/>
          <p:nvPr/>
        </p:nvSpPr>
        <p:spPr>
          <a:xfrm>
            <a:off x="7690149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89" name="object 789"/>
          <p:cNvSpPr/>
          <p:nvPr/>
        </p:nvSpPr>
        <p:spPr>
          <a:xfrm>
            <a:off x="7690149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0" name="object 790"/>
          <p:cNvSpPr/>
          <p:nvPr/>
        </p:nvSpPr>
        <p:spPr>
          <a:xfrm>
            <a:off x="7690149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1" name="object 791"/>
          <p:cNvSpPr/>
          <p:nvPr/>
        </p:nvSpPr>
        <p:spPr>
          <a:xfrm>
            <a:off x="7690149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2" name="object 792"/>
          <p:cNvSpPr/>
          <p:nvPr/>
        </p:nvSpPr>
        <p:spPr>
          <a:xfrm>
            <a:off x="7690149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3" name="object 793"/>
          <p:cNvSpPr/>
          <p:nvPr/>
        </p:nvSpPr>
        <p:spPr>
          <a:xfrm>
            <a:off x="7690149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4" name="object 794"/>
          <p:cNvSpPr/>
          <p:nvPr/>
        </p:nvSpPr>
        <p:spPr>
          <a:xfrm>
            <a:off x="7690149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5" name="object 795"/>
          <p:cNvSpPr/>
          <p:nvPr/>
        </p:nvSpPr>
        <p:spPr>
          <a:xfrm>
            <a:off x="7690149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6" name="object 796"/>
          <p:cNvSpPr/>
          <p:nvPr/>
        </p:nvSpPr>
        <p:spPr>
          <a:xfrm>
            <a:off x="7690149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7" name="object 797"/>
          <p:cNvSpPr/>
          <p:nvPr/>
        </p:nvSpPr>
        <p:spPr>
          <a:xfrm>
            <a:off x="7690149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8" name="object 798"/>
          <p:cNvSpPr/>
          <p:nvPr/>
        </p:nvSpPr>
        <p:spPr>
          <a:xfrm>
            <a:off x="7965140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99" name="object 799"/>
          <p:cNvSpPr/>
          <p:nvPr/>
        </p:nvSpPr>
        <p:spPr>
          <a:xfrm>
            <a:off x="7965140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0" name="object 800"/>
          <p:cNvSpPr/>
          <p:nvPr/>
        </p:nvSpPr>
        <p:spPr>
          <a:xfrm>
            <a:off x="7965140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1" name="object 801"/>
          <p:cNvSpPr/>
          <p:nvPr/>
        </p:nvSpPr>
        <p:spPr>
          <a:xfrm>
            <a:off x="7965140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2" name="object 802"/>
          <p:cNvSpPr/>
          <p:nvPr/>
        </p:nvSpPr>
        <p:spPr>
          <a:xfrm>
            <a:off x="7965140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3" name="object 803"/>
          <p:cNvSpPr/>
          <p:nvPr/>
        </p:nvSpPr>
        <p:spPr>
          <a:xfrm>
            <a:off x="7965140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4" name="object 804"/>
          <p:cNvSpPr/>
          <p:nvPr/>
        </p:nvSpPr>
        <p:spPr>
          <a:xfrm>
            <a:off x="7965140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5" name="object 805"/>
          <p:cNvSpPr/>
          <p:nvPr/>
        </p:nvSpPr>
        <p:spPr>
          <a:xfrm>
            <a:off x="7965140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6" name="object 806"/>
          <p:cNvSpPr/>
          <p:nvPr/>
        </p:nvSpPr>
        <p:spPr>
          <a:xfrm>
            <a:off x="7965140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7" name="object 807"/>
          <p:cNvSpPr/>
          <p:nvPr/>
        </p:nvSpPr>
        <p:spPr>
          <a:xfrm>
            <a:off x="7965140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8" name="object 808"/>
          <p:cNvSpPr/>
          <p:nvPr/>
        </p:nvSpPr>
        <p:spPr>
          <a:xfrm>
            <a:off x="7965140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9" name="object 809"/>
          <p:cNvSpPr/>
          <p:nvPr/>
        </p:nvSpPr>
        <p:spPr>
          <a:xfrm>
            <a:off x="7965140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0" name="object 810"/>
          <p:cNvSpPr/>
          <p:nvPr/>
        </p:nvSpPr>
        <p:spPr>
          <a:xfrm>
            <a:off x="7965140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1" name="object 811"/>
          <p:cNvSpPr/>
          <p:nvPr/>
        </p:nvSpPr>
        <p:spPr>
          <a:xfrm>
            <a:off x="7965140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2" name="object 812"/>
          <p:cNvSpPr/>
          <p:nvPr/>
        </p:nvSpPr>
        <p:spPr>
          <a:xfrm>
            <a:off x="7965140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3" name="object 813"/>
          <p:cNvSpPr/>
          <p:nvPr/>
        </p:nvSpPr>
        <p:spPr>
          <a:xfrm>
            <a:off x="7965140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4" name="object 814"/>
          <p:cNvSpPr/>
          <p:nvPr/>
        </p:nvSpPr>
        <p:spPr>
          <a:xfrm>
            <a:off x="7965140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5" name="object 815"/>
          <p:cNvSpPr/>
          <p:nvPr/>
        </p:nvSpPr>
        <p:spPr>
          <a:xfrm>
            <a:off x="7965140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6" name="object 816"/>
          <p:cNvSpPr/>
          <p:nvPr/>
        </p:nvSpPr>
        <p:spPr>
          <a:xfrm>
            <a:off x="7965140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7" name="object 817"/>
          <p:cNvSpPr/>
          <p:nvPr/>
        </p:nvSpPr>
        <p:spPr>
          <a:xfrm>
            <a:off x="7965140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8" name="object 818"/>
          <p:cNvSpPr/>
          <p:nvPr/>
        </p:nvSpPr>
        <p:spPr>
          <a:xfrm>
            <a:off x="7965140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9" name="object 819"/>
          <p:cNvSpPr/>
          <p:nvPr/>
        </p:nvSpPr>
        <p:spPr>
          <a:xfrm>
            <a:off x="7965140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0" name="object 820"/>
          <p:cNvSpPr/>
          <p:nvPr/>
        </p:nvSpPr>
        <p:spPr>
          <a:xfrm>
            <a:off x="7965140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1" name="object 821"/>
          <p:cNvSpPr/>
          <p:nvPr/>
        </p:nvSpPr>
        <p:spPr>
          <a:xfrm>
            <a:off x="7965140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2" name="object 822"/>
          <p:cNvSpPr/>
          <p:nvPr/>
        </p:nvSpPr>
        <p:spPr>
          <a:xfrm>
            <a:off x="7965140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3" name="object 823"/>
          <p:cNvSpPr/>
          <p:nvPr/>
        </p:nvSpPr>
        <p:spPr>
          <a:xfrm>
            <a:off x="7965140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4" name="object 824"/>
          <p:cNvSpPr/>
          <p:nvPr/>
        </p:nvSpPr>
        <p:spPr>
          <a:xfrm>
            <a:off x="7965140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5" name="object 825"/>
          <p:cNvSpPr/>
          <p:nvPr/>
        </p:nvSpPr>
        <p:spPr>
          <a:xfrm>
            <a:off x="7965140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6" name="object 826"/>
          <p:cNvSpPr/>
          <p:nvPr/>
        </p:nvSpPr>
        <p:spPr>
          <a:xfrm>
            <a:off x="7965140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7" name="object 827"/>
          <p:cNvSpPr/>
          <p:nvPr/>
        </p:nvSpPr>
        <p:spPr>
          <a:xfrm>
            <a:off x="7965140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8" name="object 828"/>
          <p:cNvSpPr/>
          <p:nvPr/>
        </p:nvSpPr>
        <p:spPr>
          <a:xfrm>
            <a:off x="7965140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29" name="object 829"/>
          <p:cNvSpPr/>
          <p:nvPr/>
        </p:nvSpPr>
        <p:spPr>
          <a:xfrm>
            <a:off x="7965140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0" name="object 830"/>
          <p:cNvSpPr/>
          <p:nvPr/>
        </p:nvSpPr>
        <p:spPr>
          <a:xfrm>
            <a:off x="7965140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1" name="object 831"/>
          <p:cNvSpPr/>
          <p:nvPr/>
        </p:nvSpPr>
        <p:spPr>
          <a:xfrm>
            <a:off x="7965140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2" name="object 832"/>
          <p:cNvSpPr/>
          <p:nvPr/>
        </p:nvSpPr>
        <p:spPr>
          <a:xfrm>
            <a:off x="7965140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3" name="object 833"/>
          <p:cNvSpPr/>
          <p:nvPr/>
        </p:nvSpPr>
        <p:spPr>
          <a:xfrm>
            <a:off x="7965140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4" name="object 834"/>
          <p:cNvSpPr/>
          <p:nvPr/>
        </p:nvSpPr>
        <p:spPr>
          <a:xfrm>
            <a:off x="7965140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5" name="object 835"/>
          <p:cNvSpPr/>
          <p:nvPr/>
        </p:nvSpPr>
        <p:spPr>
          <a:xfrm>
            <a:off x="7965140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6" name="object 836"/>
          <p:cNvSpPr/>
          <p:nvPr/>
        </p:nvSpPr>
        <p:spPr>
          <a:xfrm>
            <a:off x="7965140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7" name="object 837"/>
          <p:cNvSpPr/>
          <p:nvPr/>
        </p:nvSpPr>
        <p:spPr>
          <a:xfrm>
            <a:off x="7965140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8" name="object 838"/>
          <p:cNvSpPr/>
          <p:nvPr/>
        </p:nvSpPr>
        <p:spPr>
          <a:xfrm>
            <a:off x="7965140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9" name="object 839"/>
          <p:cNvSpPr/>
          <p:nvPr/>
        </p:nvSpPr>
        <p:spPr>
          <a:xfrm>
            <a:off x="7965140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0" name="object 840"/>
          <p:cNvSpPr/>
          <p:nvPr/>
        </p:nvSpPr>
        <p:spPr>
          <a:xfrm>
            <a:off x="7965140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1" name="object 841"/>
          <p:cNvSpPr/>
          <p:nvPr/>
        </p:nvSpPr>
        <p:spPr>
          <a:xfrm>
            <a:off x="7965140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2" name="object 842"/>
          <p:cNvSpPr/>
          <p:nvPr/>
        </p:nvSpPr>
        <p:spPr>
          <a:xfrm>
            <a:off x="7965140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3" name="object 843"/>
          <p:cNvSpPr/>
          <p:nvPr/>
        </p:nvSpPr>
        <p:spPr>
          <a:xfrm>
            <a:off x="7965140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4" name="object 844"/>
          <p:cNvSpPr/>
          <p:nvPr/>
        </p:nvSpPr>
        <p:spPr>
          <a:xfrm>
            <a:off x="7965140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5" name="object 845"/>
          <p:cNvSpPr/>
          <p:nvPr/>
        </p:nvSpPr>
        <p:spPr>
          <a:xfrm>
            <a:off x="7965140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6" name="object 846"/>
          <p:cNvSpPr/>
          <p:nvPr/>
        </p:nvSpPr>
        <p:spPr>
          <a:xfrm>
            <a:off x="7965140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7" name="object 847"/>
          <p:cNvSpPr/>
          <p:nvPr/>
        </p:nvSpPr>
        <p:spPr>
          <a:xfrm>
            <a:off x="7965140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8" name="object 848"/>
          <p:cNvSpPr/>
          <p:nvPr/>
        </p:nvSpPr>
        <p:spPr>
          <a:xfrm>
            <a:off x="7965140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9" name="object 849"/>
          <p:cNvSpPr/>
          <p:nvPr/>
        </p:nvSpPr>
        <p:spPr>
          <a:xfrm>
            <a:off x="7965140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0" name="object 850"/>
          <p:cNvSpPr/>
          <p:nvPr/>
        </p:nvSpPr>
        <p:spPr>
          <a:xfrm>
            <a:off x="7965140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1" name="object 851"/>
          <p:cNvSpPr/>
          <p:nvPr/>
        </p:nvSpPr>
        <p:spPr>
          <a:xfrm>
            <a:off x="7965140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2" name="object 852"/>
          <p:cNvSpPr/>
          <p:nvPr/>
        </p:nvSpPr>
        <p:spPr>
          <a:xfrm>
            <a:off x="7965140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3" name="object 853"/>
          <p:cNvSpPr/>
          <p:nvPr/>
        </p:nvSpPr>
        <p:spPr>
          <a:xfrm>
            <a:off x="7965140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4" name="object 854"/>
          <p:cNvSpPr/>
          <p:nvPr/>
        </p:nvSpPr>
        <p:spPr>
          <a:xfrm>
            <a:off x="7965140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5" name="object 855"/>
          <p:cNvSpPr/>
          <p:nvPr/>
        </p:nvSpPr>
        <p:spPr>
          <a:xfrm>
            <a:off x="7965140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6" name="object 856"/>
          <p:cNvSpPr/>
          <p:nvPr/>
        </p:nvSpPr>
        <p:spPr>
          <a:xfrm>
            <a:off x="7965140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7" name="object 857"/>
          <p:cNvSpPr/>
          <p:nvPr/>
        </p:nvSpPr>
        <p:spPr>
          <a:xfrm>
            <a:off x="7965140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8" name="object 858"/>
          <p:cNvSpPr/>
          <p:nvPr/>
        </p:nvSpPr>
        <p:spPr>
          <a:xfrm>
            <a:off x="8240134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59" name="object 859"/>
          <p:cNvSpPr/>
          <p:nvPr/>
        </p:nvSpPr>
        <p:spPr>
          <a:xfrm>
            <a:off x="8240134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0" name="object 860"/>
          <p:cNvSpPr/>
          <p:nvPr/>
        </p:nvSpPr>
        <p:spPr>
          <a:xfrm>
            <a:off x="8240134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1" name="object 861"/>
          <p:cNvSpPr/>
          <p:nvPr/>
        </p:nvSpPr>
        <p:spPr>
          <a:xfrm>
            <a:off x="8240134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2" name="object 862"/>
          <p:cNvSpPr/>
          <p:nvPr/>
        </p:nvSpPr>
        <p:spPr>
          <a:xfrm>
            <a:off x="8240134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3" name="object 863"/>
          <p:cNvSpPr/>
          <p:nvPr/>
        </p:nvSpPr>
        <p:spPr>
          <a:xfrm>
            <a:off x="8240134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4" name="object 864"/>
          <p:cNvSpPr/>
          <p:nvPr/>
        </p:nvSpPr>
        <p:spPr>
          <a:xfrm>
            <a:off x="8240134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5" name="object 865"/>
          <p:cNvSpPr/>
          <p:nvPr/>
        </p:nvSpPr>
        <p:spPr>
          <a:xfrm>
            <a:off x="8240134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" name="object 866"/>
          <p:cNvSpPr/>
          <p:nvPr/>
        </p:nvSpPr>
        <p:spPr>
          <a:xfrm>
            <a:off x="8238761" y="5588261"/>
            <a:ext cx="2801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31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7" name="object 867"/>
          <p:cNvSpPr/>
          <p:nvPr/>
        </p:nvSpPr>
        <p:spPr>
          <a:xfrm>
            <a:off x="8240134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8" name="object 868"/>
          <p:cNvSpPr/>
          <p:nvPr/>
        </p:nvSpPr>
        <p:spPr>
          <a:xfrm>
            <a:off x="8240134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9" name="object 869"/>
          <p:cNvSpPr/>
          <p:nvPr/>
        </p:nvSpPr>
        <p:spPr>
          <a:xfrm>
            <a:off x="8240134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0" name="object 870"/>
          <p:cNvSpPr/>
          <p:nvPr/>
        </p:nvSpPr>
        <p:spPr>
          <a:xfrm>
            <a:off x="8240134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1" name="object 871"/>
          <p:cNvSpPr/>
          <p:nvPr/>
        </p:nvSpPr>
        <p:spPr>
          <a:xfrm>
            <a:off x="8240134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2" name="object 872"/>
          <p:cNvSpPr/>
          <p:nvPr/>
        </p:nvSpPr>
        <p:spPr>
          <a:xfrm>
            <a:off x="8240134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3" name="object 873"/>
          <p:cNvSpPr/>
          <p:nvPr/>
        </p:nvSpPr>
        <p:spPr>
          <a:xfrm>
            <a:off x="8240134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4" name="object 874"/>
          <p:cNvSpPr/>
          <p:nvPr/>
        </p:nvSpPr>
        <p:spPr>
          <a:xfrm>
            <a:off x="8240134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5" name="object 875"/>
          <p:cNvSpPr/>
          <p:nvPr/>
        </p:nvSpPr>
        <p:spPr>
          <a:xfrm>
            <a:off x="8240134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6" name="object 876"/>
          <p:cNvSpPr/>
          <p:nvPr/>
        </p:nvSpPr>
        <p:spPr>
          <a:xfrm>
            <a:off x="8240134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7" name="object 877"/>
          <p:cNvSpPr/>
          <p:nvPr/>
        </p:nvSpPr>
        <p:spPr>
          <a:xfrm>
            <a:off x="8240134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8" name="object 878"/>
          <p:cNvSpPr/>
          <p:nvPr/>
        </p:nvSpPr>
        <p:spPr>
          <a:xfrm>
            <a:off x="8240134" y="4928347"/>
            <a:ext cx="0" cy="26334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0"/>
                </a:moveTo>
                <a:lnTo>
                  <a:pt x="0" y="297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79" name="object 879"/>
          <p:cNvSpPr/>
          <p:nvPr/>
        </p:nvSpPr>
        <p:spPr>
          <a:xfrm>
            <a:off x="8240134" y="4816736"/>
            <a:ext cx="0" cy="9525"/>
          </a:xfrm>
          <a:custGeom>
            <a:avLst/>
            <a:gdLst/>
            <a:ahLst/>
            <a:cxnLst/>
            <a:rect l="l" t="t" r="r" b="b"/>
            <a:pathLst>
              <a:path h="10795">
                <a:moveTo>
                  <a:pt x="0" y="0"/>
                </a:moveTo>
                <a:lnTo>
                  <a:pt x="0" y="106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0" name="object 880"/>
          <p:cNvSpPr/>
          <p:nvPr/>
        </p:nvSpPr>
        <p:spPr>
          <a:xfrm>
            <a:off x="8240134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1" name="object 881"/>
          <p:cNvSpPr/>
          <p:nvPr/>
        </p:nvSpPr>
        <p:spPr>
          <a:xfrm>
            <a:off x="8240134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2" name="object 882"/>
          <p:cNvSpPr/>
          <p:nvPr/>
        </p:nvSpPr>
        <p:spPr>
          <a:xfrm>
            <a:off x="8240134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3" name="object 883"/>
          <p:cNvSpPr/>
          <p:nvPr/>
        </p:nvSpPr>
        <p:spPr>
          <a:xfrm>
            <a:off x="8240134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4" name="object 884"/>
          <p:cNvSpPr/>
          <p:nvPr/>
        </p:nvSpPr>
        <p:spPr>
          <a:xfrm>
            <a:off x="8240134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5" name="object 885"/>
          <p:cNvSpPr/>
          <p:nvPr/>
        </p:nvSpPr>
        <p:spPr>
          <a:xfrm>
            <a:off x="8240134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6" name="object 886"/>
          <p:cNvSpPr/>
          <p:nvPr/>
        </p:nvSpPr>
        <p:spPr>
          <a:xfrm>
            <a:off x="8240134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7" name="object 887"/>
          <p:cNvSpPr/>
          <p:nvPr/>
        </p:nvSpPr>
        <p:spPr>
          <a:xfrm>
            <a:off x="8240134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8" name="object 888"/>
          <p:cNvSpPr/>
          <p:nvPr/>
        </p:nvSpPr>
        <p:spPr>
          <a:xfrm>
            <a:off x="8240134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89" name="object 889"/>
          <p:cNvSpPr/>
          <p:nvPr/>
        </p:nvSpPr>
        <p:spPr>
          <a:xfrm>
            <a:off x="8240134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0" name="object 890"/>
          <p:cNvSpPr/>
          <p:nvPr/>
        </p:nvSpPr>
        <p:spPr>
          <a:xfrm>
            <a:off x="8240134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1" name="object 891"/>
          <p:cNvSpPr/>
          <p:nvPr/>
        </p:nvSpPr>
        <p:spPr>
          <a:xfrm>
            <a:off x="8240134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2" name="object 892"/>
          <p:cNvSpPr/>
          <p:nvPr/>
        </p:nvSpPr>
        <p:spPr>
          <a:xfrm>
            <a:off x="8240134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3" name="object 893"/>
          <p:cNvSpPr/>
          <p:nvPr/>
        </p:nvSpPr>
        <p:spPr>
          <a:xfrm>
            <a:off x="8240134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4" name="object 894"/>
          <p:cNvSpPr/>
          <p:nvPr/>
        </p:nvSpPr>
        <p:spPr>
          <a:xfrm>
            <a:off x="8240134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5" name="object 895"/>
          <p:cNvSpPr/>
          <p:nvPr/>
        </p:nvSpPr>
        <p:spPr>
          <a:xfrm>
            <a:off x="8240134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6" name="object 896"/>
          <p:cNvSpPr/>
          <p:nvPr/>
        </p:nvSpPr>
        <p:spPr>
          <a:xfrm>
            <a:off x="8240134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7" name="object 897"/>
          <p:cNvSpPr/>
          <p:nvPr/>
        </p:nvSpPr>
        <p:spPr>
          <a:xfrm>
            <a:off x="8240134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8" name="object 898"/>
          <p:cNvSpPr/>
          <p:nvPr/>
        </p:nvSpPr>
        <p:spPr>
          <a:xfrm>
            <a:off x="8240134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99" name="object 899"/>
          <p:cNvSpPr/>
          <p:nvPr/>
        </p:nvSpPr>
        <p:spPr>
          <a:xfrm>
            <a:off x="8240134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0" name="object 900"/>
          <p:cNvSpPr/>
          <p:nvPr/>
        </p:nvSpPr>
        <p:spPr>
          <a:xfrm>
            <a:off x="8240134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1" name="object 901"/>
          <p:cNvSpPr/>
          <p:nvPr/>
        </p:nvSpPr>
        <p:spPr>
          <a:xfrm>
            <a:off x="8240134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2" name="object 902"/>
          <p:cNvSpPr/>
          <p:nvPr/>
        </p:nvSpPr>
        <p:spPr>
          <a:xfrm>
            <a:off x="8240134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3" name="object 903"/>
          <p:cNvSpPr/>
          <p:nvPr/>
        </p:nvSpPr>
        <p:spPr>
          <a:xfrm>
            <a:off x="8240134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4" name="object 904"/>
          <p:cNvSpPr/>
          <p:nvPr/>
        </p:nvSpPr>
        <p:spPr>
          <a:xfrm>
            <a:off x="8240134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5" name="object 905"/>
          <p:cNvSpPr/>
          <p:nvPr/>
        </p:nvSpPr>
        <p:spPr>
          <a:xfrm>
            <a:off x="8240134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6" name="object 906"/>
          <p:cNvSpPr/>
          <p:nvPr/>
        </p:nvSpPr>
        <p:spPr>
          <a:xfrm>
            <a:off x="8240134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7" name="object 907"/>
          <p:cNvSpPr/>
          <p:nvPr/>
        </p:nvSpPr>
        <p:spPr>
          <a:xfrm>
            <a:off x="8240134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8" name="object 908"/>
          <p:cNvSpPr/>
          <p:nvPr/>
        </p:nvSpPr>
        <p:spPr>
          <a:xfrm>
            <a:off x="8240134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09" name="object 909"/>
          <p:cNvSpPr/>
          <p:nvPr/>
        </p:nvSpPr>
        <p:spPr>
          <a:xfrm>
            <a:off x="8240134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0" name="object 910"/>
          <p:cNvSpPr/>
          <p:nvPr/>
        </p:nvSpPr>
        <p:spPr>
          <a:xfrm>
            <a:off x="8240134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1" name="object 911"/>
          <p:cNvSpPr/>
          <p:nvPr/>
        </p:nvSpPr>
        <p:spPr>
          <a:xfrm>
            <a:off x="8240134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2" name="object 912"/>
          <p:cNvSpPr/>
          <p:nvPr/>
        </p:nvSpPr>
        <p:spPr>
          <a:xfrm>
            <a:off x="8240134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3" name="object 913"/>
          <p:cNvSpPr/>
          <p:nvPr/>
        </p:nvSpPr>
        <p:spPr>
          <a:xfrm>
            <a:off x="8240134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4" name="object 914"/>
          <p:cNvSpPr/>
          <p:nvPr/>
        </p:nvSpPr>
        <p:spPr>
          <a:xfrm>
            <a:off x="8240134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5" name="object 915"/>
          <p:cNvSpPr/>
          <p:nvPr/>
        </p:nvSpPr>
        <p:spPr>
          <a:xfrm>
            <a:off x="8240134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6" name="object 916"/>
          <p:cNvSpPr/>
          <p:nvPr/>
        </p:nvSpPr>
        <p:spPr>
          <a:xfrm>
            <a:off x="8515126" y="60827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7" name="object 917"/>
          <p:cNvSpPr/>
          <p:nvPr/>
        </p:nvSpPr>
        <p:spPr>
          <a:xfrm>
            <a:off x="8515126" y="602764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8" name="object 918"/>
          <p:cNvSpPr/>
          <p:nvPr/>
        </p:nvSpPr>
        <p:spPr>
          <a:xfrm>
            <a:off x="8515126" y="597251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9" name="object 919"/>
          <p:cNvSpPr/>
          <p:nvPr/>
        </p:nvSpPr>
        <p:spPr>
          <a:xfrm>
            <a:off x="8515126" y="59173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0" name="object 920"/>
          <p:cNvSpPr/>
          <p:nvPr/>
        </p:nvSpPr>
        <p:spPr>
          <a:xfrm>
            <a:off x="8515126" y="58622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1" name="object 921"/>
          <p:cNvSpPr/>
          <p:nvPr/>
        </p:nvSpPr>
        <p:spPr>
          <a:xfrm>
            <a:off x="8515126" y="58077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2" name="object 922"/>
          <p:cNvSpPr/>
          <p:nvPr/>
        </p:nvSpPr>
        <p:spPr>
          <a:xfrm>
            <a:off x="8515126" y="575265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3" name="object 923"/>
          <p:cNvSpPr/>
          <p:nvPr/>
        </p:nvSpPr>
        <p:spPr>
          <a:xfrm>
            <a:off x="8515126" y="56975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4" name="object 924"/>
          <p:cNvSpPr/>
          <p:nvPr/>
        </p:nvSpPr>
        <p:spPr>
          <a:xfrm>
            <a:off x="8515126" y="564238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5" name="object 925"/>
          <p:cNvSpPr/>
          <p:nvPr/>
        </p:nvSpPr>
        <p:spPr>
          <a:xfrm>
            <a:off x="8515126" y="55872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6" name="object 926"/>
          <p:cNvSpPr/>
          <p:nvPr/>
        </p:nvSpPr>
        <p:spPr>
          <a:xfrm>
            <a:off x="8515126" y="55321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7" name="object 927"/>
          <p:cNvSpPr/>
          <p:nvPr/>
        </p:nvSpPr>
        <p:spPr>
          <a:xfrm>
            <a:off x="8515126" y="54769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8" name="object 928"/>
          <p:cNvSpPr/>
          <p:nvPr/>
        </p:nvSpPr>
        <p:spPr>
          <a:xfrm>
            <a:off x="8515126" y="5422526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9" name="object 929"/>
          <p:cNvSpPr/>
          <p:nvPr/>
        </p:nvSpPr>
        <p:spPr>
          <a:xfrm>
            <a:off x="8515126" y="536739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0" name="object 930"/>
          <p:cNvSpPr/>
          <p:nvPr/>
        </p:nvSpPr>
        <p:spPr>
          <a:xfrm>
            <a:off x="8515126" y="531226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1" name="object 931"/>
          <p:cNvSpPr/>
          <p:nvPr/>
        </p:nvSpPr>
        <p:spPr>
          <a:xfrm>
            <a:off x="8515126" y="52571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2" name="object 932"/>
          <p:cNvSpPr/>
          <p:nvPr/>
        </p:nvSpPr>
        <p:spPr>
          <a:xfrm>
            <a:off x="8515126" y="52019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3" name="object 933"/>
          <p:cNvSpPr/>
          <p:nvPr/>
        </p:nvSpPr>
        <p:spPr>
          <a:xfrm>
            <a:off x="8515126" y="514686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4" name="object 934"/>
          <p:cNvSpPr/>
          <p:nvPr/>
        </p:nvSpPr>
        <p:spPr>
          <a:xfrm>
            <a:off x="8515126" y="50917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5" name="object 935"/>
          <p:cNvSpPr/>
          <p:nvPr/>
        </p:nvSpPr>
        <p:spPr>
          <a:xfrm>
            <a:off x="8515126" y="50365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6" name="object 936"/>
          <p:cNvSpPr/>
          <p:nvPr/>
        </p:nvSpPr>
        <p:spPr>
          <a:xfrm>
            <a:off x="8515126" y="49821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7" name="object 937"/>
          <p:cNvSpPr/>
          <p:nvPr/>
        </p:nvSpPr>
        <p:spPr>
          <a:xfrm>
            <a:off x="8515126" y="492700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8" name="object 938"/>
          <p:cNvSpPr/>
          <p:nvPr/>
        </p:nvSpPr>
        <p:spPr>
          <a:xfrm>
            <a:off x="8515126" y="487186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9" name="object 939"/>
          <p:cNvSpPr/>
          <p:nvPr/>
        </p:nvSpPr>
        <p:spPr>
          <a:xfrm>
            <a:off x="8515126" y="48167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0" name="object 940"/>
          <p:cNvSpPr/>
          <p:nvPr/>
        </p:nvSpPr>
        <p:spPr>
          <a:xfrm>
            <a:off x="8515126" y="47616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1" name="object 941"/>
          <p:cNvSpPr/>
          <p:nvPr/>
        </p:nvSpPr>
        <p:spPr>
          <a:xfrm>
            <a:off x="8515126" y="47064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2" name="object 942"/>
          <p:cNvSpPr/>
          <p:nvPr/>
        </p:nvSpPr>
        <p:spPr>
          <a:xfrm>
            <a:off x="8515126" y="465133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3" name="object 943"/>
          <p:cNvSpPr/>
          <p:nvPr/>
        </p:nvSpPr>
        <p:spPr>
          <a:xfrm>
            <a:off x="8515126" y="45968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4" name="object 944"/>
          <p:cNvSpPr/>
          <p:nvPr/>
        </p:nvSpPr>
        <p:spPr>
          <a:xfrm>
            <a:off x="8515126" y="45417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5" name="object 945"/>
          <p:cNvSpPr/>
          <p:nvPr/>
        </p:nvSpPr>
        <p:spPr>
          <a:xfrm>
            <a:off x="8515126" y="44866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6" name="object 946"/>
          <p:cNvSpPr/>
          <p:nvPr/>
        </p:nvSpPr>
        <p:spPr>
          <a:xfrm>
            <a:off x="8515126" y="443147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7" name="object 947"/>
          <p:cNvSpPr/>
          <p:nvPr/>
        </p:nvSpPr>
        <p:spPr>
          <a:xfrm>
            <a:off x="8515126" y="43763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8" name="object 948"/>
          <p:cNvSpPr/>
          <p:nvPr/>
        </p:nvSpPr>
        <p:spPr>
          <a:xfrm>
            <a:off x="8515126" y="432121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9" name="object 949"/>
          <p:cNvSpPr/>
          <p:nvPr/>
        </p:nvSpPr>
        <p:spPr>
          <a:xfrm>
            <a:off x="8515126" y="426607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0" name="object 950"/>
          <p:cNvSpPr/>
          <p:nvPr/>
        </p:nvSpPr>
        <p:spPr>
          <a:xfrm>
            <a:off x="8515126" y="42109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1" name="object 951"/>
          <p:cNvSpPr/>
          <p:nvPr/>
        </p:nvSpPr>
        <p:spPr>
          <a:xfrm>
            <a:off x="8515126" y="4156486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2" name="object 952"/>
          <p:cNvSpPr/>
          <p:nvPr/>
        </p:nvSpPr>
        <p:spPr>
          <a:xfrm>
            <a:off x="8515126" y="41013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3" name="object 953"/>
          <p:cNvSpPr/>
          <p:nvPr/>
        </p:nvSpPr>
        <p:spPr>
          <a:xfrm>
            <a:off x="8515126" y="404621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4" name="object 954"/>
          <p:cNvSpPr/>
          <p:nvPr/>
        </p:nvSpPr>
        <p:spPr>
          <a:xfrm>
            <a:off x="8515126" y="39910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5" name="object 955"/>
          <p:cNvSpPr/>
          <p:nvPr/>
        </p:nvSpPr>
        <p:spPr>
          <a:xfrm>
            <a:off x="8515126" y="393595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6" name="object 956"/>
          <p:cNvSpPr/>
          <p:nvPr/>
        </p:nvSpPr>
        <p:spPr>
          <a:xfrm>
            <a:off x="8515126" y="3880821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7" name="object 957"/>
          <p:cNvSpPr/>
          <p:nvPr/>
        </p:nvSpPr>
        <p:spPr>
          <a:xfrm>
            <a:off x="8515126" y="382568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8" name="object 958"/>
          <p:cNvSpPr/>
          <p:nvPr/>
        </p:nvSpPr>
        <p:spPr>
          <a:xfrm>
            <a:off x="8515126" y="3771228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9" name="object 959"/>
          <p:cNvSpPr/>
          <p:nvPr/>
        </p:nvSpPr>
        <p:spPr>
          <a:xfrm>
            <a:off x="8515126" y="371609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0" name="object 960"/>
          <p:cNvSpPr/>
          <p:nvPr/>
        </p:nvSpPr>
        <p:spPr>
          <a:xfrm>
            <a:off x="8515126" y="366096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1" name="object 961"/>
          <p:cNvSpPr/>
          <p:nvPr/>
        </p:nvSpPr>
        <p:spPr>
          <a:xfrm>
            <a:off x="8515126" y="360582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2" name="object 962"/>
          <p:cNvSpPr/>
          <p:nvPr/>
        </p:nvSpPr>
        <p:spPr>
          <a:xfrm>
            <a:off x="8515126" y="355069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3" name="object 963"/>
          <p:cNvSpPr/>
          <p:nvPr/>
        </p:nvSpPr>
        <p:spPr>
          <a:xfrm>
            <a:off x="8515126" y="349556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4" name="object 964"/>
          <p:cNvSpPr/>
          <p:nvPr/>
        </p:nvSpPr>
        <p:spPr>
          <a:xfrm>
            <a:off x="8515126" y="344042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5" name="object 965"/>
          <p:cNvSpPr/>
          <p:nvPr/>
        </p:nvSpPr>
        <p:spPr>
          <a:xfrm>
            <a:off x="8515126" y="3385297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6" name="object 966"/>
          <p:cNvSpPr/>
          <p:nvPr/>
        </p:nvSpPr>
        <p:spPr>
          <a:xfrm>
            <a:off x="8515126" y="333083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7" name="object 967"/>
          <p:cNvSpPr/>
          <p:nvPr/>
        </p:nvSpPr>
        <p:spPr>
          <a:xfrm>
            <a:off x="8515126" y="327570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8" name="object 968"/>
          <p:cNvSpPr/>
          <p:nvPr/>
        </p:nvSpPr>
        <p:spPr>
          <a:xfrm>
            <a:off x="8515126" y="3220570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9" name="object 969"/>
          <p:cNvSpPr/>
          <p:nvPr/>
        </p:nvSpPr>
        <p:spPr>
          <a:xfrm>
            <a:off x="8515126" y="3165438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0" name="object 970"/>
          <p:cNvSpPr/>
          <p:nvPr/>
        </p:nvSpPr>
        <p:spPr>
          <a:xfrm>
            <a:off x="8515126" y="3110304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1" name="object 971"/>
          <p:cNvSpPr/>
          <p:nvPr/>
        </p:nvSpPr>
        <p:spPr>
          <a:xfrm>
            <a:off x="8515126" y="305517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2" name="object 972"/>
          <p:cNvSpPr/>
          <p:nvPr/>
        </p:nvSpPr>
        <p:spPr>
          <a:xfrm>
            <a:off x="8515126" y="3000039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3" name="object 973"/>
          <p:cNvSpPr/>
          <p:nvPr/>
        </p:nvSpPr>
        <p:spPr>
          <a:xfrm>
            <a:off x="8515126" y="2945577"/>
            <a:ext cx="0" cy="26894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4" name="object 974"/>
          <p:cNvSpPr/>
          <p:nvPr/>
        </p:nvSpPr>
        <p:spPr>
          <a:xfrm>
            <a:off x="8515126" y="2890445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5" name="object 975"/>
          <p:cNvSpPr/>
          <p:nvPr/>
        </p:nvSpPr>
        <p:spPr>
          <a:xfrm>
            <a:off x="8515126" y="2835312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6" name="object 976"/>
          <p:cNvSpPr txBox="1"/>
          <p:nvPr/>
        </p:nvSpPr>
        <p:spPr>
          <a:xfrm>
            <a:off x="7648687" y="2557302"/>
            <a:ext cx="722219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47235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2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77" name="object 977"/>
          <p:cNvSpPr txBox="1"/>
          <p:nvPr/>
        </p:nvSpPr>
        <p:spPr>
          <a:xfrm>
            <a:off x="7530354" y="2285001"/>
            <a:ext cx="1069601" cy="27263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53862" marR="4483" indent="-443215" defTabSz="806867">
              <a:lnSpc>
                <a:spcPct val="101600"/>
              </a:lnSpc>
              <a:spcBef>
                <a:spcPts val="75"/>
              </a:spcBef>
            </a:pPr>
            <a:r>
              <a:rPr sz="838" b="1" dirty="0">
                <a:solidFill>
                  <a:srgbClr val="006533"/>
                </a:solidFill>
                <a:latin typeface="Arial"/>
                <a:cs typeface="Arial"/>
              </a:rPr>
              <a:t>EFFECTIVE</a:t>
            </a:r>
            <a:r>
              <a:rPr sz="838" b="1" spc="-71" dirty="0">
                <a:solidFill>
                  <a:srgbClr val="006533"/>
                </a:solidFill>
                <a:latin typeface="Arial"/>
                <a:cs typeface="Arial"/>
              </a:rPr>
              <a:t> </a:t>
            </a:r>
            <a:r>
              <a:rPr sz="838" b="1" dirty="0">
                <a:solidFill>
                  <a:srgbClr val="006533"/>
                </a:solidFill>
                <a:latin typeface="Arial"/>
                <a:cs typeface="Arial"/>
              </a:rPr>
              <a:t>STRESS  </a:t>
            </a:r>
            <a:r>
              <a:rPr sz="838" b="1" spc="-4" dirty="0">
                <a:solidFill>
                  <a:srgbClr val="006533"/>
                </a:solidFill>
                <a:latin typeface="Arial"/>
                <a:cs typeface="Arial"/>
              </a:rPr>
              <a:t>(</a:t>
            </a:r>
            <a:r>
              <a:rPr sz="838" spc="-4" dirty="0">
                <a:solidFill>
                  <a:srgbClr val="006533"/>
                </a:solidFill>
                <a:latin typeface="Symbol"/>
                <a:cs typeface="Symbol"/>
              </a:rPr>
              <a:t></a:t>
            </a:r>
            <a:r>
              <a:rPr sz="838" b="1" spc="-4" dirty="0">
                <a:solidFill>
                  <a:srgbClr val="006533"/>
                </a:solidFill>
                <a:latin typeface="Arial"/>
                <a:cs typeface="Arial"/>
              </a:rPr>
              <a:t>')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78" name="object 978"/>
          <p:cNvSpPr/>
          <p:nvPr/>
        </p:nvSpPr>
        <p:spPr>
          <a:xfrm>
            <a:off x="7690149" y="6110344"/>
            <a:ext cx="825313" cy="0"/>
          </a:xfrm>
          <a:custGeom>
            <a:avLst/>
            <a:gdLst/>
            <a:ahLst/>
            <a:cxnLst/>
            <a:rect l="l" t="t" r="r" b="b"/>
            <a:pathLst>
              <a:path w="935354">
                <a:moveTo>
                  <a:pt x="0" y="0"/>
                </a:moveTo>
                <a:lnTo>
                  <a:pt x="93497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79" name="object 979"/>
          <p:cNvSpPr/>
          <p:nvPr/>
        </p:nvSpPr>
        <p:spPr>
          <a:xfrm>
            <a:off x="7690149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0" name="object 980"/>
          <p:cNvSpPr/>
          <p:nvPr/>
        </p:nvSpPr>
        <p:spPr>
          <a:xfrm>
            <a:off x="7965140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1" name="object 981"/>
          <p:cNvSpPr/>
          <p:nvPr/>
        </p:nvSpPr>
        <p:spPr>
          <a:xfrm>
            <a:off x="8240134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2" name="object 982"/>
          <p:cNvSpPr/>
          <p:nvPr/>
        </p:nvSpPr>
        <p:spPr>
          <a:xfrm>
            <a:off x="8515126" y="6110344"/>
            <a:ext cx="0" cy="55469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484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3" name="object 983"/>
          <p:cNvSpPr/>
          <p:nvPr/>
        </p:nvSpPr>
        <p:spPr>
          <a:xfrm>
            <a:off x="7744609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4" name="object 984"/>
          <p:cNvSpPr/>
          <p:nvPr/>
        </p:nvSpPr>
        <p:spPr>
          <a:xfrm>
            <a:off x="779974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5" name="object 985"/>
          <p:cNvSpPr/>
          <p:nvPr/>
        </p:nvSpPr>
        <p:spPr>
          <a:xfrm>
            <a:off x="785487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6" name="object 986"/>
          <p:cNvSpPr/>
          <p:nvPr/>
        </p:nvSpPr>
        <p:spPr>
          <a:xfrm>
            <a:off x="7910008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7" name="object 987"/>
          <p:cNvSpPr/>
          <p:nvPr/>
        </p:nvSpPr>
        <p:spPr>
          <a:xfrm>
            <a:off x="8020273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8" name="object 988"/>
          <p:cNvSpPr/>
          <p:nvPr/>
        </p:nvSpPr>
        <p:spPr>
          <a:xfrm>
            <a:off x="8075407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89" name="object 989"/>
          <p:cNvSpPr/>
          <p:nvPr/>
        </p:nvSpPr>
        <p:spPr>
          <a:xfrm>
            <a:off x="8129868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0" name="object 990"/>
          <p:cNvSpPr/>
          <p:nvPr/>
        </p:nvSpPr>
        <p:spPr>
          <a:xfrm>
            <a:off x="8185000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1" name="object 991"/>
          <p:cNvSpPr/>
          <p:nvPr/>
        </p:nvSpPr>
        <p:spPr>
          <a:xfrm>
            <a:off x="8295266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2" name="object 992"/>
          <p:cNvSpPr/>
          <p:nvPr/>
        </p:nvSpPr>
        <p:spPr>
          <a:xfrm>
            <a:off x="8350399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3" name="object 993"/>
          <p:cNvSpPr/>
          <p:nvPr/>
        </p:nvSpPr>
        <p:spPr>
          <a:xfrm>
            <a:off x="8405531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4" name="object 994"/>
          <p:cNvSpPr/>
          <p:nvPr/>
        </p:nvSpPr>
        <p:spPr>
          <a:xfrm>
            <a:off x="8460665" y="6110343"/>
            <a:ext cx="0" cy="28015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242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5" name="object 995"/>
          <p:cNvSpPr/>
          <p:nvPr/>
        </p:nvSpPr>
        <p:spPr>
          <a:xfrm>
            <a:off x="6313842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6" name="object 996"/>
          <p:cNvSpPr/>
          <p:nvPr/>
        </p:nvSpPr>
        <p:spPr>
          <a:xfrm>
            <a:off x="6258709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7" name="object 997"/>
          <p:cNvSpPr/>
          <p:nvPr/>
        </p:nvSpPr>
        <p:spPr>
          <a:xfrm>
            <a:off x="6258709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8" name="object 998"/>
          <p:cNvSpPr/>
          <p:nvPr/>
        </p:nvSpPr>
        <p:spPr>
          <a:xfrm>
            <a:off x="6258709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99" name="object 999"/>
          <p:cNvSpPr/>
          <p:nvPr/>
        </p:nvSpPr>
        <p:spPr>
          <a:xfrm>
            <a:off x="6258709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0" name="object 1000"/>
          <p:cNvSpPr/>
          <p:nvPr/>
        </p:nvSpPr>
        <p:spPr>
          <a:xfrm>
            <a:off x="6258709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1" name="object 1001"/>
          <p:cNvSpPr/>
          <p:nvPr/>
        </p:nvSpPr>
        <p:spPr>
          <a:xfrm>
            <a:off x="6258709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62484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2" name="object 1002"/>
          <p:cNvSpPr/>
          <p:nvPr/>
        </p:nvSpPr>
        <p:spPr>
          <a:xfrm>
            <a:off x="6286276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3" name="object 1003"/>
          <p:cNvSpPr/>
          <p:nvPr/>
        </p:nvSpPr>
        <p:spPr>
          <a:xfrm>
            <a:off x="6286276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4" name="object 1004"/>
          <p:cNvSpPr/>
          <p:nvPr/>
        </p:nvSpPr>
        <p:spPr>
          <a:xfrm>
            <a:off x="6286276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5" name="object 1005"/>
          <p:cNvSpPr/>
          <p:nvPr/>
        </p:nvSpPr>
        <p:spPr>
          <a:xfrm>
            <a:off x="6286276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6" name="object 1006"/>
          <p:cNvSpPr/>
          <p:nvPr/>
        </p:nvSpPr>
        <p:spPr>
          <a:xfrm>
            <a:off x="6286276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7" name="object 1007"/>
          <p:cNvSpPr/>
          <p:nvPr/>
        </p:nvSpPr>
        <p:spPr>
          <a:xfrm>
            <a:off x="6286276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8" name="object 1008"/>
          <p:cNvSpPr/>
          <p:nvPr/>
        </p:nvSpPr>
        <p:spPr>
          <a:xfrm>
            <a:off x="6286276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09" name="object 1009"/>
          <p:cNvSpPr/>
          <p:nvPr/>
        </p:nvSpPr>
        <p:spPr>
          <a:xfrm>
            <a:off x="6286276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0" name="object 1010"/>
          <p:cNvSpPr/>
          <p:nvPr/>
        </p:nvSpPr>
        <p:spPr>
          <a:xfrm>
            <a:off x="6286276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1" name="object 1011"/>
          <p:cNvSpPr/>
          <p:nvPr/>
        </p:nvSpPr>
        <p:spPr>
          <a:xfrm>
            <a:off x="6286276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2" name="object 1012"/>
          <p:cNvSpPr/>
          <p:nvPr/>
        </p:nvSpPr>
        <p:spPr>
          <a:xfrm>
            <a:off x="6286276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3" name="object 1013"/>
          <p:cNvSpPr/>
          <p:nvPr/>
        </p:nvSpPr>
        <p:spPr>
          <a:xfrm>
            <a:off x="6286276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4" name="object 1014"/>
          <p:cNvSpPr/>
          <p:nvPr/>
        </p:nvSpPr>
        <p:spPr>
          <a:xfrm>
            <a:off x="6286276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5" name="object 1015"/>
          <p:cNvSpPr/>
          <p:nvPr/>
        </p:nvSpPr>
        <p:spPr>
          <a:xfrm>
            <a:off x="6286276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6" name="object 1016"/>
          <p:cNvSpPr/>
          <p:nvPr/>
        </p:nvSpPr>
        <p:spPr>
          <a:xfrm>
            <a:off x="6286276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7" name="object 1017"/>
          <p:cNvSpPr/>
          <p:nvPr/>
        </p:nvSpPr>
        <p:spPr>
          <a:xfrm>
            <a:off x="6286276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8" name="object 1018"/>
          <p:cNvSpPr/>
          <p:nvPr/>
        </p:nvSpPr>
        <p:spPr>
          <a:xfrm>
            <a:off x="6286276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19" name="object 1019"/>
          <p:cNvSpPr/>
          <p:nvPr/>
        </p:nvSpPr>
        <p:spPr>
          <a:xfrm>
            <a:off x="6286276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0" name="object 1020"/>
          <p:cNvSpPr/>
          <p:nvPr/>
        </p:nvSpPr>
        <p:spPr>
          <a:xfrm>
            <a:off x="6286276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1" name="object 1021"/>
          <p:cNvSpPr/>
          <p:nvPr/>
        </p:nvSpPr>
        <p:spPr>
          <a:xfrm>
            <a:off x="6286276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1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2" name="object 1022"/>
          <p:cNvSpPr/>
          <p:nvPr/>
        </p:nvSpPr>
        <p:spPr>
          <a:xfrm>
            <a:off x="631451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3" name="object 1023"/>
          <p:cNvSpPr/>
          <p:nvPr/>
        </p:nvSpPr>
        <p:spPr>
          <a:xfrm>
            <a:off x="6369648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4" name="object 1024"/>
          <p:cNvSpPr/>
          <p:nvPr/>
        </p:nvSpPr>
        <p:spPr>
          <a:xfrm>
            <a:off x="6424780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5" name="object 1025"/>
          <p:cNvSpPr/>
          <p:nvPr/>
        </p:nvSpPr>
        <p:spPr>
          <a:xfrm>
            <a:off x="647991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6" name="object 1026"/>
          <p:cNvSpPr/>
          <p:nvPr/>
        </p:nvSpPr>
        <p:spPr>
          <a:xfrm>
            <a:off x="653437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7" name="object 1027"/>
          <p:cNvSpPr/>
          <p:nvPr/>
        </p:nvSpPr>
        <p:spPr>
          <a:xfrm>
            <a:off x="6589507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8" name="object 1028"/>
          <p:cNvSpPr/>
          <p:nvPr/>
        </p:nvSpPr>
        <p:spPr>
          <a:xfrm>
            <a:off x="6644639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29" name="object 1029"/>
          <p:cNvSpPr/>
          <p:nvPr/>
        </p:nvSpPr>
        <p:spPr>
          <a:xfrm>
            <a:off x="669977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0" name="object 1030"/>
          <p:cNvSpPr/>
          <p:nvPr/>
        </p:nvSpPr>
        <p:spPr>
          <a:xfrm>
            <a:off x="675490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1" name="object 1031"/>
          <p:cNvSpPr/>
          <p:nvPr/>
        </p:nvSpPr>
        <p:spPr>
          <a:xfrm>
            <a:off x="6810039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2" name="object 1032"/>
          <p:cNvSpPr/>
          <p:nvPr/>
        </p:nvSpPr>
        <p:spPr>
          <a:xfrm>
            <a:off x="6865172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3" name="object 1033"/>
          <p:cNvSpPr/>
          <p:nvPr/>
        </p:nvSpPr>
        <p:spPr>
          <a:xfrm>
            <a:off x="6919632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4" name="object 1034"/>
          <p:cNvSpPr/>
          <p:nvPr/>
        </p:nvSpPr>
        <p:spPr>
          <a:xfrm>
            <a:off x="697476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5" name="object 1035"/>
          <p:cNvSpPr/>
          <p:nvPr/>
        </p:nvSpPr>
        <p:spPr>
          <a:xfrm>
            <a:off x="7029897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6" name="object 1036"/>
          <p:cNvSpPr/>
          <p:nvPr/>
        </p:nvSpPr>
        <p:spPr>
          <a:xfrm>
            <a:off x="708503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7" name="object 1037"/>
          <p:cNvSpPr/>
          <p:nvPr/>
        </p:nvSpPr>
        <p:spPr>
          <a:xfrm>
            <a:off x="631451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8" name="object 1038"/>
          <p:cNvSpPr/>
          <p:nvPr/>
        </p:nvSpPr>
        <p:spPr>
          <a:xfrm>
            <a:off x="6369648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9" name="object 1039"/>
          <p:cNvSpPr/>
          <p:nvPr/>
        </p:nvSpPr>
        <p:spPr>
          <a:xfrm>
            <a:off x="6424780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0" name="object 1040"/>
          <p:cNvSpPr/>
          <p:nvPr/>
        </p:nvSpPr>
        <p:spPr>
          <a:xfrm>
            <a:off x="647991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1" name="object 1041"/>
          <p:cNvSpPr/>
          <p:nvPr/>
        </p:nvSpPr>
        <p:spPr>
          <a:xfrm>
            <a:off x="653437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2" name="object 1042"/>
          <p:cNvSpPr/>
          <p:nvPr/>
        </p:nvSpPr>
        <p:spPr>
          <a:xfrm>
            <a:off x="6589507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3" name="object 1043"/>
          <p:cNvSpPr/>
          <p:nvPr/>
        </p:nvSpPr>
        <p:spPr>
          <a:xfrm>
            <a:off x="6644639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4" name="object 1044"/>
          <p:cNvSpPr/>
          <p:nvPr/>
        </p:nvSpPr>
        <p:spPr>
          <a:xfrm>
            <a:off x="669977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5" name="object 1045"/>
          <p:cNvSpPr/>
          <p:nvPr/>
        </p:nvSpPr>
        <p:spPr>
          <a:xfrm>
            <a:off x="675490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6" name="object 1046"/>
          <p:cNvSpPr/>
          <p:nvPr/>
        </p:nvSpPr>
        <p:spPr>
          <a:xfrm>
            <a:off x="6810039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7" name="object 1047"/>
          <p:cNvSpPr/>
          <p:nvPr/>
        </p:nvSpPr>
        <p:spPr>
          <a:xfrm>
            <a:off x="6865172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8" name="object 1048"/>
          <p:cNvSpPr/>
          <p:nvPr/>
        </p:nvSpPr>
        <p:spPr>
          <a:xfrm>
            <a:off x="6919632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49" name="object 1049"/>
          <p:cNvSpPr/>
          <p:nvPr/>
        </p:nvSpPr>
        <p:spPr>
          <a:xfrm>
            <a:off x="697476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0" name="object 1050"/>
          <p:cNvSpPr/>
          <p:nvPr/>
        </p:nvSpPr>
        <p:spPr>
          <a:xfrm>
            <a:off x="7029897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1" name="object 1051"/>
          <p:cNvSpPr/>
          <p:nvPr/>
        </p:nvSpPr>
        <p:spPr>
          <a:xfrm>
            <a:off x="708503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2" name="object 1052"/>
          <p:cNvSpPr/>
          <p:nvPr/>
        </p:nvSpPr>
        <p:spPr>
          <a:xfrm>
            <a:off x="631451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3" name="object 1053"/>
          <p:cNvSpPr/>
          <p:nvPr/>
        </p:nvSpPr>
        <p:spPr>
          <a:xfrm>
            <a:off x="6369648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4" name="object 1054"/>
          <p:cNvSpPr/>
          <p:nvPr/>
        </p:nvSpPr>
        <p:spPr>
          <a:xfrm>
            <a:off x="6424780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5" name="object 1055"/>
          <p:cNvSpPr/>
          <p:nvPr/>
        </p:nvSpPr>
        <p:spPr>
          <a:xfrm>
            <a:off x="647991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6" name="object 1056"/>
          <p:cNvSpPr/>
          <p:nvPr/>
        </p:nvSpPr>
        <p:spPr>
          <a:xfrm>
            <a:off x="653437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7" name="object 1057"/>
          <p:cNvSpPr/>
          <p:nvPr/>
        </p:nvSpPr>
        <p:spPr>
          <a:xfrm>
            <a:off x="6589507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8" name="object 1058"/>
          <p:cNvSpPr/>
          <p:nvPr/>
        </p:nvSpPr>
        <p:spPr>
          <a:xfrm>
            <a:off x="6644639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59" name="object 1059"/>
          <p:cNvSpPr/>
          <p:nvPr/>
        </p:nvSpPr>
        <p:spPr>
          <a:xfrm>
            <a:off x="669977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0" name="object 1060"/>
          <p:cNvSpPr/>
          <p:nvPr/>
        </p:nvSpPr>
        <p:spPr>
          <a:xfrm>
            <a:off x="675490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1" name="object 1061"/>
          <p:cNvSpPr/>
          <p:nvPr/>
        </p:nvSpPr>
        <p:spPr>
          <a:xfrm>
            <a:off x="6810039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2" name="object 1062"/>
          <p:cNvSpPr/>
          <p:nvPr/>
        </p:nvSpPr>
        <p:spPr>
          <a:xfrm>
            <a:off x="6865172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3" name="object 1063"/>
          <p:cNvSpPr/>
          <p:nvPr/>
        </p:nvSpPr>
        <p:spPr>
          <a:xfrm>
            <a:off x="6919632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4" name="object 1064"/>
          <p:cNvSpPr/>
          <p:nvPr/>
        </p:nvSpPr>
        <p:spPr>
          <a:xfrm>
            <a:off x="697476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5" name="object 1065"/>
          <p:cNvSpPr/>
          <p:nvPr/>
        </p:nvSpPr>
        <p:spPr>
          <a:xfrm>
            <a:off x="7029897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6" name="object 1066"/>
          <p:cNvSpPr/>
          <p:nvPr/>
        </p:nvSpPr>
        <p:spPr>
          <a:xfrm>
            <a:off x="708503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7" name="object 1067"/>
          <p:cNvSpPr/>
          <p:nvPr/>
        </p:nvSpPr>
        <p:spPr>
          <a:xfrm>
            <a:off x="631451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8" name="object 1068"/>
          <p:cNvSpPr/>
          <p:nvPr/>
        </p:nvSpPr>
        <p:spPr>
          <a:xfrm>
            <a:off x="6369648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69" name="object 1069"/>
          <p:cNvSpPr/>
          <p:nvPr/>
        </p:nvSpPr>
        <p:spPr>
          <a:xfrm>
            <a:off x="6424780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0" name="object 1070"/>
          <p:cNvSpPr/>
          <p:nvPr/>
        </p:nvSpPr>
        <p:spPr>
          <a:xfrm>
            <a:off x="647991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1" name="object 1071"/>
          <p:cNvSpPr/>
          <p:nvPr/>
        </p:nvSpPr>
        <p:spPr>
          <a:xfrm>
            <a:off x="653437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2" name="object 1072"/>
          <p:cNvSpPr/>
          <p:nvPr/>
        </p:nvSpPr>
        <p:spPr>
          <a:xfrm>
            <a:off x="6589507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3" name="object 1073"/>
          <p:cNvSpPr/>
          <p:nvPr/>
        </p:nvSpPr>
        <p:spPr>
          <a:xfrm>
            <a:off x="6644639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4" name="object 1074"/>
          <p:cNvSpPr/>
          <p:nvPr/>
        </p:nvSpPr>
        <p:spPr>
          <a:xfrm>
            <a:off x="669977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5" name="object 1075"/>
          <p:cNvSpPr/>
          <p:nvPr/>
        </p:nvSpPr>
        <p:spPr>
          <a:xfrm>
            <a:off x="675490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6" name="object 1076"/>
          <p:cNvSpPr/>
          <p:nvPr/>
        </p:nvSpPr>
        <p:spPr>
          <a:xfrm>
            <a:off x="6810039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7" name="object 1077"/>
          <p:cNvSpPr/>
          <p:nvPr/>
        </p:nvSpPr>
        <p:spPr>
          <a:xfrm>
            <a:off x="6865172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8" name="object 1078"/>
          <p:cNvSpPr/>
          <p:nvPr/>
        </p:nvSpPr>
        <p:spPr>
          <a:xfrm>
            <a:off x="6919632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79" name="object 1079"/>
          <p:cNvSpPr/>
          <p:nvPr/>
        </p:nvSpPr>
        <p:spPr>
          <a:xfrm>
            <a:off x="697476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0" name="object 1080"/>
          <p:cNvSpPr/>
          <p:nvPr/>
        </p:nvSpPr>
        <p:spPr>
          <a:xfrm>
            <a:off x="7029897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1" name="object 1081"/>
          <p:cNvSpPr/>
          <p:nvPr/>
        </p:nvSpPr>
        <p:spPr>
          <a:xfrm>
            <a:off x="708503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2" name="object 1082"/>
          <p:cNvSpPr/>
          <p:nvPr/>
        </p:nvSpPr>
        <p:spPr>
          <a:xfrm>
            <a:off x="631451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3" name="object 1083"/>
          <p:cNvSpPr/>
          <p:nvPr/>
        </p:nvSpPr>
        <p:spPr>
          <a:xfrm>
            <a:off x="6369648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4" name="object 1084"/>
          <p:cNvSpPr/>
          <p:nvPr/>
        </p:nvSpPr>
        <p:spPr>
          <a:xfrm>
            <a:off x="6424780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5" name="object 1085"/>
          <p:cNvSpPr/>
          <p:nvPr/>
        </p:nvSpPr>
        <p:spPr>
          <a:xfrm>
            <a:off x="647991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6" name="object 1086"/>
          <p:cNvSpPr/>
          <p:nvPr/>
        </p:nvSpPr>
        <p:spPr>
          <a:xfrm>
            <a:off x="653437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7" name="object 1087"/>
          <p:cNvSpPr/>
          <p:nvPr/>
        </p:nvSpPr>
        <p:spPr>
          <a:xfrm>
            <a:off x="6589507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8" name="object 1088"/>
          <p:cNvSpPr/>
          <p:nvPr/>
        </p:nvSpPr>
        <p:spPr>
          <a:xfrm>
            <a:off x="6644639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89" name="object 1089"/>
          <p:cNvSpPr/>
          <p:nvPr/>
        </p:nvSpPr>
        <p:spPr>
          <a:xfrm>
            <a:off x="669977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0" name="object 1090"/>
          <p:cNvSpPr/>
          <p:nvPr/>
        </p:nvSpPr>
        <p:spPr>
          <a:xfrm>
            <a:off x="675490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1" name="object 1091"/>
          <p:cNvSpPr/>
          <p:nvPr/>
        </p:nvSpPr>
        <p:spPr>
          <a:xfrm>
            <a:off x="6810039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2" name="object 1092"/>
          <p:cNvSpPr/>
          <p:nvPr/>
        </p:nvSpPr>
        <p:spPr>
          <a:xfrm>
            <a:off x="6865172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3" name="object 1093"/>
          <p:cNvSpPr/>
          <p:nvPr/>
        </p:nvSpPr>
        <p:spPr>
          <a:xfrm>
            <a:off x="6919632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4" name="object 1094"/>
          <p:cNvSpPr/>
          <p:nvPr/>
        </p:nvSpPr>
        <p:spPr>
          <a:xfrm>
            <a:off x="697476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5" name="object 1095"/>
          <p:cNvSpPr/>
          <p:nvPr/>
        </p:nvSpPr>
        <p:spPr>
          <a:xfrm>
            <a:off x="7029897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6" name="object 1096"/>
          <p:cNvSpPr/>
          <p:nvPr/>
        </p:nvSpPr>
        <p:spPr>
          <a:xfrm>
            <a:off x="708503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97" name="object 1097"/>
          <p:cNvSpPr txBox="1"/>
          <p:nvPr/>
        </p:nvSpPr>
        <p:spPr>
          <a:xfrm>
            <a:off x="5862245" y="6030005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r>
              <a:rPr sz="838" spc="19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98" name="object 1098"/>
          <p:cNvSpPr txBox="1"/>
          <p:nvPr/>
        </p:nvSpPr>
        <p:spPr>
          <a:xfrm>
            <a:off x="5616831" y="5369082"/>
            <a:ext cx="598394" cy="21650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256628" defTabSz="806867">
              <a:lnSpc>
                <a:spcPts val="852"/>
              </a:lnSpc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sz="838" spc="19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  <a:p>
            <a:pPr marL="11206" defTabSz="806867">
              <a:lnSpc>
                <a:spcPts val="693"/>
              </a:lnSpc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2310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99" name="object 1099"/>
          <p:cNvSpPr txBox="1"/>
          <p:nvPr/>
        </p:nvSpPr>
        <p:spPr>
          <a:xfrm>
            <a:off x="5862245" y="4708832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r>
              <a:rPr sz="838" spc="19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00" name="object 1100"/>
          <p:cNvSpPr txBox="1"/>
          <p:nvPr/>
        </p:nvSpPr>
        <p:spPr>
          <a:xfrm>
            <a:off x="5862245" y="4048581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r>
              <a:rPr sz="838" spc="19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01" name="object 1101"/>
          <p:cNvSpPr txBox="1"/>
          <p:nvPr/>
        </p:nvSpPr>
        <p:spPr>
          <a:xfrm>
            <a:off x="5862245" y="3388332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5	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02" name="object 1102"/>
          <p:cNvSpPr txBox="1"/>
          <p:nvPr/>
        </p:nvSpPr>
        <p:spPr>
          <a:xfrm>
            <a:off x="5862245" y="2727408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03" name="object 1103"/>
          <p:cNvSpPr/>
          <p:nvPr/>
        </p:nvSpPr>
        <p:spPr>
          <a:xfrm>
            <a:off x="7139491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4" name="object 1104"/>
          <p:cNvSpPr/>
          <p:nvPr/>
        </p:nvSpPr>
        <p:spPr>
          <a:xfrm>
            <a:off x="7139491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5" name="object 1105"/>
          <p:cNvSpPr/>
          <p:nvPr/>
        </p:nvSpPr>
        <p:spPr>
          <a:xfrm>
            <a:off x="7139491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6" name="object 1106"/>
          <p:cNvSpPr/>
          <p:nvPr/>
        </p:nvSpPr>
        <p:spPr>
          <a:xfrm>
            <a:off x="7139491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7" name="object 1107"/>
          <p:cNvSpPr/>
          <p:nvPr/>
        </p:nvSpPr>
        <p:spPr>
          <a:xfrm>
            <a:off x="7139491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8" name="object 1108"/>
          <p:cNvSpPr/>
          <p:nvPr/>
        </p:nvSpPr>
        <p:spPr>
          <a:xfrm>
            <a:off x="7139491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09" name="object 1109"/>
          <p:cNvSpPr/>
          <p:nvPr/>
        </p:nvSpPr>
        <p:spPr>
          <a:xfrm>
            <a:off x="7139491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0" name="object 1110"/>
          <p:cNvSpPr/>
          <p:nvPr/>
        </p:nvSpPr>
        <p:spPr>
          <a:xfrm>
            <a:off x="7139491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1" name="object 1111"/>
          <p:cNvSpPr/>
          <p:nvPr/>
        </p:nvSpPr>
        <p:spPr>
          <a:xfrm>
            <a:off x="7139491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2" name="object 1112"/>
          <p:cNvSpPr/>
          <p:nvPr/>
        </p:nvSpPr>
        <p:spPr>
          <a:xfrm>
            <a:off x="7139491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3" name="object 1113"/>
          <p:cNvSpPr/>
          <p:nvPr/>
        </p:nvSpPr>
        <p:spPr>
          <a:xfrm>
            <a:off x="7139491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4" name="object 1114"/>
          <p:cNvSpPr/>
          <p:nvPr/>
        </p:nvSpPr>
        <p:spPr>
          <a:xfrm>
            <a:off x="7139491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5" name="object 1115"/>
          <p:cNvSpPr/>
          <p:nvPr/>
        </p:nvSpPr>
        <p:spPr>
          <a:xfrm>
            <a:off x="7139491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6" name="object 1116"/>
          <p:cNvSpPr/>
          <p:nvPr/>
        </p:nvSpPr>
        <p:spPr>
          <a:xfrm>
            <a:off x="7139491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7" name="object 1117"/>
          <p:cNvSpPr/>
          <p:nvPr/>
        </p:nvSpPr>
        <p:spPr>
          <a:xfrm>
            <a:off x="7139491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8" name="object 1118"/>
          <p:cNvSpPr/>
          <p:nvPr/>
        </p:nvSpPr>
        <p:spPr>
          <a:xfrm>
            <a:off x="7139491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19" name="object 1119"/>
          <p:cNvSpPr/>
          <p:nvPr/>
        </p:nvSpPr>
        <p:spPr>
          <a:xfrm>
            <a:off x="7139491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0" name="object 1120"/>
          <p:cNvSpPr/>
          <p:nvPr/>
        </p:nvSpPr>
        <p:spPr>
          <a:xfrm>
            <a:off x="7139491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1" name="object 1121"/>
          <p:cNvSpPr/>
          <p:nvPr/>
        </p:nvSpPr>
        <p:spPr>
          <a:xfrm>
            <a:off x="7139491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2" name="object 1122"/>
          <p:cNvSpPr/>
          <p:nvPr/>
        </p:nvSpPr>
        <p:spPr>
          <a:xfrm>
            <a:off x="7139491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3" name="object 1123"/>
          <p:cNvSpPr/>
          <p:nvPr/>
        </p:nvSpPr>
        <p:spPr>
          <a:xfrm>
            <a:off x="7139491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4" name="object 1124"/>
          <p:cNvSpPr/>
          <p:nvPr/>
        </p:nvSpPr>
        <p:spPr>
          <a:xfrm>
            <a:off x="7139491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5" name="object 1125"/>
          <p:cNvSpPr/>
          <p:nvPr/>
        </p:nvSpPr>
        <p:spPr>
          <a:xfrm>
            <a:off x="7139491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6" name="object 1126"/>
          <p:cNvSpPr/>
          <p:nvPr/>
        </p:nvSpPr>
        <p:spPr>
          <a:xfrm>
            <a:off x="7139491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" name="object 1127"/>
          <p:cNvSpPr/>
          <p:nvPr/>
        </p:nvSpPr>
        <p:spPr>
          <a:xfrm>
            <a:off x="7139491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8" name="object 1128"/>
          <p:cNvSpPr/>
          <p:nvPr/>
        </p:nvSpPr>
        <p:spPr>
          <a:xfrm>
            <a:off x="7139491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9" name="object 1129"/>
          <p:cNvSpPr/>
          <p:nvPr/>
        </p:nvSpPr>
        <p:spPr>
          <a:xfrm>
            <a:off x="7139491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0" name="object 1130"/>
          <p:cNvSpPr/>
          <p:nvPr/>
        </p:nvSpPr>
        <p:spPr>
          <a:xfrm>
            <a:off x="7690149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1" name="object 1131"/>
          <p:cNvSpPr/>
          <p:nvPr/>
        </p:nvSpPr>
        <p:spPr>
          <a:xfrm>
            <a:off x="7635016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2" name="object 1132"/>
          <p:cNvSpPr/>
          <p:nvPr/>
        </p:nvSpPr>
        <p:spPr>
          <a:xfrm>
            <a:off x="7635016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3" name="object 1133"/>
          <p:cNvSpPr/>
          <p:nvPr/>
        </p:nvSpPr>
        <p:spPr>
          <a:xfrm>
            <a:off x="7635016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4" name="object 1134"/>
          <p:cNvSpPr/>
          <p:nvPr/>
        </p:nvSpPr>
        <p:spPr>
          <a:xfrm>
            <a:off x="7635016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5" name="object 1135"/>
          <p:cNvSpPr/>
          <p:nvPr/>
        </p:nvSpPr>
        <p:spPr>
          <a:xfrm>
            <a:off x="7635016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6" name="object 1136"/>
          <p:cNvSpPr/>
          <p:nvPr/>
        </p:nvSpPr>
        <p:spPr>
          <a:xfrm>
            <a:off x="7635016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483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7" name="object 1137"/>
          <p:cNvSpPr/>
          <p:nvPr/>
        </p:nvSpPr>
        <p:spPr>
          <a:xfrm>
            <a:off x="7662581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8" name="object 1138"/>
          <p:cNvSpPr/>
          <p:nvPr/>
        </p:nvSpPr>
        <p:spPr>
          <a:xfrm>
            <a:off x="7662581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9" name="object 1139"/>
          <p:cNvSpPr/>
          <p:nvPr/>
        </p:nvSpPr>
        <p:spPr>
          <a:xfrm>
            <a:off x="7662581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0" name="object 1140"/>
          <p:cNvSpPr/>
          <p:nvPr/>
        </p:nvSpPr>
        <p:spPr>
          <a:xfrm>
            <a:off x="7662581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1" name="object 1141"/>
          <p:cNvSpPr/>
          <p:nvPr/>
        </p:nvSpPr>
        <p:spPr>
          <a:xfrm>
            <a:off x="7662581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2" name="object 1142"/>
          <p:cNvSpPr/>
          <p:nvPr/>
        </p:nvSpPr>
        <p:spPr>
          <a:xfrm>
            <a:off x="7662581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3" name="object 1143"/>
          <p:cNvSpPr/>
          <p:nvPr/>
        </p:nvSpPr>
        <p:spPr>
          <a:xfrm>
            <a:off x="7662581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4" name="object 1144"/>
          <p:cNvSpPr/>
          <p:nvPr/>
        </p:nvSpPr>
        <p:spPr>
          <a:xfrm>
            <a:off x="7662581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5" name="object 1145"/>
          <p:cNvSpPr/>
          <p:nvPr/>
        </p:nvSpPr>
        <p:spPr>
          <a:xfrm>
            <a:off x="7662581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6" name="object 1146"/>
          <p:cNvSpPr/>
          <p:nvPr/>
        </p:nvSpPr>
        <p:spPr>
          <a:xfrm>
            <a:off x="7662581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7" name="object 1147"/>
          <p:cNvSpPr/>
          <p:nvPr/>
        </p:nvSpPr>
        <p:spPr>
          <a:xfrm>
            <a:off x="7662581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8" name="object 1148"/>
          <p:cNvSpPr/>
          <p:nvPr/>
        </p:nvSpPr>
        <p:spPr>
          <a:xfrm>
            <a:off x="7662581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49" name="object 1149"/>
          <p:cNvSpPr/>
          <p:nvPr/>
        </p:nvSpPr>
        <p:spPr>
          <a:xfrm>
            <a:off x="7662581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0" name="object 1150"/>
          <p:cNvSpPr/>
          <p:nvPr/>
        </p:nvSpPr>
        <p:spPr>
          <a:xfrm>
            <a:off x="7662581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1" name="object 1151"/>
          <p:cNvSpPr/>
          <p:nvPr/>
        </p:nvSpPr>
        <p:spPr>
          <a:xfrm>
            <a:off x="7662581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2" name="object 1152"/>
          <p:cNvSpPr/>
          <p:nvPr/>
        </p:nvSpPr>
        <p:spPr>
          <a:xfrm>
            <a:off x="7662581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3" name="object 1153"/>
          <p:cNvSpPr/>
          <p:nvPr/>
        </p:nvSpPr>
        <p:spPr>
          <a:xfrm>
            <a:off x="7662581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4" name="object 1154"/>
          <p:cNvSpPr/>
          <p:nvPr/>
        </p:nvSpPr>
        <p:spPr>
          <a:xfrm>
            <a:off x="7662581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5" name="object 1155"/>
          <p:cNvSpPr/>
          <p:nvPr/>
        </p:nvSpPr>
        <p:spPr>
          <a:xfrm>
            <a:off x="7662581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6" name="object 1156"/>
          <p:cNvSpPr/>
          <p:nvPr/>
        </p:nvSpPr>
        <p:spPr>
          <a:xfrm>
            <a:off x="7662581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242" y="0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7" name="object 1157"/>
          <p:cNvSpPr/>
          <p:nvPr/>
        </p:nvSpPr>
        <p:spPr>
          <a:xfrm>
            <a:off x="7690149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8" name="object 1158"/>
          <p:cNvSpPr/>
          <p:nvPr/>
        </p:nvSpPr>
        <p:spPr>
          <a:xfrm>
            <a:off x="7744608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59" name="object 1159"/>
          <p:cNvSpPr/>
          <p:nvPr/>
        </p:nvSpPr>
        <p:spPr>
          <a:xfrm>
            <a:off x="779974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0" name="object 1160"/>
          <p:cNvSpPr/>
          <p:nvPr/>
        </p:nvSpPr>
        <p:spPr>
          <a:xfrm>
            <a:off x="7854875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1" name="object 1161"/>
          <p:cNvSpPr/>
          <p:nvPr/>
        </p:nvSpPr>
        <p:spPr>
          <a:xfrm>
            <a:off x="7910008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2" name="object 1162"/>
          <p:cNvSpPr/>
          <p:nvPr/>
        </p:nvSpPr>
        <p:spPr>
          <a:xfrm>
            <a:off x="7965140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3" name="object 1163"/>
          <p:cNvSpPr/>
          <p:nvPr/>
        </p:nvSpPr>
        <p:spPr>
          <a:xfrm>
            <a:off x="802027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4" name="object 1164"/>
          <p:cNvSpPr/>
          <p:nvPr/>
        </p:nvSpPr>
        <p:spPr>
          <a:xfrm>
            <a:off x="8075407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5" name="object 1165"/>
          <p:cNvSpPr/>
          <p:nvPr/>
        </p:nvSpPr>
        <p:spPr>
          <a:xfrm>
            <a:off x="8129868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6" name="object 1166"/>
          <p:cNvSpPr/>
          <p:nvPr/>
        </p:nvSpPr>
        <p:spPr>
          <a:xfrm>
            <a:off x="8185000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7" name="object 1167"/>
          <p:cNvSpPr/>
          <p:nvPr/>
        </p:nvSpPr>
        <p:spPr>
          <a:xfrm>
            <a:off x="8240133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8" name="object 1168"/>
          <p:cNvSpPr/>
          <p:nvPr/>
        </p:nvSpPr>
        <p:spPr>
          <a:xfrm>
            <a:off x="8295266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9" name="object 1169"/>
          <p:cNvSpPr/>
          <p:nvPr/>
        </p:nvSpPr>
        <p:spPr>
          <a:xfrm>
            <a:off x="8350398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0" name="object 1170"/>
          <p:cNvSpPr/>
          <p:nvPr/>
        </p:nvSpPr>
        <p:spPr>
          <a:xfrm>
            <a:off x="8405531" y="611034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1" name="object 1171"/>
          <p:cNvSpPr/>
          <p:nvPr/>
        </p:nvSpPr>
        <p:spPr>
          <a:xfrm>
            <a:off x="8460665" y="6110344"/>
            <a:ext cx="26894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2" name="object 1172"/>
          <p:cNvSpPr/>
          <p:nvPr/>
        </p:nvSpPr>
        <p:spPr>
          <a:xfrm>
            <a:off x="7690149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3" name="object 1173"/>
          <p:cNvSpPr/>
          <p:nvPr/>
        </p:nvSpPr>
        <p:spPr>
          <a:xfrm>
            <a:off x="7744608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4" name="object 1174"/>
          <p:cNvSpPr/>
          <p:nvPr/>
        </p:nvSpPr>
        <p:spPr>
          <a:xfrm>
            <a:off x="779974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5" name="object 1175"/>
          <p:cNvSpPr/>
          <p:nvPr/>
        </p:nvSpPr>
        <p:spPr>
          <a:xfrm>
            <a:off x="7854875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6" name="object 1176"/>
          <p:cNvSpPr/>
          <p:nvPr/>
        </p:nvSpPr>
        <p:spPr>
          <a:xfrm>
            <a:off x="7910008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7" name="object 1177"/>
          <p:cNvSpPr/>
          <p:nvPr/>
        </p:nvSpPr>
        <p:spPr>
          <a:xfrm>
            <a:off x="7965140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8" name="object 1178"/>
          <p:cNvSpPr/>
          <p:nvPr/>
        </p:nvSpPr>
        <p:spPr>
          <a:xfrm>
            <a:off x="802027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9" name="object 1179"/>
          <p:cNvSpPr/>
          <p:nvPr/>
        </p:nvSpPr>
        <p:spPr>
          <a:xfrm>
            <a:off x="8075407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0" name="object 1180"/>
          <p:cNvSpPr/>
          <p:nvPr/>
        </p:nvSpPr>
        <p:spPr>
          <a:xfrm>
            <a:off x="8129868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1" name="object 1181"/>
          <p:cNvSpPr/>
          <p:nvPr/>
        </p:nvSpPr>
        <p:spPr>
          <a:xfrm>
            <a:off x="8185000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2" name="object 1182"/>
          <p:cNvSpPr/>
          <p:nvPr/>
        </p:nvSpPr>
        <p:spPr>
          <a:xfrm>
            <a:off x="8240133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3" name="object 1183"/>
          <p:cNvSpPr/>
          <p:nvPr/>
        </p:nvSpPr>
        <p:spPr>
          <a:xfrm>
            <a:off x="8295266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4" name="object 1184"/>
          <p:cNvSpPr/>
          <p:nvPr/>
        </p:nvSpPr>
        <p:spPr>
          <a:xfrm>
            <a:off x="8350398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5" name="object 1185"/>
          <p:cNvSpPr/>
          <p:nvPr/>
        </p:nvSpPr>
        <p:spPr>
          <a:xfrm>
            <a:off x="8405531" y="544942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6" name="object 1186"/>
          <p:cNvSpPr/>
          <p:nvPr/>
        </p:nvSpPr>
        <p:spPr>
          <a:xfrm>
            <a:off x="8460665" y="5449420"/>
            <a:ext cx="26894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7" name="object 1187"/>
          <p:cNvSpPr/>
          <p:nvPr/>
        </p:nvSpPr>
        <p:spPr>
          <a:xfrm>
            <a:off x="7690149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8" name="object 1188"/>
          <p:cNvSpPr/>
          <p:nvPr/>
        </p:nvSpPr>
        <p:spPr>
          <a:xfrm>
            <a:off x="7744608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9" name="object 1189"/>
          <p:cNvSpPr/>
          <p:nvPr/>
        </p:nvSpPr>
        <p:spPr>
          <a:xfrm>
            <a:off x="779974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0" name="object 1190"/>
          <p:cNvSpPr/>
          <p:nvPr/>
        </p:nvSpPr>
        <p:spPr>
          <a:xfrm>
            <a:off x="7854875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1" name="object 1191"/>
          <p:cNvSpPr/>
          <p:nvPr/>
        </p:nvSpPr>
        <p:spPr>
          <a:xfrm>
            <a:off x="7910008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2" name="object 1192"/>
          <p:cNvSpPr/>
          <p:nvPr/>
        </p:nvSpPr>
        <p:spPr>
          <a:xfrm>
            <a:off x="7965140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3" name="object 1193"/>
          <p:cNvSpPr/>
          <p:nvPr/>
        </p:nvSpPr>
        <p:spPr>
          <a:xfrm>
            <a:off x="802027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4" name="object 1194"/>
          <p:cNvSpPr/>
          <p:nvPr/>
        </p:nvSpPr>
        <p:spPr>
          <a:xfrm>
            <a:off x="8075407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5" name="object 1195"/>
          <p:cNvSpPr/>
          <p:nvPr/>
        </p:nvSpPr>
        <p:spPr>
          <a:xfrm>
            <a:off x="8129868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6" name="object 1196"/>
          <p:cNvSpPr/>
          <p:nvPr/>
        </p:nvSpPr>
        <p:spPr>
          <a:xfrm>
            <a:off x="8185000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7" name="object 1197"/>
          <p:cNvSpPr/>
          <p:nvPr/>
        </p:nvSpPr>
        <p:spPr>
          <a:xfrm>
            <a:off x="8240133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8" name="object 1198"/>
          <p:cNvSpPr/>
          <p:nvPr/>
        </p:nvSpPr>
        <p:spPr>
          <a:xfrm>
            <a:off x="8295266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99" name="object 1199"/>
          <p:cNvSpPr/>
          <p:nvPr/>
        </p:nvSpPr>
        <p:spPr>
          <a:xfrm>
            <a:off x="8350398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0" name="object 1200"/>
          <p:cNvSpPr/>
          <p:nvPr/>
        </p:nvSpPr>
        <p:spPr>
          <a:xfrm>
            <a:off x="8405531" y="478917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1" name="object 1201"/>
          <p:cNvSpPr/>
          <p:nvPr/>
        </p:nvSpPr>
        <p:spPr>
          <a:xfrm>
            <a:off x="8460665" y="4789170"/>
            <a:ext cx="26894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2" name="object 1202"/>
          <p:cNvSpPr/>
          <p:nvPr/>
        </p:nvSpPr>
        <p:spPr>
          <a:xfrm>
            <a:off x="7690149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3" name="object 1203"/>
          <p:cNvSpPr/>
          <p:nvPr/>
        </p:nvSpPr>
        <p:spPr>
          <a:xfrm>
            <a:off x="7744608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4" name="object 1204"/>
          <p:cNvSpPr/>
          <p:nvPr/>
        </p:nvSpPr>
        <p:spPr>
          <a:xfrm>
            <a:off x="779974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5" name="object 1205"/>
          <p:cNvSpPr/>
          <p:nvPr/>
        </p:nvSpPr>
        <p:spPr>
          <a:xfrm>
            <a:off x="7854875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6" name="object 1206"/>
          <p:cNvSpPr/>
          <p:nvPr/>
        </p:nvSpPr>
        <p:spPr>
          <a:xfrm>
            <a:off x="7910008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7" name="object 1207"/>
          <p:cNvSpPr/>
          <p:nvPr/>
        </p:nvSpPr>
        <p:spPr>
          <a:xfrm>
            <a:off x="7965140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8" name="object 1208"/>
          <p:cNvSpPr/>
          <p:nvPr/>
        </p:nvSpPr>
        <p:spPr>
          <a:xfrm>
            <a:off x="802027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9" name="object 1209"/>
          <p:cNvSpPr/>
          <p:nvPr/>
        </p:nvSpPr>
        <p:spPr>
          <a:xfrm>
            <a:off x="8075407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0" name="object 1210"/>
          <p:cNvSpPr/>
          <p:nvPr/>
        </p:nvSpPr>
        <p:spPr>
          <a:xfrm>
            <a:off x="8129868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1" name="object 1211"/>
          <p:cNvSpPr/>
          <p:nvPr/>
        </p:nvSpPr>
        <p:spPr>
          <a:xfrm>
            <a:off x="8185000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2" name="object 1212"/>
          <p:cNvSpPr/>
          <p:nvPr/>
        </p:nvSpPr>
        <p:spPr>
          <a:xfrm>
            <a:off x="8240133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3" name="object 1213"/>
          <p:cNvSpPr/>
          <p:nvPr/>
        </p:nvSpPr>
        <p:spPr>
          <a:xfrm>
            <a:off x="8295266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4" name="object 1214"/>
          <p:cNvSpPr/>
          <p:nvPr/>
        </p:nvSpPr>
        <p:spPr>
          <a:xfrm>
            <a:off x="8350398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5" name="object 1215"/>
          <p:cNvSpPr/>
          <p:nvPr/>
        </p:nvSpPr>
        <p:spPr>
          <a:xfrm>
            <a:off x="8405531" y="412891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6" name="object 1216"/>
          <p:cNvSpPr/>
          <p:nvPr/>
        </p:nvSpPr>
        <p:spPr>
          <a:xfrm>
            <a:off x="8460665" y="4128919"/>
            <a:ext cx="26894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7" name="object 1217"/>
          <p:cNvSpPr/>
          <p:nvPr/>
        </p:nvSpPr>
        <p:spPr>
          <a:xfrm>
            <a:off x="7690149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8" name="object 1218"/>
          <p:cNvSpPr/>
          <p:nvPr/>
        </p:nvSpPr>
        <p:spPr>
          <a:xfrm>
            <a:off x="7744608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19" name="object 1219"/>
          <p:cNvSpPr/>
          <p:nvPr/>
        </p:nvSpPr>
        <p:spPr>
          <a:xfrm>
            <a:off x="779974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0" name="object 1220"/>
          <p:cNvSpPr/>
          <p:nvPr/>
        </p:nvSpPr>
        <p:spPr>
          <a:xfrm>
            <a:off x="7854875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1" name="object 1221"/>
          <p:cNvSpPr/>
          <p:nvPr/>
        </p:nvSpPr>
        <p:spPr>
          <a:xfrm>
            <a:off x="7910008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2" name="object 1222"/>
          <p:cNvSpPr/>
          <p:nvPr/>
        </p:nvSpPr>
        <p:spPr>
          <a:xfrm>
            <a:off x="7965140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3" name="object 1223"/>
          <p:cNvSpPr/>
          <p:nvPr/>
        </p:nvSpPr>
        <p:spPr>
          <a:xfrm>
            <a:off x="802027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4" name="object 1224"/>
          <p:cNvSpPr/>
          <p:nvPr/>
        </p:nvSpPr>
        <p:spPr>
          <a:xfrm>
            <a:off x="8075407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5" name="object 1225"/>
          <p:cNvSpPr/>
          <p:nvPr/>
        </p:nvSpPr>
        <p:spPr>
          <a:xfrm>
            <a:off x="8129868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6" name="object 1226"/>
          <p:cNvSpPr/>
          <p:nvPr/>
        </p:nvSpPr>
        <p:spPr>
          <a:xfrm>
            <a:off x="8185000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7" name="object 1227"/>
          <p:cNvSpPr/>
          <p:nvPr/>
        </p:nvSpPr>
        <p:spPr>
          <a:xfrm>
            <a:off x="8240133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8" name="object 1228"/>
          <p:cNvSpPr/>
          <p:nvPr/>
        </p:nvSpPr>
        <p:spPr>
          <a:xfrm>
            <a:off x="8295266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9" name="object 1229"/>
          <p:cNvSpPr/>
          <p:nvPr/>
        </p:nvSpPr>
        <p:spPr>
          <a:xfrm>
            <a:off x="8350398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0" name="object 1230"/>
          <p:cNvSpPr/>
          <p:nvPr/>
        </p:nvSpPr>
        <p:spPr>
          <a:xfrm>
            <a:off x="8405531" y="346799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1" name="object 1231"/>
          <p:cNvSpPr/>
          <p:nvPr/>
        </p:nvSpPr>
        <p:spPr>
          <a:xfrm>
            <a:off x="8460665" y="3467996"/>
            <a:ext cx="26894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30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2" name="object 1232"/>
          <p:cNvSpPr txBox="1"/>
          <p:nvPr/>
        </p:nvSpPr>
        <p:spPr>
          <a:xfrm>
            <a:off x="7238551" y="6030005"/>
            <a:ext cx="35186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3" name="object 1233"/>
          <p:cNvSpPr txBox="1"/>
          <p:nvPr/>
        </p:nvSpPr>
        <p:spPr>
          <a:xfrm>
            <a:off x="7238551" y="5369082"/>
            <a:ext cx="35186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4" name="object 1234"/>
          <p:cNvSpPr txBox="1"/>
          <p:nvPr/>
        </p:nvSpPr>
        <p:spPr>
          <a:xfrm>
            <a:off x="7238551" y="4708832"/>
            <a:ext cx="35186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5" name="object 1235"/>
          <p:cNvSpPr txBox="1"/>
          <p:nvPr/>
        </p:nvSpPr>
        <p:spPr>
          <a:xfrm>
            <a:off x="7238551" y="4048581"/>
            <a:ext cx="35186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r>
              <a:rPr sz="838" spc="1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6" name="object 1236"/>
          <p:cNvSpPr txBox="1"/>
          <p:nvPr/>
        </p:nvSpPr>
        <p:spPr>
          <a:xfrm>
            <a:off x="7238551" y="3388332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5	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7" name="object 1237"/>
          <p:cNvSpPr txBox="1"/>
          <p:nvPr/>
        </p:nvSpPr>
        <p:spPr>
          <a:xfrm>
            <a:off x="7238551" y="2727408"/>
            <a:ext cx="352985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281843" algn="l"/>
              </a:tabLst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	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38" name="object 1238"/>
          <p:cNvSpPr/>
          <p:nvPr/>
        </p:nvSpPr>
        <p:spPr>
          <a:xfrm>
            <a:off x="8515126" y="2807745"/>
            <a:ext cx="0" cy="3302934"/>
          </a:xfrm>
          <a:custGeom>
            <a:avLst/>
            <a:gdLst/>
            <a:ahLst/>
            <a:cxnLst/>
            <a:rect l="l" t="t" r="r" b="b"/>
            <a:pathLst>
              <a:path h="3743325">
                <a:moveTo>
                  <a:pt x="0" y="3742944"/>
                </a:moveTo>
                <a:lnTo>
                  <a:pt x="0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39" name="object 1239"/>
          <p:cNvSpPr/>
          <p:nvPr/>
        </p:nvSpPr>
        <p:spPr>
          <a:xfrm>
            <a:off x="8515126" y="6110344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0" name="object 1240"/>
          <p:cNvSpPr/>
          <p:nvPr/>
        </p:nvSpPr>
        <p:spPr>
          <a:xfrm>
            <a:off x="8515126" y="5449420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1" name="object 1241"/>
          <p:cNvSpPr/>
          <p:nvPr/>
        </p:nvSpPr>
        <p:spPr>
          <a:xfrm>
            <a:off x="8515126" y="4789170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2" name="object 1242"/>
          <p:cNvSpPr/>
          <p:nvPr/>
        </p:nvSpPr>
        <p:spPr>
          <a:xfrm>
            <a:off x="8515126" y="4128919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3" name="object 1243"/>
          <p:cNvSpPr/>
          <p:nvPr/>
        </p:nvSpPr>
        <p:spPr>
          <a:xfrm>
            <a:off x="8515126" y="3467996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4" name="object 1244"/>
          <p:cNvSpPr/>
          <p:nvPr/>
        </p:nvSpPr>
        <p:spPr>
          <a:xfrm>
            <a:off x="8515126" y="2807745"/>
            <a:ext cx="55469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484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5" name="object 1245"/>
          <p:cNvSpPr/>
          <p:nvPr/>
        </p:nvSpPr>
        <p:spPr>
          <a:xfrm>
            <a:off x="8515126" y="597789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6" name="object 1246"/>
          <p:cNvSpPr/>
          <p:nvPr/>
        </p:nvSpPr>
        <p:spPr>
          <a:xfrm>
            <a:off x="8515126" y="584610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7" name="object 1247"/>
          <p:cNvSpPr/>
          <p:nvPr/>
        </p:nvSpPr>
        <p:spPr>
          <a:xfrm>
            <a:off x="8515126" y="571365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8" name="object 1248"/>
          <p:cNvSpPr/>
          <p:nvPr/>
        </p:nvSpPr>
        <p:spPr>
          <a:xfrm>
            <a:off x="8515126" y="5581873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9" name="object 1249"/>
          <p:cNvSpPr/>
          <p:nvPr/>
        </p:nvSpPr>
        <p:spPr>
          <a:xfrm>
            <a:off x="8515126" y="531763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0" name="object 1250"/>
          <p:cNvSpPr/>
          <p:nvPr/>
        </p:nvSpPr>
        <p:spPr>
          <a:xfrm>
            <a:off x="8515126" y="518518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1" name="object 1251"/>
          <p:cNvSpPr/>
          <p:nvPr/>
        </p:nvSpPr>
        <p:spPr>
          <a:xfrm>
            <a:off x="8515126" y="505340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2" name="object 1252"/>
          <p:cNvSpPr/>
          <p:nvPr/>
        </p:nvSpPr>
        <p:spPr>
          <a:xfrm>
            <a:off x="8515126" y="492162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3" name="object 1253"/>
          <p:cNvSpPr/>
          <p:nvPr/>
        </p:nvSpPr>
        <p:spPr>
          <a:xfrm>
            <a:off x="8515126" y="4657388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4" name="object 1254"/>
          <p:cNvSpPr/>
          <p:nvPr/>
        </p:nvSpPr>
        <p:spPr>
          <a:xfrm>
            <a:off x="8515126" y="452493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5" name="object 1255"/>
          <p:cNvSpPr/>
          <p:nvPr/>
        </p:nvSpPr>
        <p:spPr>
          <a:xfrm>
            <a:off x="8515126" y="4393154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6" name="object 1256"/>
          <p:cNvSpPr/>
          <p:nvPr/>
        </p:nvSpPr>
        <p:spPr>
          <a:xfrm>
            <a:off x="8515126" y="426070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7" name="object 1257"/>
          <p:cNvSpPr/>
          <p:nvPr/>
        </p:nvSpPr>
        <p:spPr>
          <a:xfrm>
            <a:off x="8515126" y="3996466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8" name="object 1258"/>
          <p:cNvSpPr/>
          <p:nvPr/>
        </p:nvSpPr>
        <p:spPr>
          <a:xfrm>
            <a:off x="8515126" y="386468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59" name="object 1259"/>
          <p:cNvSpPr/>
          <p:nvPr/>
        </p:nvSpPr>
        <p:spPr>
          <a:xfrm>
            <a:off x="8515126" y="3732230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0" name="object 1260"/>
          <p:cNvSpPr/>
          <p:nvPr/>
        </p:nvSpPr>
        <p:spPr>
          <a:xfrm>
            <a:off x="8515126" y="3600449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1" name="object 1261"/>
          <p:cNvSpPr/>
          <p:nvPr/>
        </p:nvSpPr>
        <p:spPr>
          <a:xfrm>
            <a:off x="8515126" y="3336215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2" name="object 1262"/>
          <p:cNvSpPr/>
          <p:nvPr/>
        </p:nvSpPr>
        <p:spPr>
          <a:xfrm>
            <a:off x="8515126" y="320376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3" name="object 1263"/>
          <p:cNvSpPr/>
          <p:nvPr/>
        </p:nvSpPr>
        <p:spPr>
          <a:xfrm>
            <a:off x="8515126" y="3071981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4" name="object 1264"/>
          <p:cNvSpPr/>
          <p:nvPr/>
        </p:nvSpPr>
        <p:spPr>
          <a:xfrm>
            <a:off x="8515126" y="2939527"/>
            <a:ext cx="28015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242" y="0"/>
                </a:lnTo>
              </a:path>
            </a:pathLst>
          </a:custGeom>
          <a:ln w="124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65" name="object 1265"/>
          <p:cNvSpPr txBox="1"/>
          <p:nvPr/>
        </p:nvSpPr>
        <p:spPr>
          <a:xfrm>
            <a:off x="8614185" y="6030005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66" name="object 1266"/>
          <p:cNvSpPr txBox="1"/>
          <p:nvPr/>
        </p:nvSpPr>
        <p:spPr>
          <a:xfrm>
            <a:off x="8614185" y="5369082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67" name="object 1267"/>
          <p:cNvSpPr txBox="1"/>
          <p:nvPr/>
        </p:nvSpPr>
        <p:spPr>
          <a:xfrm>
            <a:off x="8614185" y="4708832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68" name="object 1268"/>
          <p:cNvSpPr txBox="1"/>
          <p:nvPr/>
        </p:nvSpPr>
        <p:spPr>
          <a:xfrm>
            <a:off x="8614185" y="4048581"/>
            <a:ext cx="141194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10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69" name="object 1269"/>
          <p:cNvSpPr txBox="1"/>
          <p:nvPr/>
        </p:nvSpPr>
        <p:spPr>
          <a:xfrm>
            <a:off x="8614186" y="3388332"/>
            <a:ext cx="82363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5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70" name="object 1270"/>
          <p:cNvSpPr txBox="1"/>
          <p:nvPr/>
        </p:nvSpPr>
        <p:spPr>
          <a:xfrm>
            <a:off x="8614186" y="2727408"/>
            <a:ext cx="82363" cy="1402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71" name="object 1271"/>
          <p:cNvSpPr txBox="1"/>
          <p:nvPr/>
        </p:nvSpPr>
        <p:spPr>
          <a:xfrm>
            <a:off x="8758253" y="3296099"/>
            <a:ext cx="153888" cy="2317937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1206" defTabSz="806867">
              <a:lnSpc>
                <a:spcPts val="1152"/>
              </a:lnSpc>
            </a:pPr>
            <a:r>
              <a:rPr sz="971" b="1" dirty="0">
                <a:solidFill>
                  <a:prstClr val="black"/>
                </a:solidFill>
                <a:latin typeface="Arial"/>
                <a:cs typeface="Arial"/>
              </a:rPr>
              <a:t>Depth </a:t>
            </a:r>
            <a:r>
              <a:rPr sz="971" b="1" spc="-13" dirty="0">
                <a:solidFill>
                  <a:prstClr val="black"/>
                </a:solidFill>
                <a:latin typeface="Arial"/>
                <a:cs typeface="Arial"/>
              </a:rPr>
              <a:t>from Existing </a:t>
            </a:r>
            <a:r>
              <a:rPr sz="971" b="1" spc="-9" dirty="0">
                <a:solidFill>
                  <a:prstClr val="black"/>
                </a:solidFill>
                <a:latin typeface="Arial"/>
                <a:cs typeface="Arial"/>
              </a:rPr>
              <a:t>Ground Surface</a:t>
            </a:r>
            <a:r>
              <a:rPr sz="971" b="1" spc="-9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971" b="1" spc="-22" dirty="0">
                <a:solidFill>
                  <a:prstClr val="black"/>
                </a:solidFill>
                <a:latin typeface="Arial"/>
                <a:cs typeface="Arial"/>
              </a:rPr>
              <a:t>(ft)</a:t>
            </a:r>
            <a:endParaRPr sz="971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72" name="object 1272"/>
          <p:cNvSpPr/>
          <p:nvPr/>
        </p:nvSpPr>
        <p:spPr>
          <a:xfrm>
            <a:off x="6314515" y="3467997"/>
            <a:ext cx="275104" cy="2113990"/>
          </a:xfrm>
          <a:custGeom>
            <a:avLst/>
            <a:gdLst/>
            <a:ahLst/>
            <a:cxnLst/>
            <a:rect l="l" t="t" r="r" b="b"/>
            <a:pathLst>
              <a:path w="311785" h="2395854">
                <a:moveTo>
                  <a:pt x="0" y="0"/>
                </a:moveTo>
                <a:lnTo>
                  <a:pt x="194310" y="1497330"/>
                </a:lnTo>
                <a:lnTo>
                  <a:pt x="311658" y="2395728"/>
                </a:lnTo>
              </a:path>
            </a:pathLst>
          </a:custGeom>
          <a:ln w="6223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3" name="object 1273"/>
          <p:cNvSpPr/>
          <p:nvPr/>
        </p:nvSpPr>
        <p:spPr>
          <a:xfrm>
            <a:off x="6286949" y="344043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62483" y="35052"/>
                </a:moveTo>
                <a:lnTo>
                  <a:pt x="62483" y="27432"/>
                </a:lnTo>
                <a:lnTo>
                  <a:pt x="60959" y="23621"/>
                </a:lnTo>
                <a:lnTo>
                  <a:pt x="60197" y="19811"/>
                </a:lnTo>
                <a:lnTo>
                  <a:pt x="57911" y="16001"/>
                </a:lnTo>
                <a:lnTo>
                  <a:pt x="57149" y="13715"/>
                </a:lnTo>
                <a:lnTo>
                  <a:pt x="56387" y="12191"/>
                </a:lnTo>
                <a:lnTo>
                  <a:pt x="54101" y="10667"/>
                </a:lnTo>
                <a:lnTo>
                  <a:pt x="52946" y="7365"/>
                </a:lnTo>
                <a:lnTo>
                  <a:pt x="49415" y="6159"/>
                </a:lnTo>
                <a:lnTo>
                  <a:pt x="47243" y="3809"/>
                </a:lnTo>
                <a:lnTo>
                  <a:pt x="43433" y="3047"/>
                </a:lnTo>
                <a:lnTo>
                  <a:pt x="38861" y="1523"/>
                </a:lnTo>
                <a:lnTo>
                  <a:pt x="35051" y="0"/>
                </a:lnTo>
                <a:lnTo>
                  <a:pt x="27431" y="0"/>
                </a:lnTo>
                <a:lnTo>
                  <a:pt x="19811" y="3048"/>
                </a:lnTo>
                <a:lnTo>
                  <a:pt x="11746" y="6640"/>
                </a:lnTo>
                <a:lnTo>
                  <a:pt x="5853" y="13096"/>
                </a:lnTo>
                <a:lnTo>
                  <a:pt x="1986" y="21196"/>
                </a:lnTo>
                <a:lnTo>
                  <a:pt x="0" y="29718"/>
                </a:lnTo>
                <a:lnTo>
                  <a:pt x="0" y="35052"/>
                </a:lnTo>
                <a:lnTo>
                  <a:pt x="3700" y="45637"/>
                </a:lnTo>
                <a:lnTo>
                  <a:pt x="9315" y="53525"/>
                </a:lnTo>
                <a:lnTo>
                  <a:pt x="17130" y="59035"/>
                </a:lnTo>
                <a:lnTo>
                  <a:pt x="27431" y="62484"/>
                </a:lnTo>
                <a:lnTo>
                  <a:pt x="35051" y="62484"/>
                </a:lnTo>
                <a:lnTo>
                  <a:pt x="37337" y="61722"/>
                </a:lnTo>
                <a:lnTo>
                  <a:pt x="39623" y="61722"/>
                </a:lnTo>
                <a:lnTo>
                  <a:pt x="41147" y="60960"/>
                </a:lnTo>
                <a:lnTo>
                  <a:pt x="43433" y="60198"/>
                </a:lnTo>
                <a:lnTo>
                  <a:pt x="44957" y="59436"/>
                </a:lnTo>
                <a:lnTo>
                  <a:pt x="47243" y="57912"/>
                </a:lnTo>
                <a:lnTo>
                  <a:pt x="50291" y="56388"/>
                </a:lnTo>
                <a:lnTo>
                  <a:pt x="56387" y="50292"/>
                </a:lnTo>
                <a:lnTo>
                  <a:pt x="60197" y="42672"/>
                </a:lnTo>
                <a:lnTo>
                  <a:pt x="60959" y="38862"/>
                </a:lnTo>
                <a:lnTo>
                  <a:pt x="62483" y="35052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4" name="object 1274"/>
          <p:cNvSpPr/>
          <p:nvPr/>
        </p:nvSpPr>
        <p:spPr>
          <a:xfrm>
            <a:off x="6286949" y="344043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31241" y="0"/>
                </a:moveTo>
                <a:lnTo>
                  <a:pt x="0" y="29718"/>
                </a:lnTo>
                <a:lnTo>
                  <a:pt x="0" y="35052"/>
                </a:lnTo>
                <a:lnTo>
                  <a:pt x="3700" y="45637"/>
                </a:lnTo>
                <a:lnTo>
                  <a:pt x="9315" y="53525"/>
                </a:lnTo>
                <a:lnTo>
                  <a:pt x="17130" y="59035"/>
                </a:lnTo>
                <a:lnTo>
                  <a:pt x="27431" y="62484"/>
                </a:lnTo>
                <a:lnTo>
                  <a:pt x="35051" y="62484"/>
                </a:lnTo>
                <a:lnTo>
                  <a:pt x="37337" y="61722"/>
                </a:lnTo>
                <a:lnTo>
                  <a:pt x="39623" y="61722"/>
                </a:lnTo>
                <a:lnTo>
                  <a:pt x="41147" y="60960"/>
                </a:lnTo>
                <a:lnTo>
                  <a:pt x="43433" y="60198"/>
                </a:lnTo>
                <a:lnTo>
                  <a:pt x="44957" y="59436"/>
                </a:lnTo>
                <a:lnTo>
                  <a:pt x="47243" y="57912"/>
                </a:lnTo>
                <a:lnTo>
                  <a:pt x="50291" y="56388"/>
                </a:lnTo>
                <a:lnTo>
                  <a:pt x="56387" y="50292"/>
                </a:lnTo>
                <a:lnTo>
                  <a:pt x="60197" y="42672"/>
                </a:lnTo>
                <a:lnTo>
                  <a:pt x="60959" y="38862"/>
                </a:lnTo>
                <a:lnTo>
                  <a:pt x="62483" y="35052"/>
                </a:lnTo>
                <a:lnTo>
                  <a:pt x="62483" y="27432"/>
                </a:lnTo>
                <a:lnTo>
                  <a:pt x="60959" y="23621"/>
                </a:lnTo>
                <a:lnTo>
                  <a:pt x="60197" y="19811"/>
                </a:lnTo>
                <a:lnTo>
                  <a:pt x="57911" y="16001"/>
                </a:lnTo>
                <a:lnTo>
                  <a:pt x="57149" y="13715"/>
                </a:lnTo>
                <a:lnTo>
                  <a:pt x="56387" y="12191"/>
                </a:lnTo>
                <a:lnTo>
                  <a:pt x="54101" y="10667"/>
                </a:lnTo>
                <a:lnTo>
                  <a:pt x="52946" y="7365"/>
                </a:lnTo>
                <a:lnTo>
                  <a:pt x="49415" y="6159"/>
                </a:lnTo>
                <a:lnTo>
                  <a:pt x="47243" y="3809"/>
                </a:lnTo>
                <a:lnTo>
                  <a:pt x="43433" y="3047"/>
                </a:lnTo>
                <a:lnTo>
                  <a:pt x="38861" y="1523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5" name="object 1275"/>
          <p:cNvSpPr/>
          <p:nvPr/>
        </p:nvSpPr>
        <p:spPr>
          <a:xfrm>
            <a:off x="6355529" y="3968899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62407" y="33747"/>
                </a:moveTo>
                <a:lnTo>
                  <a:pt x="57505" y="14017"/>
                </a:lnTo>
                <a:lnTo>
                  <a:pt x="38861" y="1523"/>
                </a:lnTo>
                <a:lnTo>
                  <a:pt x="35051" y="0"/>
                </a:lnTo>
                <a:lnTo>
                  <a:pt x="27431" y="0"/>
                </a:lnTo>
                <a:lnTo>
                  <a:pt x="19811" y="3048"/>
                </a:lnTo>
                <a:lnTo>
                  <a:pt x="16001" y="3810"/>
                </a:lnTo>
                <a:lnTo>
                  <a:pt x="3047" y="19812"/>
                </a:lnTo>
                <a:lnTo>
                  <a:pt x="2285" y="21336"/>
                </a:lnTo>
                <a:lnTo>
                  <a:pt x="1523" y="23622"/>
                </a:lnTo>
                <a:lnTo>
                  <a:pt x="0" y="26670"/>
                </a:lnTo>
                <a:lnTo>
                  <a:pt x="0" y="35052"/>
                </a:lnTo>
                <a:lnTo>
                  <a:pt x="3880" y="45435"/>
                </a:lnTo>
                <a:lnTo>
                  <a:pt x="9548" y="53320"/>
                </a:lnTo>
                <a:lnTo>
                  <a:pt x="17300" y="58929"/>
                </a:lnTo>
                <a:lnTo>
                  <a:pt x="27431" y="62484"/>
                </a:lnTo>
                <a:lnTo>
                  <a:pt x="33527" y="62484"/>
                </a:lnTo>
                <a:lnTo>
                  <a:pt x="54203" y="52605"/>
                </a:lnTo>
                <a:lnTo>
                  <a:pt x="62407" y="33747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6" name="object 1276"/>
          <p:cNvSpPr/>
          <p:nvPr/>
        </p:nvSpPr>
        <p:spPr>
          <a:xfrm>
            <a:off x="6355529" y="3968899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31241" y="0"/>
                </a:moveTo>
                <a:lnTo>
                  <a:pt x="27431" y="0"/>
                </a:lnTo>
                <a:lnTo>
                  <a:pt x="19811" y="3048"/>
                </a:lnTo>
                <a:lnTo>
                  <a:pt x="16001" y="3810"/>
                </a:lnTo>
                <a:lnTo>
                  <a:pt x="3047" y="19812"/>
                </a:lnTo>
                <a:lnTo>
                  <a:pt x="2285" y="21336"/>
                </a:lnTo>
                <a:lnTo>
                  <a:pt x="1523" y="23622"/>
                </a:lnTo>
                <a:lnTo>
                  <a:pt x="0" y="26670"/>
                </a:lnTo>
                <a:lnTo>
                  <a:pt x="0" y="35052"/>
                </a:lnTo>
                <a:lnTo>
                  <a:pt x="3880" y="45435"/>
                </a:lnTo>
                <a:lnTo>
                  <a:pt x="9548" y="53320"/>
                </a:lnTo>
                <a:lnTo>
                  <a:pt x="17300" y="58929"/>
                </a:lnTo>
                <a:lnTo>
                  <a:pt x="27431" y="62484"/>
                </a:lnTo>
                <a:lnTo>
                  <a:pt x="33527" y="62484"/>
                </a:lnTo>
                <a:lnTo>
                  <a:pt x="54203" y="52605"/>
                </a:lnTo>
                <a:lnTo>
                  <a:pt x="62407" y="33747"/>
                </a:lnTo>
                <a:lnTo>
                  <a:pt x="57505" y="14017"/>
                </a:lnTo>
                <a:lnTo>
                  <a:pt x="38861" y="1523"/>
                </a:lnTo>
                <a:lnTo>
                  <a:pt x="35051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7" name="object 1277"/>
          <p:cNvSpPr/>
          <p:nvPr/>
        </p:nvSpPr>
        <p:spPr>
          <a:xfrm>
            <a:off x="6459162" y="4761604"/>
            <a:ext cx="54348" cy="55469"/>
          </a:xfrm>
          <a:custGeom>
            <a:avLst/>
            <a:gdLst/>
            <a:ahLst/>
            <a:cxnLst/>
            <a:rect l="l" t="t" r="r" b="b"/>
            <a:pathLst>
              <a:path w="61595" h="62864">
                <a:moveTo>
                  <a:pt x="61450" y="33728"/>
                </a:moveTo>
                <a:lnTo>
                  <a:pt x="56608" y="13681"/>
                </a:lnTo>
                <a:lnTo>
                  <a:pt x="37995" y="1523"/>
                </a:lnTo>
                <a:lnTo>
                  <a:pt x="34185" y="0"/>
                </a:lnTo>
                <a:lnTo>
                  <a:pt x="27327" y="0"/>
                </a:lnTo>
                <a:lnTo>
                  <a:pt x="23517" y="1524"/>
                </a:lnTo>
                <a:lnTo>
                  <a:pt x="4698" y="13858"/>
                </a:lnTo>
                <a:lnTo>
                  <a:pt x="0" y="33923"/>
                </a:lnTo>
                <a:lnTo>
                  <a:pt x="8393" y="53028"/>
                </a:lnTo>
                <a:lnTo>
                  <a:pt x="28851" y="62484"/>
                </a:lnTo>
                <a:lnTo>
                  <a:pt x="32661" y="62484"/>
                </a:lnTo>
                <a:lnTo>
                  <a:pt x="53231" y="52912"/>
                </a:lnTo>
                <a:lnTo>
                  <a:pt x="61450" y="33728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8" name="object 1278"/>
          <p:cNvSpPr/>
          <p:nvPr/>
        </p:nvSpPr>
        <p:spPr>
          <a:xfrm>
            <a:off x="6459162" y="4761604"/>
            <a:ext cx="54348" cy="55469"/>
          </a:xfrm>
          <a:custGeom>
            <a:avLst/>
            <a:gdLst/>
            <a:ahLst/>
            <a:cxnLst/>
            <a:rect l="l" t="t" r="r" b="b"/>
            <a:pathLst>
              <a:path w="61595" h="62864">
                <a:moveTo>
                  <a:pt x="30375" y="0"/>
                </a:moveTo>
                <a:lnTo>
                  <a:pt x="27327" y="0"/>
                </a:lnTo>
                <a:lnTo>
                  <a:pt x="23517" y="1524"/>
                </a:lnTo>
                <a:lnTo>
                  <a:pt x="4698" y="13858"/>
                </a:lnTo>
                <a:lnTo>
                  <a:pt x="0" y="33923"/>
                </a:lnTo>
                <a:lnTo>
                  <a:pt x="8393" y="53028"/>
                </a:lnTo>
                <a:lnTo>
                  <a:pt x="28851" y="62484"/>
                </a:lnTo>
                <a:lnTo>
                  <a:pt x="32661" y="62484"/>
                </a:lnTo>
                <a:lnTo>
                  <a:pt x="53231" y="52912"/>
                </a:lnTo>
                <a:lnTo>
                  <a:pt x="61450" y="33728"/>
                </a:lnTo>
                <a:lnTo>
                  <a:pt x="56608" y="13681"/>
                </a:lnTo>
                <a:lnTo>
                  <a:pt x="37995" y="1523"/>
                </a:lnTo>
                <a:lnTo>
                  <a:pt x="34185" y="0"/>
                </a:lnTo>
                <a:lnTo>
                  <a:pt x="30375" y="0"/>
                </a:lnTo>
                <a:close/>
              </a:path>
            </a:pathLst>
          </a:custGeom>
          <a:ln w="317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9" name="object 1279"/>
          <p:cNvSpPr/>
          <p:nvPr/>
        </p:nvSpPr>
        <p:spPr>
          <a:xfrm>
            <a:off x="6561940" y="5554308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61721" y="38862"/>
                </a:moveTo>
                <a:lnTo>
                  <a:pt x="61721" y="31242"/>
                </a:lnTo>
                <a:lnTo>
                  <a:pt x="61063" y="22292"/>
                </a:lnTo>
                <a:lnTo>
                  <a:pt x="57045" y="13811"/>
                </a:lnTo>
                <a:lnTo>
                  <a:pt x="50602" y="6806"/>
                </a:lnTo>
                <a:lnTo>
                  <a:pt x="42671" y="2285"/>
                </a:lnTo>
                <a:lnTo>
                  <a:pt x="38861" y="1523"/>
                </a:lnTo>
                <a:lnTo>
                  <a:pt x="34289" y="0"/>
                </a:ln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6001" y="3810"/>
                </a:lnTo>
                <a:lnTo>
                  <a:pt x="12191" y="6096"/>
                </a:lnTo>
                <a:lnTo>
                  <a:pt x="9143" y="8382"/>
                </a:lnTo>
                <a:lnTo>
                  <a:pt x="6857" y="12192"/>
                </a:lnTo>
                <a:lnTo>
                  <a:pt x="3809" y="15240"/>
                </a:lnTo>
                <a:lnTo>
                  <a:pt x="3809" y="17526"/>
                </a:lnTo>
                <a:lnTo>
                  <a:pt x="2285" y="19050"/>
                </a:lnTo>
                <a:lnTo>
                  <a:pt x="1523" y="21336"/>
                </a:lnTo>
                <a:lnTo>
                  <a:pt x="761" y="22860"/>
                </a:lnTo>
                <a:lnTo>
                  <a:pt x="0" y="25146"/>
                </a:lnTo>
                <a:lnTo>
                  <a:pt x="0" y="35052"/>
                </a:lnTo>
                <a:lnTo>
                  <a:pt x="761" y="38862"/>
                </a:lnTo>
                <a:lnTo>
                  <a:pt x="3809" y="46482"/>
                </a:lnTo>
                <a:lnTo>
                  <a:pt x="6857" y="49530"/>
                </a:lnTo>
                <a:lnTo>
                  <a:pt x="9143" y="53340"/>
                </a:lnTo>
                <a:lnTo>
                  <a:pt x="12191" y="56388"/>
                </a:lnTo>
                <a:lnTo>
                  <a:pt x="16001" y="57912"/>
                </a:lnTo>
                <a:lnTo>
                  <a:pt x="19024" y="61321"/>
                </a:lnTo>
                <a:lnTo>
                  <a:pt x="19024" y="58178"/>
                </a:lnTo>
                <a:lnTo>
                  <a:pt x="25145" y="61722"/>
                </a:lnTo>
                <a:lnTo>
                  <a:pt x="27431" y="62484"/>
                </a:lnTo>
                <a:lnTo>
                  <a:pt x="35051" y="62484"/>
                </a:lnTo>
                <a:lnTo>
                  <a:pt x="44975" y="59050"/>
                </a:lnTo>
                <a:lnTo>
                  <a:pt x="51525" y="54902"/>
                </a:lnTo>
                <a:lnTo>
                  <a:pt x="56506" y="48639"/>
                </a:lnTo>
                <a:lnTo>
                  <a:pt x="61721" y="38862"/>
                </a:lnTo>
                <a:close/>
              </a:path>
              <a:path w="62229" h="62864">
                <a:moveTo>
                  <a:pt x="20065" y="62496"/>
                </a:moveTo>
                <a:lnTo>
                  <a:pt x="19024" y="58178"/>
                </a:lnTo>
                <a:lnTo>
                  <a:pt x="19024" y="61321"/>
                </a:lnTo>
                <a:lnTo>
                  <a:pt x="20065" y="62496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0" name="object 1280"/>
          <p:cNvSpPr/>
          <p:nvPr/>
        </p:nvSpPr>
        <p:spPr>
          <a:xfrm>
            <a:off x="6561940" y="5554308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31241" y="0"/>
                </a:moveTo>
                <a:lnTo>
                  <a:pt x="27431" y="0"/>
                </a:lnTo>
                <a:lnTo>
                  <a:pt x="23621" y="1524"/>
                </a:lnTo>
                <a:lnTo>
                  <a:pt x="19811" y="2286"/>
                </a:lnTo>
                <a:lnTo>
                  <a:pt x="16001" y="3810"/>
                </a:lnTo>
                <a:lnTo>
                  <a:pt x="12191" y="6096"/>
                </a:lnTo>
                <a:lnTo>
                  <a:pt x="9143" y="8382"/>
                </a:lnTo>
                <a:lnTo>
                  <a:pt x="6857" y="12192"/>
                </a:lnTo>
                <a:lnTo>
                  <a:pt x="3809" y="15240"/>
                </a:lnTo>
                <a:lnTo>
                  <a:pt x="3809" y="17526"/>
                </a:lnTo>
                <a:lnTo>
                  <a:pt x="2285" y="19050"/>
                </a:lnTo>
                <a:lnTo>
                  <a:pt x="1523" y="21336"/>
                </a:lnTo>
                <a:lnTo>
                  <a:pt x="761" y="22860"/>
                </a:lnTo>
                <a:lnTo>
                  <a:pt x="0" y="25146"/>
                </a:lnTo>
                <a:lnTo>
                  <a:pt x="0" y="35052"/>
                </a:lnTo>
                <a:lnTo>
                  <a:pt x="761" y="38862"/>
                </a:lnTo>
                <a:lnTo>
                  <a:pt x="3809" y="46482"/>
                </a:lnTo>
                <a:lnTo>
                  <a:pt x="6857" y="49530"/>
                </a:lnTo>
                <a:lnTo>
                  <a:pt x="9143" y="53340"/>
                </a:lnTo>
                <a:lnTo>
                  <a:pt x="12191" y="56388"/>
                </a:lnTo>
                <a:lnTo>
                  <a:pt x="16001" y="57912"/>
                </a:lnTo>
                <a:lnTo>
                  <a:pt x="20065" y="62496"/>
                </a:lnTo>
                <a:lnTo>
                  <a:pt x="19024" y="58178"/>
                </a:lnTo>
                <a:lnTo>
                  <a:pt x="25145" y="61722"/>
                </a:lnTo>
                <a:lnTo>
                  <a:pt x="27431" y="62484"/>
                </a:lnTo>
                <a:lnTo>
                  <a:pt x="35051" y="62484"/>
                </a:lnTo>
                <a:lnTo>
                  <a:pt x="44975" y="59050"/>
                </a:lnTo>
                <a:lnTo>
                  <a:pt x="51525" y="54902"/>
                </a:lnTo>
                <a:lnTo>
                  <a:pt x="56506" y="48639"/>
                </a:lnTo>
                <a:lnTo>
                  <a:pt x="61721" y="38862"/>
                </a:lnTo>
                <a:lnTo>
                  <a:pt x="61721" y="31242"/>
                </a:lnTo>
                <a:lnTo>
                  <a:pt x="38861" y="1523"/>
                </a:lnTo>
                <a:lnTo>
                  <a:pt x="34289" y="0"/>
                </a:lnTo>
                <a:lnTo>
                  <a:pt x="31241" y="0"/>
                </a:lnTo>
                <a:close/>
              </a:path>
            </a:pathLst>
          </a:custGeom>
          <a:ln w="317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1" name="object 1281"/>
          <p:cNvSpPr txBox="1"/>
          <p:nvPr/>
        </p:nvSpPr>
        <p:spPr>
          <a:xfrm>
            <a:off x="6357769" y="3342559"/>
            <a:ext cx="73399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00FF"/>
                </a:solidFill>
                <a:latin typeface="Arial"/>
                <a:cs typeface="Arial"/>
              </a:rPr>
              <a:t>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82" name="object 1282"/>
          <p:cNvSpPr txBox="1"/>
          <p:nvPr/>
        </p:nvSpPr>
        <p:spPr>
          <a:xfrm>
            <a:off x="6426348" y="3871025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13" dirty="0">
                <a:solidFill>
                  <a:srgbClr val="0000FF"/>
                </a:solidFill>
                <a:latin typeface="Arial"/>
                <a:cs typeface="Arial"/>
              </a:rPr>
              <a:t>2</a:t>
            </a:r>
            <a:r>
              <a:rPr sz="706" spc="4" dirty="0">
                <a:solidFill>
                  <a:srgbClr val="0000FF"/>
                </a:solidFill>
                <a:latin typeface="Arial"/>
                <a:cs typeface="Arial"/>
              </a:rPr>
              <a:t>50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83" name="object 1283"/>
          <p:cNvSpPr txBox="1"/>
          <p:nvPr/>
        </p:nvSpPr>
        <p:spPr>
          <a:xfrm>
            <a:off x="6529886" y="4663062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00FF"/>
                </a:solidFill>
                <a:latin typeface="Arial"/>
                <a:cs typeface="Arial"/>
              </a:rPr>
              <a:t>624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84" name="object 1284"/>
          <p:cNvSpPr txBox="1"/>
          <p:nvPr/>
        </p:nvSpPr>
        <p:spPr>
          <a:xfrm>
            <a:off x="6632759" y="5455766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13" dirty="0">
                <a:solidFill>
                  <a:srgbClr val="0000FF"/>
                </a:solidFill>
                <a:latin typeface="Arial"/>
                <a:cs typeface="Arial"/>
              </a:rPr>
              <a:t>9</a:t>
            </a:r>
            <a:r>
              <a:rPr sz="706" spc="4" dirty="0">
                <a:solidFill>
                  <a:srgbClr val="0000FF"/>
                </a:solidFill>
                <a:latin typeface="Arial"/>
                <a:cs typeface="Arial"/>
              </a:rPr>
              <a:t>98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85" name="object 1285"/>
          <p:cNvSpPr/>
          <p:nvPr/>
        </p:nvSpPr>
        <p:spPr>
          <a:xfrm>
            <a:off x="7690149" y="2807745"/>
            <a:ext cx="361390" cy="2774576"/>
          </a:xfrm>
          <a:custGeom>
            <a:avLst/>
            <a:gdLst/>
            <a:ahLst/>
            <a:cxnLst/>
            <a:rect l="l" t="t" r="r" b="b"/>
            <a:pathLst>
              <a:path w="409575" h="3144520">
                <a:moveTo>
                  <a:pt x="0" y="0"/>
                </a:moveTo>
                <a:lnTo>
                  <a:pt x="158496" y="748284"/>
                </a:lnTo>
                <a:lnTo>
                  <a:pt x="211836" y="1347216"/>
                </a:lnTo>
                <a:lnTo>
                  <a:pt x="310134" y="2245614"/>
                </a:lnTo>
                <a:lnTo>
                  <a:pt x="409194" y="3144012"/>
                </a:lnTo>
              </a:path>
            </a:pathLst>
          </a:custGeom>
          <a:ln w="6223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6" name="object 1286"/>
          <p:cNvSpPr/>
          <p:nvPr/>
        </p:nvSpPr>
        <p:spPr>
          <a:xfrm>
            <a:off x="7662582" y="278018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62484" y="35052"/>
                </a:moveTo>
                <a:lnTo>
                  <a:pt x="62484" y="27432"/>
                </a:lnTo>
                <a:lnTo>
                  <a:pt x="60960" y="22859"/>
                </a:lnTo>
                <a:lnTo>
                  <a:pt x="57912" y="15239"/>
                </a:lnTo>
                <a:lnTo>
                  <a:pt x="56388" y="13715"/>
                </a:lnTo>
                <a:lnTo>
                  <a:pt x="55626" y="11429"/>
                </a:lnTo>
                <a:lnTo>
                  <a:pt x="54102" y="10667"/>
                </a:lnTo>
                <a:lnTo>
                  <a:pt x="52578" y="8381"/>
                </a:lnTo>
                <a:lnTo>
                  <a:pt x="51816" y="7619"/>
                </a:lnTo>
                <a:lnTo>
                  <a:pt x="49530" y="6095"/>
                </a:lnTo>
                <a:lnTo>
                  <a:pt x="48768" y="4571"/>
                </a:lnTo>
                <a:lnTo>
                  <a:pt x="46482" y="3809"/>
                </a:lnTo>
                <a:lnTo>
                  <a:pt x="42672" y="2285"/>
                </a:lnTo>
                <a:lnTo>
                  <a:pt x="38100" y="1523"/>
                </a:lnTo>
                <a:lnTo>
                  <a:pt x="35052" y="0"/>
                </a:ln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1640" y="6201"/>
                </a:lnTo>
                <a:lnTo>
                  <a:pt x="5629" y="12463"/>
                </a:lnTo>
                <a:lnTo>
                  <a:pt x="1756" y="20304"/>
                </a:lnTo>
                <a:lnTo>
                  <a:pt x="0" y="28956"/>
                </a:lnTo>
                <a:lnTo>
                  <a:pt x="0" y="35052"/>
                </a:lnTo>
                <a:lnTo>
                  <a:pt x="15240" y="57912"/>
                </a:lnTo>
                <a:lnTo>
                  <a:pt x="17830" y="59790"/>
                </a:lnTo>
                <a:lnTo>
                  <a:pt x="17830" y="57886"/>
                </a:lnTo>
                <a:lnTo>
                  <a:pt x="24384" y="61722"/>
                </a:lnTo>
                <a:lnTo>
                  <a:pt x="27432" y="62484"/>
                </a:lnTo>
                <a:lnTo>
                  <a:pt x="35052" y="62484"/>
                </a:lnTo>
                <a:lnTo>
                  <a:pt x="37338" y="61722"/>
                </a:lnTo>
                <a:lnTo>
                  <a:pt x="38862" y="60960"/>
                </a:lnTo>
                <a:lnTo>
                  <a:pt x="41148" y="60198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49530" y="56388"/>
                </a:lnTo>
                <a:lnTo>
                  <a:pt x="52578" y="53340"/>
                </a:lnTo>
                <a:lnTo>
                  <a:pt x="55626" y="49530"/>
                </a:lnTo>
                <a:lnTo>
                  <a:pt x="57912" y="46482"/>
                </a:lnTo>
                <a:lnTo>
                  <a:pt x="62484" y="35052"/>
                </a:lnTo>
                <a:close/>
              </a:path>
              <a:path w="62865" h="62864">
                <a:moveTo>
                  <a:pt x="21894" y="62737"/>
                </a:moveTo>
                <a:lnTo>
                  <a:pt x="17830" y="57886"/>
                </a:lnTo>
                <a:lnTo>
                  <a:pt x="17830" y="59790"/>
                </a:lnTo>
                <a:lnTo>
                  <a:pt x="21894" y="62737"/>
                </a:lnTo>
                <a:close/>
              </a:path>
            </a:pathLst>
          </a:custGeom>
          <a:solidFill>
            <a:srgbClr val="006533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7" name="object 1287"/>
          <p:cNvSpPr/>
          <p:nvPr/>
        </p:nvSpPr>
        <p:spPr>
          <a:xfrm>
            <a:off x="7662582" y="2780180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31242" y="0"/>
                </a:moveTo>
                <a:lnTo>
                  <a:pt x="27432" y="0"/>
                </a:lnTo>
                <a:lnTo>
                  <a:pt x="23622" y="1524"/>
                </a:lnTo>
                <a:lnTo>
                  <a:pt x="19812" y="2286"/>
                </a:lnTo>
                <a:lnTo>
                  <a:pt x="11640" y="6201"/>
                </a:lnTo>
                <a:lnTo>
                  <a:pt x="5629" y="12463"/>
                </a:lnTo>
                <a:lnTo>
                  <a:pt x="1756" y="20304"/>
                </a:lnTo>
                <a:lnTo>
                  <a:pt x="0" y="28956"/>
                </a:lnTo>
                <a:lnTo>
                  <a:pt x="0" y="35052"/>
                </a:lnTo>
                <a:lnTo>
                  <a:pt x="15240" y="57912"/>
                </a:lnTo>
                <a:lnTo>
                  <a:pt x="21894" y="62737"/>
                </a:lnTo>
                <a:lnTo>
                  <a:pt x="17830" y="57886"/>
                </a:lnTo>
                <a:lnTo>
                  <a:pt x="24384" y="61722"/>
                </a:lnTo>
                <a:lnTo>
                  <a:pt x="27432" y="62484"/>
                </a:lnTo>
                <a:lnTo>
                  <a:pt x="35052" y="62484"/>
                </a:lnTo>
                <a:lnTo>
                  <a:pt x="37338" y="61722"/>
                </a:lnTo>
                <a:lnTo>
                  <a:pt x="38862" y="60960"/>
                </a:lnTo>
                <a:lnTo>
                  <a:pt x="41148" y="60198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49530" y="56388"/>
                </a:lnTo>
                <a:lnTo>
                  <a:pt x="52578" y="53340"/>
                </a:lnTo>
                <a:lnTo>
                  <a:pt x="55626" y="49530"/>
                </a:lnTo>
                <a:lnTo>
                  <a:pt x="57912" y="46482"/>
                </a:lnTo>
                <a:lnTo>
                  <a:pt x="62484" y="35052"/>
                </a:lnTo>
                <a:lnTo>
                  <a:pt x="62484" y="27432"/>
                </a:lnTo>
                <a:lnTo>
                  <a:pt x="60960" y="22859"/>
                </a:lnTo>
                <a:lnTo>
                  <a:pt x="57912" y="15239"/>
                </a:lnTo>
                <a:lnTo>
                  <a:pt x="56388" y="13715"/>
                </a:lnTo>
                <a:lnTo>
                  <a:pt x="55626" y="11429"/>
                </a:lnTo>
                <a:lnTo>
                  <a:pt x="54102" y="10667"/>
                </a:lnTo>
                <a:lnTo>
                  <a:pt x="52578" y="8381"/>
                </a:lnTo>
                <a:lnTo>
                  <a:pt x="51816" y="7619"/>
                </a:lnTo>
                <a:lnTo>
                  <a:pt x="49530" y="6095"/>
                </a:lnTo>
                <a:lnTo>
                  <a:pt x="48768" y="4571"/>
                </a:lnTo>
                <a:lnTo>
                  <a:pt x="46482" y="3809"/>
                </a:lnTo>
                <a:lnTo>
                  <a:pt x="42672" y="2285"/>
                </a:lnTo>
                <a:lnTo>
                  <a:pt x="38100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8" name="object 1288"/>
          <p:cNvSpPr/>
          <p:nvPr/>
        </p:nvSpPr>
        <p:spPr>
          <a:xfrm>
            <a:off x="7802432" y="3440430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62226" y="33804"/>
                </a:moveTo>
                <a:lnTo>
                  <a:pt x="57398" y="13674"/>
                </a:lnTo>
                <a:lnTo>
                  <a:pt x="38862" y="1523"/>
                </a:lnTo>
                <a:lnTo>
                  <a:pt x="35052" y="0"/>
                </a:lnTo>
                <a:lnTo>
                  <a:pt x="27432" y="0"/>
                </a:lnTo>
                <a:lnTo>
                  <a:pt x="24384" y="1524"/>
                </a:lnTo>
                <a:lnTo>
                  <a:pt x="20574" y="3048"/>
                </a:lnTo>
                <a:lnTo>
                  <a:pt x="3048" y="19812"/>
                </a:lnTo>
                <a:lnTo>
                  <a:pt x="2286" y="21336"/>
                </a:lnTo>
                <a:lnTo>
                  <a:pt x="1524" y="23622"/>
                </a:lnTo>
                <a:lnTo>
                  <a:pt x="762" y="25146"/>
                </a:lnTo>
                <a:lnTo>
                  <a:pt x="0" y="27432"/>
                </a:lnTo>
                <a:lnTo>
                  <a:pt x="0" y="35052"/>
                </a:lnTo>
                <a:lnTo>
                  <a:pt x="3725" y="44924"/>
                </a:lnTo>
                <a:lnTo>
                  <a:pt x="9620" y="53168"/>
                </a:lnTo>
                <a:lnTo>
                  <a:pt x="17562" y="59212"/>
                </a:lnTo>
                <a:lnTo>
                  <a:pt x="27432" y="62484"/>
                </a:lnTo>
                <a:lnTo>
                  <a:pt x="33528" y="62484"/>
                </a:lnTo>
                <a:lnTo>
                  <a:pt x="54038" y="53034"/>
                </a:lnTo>
                <a:lnTo>
                  <a:pt x="62226" y="33804"/>
                </a:lnTo>
                <a:close/>
              </a:path>
            </a:pathLst>
          </a:custGeom>
          <a:solidFill>
            <a:srgbClr val="006533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9" name="object 1289"/>
          <p:cNvSpPr/>
          <p:nvPr/>
        </p:nvSpPr>
        <p:spPr>
          <a:xfrm>
            <a:off x="7802432" y="3440430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31242" y="0"/>
                </a:moveTo>
                <a:lnTo>
                  <a:pt x="27432" y="0"/>
                </a:lnTo>
                <a:lnTo>
                  <a:pt x="24384" y="1524"/>
                </a:lnTo>
                <a:lnTo>
                  <a:pt x="20574" y="3048"/>
                </a:lnTo>
                <a:lnTo>
                  <a:pt x="3048" y="19812"/>
                </a:lnTo>
                <a:lnTo>
                  <a:pt x="2286" y="21336"/>
                </a:lnTo>
                <a:lnTo>
                  <a:pt x="1524" y="23622"/>
                </a:lnTo>
                <a:lnTo>
                  <a:pt x="762" y="25146"/>
                </a:lnTo>
                <a:lnTo>
                  <a:pt x="0" y="27432"/>
                </a:lnTo>
                <a:lnTo>
                  <a:pt x="0" y="35052"/>
                </a:lnTo>
                <a:lnTo>
                  <a:pt x="3725" y="44924"/>
                </a:lnTo>
                <a:lnTo>
                  <a:pt x="9620" y="53168"/>
                </a:lnTo>
                <a:lnTo>
                  <a:pt x="17562" y="59212"/>
                </a:lnTo>
                <a:lnTo>
                  <a:pt x="27432" y="62484"/>
                </a:lnTo>
                <a:lnTo>
                  <a:pt x="33528" y="62484"/>
                </a:lnTo>
                <a:lnTo>
                  <a:pt x="54038" y="53034"/>
                </a:lnTo>
                <a:lnTo>
                  <a:pt x="62226" y="33804"/>
                </a:lnTo>
                <a:lnTo>
                  <a:pt x="57398" y="13674"/>
                </a:lnTo>
                <a:lnTo>
                  <a:pt x="38862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0" name="object 1290"/>
          <p:cNvSpPr/>
          <p:nvPr/>
        </p:nvSpPr>
        <p:spPr>
          <a:xfrm>
            <a:off x="7849496" y="3968899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62484" y="35052"/>
                </a:moveTo>
                <a:lnTo>
                  <a:pt x="62484" y="27432"/>
                </a:lnTo>
                <a:lnTo>
                  <a:pt x="61722" y="23621"/>
                </a:lnTo>
                <a:lnTo>
                  <a:pt x="60198" y="19811"/>
                </a:lnTo>
                <a:lnTo>
                  <a:pt x="57912" y="16001"/>
                </a:lnTo>
                <a:lnTo>
                  <a:pt x="57150" y="13715"/>
                </a:lnTo>
                <a:lnTo>
                  <a:pt x="56388" y="12191"/>
                </a:lnTo>
                <a:lnTo>
                  <a:pt x="54864" y="10667"/>
                </a:lnTo>
                <a:lnTo>
                  <a:pt x="52133" y="7594"/>
                </a:lnTo>
                <a:lnTo>
                  <a:pt x="49758" y="6159"/>
                </a:lnTo>
                <a:lnTo>
                  <a:pt x="46482" y="3809"/>
                </a:lnTo>
                <a:lnTo>
                  <a:pt x="42672" y="3047"/>
                </a:lnTo>
                <a:lnTo>
                  <a:pt x="39624" y="1523"/>
                </a:lnTo>
                <a:lnTo>
                  <a:pt x="35052" y="0"/>
                </a:lnTo>
                <a:lnTo>
                  <a:pt x="27432" y="0"/>
                </a:lnTo>
                <a:lnTo>
                  <a:pt x="0" y="29718"/>
                </a:lnTo>
                <a:lnTo>
                  <a:pt x="0" y="31242"/>
                </a:lnTo>
                <a:lnTo>
                  <a:pt x="16002" y="57912"/>
                </a:lnTo>
                <a:lnTo>
                  <a:pt x="19113" y="61912"/>
                </a:lnTo>
                <a:lnTo>
                  <a:pt x="22847" y="60147"/>
                </a:lnTo>
                <a:lnTo>
                  <a:pt x="25908" y="61722"/>
                </a:lnTo>
                <a:lnTo>
                  <a:pt x="27432" y="62484"/>
                </a:lnTo>
                <a:lnTo>
                  <a:pt x="35814" y="62484"/>
                </a:lnTo>
                <a:lnTo>
                  <a:pt x="37338" y="61722"/>
                </a:lnTo>
                <a:lnTo>
                  <a:pt x="39624" y="60960"/>
                </a:lnTo>
                <a:lnTo>
                  <a:pt x="41148" y="60960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50292" y="56388"/>
                </a:lnTo>
                <a:lnTo>
                  <a:pt x="56388" y="50292"/>
                </a:lnTo>
                <a:lnTo>
                  <a:pt x="60198" y="42672"/>
                </a:lnTo>
                <a:lnTo>
                  <a:pt x="61722" y="38862"/>
                </a:lnTo>
                <a:lnTo>
                  <a:pt x="62484" y="35052"/>
                </a:lnTo>
                <a:close/>
              </a:path>
            </a:pathLst>
          </a:custGeom>
          <a:solidFill>
            <a:srgbClr val="006533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1" name="object 1291"/>
          <p:cNvSpPr/>
          <p:nvPr/>
        </p:nvSpPr>
        <p:spPr>
          <a:xfrm>
            <a:off x="7849496" y="3968899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31242" y="0"/>
                </a:moveTo>
                <a:lnTo>
                  <a:pt x="0" y="29718"/>
                </a:lnTo>
                <a:lnTo>
                  <a:pt x="0" y="31242"/>
                </a:lnTo>
                <a:lnTo>
                  <a:pt x="16002" y="57912"/>
                </a:lnTo>
                <a:lnTo>
                  <a:pt x="19113" y="61912"/>
                </a:lnTo>
                <a:lnTo>
                  <a:pt x="22847" y="60147"/>
                </a:lnTo>
                <a:lnTo>
                  <a:pt x="25908" y="61722"/>
                </a:lnTo>
                <a:lnTo>
                  <a:pt x="27432" y="62484"/>
                </a:lnTo>
                <a:lnTo>
                  <a:pt x="35814" y="62484"/>
                </a:lnTo>
                <a:lnTo>
                  <a:pt x="37338" y="61722"/>
                </a:lnTo>
                <a:lnTo>
                  <a:pt x="39624" y="60960"/>
                </a:lnTo>
                <a:lnTo>
                  <a:pt x="41148" y="60960"/>
                </a:lnTo>
                <a:lnTo>
                  <a:pt x="42672" y="60198"/>
                </a:lnTo>
                <a:lnTo>
                  <a:pt x="44958" y="59436"/>
                </a:lnTo>
                <a:lnTo>
                  <a:pt x="46482" y="57912"/>
                </a:lnTo>
                <a:lnTo>
                  <a:pt x="50292" y="56388"/>
                </a:lnTo>
                <a:lnTo>
                  <a:pt x="56388" y="50292"/>
                </a:lnTo>
                <a:lnTo>
                  <a:pt x="60198" y="42672"/>
                </a:lnTo>
                <a:lnTo>
                  <a:pt x="61722" y="38862"/>
                </a:lnTo>
                <a:lnTo>
                  <a:pt x="62484" y="35052"/>
                </a:lnTo>
                <a:lnTo>
                  <a:pt x="62484" y="27432"/>
                </a:lnTo>
                <a:lnTo>
                  <a:pt x="61722" y="23621"/>
                </a:lnTo>
                <a:lnTo>
                  <a:pt x="60198" y="19811"/>
                </a:lnTo>
                <a:lnTo>
                  <a:pt x="57912" y="16001"/>
                </a:lnTo>
                <a:lnTo>
                  <a:pt x="57150" y="13715"/>
                </a:lnTo>
                <a:lnTo>
                  <a:pt x="56388" y="12191"/>
                </a:lnTo>
                <a:lnTo>
                  <a:pt x="54864" y="10667"/>
                </a:lnTo>
                <a:lnTo>
                  <a:pt x="52133" y="7594"/>
                </a:lnTo>
                <a:lnTo>
                  <a:pt x="49758" y="6159"/>
                </a:lnTo>
                <a:lnTo>
                  <a:pt x="46482" y="3809"/>
                </a:lnTo>
                <a:lnTo>
                  <a:pt x="42672" y="3047"/>
                </a:lnTo>
                <a:lnTo>
                  <a:pt x="39624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2" name="object 1292"/>
          <p:cNvSpPr/>
          <p:nvPr/>
        </p:nvSpPr>
        <p:spPr>
          <a:xfrm>
            <a:off x="7936230" y="4761604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62484" y="35052"/>
                </a:moveTo>
                <a:lnTo>
                  <a:pt x="62484" y="27432"/>
                </a:lnTo>
                <a:lnTo>
                  <a:pt x="61722" y="22859"/>
                </a:lnTo>
                <a:lnTo>
                  <a:pt x="60198" y="19049"/>
                </a:lnTo>
                <a:lnTo>
                  <a:pt x="57912" y="16001"/>
                </a:lnTo>
                <a:lnTo>
                  <a:pt x="57150" y="13715"/>
                </a:lnTo>
                <a:lnTo>
                  <a:pt x="56388" y="12191"/>
                </a:lnTo>
                <a:lnTo>
                  <a:pt x="54864" y="10667"/>
                </a:lnTo>
                <a:lnTo>
                  <a:pt x="51676" y="7111"/>
                </a:lnTo>
                <a:lnTo>
                  <a:pt x="50368" y="6527"/>
                </a:lnTo>
                <a:lnTo>
                  <a:pt x="47244" y="3809"/>
                </a:lnTo>
                <a:lnTo>
                  <a:pt x="43434" y="2285"/>
                </a:lnTo>
                <a:lnTo>
                  <a:pt x="38862" y="1523"/>
                </a:lnTo>
                <a:lnTo>
                  <a:pt x="35052" y="0"/>
                </a:lnTo>
                <a:lnTo>
                  <a:pt x="27432" y="0"/>
                </a:lnTo>
                <a:lnTo>
                  <a:pt x="23622" y="1524"/>
                </a:lnTo>
                <a:lnTo>
                  <a:pt x="20574" y="2286"/>
                </a:lnTo>
                <a:lnTo>
                  <a:pt x="16002" y="3810"/>
                </a:lnTo>
                <a:lnTo>
                  <a:pt x="12954" y="6096"/>
                </a:lnTo>
                <a:lnTo>
                  <a:pt x="6858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3048" y="19050"/>
                </a:lnTo>
                <a:lnTo>
                  <a:pt x="2286" y="21336"/>
                </a:lnTo>
                <a:lnTo>
                  <a:pt x="1524" y="22860"/>
                </a:lnTo>
                <a:lnTo>
                  <a:pt x="762" y="25146"/>
                </a:lnTo>
                <a:lnTo>
                  <a:pt x="0" y="26670"/>
                </a:lnTo>
                <a:lnTo>
                  <a:pt x="0" y="35052"/>
                </a:lnTo>
                <a:lnTo>
                  <a:pt x="4214" y="45694"/>
                </a:lnTo>
                <a:lnTo>
                  <a:pt x="9553" y="53392"/>
                </a:lnTo>
                <a:lnTo>
                  <a:pt x="16973" y="58778"/>
                </a:lnTo>
                <a:lnTo>
                  <a:pt x="27432" y="62484"/>
                </a:lnTo>
                <a:lnTo>
                  <a:pt x="35052" y="62484"/>
                </a:lnTo>
                <a:lnTo>
                  <a:pt x="44627" y="59453"/>
                </a:lnTo>
                <a:lnTo>
                  <a:pt x="51844" y="55016"/>
                </a:lnTo>
                <a:lnTo>
                  <a:pt x="57333" y="48407"/>
                </a:lnTo>
                <a:lnTo>
                  <a:pt x="61722" y="38862"/>
                </a:lnTo>
                <a:lnTo>
                  <a:pt x="62484" y="35052"/>
                </a:lnTo>
                <a:close/>
              </a:path>
            </a:pathLst>
          </a:custGeom>
          <a:solidFill>
            <a:srgbClr val="006533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3" name="object 1293"/>
          <p:cNvSpPr/>
          <p:nvPr/>
        </p:nvSpPr>
        <p:spPr>
          <a:xfrm>
            <a:off x="7936230" y="4761604"/>
            <a:ext cx="55469" cy="55469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31242" y="0"/>
                </a:moveTo>
                <a:lnTo>
                  <a:pt x="27432" y="0"/>
                </a:lnTo>
                <a:lnTo>
                  <a:pt x="23622" y="1524"/>
                </a:lnTo>
                <a:lnTo>
                  <a:pt x="20574" y="2286"/>
                </a:lnTo>
                <a:lnTo>
                  <a:pt x="16002" y="3810"/>
                </a:lnTo>
                <a:lnTo>
                  <a:pt x="12954" y="6096"/>
                </a:lnTo>
                <a:lnTo>
                  <a:pt x="6858" y="12192"/>
                </a:lnTo>
                <a:lnTo>
                  <a:pt x="4572" y="16002"/>
                </a:lnTo>
                <a:lnTo>
                  <a:pt x="3048" y="17526"/>
                </a:lnTo>
                <a:lnTo>
                  <a:pt x="3048" y="19050"/>
                </a:lnTo>
                <a:lnTo>
                  <a:pt x="2286" y="21336"/>
                </a:lnTo>
                <a:lnTo>
                  <a:pt x="1524" y="22860"/>
                </a:lnTo>
                <a:lnTo>
                  <a:pt x="762" y="25146"/>
                </a:lnTo>
                <a:lnTo>
                  <a:pt x="0" y="26670"/>
                </a:lnTo>
                <a:lnTo>
                  <a:pt x="0" y="35052"/>
                </a:lnTo>
                <a:lnTo>
                  <a:pt x="4214" y="45694"/>
                </a:lnTo>
                <a:lnTo>
                  <a:pt x="9553" y="53392"/>
                </a:lnTo>
                <a:lnTo>
                  <a:pt x="16973" y="58778"/>
                </a:lnTo>
                <a:lnTo>
                  <a:pt x="27432" y="62484"/>
                </a:lnTo>
                <a:lnTo>
                  <a:pt x="35052" y="62484"/>
                </a:lnTo>
                <a:lnTo>
                  <a:pt x="62484" y="35052"/>
                </a:lnTo>
                <a:lnTo>
                  <a:pt x="62484" y="27432"/>
                </a:lnTo>
                <a:lnTo>
                  <a:pt x="61722" y="22859"/>
                </a:lnTo>
                <a:lnTo>
                  <a:pt x="60198" y="19049"/>
                </a:lnTo>
                <a:lnTo>
                  <a:pt x="57912" y="16001"/>
                </a:lnTo>
                <a:lnTo>
                  <a:pt x="57150" y="13715"/>
                </a:lnTo>
                <a:lnTo>
                  <a:pt x="56388" y="12191"/>
                </a:lnTo>
                <a:lnTo>
                  <a:pt x="54864" y="10667"/>
                </a:lnTo>
                <a:lnTo>
                  <a:pt x="51676" y="7111"/>
                </a:lnTo>
                <a:lnTo>
                  <a:pt x="50368" y="6527"/>
                </a:lnTo>
                <a:lnTo>
                  <a:pt x="47244" y="3809"/>
                </a:lnTo>
                <a:lnTo>
                  <a:pt x="43434" y="2285"/>
                </a:lnTo>
                <a:lnTo>
                  <a:pt x="38862" y="1523"/>
                </a:lnTo>
                <a:lnTo>
                  <a:pt x="35052" y="0"/>
                </a:lnTo>
                <a:lnTo>
                  <a:pt x="31242" y="0"/>
                </a:lnTo>
                <a:close/>
              </a:path>
            </a:pathLst>
          </a:custGeom>
          <a:ln w="3175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4" name="object 1294"/>
          <p:cNvSpPr/>
          <p:nvPr/>
        </p:nvSpPr>
        <p:spPr>
          <a:xfrm>
            <a:off x="8023548" y="5554308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61822" y="35052"/>
                </a:moveTo>
                <a:lnTo>
                  <a:pt x="61822" y="27432"/>
                </a:lnTo>
                <a:lnTo>
                  <a:pt x="61060" y="22859"/>
                </a:lnTo>
                <a:lnTo>
                  <a:pt x="58012" y="15239"/>
                </a:lnTo>
                <a:lnTo>
                  <a:pt x="54964" y="12191"/>
                </a:lnTo>
                <a:lnTo>
                  <a:pt x="54202" y="10667"/>
                </a:lnTo>
                <a:lnTo>
                  <a:pt x="52144" y="6388"/>
                </a:lnTo>
                <a:lnTo>
                  <a:pt x="49071" y="6375"/>
                </a:lnTo>
                <a:lnTo>
                  <a:pt x="45820" y="3809"/>
                </a:lnTo>
                <a:lnTo>
                  <a:pt x="42010" y="2285"/>
                </a:lnTo>
                <a:lnTo>
                  <a:pt x="38200" y="1523"/>
                </a:lnTo>
                <a:lnTo>
                  <a:pt x="34390" y="0"/>
                </a:lnTo>
                <a:lnTo>
                  <a:pt x="27532" y="0"/>
                </a:lnTo>
                <a:lnTo>
                  <a:pt x="22960" y="1524"/>
                </a:lnTo>
                <a:lnTo>
                  <a:pt x="5036" y="13551"/>
                </a:lnTo>
                <a:lnTo>
                  <a:pt x="0" y="33151"/>
                </a:lnTo>
                <a:lnTo>
                  <a:pt x="7967" y="52178"/>
                </a:lnTo>
                <a:lnTo>
                  <a:pt x="29056" y="62484"/>
                </a:lnTo>
                <a:lnTo>
                  <a:pt x="34390" y="62484"/>
                </a:lnTo>
                <a:lnTo>
                  <a:pt x="41248" y="60198"/>
                </a:lnTo>
                <a:lnTo>
                  <a:pt x="42772" y="60198"/>
                </a:lnTo>
                <a:lnTo>
                  <a:pt x="45058" y="59436"/>
                </a:lnTo>
                <a:lnTo>
                  <a:pt x="46582" y="57912"/>
                </a:lnTo>
                <a:lnTo>
                  <a:pt x="49630" y="56388"/>
                </a:lnTo>
                <a:lnTo>
                  <a:pt x="52678" y="53340"/>
                </a:lnTo>
                <a:lnTo>
                  <a:pt x="54964" y="49530"/>
                </a:lnTo>
                <a:lnTo>
                  <a:pt x="58012" y="46482"/>
                </a:lnTo>
                <a:lnTo>
                  <a:pt x="61060" y="38862"/>
                </a:lnTo>
                <a:lnTo>
                  <a:pt x="61822" y="35052"/>
                </a:lnTo>
                <a:close/>
              </a:path>
            </a:pathLst>
          </a:custGeom>
          <a:solidFill>
            <a:srgbClr val="006533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5" name="object 1295"/>
          <p:cNvSpPr/>
          <p:nvPr/>
        </p:nvSpPr>
        <p:spPr>
          <a:xfrm>
            <a:off x="8023548" y="5554308"/>
            <a:ext cx="54909" cy="55469"/>
          </a:xfrm>
          <a:custGeom>
            <a:avLst/>
            <a:gdLst/>
            <a:ahLst/>
            <a:cxnLst/>
            <a:rect l="l" t="t" r="r" b="b"/>
            <a:pathLst>
              <a:path w="62229" h="62864">
                <a:moveTo>
                  <a:pt x="31342" y="0"/>
                </a:moveTo>
                <a:lnTo>
                  <a:pt x="27532" y="0"/>
                </a:lnTo>
                <a:lnTo>
                  <a:pt x="22960" y="1524"/>
                </a:lnTo>
                <a:lnTo>
                  <a:pt x="5036" y="13551"/>
                </a:lnTo>
                <a:lnTo>
                  <a:pt x="0" y="33151"/>
                </a:lnTo>
                <a:lnTo>
                  <a:pt x="7967" y="52178"/>
                </a:lnTo>
                <a:lnTo>
                  <a:pt x="29056" y="62484"/>
                </a:lnTo>
                <a:lnTo>
                  <a:pt x="34390" y="62484"/>
                </a:lnTo>
                <a:lnTo>
                  <a:pt x="38962" y="60960"/>
                </a:lnTo>
                <a:lnTo>
                  <a:pt x="41248" y="60198"/>
                </a:lnTo>
                <a:lnTo>
                  <a:pt x="42772" y="60198"/>
                </a:lnTo>
                <a:lnTo>
                  <a:pt x="45058" y="59436"/>
                </a:lnTo>
                <a:lnTo>
                  <a:pt x="46582" y="57912"/>
                </a:lnTo>
                <a:lnTo>
                  <a:pt x="49630" y="56388"/>
                </a:lnTo>
                <a:lnTo>
                  <a:pt x="52678" y="53340"/>
                </a:lnTo>
                <a:lnTo>
                  <a:pt x="54964" y="49530"/>
                </a:lnTo>
                <a:lnTo>
                  <a:pt x="58012" y="46482"/>
                </a:lnTo>
                <a:lnTo>
                  <a:pt x="61060" y="38862"/>
                </a:lnTo>
                <a:lnTo>
                  <a:pt x="61822" y="35052"/>
                </a:lnTo>
                <a:lnTo>
                  <a:pt x="61822" y="27432"/>
                </a:lnTo>
                <a:lnTo>
                  <a:pt x="61060" y="22859"/>
                </a:lnTo>
                <a:lnTo>
                  <a:pt x="58012" y="15239"/>
                </a:lnTo>
                <a:lnTo>
                  <a:pt x="54964" y="12191"/>
                </a:lnTo>
                <a:lnTo>
                  <a:pt x="54202" y="10667"/>
                </a:lnTo>
                <a:lnTo>
                  <a:pt x="52144" y="6388"/>
                </a:lnTo>
                <a:lnTo>
                  <a:pt x="49071" y="6375"/>
                </a:lnTo>
                <a:lnTo>
                  <a:pt x="45820" y="3809"/>
                </a:lnTo>
                <a:lnTo>
                  <a:pt x="42010" y="2285"/>
                </a:lnTo>
                <a:lnTo>
                  <a:pt x="38200" y="1523"/>
                </a:lnTo>
                <a:lnTo>
                  <a:pt x="34390" y="0"/>
                </a:lnTo>
                <a:lnTo>
                  <a:pt x="31342" y="0"/>
                </a:lnTo>
                <a:close/>
              </a:path>
            </a:pathLst>
          </a:custGeom>
          <a:ln w="3175">
            <a:solidFill>
              <a:srgbClr val="006533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96" name="object 1296"/>
          <p:cNvSpPr txBox="1"/>
          <p:nvPr/>
        </p:nvSpPr>
        <p:spPr>
          <a:xfrm>
            <a:off x="7733403" y="2681636"/>
            <a:ext cx="73399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6533"/>
                </a:solidFill>
                <a:latin typeface="Arial"/>
                <a:cs typeface="Arial"/>
              </a:rPr>
              <a:t>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97" name="object 1297"/>
          <p:cNvSpPr txBox="1"/>
          <p:nvPr/>
        </p:nvSpPr>
        <p:spPr>
          <a:xfrm>
            <a:off x="7873920" y="3342563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6533"/>
                </a:solidFill>
                <a:latin typeface="Arial"/>
                <a:cs typeface="Arial"/>
              </a:rPr>
              <a:t>510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98" name="object 1298"/>
          <p:cNvSpPr txBox="1"/>
          <p:nvPr/>
        </p:nvSpPr>
        <p:spPr>
          <a:xfrm>
            <a:off x="7920983" y="3871030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6533"/>
                </a:solidFill>
                <a:latin typeface="Arial"/>
                <a:cs typeface="Arial"/>
              </a:rPr>
              <a:t>680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99" name="object 1299"/>
          <p:cNvSpPr txBox="1"/>
          <p:nvPr/>
        </p:nvSpPr>
        <p:spPr>
          <a:xfrm>
            <a:off x="8007720" y="4663066"/>
            <a:ext cx="175932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6533"/>
                </a:solidFill>
                <a:latin typeface="Arial"/>
                <a:cs typeface="Arial"/>
              </a:rPr>
              <a:t>996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0" name="object 1300"/>
          <p:cNvSpPr txBox="1"/>
          <p:nvPr/>
        </p:nvSpPr>
        <p:spPr>
          <a:xfrm>
            <a:off x="8094457" y="5455770"/>
            <a:ext cx="226919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spc="4" dirty="0">
                <a:solidFill>
                  <a:srgbClr val="006533"/>
                </a:solidFill>
                <a:latin typeface="Arial"/>
                <a:cs typeface="Arial"/>
              </a:rPr>
              <a:t>1312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1" name="object 1301"/>
          <p:cNvSpPr txBox="1"/>
          <p:nvPr/>
        </p:nvSpPr>
        <p:spPr>
          <a:xfrm>
            <a:off x="3790054" y="2950577"/>
            <a:ext cx="587749" cy="524434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R="38662" algn="ctr" defTabSz="806867">
              <a:spcBef>
                <a:spcPts val="101"/>
              </a:spcBef>
            </a:pPr>
            <a:r>
              <a:rPr sz="706" b="1" dirty="0">
                <a:solidFill>
                  <a:prstClr val="black"/>
                </a:solidFill>
                <a:latin typeface="Arial"/>
                <a:cs typeface="Arial"/>
              </a:rPr>
              <a:t>CL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  <a:p>
            <a:pPr marR="40904" algn="ctr" defTabSz="806867">
              <a:spcBef>
                <a:spcPts val="57"/>
              </a:spcBef>
            </a:pPr>
            <a:r>
              <a:rPr sz="706" spc="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706" spc="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= 102</a:t>
            </a:r>
            <a:r>
              <a:rPr sz="706" spc="-2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pcf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  <a:p>
            <a:pPr marR="40904" algn="ctr" defTabSz="806867">
              <a:spcBef>
                <a:spcPts val="53"/>
              </a:spcBef>
            </a:pPr>
            <a:r>
              <a:rPr sz="706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662" spc="-6" baseline="-22222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706" spc="9" dirty="0">
                <a:solidFill>
                  <a:prstClr val="black"/>
                </a:solidFill>
                <a:latin typeface="Arial"/>
                <a:cs typeface="Arial"/>
              </a:rPr>
              <a:t>105</a:t>
            </a:r>
            <a:r>
              <a:rPr sz="706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pcf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  <a:p>
            <a:pPr marR="4483" algn="r" defTabSz="806867">
              <a:spcBef>
                <a:spcPts val="432"/>
              </a:spcBef>
            </a:pP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2" name="object 1302"/>
          <p:cNvSpPr txBox="1"/>
          <p:nvPr/>
        </p:nvSpPr>
        <p:spPr>
          <a:xfrm>
            <a:off x="3783330" y="4319487"/>
            <a:ext cx="539563" cy="24307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3362" algn="ctr" defTabSz="806867">
              <a:spcBef>
                <a:spcPts val="101"/>
              </a:spcBef>
            </a:pPr>
            <a:r>
              <a:rPr sz="706" b="1" spc="9" dirty="0">
                <a:solidFill>
                  <a:prstClr val="black"/>
                </a:solidFill>
                <a:latin typeface="Arial"/>
                <a:cs typeface="Arial"/>
              </a:rPr>
              <a:t>SM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>
              <a:spcBef>
                <a:spcPts val="53"/>
              </a:spcBef>
            </a:pPr>
            <a:r>
              <a:rPr sz="706" spc="-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662" spc="-6" baseline="-22222" dirty="0">
                <a:solidFill>
                  <a:prstClr val="black"/>
                </a:solidFill>
                <a:latin typeface="Arial"/>
                <a:cs typeface="Arial"/>
              </a:rPr>
              <a:t>sat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= </a:t>
            </a:r>
            <a:r>
              <a:rPr sz="706" spc="9" dirty="0">
                <a:solidFill>
                  <a:prstClr val="black"/>
                </a:solidFill>
                <a:latin typeface="Arial"/>
                <a:cs typeface="Arial"/>
              </a:rPr>
              <a:t>115</a:t>
            </a:r>
            <a:r>
              <a:rPr sz="706" spc="-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706" spc="4" dirty="0">
                <a:solidFill>
                  <a:prstClr val="black"/>
                </a:solidFill>
                <a:latin typeface="Arial"/>
                <a:cs typeface="Arial"/>
              </a:rPr>
              <a:t>pcf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3" name="object 1303"/>
          <p:cNvSpPr/>
          <p:nvPr/>
        </p:nvSpPr>
        <p:spPr>
          <a:xfrm>
            <a:off x="3955228" y="3375156"/>
            <a:ext cx="210446" cy="962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04" name="object 1304"/>
          <p:cNvSpPr txBox="1"/>
          <p:nvPr/>
        </p:nvSpPr>
        <p:spPr>
          <a:xfrm>
            <a:off x="8080338" y="5568719"/>
            <a:ext cx="420780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b="1" spc="4" dirty="0">
                <a:solidFill>
                  <a:srgbClr val="FF0000"/>
                </a:solidFill>
                <a:latin typeface="Arial"/>
                <a:cs typeface="Arial"/>
              </a:rPr>
              <a:t>Use</a:t>
            </a:r>
            <a:r>
              <a:rPr sz="706" b="1" spc="-4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706" b="1" spc="4" dirty="0">
                <a:solidFill>
                  <a:srgbClr val="FF0000"/>
                </a:solidFill>
                <a:latin typeface="Arial"/>
                <a:cs typeface="Arial"/>
              </a:rPr>
              <a:t>1310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8" name="object 1308"/>
          <p:cNvSpPr txBox="1"/>
          <p:nvPr/>
        </p:nvSpPr>
        <p:spPr>
          <a:xfrm>
            <a:off x="4897419" y="6209554"/>
            <a:ext cx="82363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9" name="object 1309"/>
          <p:cNvSpPr txBox="1"/>
          <p:nvPr/>
        </p:nvSpPr>
        <p:spPr>
          <a:xfrm>
            <a:off x="5358634" y="6209554"/>
            <a:ext cx="261097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0" name="object 1310"/>
          <p:cNvSpPr txBox="1"/>
          <p:nvPr/>
        </p:nvSpPr>
        <p:spPr>
          <a:xfrm>
            <a:off x="6273053" y="6209554"/>
            <a:ext cx="82363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1" name="object 1311"/>
          <p:cNvSpPr txBox="1"/>
          <p:nvPr/>
        </p:nvSpPr>
        <p:spPr>
          <a:xfrm>
            <a:off x="6734269" y="6209554"/>
            <a:ext cx="260537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2" name="object 1312"/>
          <p:cNvSpPr txBox="1"/>
          <p:nvPr/>
        </p:nvSpPr>
        <p:spPr>
          <a:xfrm>
            <a:off x="7648687" y="6209554"/>
            <a:ext cx="82363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3" name="object 1313"/>
          <p:cNvSpPr txBox="1"/>
          <p:nvPr/>
        </p:nvSpPr>
        <p:spPr>
          <a:xfrm>
            <a:off x="8109903" y="6209554"/>
            <a:ext cx="261097" cy="130078"/>
          </a:xfrm>
          <a:prstGeom prst="rect">
            <a:avLst/>
          </a:prstGeom>
        </p:spPr>
        <p:txBody>
          <a:bodyPr vert="horz" wrap="square" lIns="0" tIns="1121" rIns="0" bIns="0" rtlCol="0">
            <a:spAutoFit/>
          </a:bodyPr>
          <a:lstStyle/>
          <a:p>
            <a:pPr marL="11206" defTabSz="806867">
              <a:spcBef>
                <a:spcPts val="9"/>
              </a:spcBef>
            </a:pP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838" spc="-4"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z="838" dirty="0">
                <a:solidFill>
                  <a:prstClr val="black"/>
                </a:solidFill>
                <a:latin typeface="Arial"/>
                <a:cs typeface="Arial"/>
              </a:rPr>
              <a:t>00</a:t>
            </a:r>
            <a:endParaRPr sz="83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4" name="object 131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315" name="object 1315"/>
          <p:cNvSpPr txBox="1"/>
          <p:nvPr/>
        </p:nvSpPr>
        <p:spPr>
          <a:xfrm>
            <a:off x="9343689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13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5" name="object 1305"/>
          <p:cNvSpPr txBox="1"/>
          <p:nvPr/>
        </p:nvSpPr>
        <p:spPr>
          <a:xfrm>
            <a:off x="8038651" y="4806271"/>
            <a:ext cx="420780" cy="12163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706" b="1" spc="4" dirty="0">
                <a:solidFill>
                  <a:srgbClr val="FF0000"/>
                </a:solidFill>
                <a:latin typeface="Arial"/>
                <a:cs typeface="Arial"/>
              </a:rPr>
              <a:t>Use</a:t>
            </a:r>
            <a:r>
              <a:rPr sz="706" b="1" spc="-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706" b="1" spc="4" dirty="0">
                <a:solidFill>
                  <a:srgbClr val="FF0000"/>
                </a:solidFill>
                <a:latin typeface="Arial"/>
                <a:cs typeface="Arial"/>
              </a:rPr>
              <a:t>1000</a:t>
            </a:r>
            <a:endParaRPr sz="706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07" name="object 1307"/>
          <p:cNvSpPr txBox="1"/>
          <p:nvPr/>
        </p:nvSpPr>
        <p:spPr>
          <a:xfrm>
            <a:off x="2870274" y="1720775"/>
            <a:ext cx="6439460" cy="55454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3530" spc="-4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2824" spc="-4" dirty="0">
                <a:solidFill>
                  <a:prstClr val="black"/>
                </a:solidFill>
                <a:latin typeface="Arial"/>
                <a:cs typeface="Arial"/>
              </a:rPr>
              <a:t>O </a:t>
            </a:r>
            <a:r>
              <a:rPr sz="3530" spc="-31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1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r>
              <a:rPr sz="3530" spc="-31" dirty="0">
                <a:solidFill>
                  <a:prstClr val="black"/>
                </a:solidFill>
                <a:latin typeface="Arial"/>
                <a:cs typeface="Arial"/>
              </a:rPr>
              <a:t>: </a:t>
            </a:r>
            <a:r>
              <a:rPr sz="3530" spc="-4" dirty="0">
                <a:solidFill>
                  <a:prstClr val="black"/>
                </a:solidFill>
                <a:latin typeface="Arial"/>
                <a:cs typeface="Arial"/>
              </a:rPr>
              <a:t>E</a:t>
            </a:r>
            <a:r>
              <a:rPr sz="2824" spc="-4" dirty="0">
                <a:solidFill>
                  <a:prstClr val="black"/>
                </a:solidFill>
                <a:latin typeface="Arial"/>
                <a:cs typeface="Arial"/>
              </a:rPr>
              <a:t>XAMPLE</a:t>
            </a:r>
            <a:r>
              <a:rPr sz="2824" spc="2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4" dirty="0">
                <a:solidFill>
                  <a:prstClr val="black"/>
                </a:solidFill>
                <a:latin typeface="Arial"/>
                <a:cs typeface="Arial"/>
              </a:rPr>
              <a:t>P</a:t>
            </a:r>
            <a:r>
              <a:rPr sz="2824" spc="-4" dirty="0">
                <a:solidFill>
                  <a:prstClr val="black"/>
                </a:solidFill>
                <a:latin typeface="Arial"/>
                <a:cs typeface="Arial"/>
              </a:rPr>
              <a:t>ROBLEM</a:t>
            </a:r>
            <a:endParaRPr sz="2824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17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-791497" y="160613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3700299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 dirty="0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21865" y="6009042"/>
            <a:ext cx="2118472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6.3a.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02574" y="5981310"/>
            <a:ext cx="1662953" cy="31678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87183" algn="l"/>
              </a:tabLst>
            </a:pPr>
            <a:r>
              <a:rPr sz="1985" i="1" spc="-66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85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647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780" spc="-1647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647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4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i="1" spc="-2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spc="-2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985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780" spc="-2084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291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14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77576" y="5616900"/>
            <a:ext cx="1125631" cy="31678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23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4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sz="1985" i="1" spc="-284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853" spc="-1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1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02593" y="5676731"/>
            <a:ext cx="1317812" cy="3168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387183" algn="l"/>
              </a:tabLst>
            </a:pPr>
            <a:r>
              <a:rPr sz="2978" i="1" spc="-99" baseline="13580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978" i="1" spc="-291" baseline="135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324" i="1" spc="-1099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780" spc="-1647" baseline="17195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647" baseline="17195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2780" spc="19" baseline="14550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780" spc="53" baseline="145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780" i="1" spc="26" baseline="14550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780" i="1" spc="-403" baseline="145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324" spc="-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324" spc="-17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780" spc="-59" baseline="14550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2978" i="1" spc="-59" baseline="1358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978" i="1" spc="-297" baseline="135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324" i="1" spc="-4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132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57578" y="2423472"/>
            <a:ext cx="3466328" cy="35226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343689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14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19195" y="1530079"/>
            <a:ext cx="5541309" cy="4106154"/>
          </a:xfrm>
          <a:prstGeom prst="rect">
            <a:avLst/>
          </a:prstGeom>
        </p:spPr>
        <p:txBody>
          <a:bodyPr vert="horz" wrap="square" lIns="0" tIns="201706" rIns="0" bIns="0" rtlCol="0">
            <a:spAutoFit/>
          </a:bodyPr>
          <a:lstStyle/>
          <a:p>
            <a:pPr marL="11206" defTabSz="806867">
              <a:spcBef>
                <a:spcPts val="1588"/>
              </a:spcBef>
            </a:pPr>
            <a:r>
              <a:rPr sz="3530" spc="-22" dirty="0">
                <a:solidFill>
                  <a:prstClr val="black"/>
                </a:solidFill>
                <a:latin typeface="Arial"/>
                <a:cs typeface="Arial"/>
              </a:rPr>
              <a:t>U</a:t>
            </a:r>
            <a:r>
              <a:rPr sz="2824" spc="-22" dirty="0">
                <a:solidFill>
                  <a:prstClr val="black"/>
                </a:solidFill>
                <a:latin typeface="Arial"/>
                <a:cs typeface="Arial"/>
              </a:rPr>
              <a:t>PWARD</a:t>
            </a:r>
            <a:r>
              <a:rPr sz="282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35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5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endParaRPr sz="2824">
              <a:solidFill>
                <a:prstClr val="black"/>
              </a:solidFill>
              <a:latin typeface="Arial"/>
              <a:cs typeface="Arial"/>
            </a:endParaRPr>
          </a:p>
          <a:p>
            <a:pPr marL="1649593" defTabSz="806867">
              <a:spcBef>
                <a:spcPts val="750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-62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A: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1658559" defTabSz="806867">
              <a:spcBef>
                <a:spcPts val="463"/>
              </a:spcBef>
            </a:pPr>
            <a:r>
              <a:rPr sz="1721" i="1" spc="-57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721" i="1" spc="-5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1632" spc="-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632" spc="-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721" spc="-26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721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721" i="1" spc="-31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721" baseline="-1923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67524" defTabSz="806867">
              <a:spcBef>
                <a:spcPts val="410"/>
              </a:spcBef>
            </a:pPr>
            <a:r>
              <a:rPr sz="1632" i="1" spc="-4" dirty="0">
                <a:solidFill>
                  <a:prstClr val="black"/>
                </a:solidFill>
                <a:latin typeface="Times New Roman"/>
                <a:cs typeface="Times New Roman"/>
              </a:rPr>
              <a:t>u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1632" spc="-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632" spc="-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721" spc="-26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721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721" i="1" spc="-22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721" baseline="-1923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57998" defTabSz="806867">
              <a:spcBef>
                <a:spcPts val="419"/>
              </a:spcBef>
            </a:pPr>
            <a:r>
              <a:rPr sz="1721" i="1" spc="-57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721" i="1" spc="-1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449" spc="-1197" baseline="300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1721" i="1" spc="-1197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1721" i="1" spc="165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spc="-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632" spc="-12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57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721" i="1" spc="-1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1721" i="1" spc="3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spc="-4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632" spc="-17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i="1" spc="-4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632" i="1" spc="-25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21" i="1" spc="-13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1721" i="1" spc="165" baseline="-192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spc="-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632" spc="-2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32" spc="-4" dirty="0">
                <a:solidFill>
                  <a:prstClr val="black"/>
                </a:solidFill>
                <a:latin typeface="Times New Roman"/>
                <a:cs typeface="Times New Roman"/>
              </a:rPr>
              <a:t>0</a:t>
            </a:r>
            <a:endParaRPr sz="1632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defTabSz="806867">
              <a:spcBef>
                <a:spcPts val="44"/>
              </a:spcBef>
            </a:pPr>
            <a:endParaRPr sz="203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49593" defTabSz="806867"/>
            <a:r>
              <a:rPr sz="1765" b="1" u="heavy" spc="-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B: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1777348" indent="-182666" defTabSz="806867">
              <a:spcBef>
                <a:spcPts val="150"/>
              </a:spcBef>
              <a:buSzPct val="150000"/>
              <a:buFont typeface="Symbol"/>
              <a:buChar char=""/>
              <a:tabLst>
                <a:tab pos="1777908" algn="l"/>
              </a:tabLst>
            </a:pP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985" i="1" spc="-9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i="1" spc="-3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spc="-2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985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605328" defTabSz="806867">
              <a:spcBef>
                <a:spcPts val="481"/>
              </a:spcBef>
            </a:pPr>
            <a:r>
              <a:rPr sz="1853" i="1" spc="62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985" i="1" spc="92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985" i="1" spc="258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-2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57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853" i="1" spc="57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spc="8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985" spc="-3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i="1" spc="-2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spc="-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985" spc="6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-10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spc="-13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985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777348" indent="-182666" defTabSz="806867">
              <a:spcBef>
                <a:spcPts val="485"/>
              </a:spcBef>
              <a:buSzPct val="150000"/>
              <a:buFont typeface="Symbol"/>
              <a:buChar char=""/>
              <a:tabLst>
                <a:tab pos="1777908" algn="l"/>
                <a:tab pos="1970660" algn="l"/>
              </a:tabLst>
            </a:pPr>
            <a:r>
              <a:rPr sz="1985" i="1" spc="-1647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780" spc="-1647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647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-14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66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85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1985" i="1" spc="112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62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985" i="1" spc="92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594122" defTabSz="806867">
              <a:spcBef>
                <a:spcPts val="468"/>
              </a:spcBef>
              <a:tabLst>
                <a:tab pos="1970660" algn="l"/>
              </a:tabLst>
            </a:pPr>
            <a:r>
              <a:rPr sz="1985" i="1" spc="-66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85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647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780" spc="-1647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647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-2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8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spc="2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985" i="1" spc="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sz="1985" i="1" spc="5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i="1" spc="-2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spc="-2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985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1985" i="1" spc="-165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853" spc="-13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57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853" i="1" spc="57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85" spc="8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985" spc="-4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-4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i="1" spc="-2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spc="-6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1985" spc="72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-10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spc="-13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985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85" i="1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13" baseline="-2037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985" baseline="-2037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-791497" y="160613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</a:t>
            </a:r>
            <a:r>
              <a:rPr lang="en-US" sz="4000" dirty="0" err="1">
                <a:solidFill>
                  <a:srgbClr val="FF0000"/>
                </a:solidFill>
              </a:rPr>
              <a:t>StresS</a:t>
            </a:r>
            <a:r>
              <a:rPr lang="en-US" sz="40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609231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7074273" y="5604062"/>
            <a:ext cx="298076" cy="0"/>
          </a:xfrm>
          <a:custGeom>
            <a:avLst/>
            <a:gdLst/>
            <a:ahLst/>
            <a:cxnLst/>
            <a:rect l="l" t="t" r="r" b="b"/>
            <a:pathLst>
              <a:path w="337820">
                <a:moveTo>
                  <a:pt x="0" y="0"/>
                </a:moveTo>
                <a:lnTo>
                  <a:pt x="337566" y="0"/>
                </a:lnTo>
              </a:path>
            </a:pathLst>
          </a:custGeom>
          <a:ln w="114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594002" y="5604062"/>
            <a:ext cx="1942540" cy="0"/>
          </a:xfrm>
          <a:custGeom>
            <a:avLst/>
            <a:gdLst/>
            <a:ahLst/>
            <a:cxnLst/>
            <a:rect l="l" t="t" r="r" b="b"/>
            <a:pathLst>
              <a:path w="2201545">
                <a:moveTo>
                  <a:pt x="0" y="0"/>
                </a:moveTo>
                <a:lnTo>
                  <a:pt x="2201418" y="0"/>
                </a:lnTo>
              </a:path>
            </a:pathLst>
          </a:custGeom>
          <a:ln w="114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48396" y="5313163"/>
            <a:ext cx="1437154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Change in</a:t>
            </a:r>
            <a:r>
              <a:rPr sz="1588" spc="-37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Head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18096" y="5441590"/>
            <a:ext cx="133350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endParaRPr sz="1588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86599" y="5600252"/>
            <a:ext cx="2438400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511015" algn="l"/>
              </a:tabLst>
            </a:pPr>
            <a:r>
              <a:rPr sz="1588" i="1" spc="-4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588" i="1" spc="-22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55" spc="6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2	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Length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of Water</a:t>
            </a:r>
            <a:r>
              <a:rPr sz="1588" spc="-5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Flow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63247" y="5313163"/>
            <a:ext cx="123265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58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374142" y="3229983"/>
            <a:ext cx="350744" cy="0"/>
          </a:xfrm>
          <a:custGeom>
            <a:avLst/>
            <a:gdLst/>
            <a:ahLst/>
            <a:cxnLst/>
            <a:rect l="l" t="t" r="r" b="b"/>
            <a:pathLst>
              <a:path w="397509">
                <a:moveTo>
                  <a:pt x="0" y="0"/>
                </a:moveTo>
                <a:lnTo>
                  <a:pt x="397002" y="0"/>
                </a:lnTo>
              </a:path>
            </a:pathLst>
          </a:custGeom>
          <a:ln w="134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829325" y="4289611"/>
            <a:ext cx="350744" cy="0"/>
          </a:xfrm>
          <a:custGeom>
            <a:avLst/>
            <a:gdLst/>
            <a:ahLst/>
            <a:cxnLst/>
            <a:rect l="l" t="t" r="r" b="b"/>
            <a:pathLst>
              <a:path w="397509">
                <a:moveTo>
                  <a:pt x="0" y="0"/>
                </a:moveTo>
                <a:lnTo>
                  <a:pt x="397002" y="0"/>
                </a:lnTo>
              </a:path>
            </a:pathLst>
          </a:custGeom>
          <a:ln w="134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010400" y="4988186"/>
            <a:ext cx="350744" cy="0"/>
          </a:xfrm>
          <a:custGeom>
            <a:avLst/>
            <a:gdLst/>
            <a:ahLst/>
            <a:cxnLst/>
            <a:rect l="l" t="t" r="r" b="b"/>
            <a:pathLst>
              <a:path w="397510">
                <a:moveTo>
                  <a:pt x="0" y="0"/>
                </a:moveTo>
                <a:lnTo>
                  <a:pt x="397002" y="0"/>
                </a:lnTo>
              </a:path>
            </a:pathLst>
          </a:custGeom>
          <a:ln w="134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32550" y="4929124"/>
            <a:ext cx="133350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i="1" spc="18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85455" y="4929124"/>
            <a:ext cx="133350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i="1" spc="18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450803" y="4231226"/>
            <a:ext cx="133350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i="1" spc="18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83099" y="4231226"/>
            <a:ext cx="133350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i="1" spc="18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081695" y="3170918"/>
            <a:ext cx="133350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i="1" spc="18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26753" y="4985650"/>
            <a:ext cx="193862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17514" y="4647458"/>
            <a:ext cx="141194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845702" y="4287757"/>
            <a:ext cx="193862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935799" y="3949564"/>
            <a:ext cx="141194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390538" y="3227454"/>
            <a:ext cx="193862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481299" y="2889262"/>
            <a:ext cx="141194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01933" y="4785234"/>
            <a:ext cx="212912" cy="314513"/>
          </a:xfrm>
          <a:prstGeom prst="rect">
            <a:avLst/>
          </a:prstGeom>
        </p:spPr>
        <p:txBody>
          <a:bodyPr vert="horz" wrap="square" lIns="0" tIns="15688" rIns="0" bIns="0" rtlCol="0">
            <a:spAutoFit/>
          </a:bodyPr>
          <a:lstStyle/>
          <a:p>
            <a:pPr marL="11206" defTabSz="806867">
              <a:spcBef>
                <a:spcPts val="124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941" i="1" spc="-3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941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220195" y="4087341"/>
            <a:ext cx="212912" cy="314513"/>
          </a:xfrm>
          <a:prstGeom prst="rect">
            <a:avLst/>
          </a:prstGeom>
        </p:spPr>
        <p:txBody>
          <a:bodyPr vert="horz" wrap="square" lIns="0" tIns="15688" rIns="0" bIns="0" rtlCol="0">
            <a:spAutoFit/>
          </a:bodyPr>
          <a:lstStyle/>
          <a:p>
            <a:pPr marL="11206" defTabSz="806867">
              <a:spcBef>
                <a:spcPts val="124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941" i="1" spc="-3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941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224432" y="5116039"/>
            <a:ext cx="105895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spc="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042685" y="4418141"/>
            <a:ext cx="105895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spc="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588172" y="3357832"/>
            <a:ext cx="105895" cy="2115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1279" spc="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7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765030" y="3027038"/>
            <a:ext cx="298637" cy="314513"/>
          </a:xfrm>
          <a:prstGeom prst="rect">
            <a:avLst/>
          </a:prstGeom>
        </p:spPr>
        <p:txBody>
          <a:bodyPr vert="horz" wrap="square" lIns="0" tIns="15688" rIns="0" bIns="0" rtlCol="0">
            <a:spAutoFit/>
          </a:bodyPr>
          <a:lstStyle/>
          <a:p>
            <a:pPr marL="11206" defTabSz="806867">
              <a:spcBef>
                <a:spcPts val="124"/>
              </a:spcBef>
            </a:pPr>
            <a:r>
              <a:rPr sz="1853" i="1" spc="97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spc="-35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941" i="1" spc="-3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941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913346" y="4785234"/>
            <a:ext cx="1063438" cy="314513"/>
          </a:xfrm>
          <a:prstGeom prst="rect">
            <a:avLst/>
          </a:prstGeom>
        </p:spPr>
        <p:txBody>
          <a:bodyPr vert="horz" wrap="square" lIns="0" tIns="15688" rIns="0" bIns="0" rtlCol="0">
            <a:spAutoFit/>
          </a:bodyPr>
          <a:lstStyle/>
          <a:p>
            <a:pPr marL="11206" defTabSz="806867">
              <a:spcBef>
                <a:spcPts val="124"/>
              </a:spcBef>
              <a:tabLst>
                <a:tab pos="391666" algn="l"/>
              </a:tabLst>
            </a:pPr>
            <a:r>
              <a:rPr sz="1941" i="1" spc="-44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41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780" spc="-2091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2091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941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41" i="1" spc="-1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780" spc="-2091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304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913371" y="4087341"/>
            <a:ext cx="1881468" cy="314513"/>
          </a:xfrm>
          <a:prstGeom prst="rect">
            <a:avLst/>
          </a:prstGeom>
        </p:spPr>
        <p:txBody>
          <a:bodyPr vert="horz" wrap="square" lIns="0" tIns="15688" rIns="0" bIns="0" rtlCol="0">
            <a:spAutoFit/>
          </a:bodyPr>
          <a:lstStyle/>
          <a:p>
            <a:pPr marL="11206" defTabSz="806867">
              <a:spcBef>
                <a:spcPts val="124"/>
              </a:spcBef>
              <a:tabLst>
                <a:tab pos="391666" algn="l"/>
                <a:tab pos="1619336" algn="l"/>
              </a:tabLst>
            </a:pPr>
            <a:r>
              <a:rPr sz="1941" i="1" spc="-44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41" i="1" spc="-2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-1449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780" spc="-1449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449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9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941" i="1" spc="9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41" i="1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13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1919" i="1" spc="33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2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3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41" spc="-31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4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853" spc="-2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913380" y="3040540"/>
            <a:ext cx="1423147" cy="853306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21853" defTabSz="806867">
              <a:spcBef>
                <a:spcPts val="101"/>
              </a:spcBef>
            </a:pPr>
            <a:r>
              <a:rPr sz="1853" i="1" spc="35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919" i="1" spc="53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62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853" i="1" spc="62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19" spc="92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1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i="1" spc="-9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  <a:p>
            <a:pPr marL="11206" defTabSz="806867">
              <a:spcBef>
                <a:spcPts val="1994"/>
              </a:spcBef>
              <a:tabLst>
                <a:tab pos="391666" algn="l"/>
              </a:tabLst>
            </a:pPr>
            <a:r>
              <a:rPr sz="1941" i="1" spc="-44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41" i="1" spc="-2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-1628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780" spc="-1628" baseline="3968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780" spc="-1628" baseline="396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44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41" i="1" spc="-26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26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919" i="1" spc="152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853" spc="-20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35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919" i="1" spc="53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919" baseline="-21072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967804" y="5469142"/>
            <a:ext cx="1064559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830960" algn="l"/>
              </a:tabLst>
            </a:pPr>
            <a:r>
              <a:rPr sz="1765" b="1" spc="-9" dirty="0">
                <a:solidFill>
                  <a:srgbClr val="800000"/>
                </a:solidFill>
                <a:latin typeface="Arial"/>
                <a:cs typeface="Arial"/>
              </a:rPr>
              <a:t>NOTE:	</a:t>
            </a:r>
            <a:r>
              <a:rPr sz="2382" i="1" baseline="13888" dirty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sz="2382" i="1" spc="-59" baseline="138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382" baseline="13888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endParaRPr sz="2382" baseline="13888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157578" y="2423472"/>
            <a:ext cx="3466328" cy="35226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090846" y="5811893"/>
            <a:ext cx="793376" cy="531251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3177" spc="-9" dirty="0">
                <a:solidFill>
                  <a:prstClr val="black"/>
                </a:solidFill>
                <a:latin typeface="Symbol"/>
                <a:cs typeface="Symbol"/>
              </a:rPr>
              <a:t></a:t>
            </a:r>
            <a:r>
              <a:rPr sz="3353" i="1" spc="-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3353" i="1" spc="-52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-2793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4765" spc="-2793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endParaRPr sz="4765" baseline="3086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098030" y="5811893"/>
            <a:ext cx="1897156" cy="531251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3177" spc="13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40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3353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2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4765" spc="-3593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4765" spc="-502" baseline="308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3177" spc="-3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22" dirty="0">
                <a:solidFill>
                  <a:prstClr val="black"/>
                </a:solidFill>
                <a:latin typeface="Times New Roman"/>
                <a:cs typeface="Times New Roman"/>
              </a:rPr>
              <a:t>iz</a:t>
            </a:r>
            <a:r>
              <a:rPr sz="3353" i="1" spc="-22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3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13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3309" baseline="-200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131362" y="6023882"/>
            <a:ext cx="2809315" cy="392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01526" defTabSz="806867">
              <a:lnSpc>
                <a:spcPts val="1452"/>
              </a:lnSpc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6.3a.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marL="11206" defTabSz="806867">
              <a:spcBef>
                <a:spcPts val="53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2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343689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15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319195" y="1720775"/>
            <a:ext cx="3733800" cy="111790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lnSpc>
                <a:spcPts val="4002"/>
              </a:lnSpc>
              <a:spcBef>
                <a:spcPts val="88"/>
              </a:spcBef>
            </a:pPr>
            <a:r>
              <a:rPr sz="3530" spc="-22" dirty="0">
                <a:solidFill>
                  <a:prstClr val="black"/>
                </a:solidFill>
                <a:latin typeface="Arial"/>
                <a:cs typeface="Arial"/>
              </a:rPr>
              <a:t>U</a:t>
            </a:r>
            <a:r>
              <a:rPr sz="2824" spc="-22" dirty="0">
                <a:solidFill>
                  <a:prstClr val="black"/>
                </a:solidFill>
                <a:latin typeface="Arial"/>
                <a:cs typeface="Arial"/>
              </a:rPr>
              <a:t>PWARD</a:t>
            </a:r>
            <a:r>
              <a:rPr sz="2824" spc="-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35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5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endParaRPr sz="2824">
              <a:solidFill>
                <a:prstClr val="black"/>
              </a:solidFill>
              <a:latin typeface="Arial"/>
              <a:cs typeface="Arial"/>
            </a:endParaRPr>
          </a:p>
          <a:p>
            <a:pPr marL="1588519" defTabSz="806867">
              <a:lnSpc>
                <a:spcPts val="1884"/>
              </a:lnSpc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-35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C: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1605328" defTabSz="806867">
              <a:spcBef>
                <a:spcPts val="388"/>
              </a:spcBef>
            </a:pPr>
            <a:r>
              <a:rPr sz="1941" i="1" spc="-44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941" i="1" spc="-4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26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C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19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941" i="1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26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w </a:t>
            </a: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853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941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941" i="1" spc="-34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19" i="1" spc="13" baseline="-21072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1919" baseline="-21072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3329708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179" y="211731"/>
            <a:ext cx="5950821" cy="6646269"/>
          </a:xfrm>
          <a:prstGeom prst="rect">
            <a:avLst/>
          </a:prstGeom>
        </p:spPr>
      </p:pic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57901"/>
              </p:ext>
            </p:extLst>
          </p:nvPr>
        </p:nvGraphicFramePr>
        <p:xfrm>
          <a:off x="80553" y="1636251"/>
          <a:ext cx="5383724" cy="311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84200" imgH="1143000" progId="Equation.3">
                  <p:embed/>
                </p:oleObj>
              </mc:Choice>
              <mc:Fallback>
                <p:oleObj name="Equation" r:id="rId4" imgW="1384200" imgH="1143000" progId="Equation.3">
                  <p:embed/>
                  <p:pic>
                    <p:nvPicPr>
                      <p:cNvPr id="2458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53" y="1636251"/>
                        <a:ext cx="5383724" cy="3115855"/>
                      </a:xfrm>
                      <a:prstGeom prst="rect">
                        <a:avLst/>
                      </a:prstGeom>
                      <a:blipFill dpi="0" rotWithShape="0">
                        <a:blip r:embed="rId6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-585020" y="191729"/>
            <a:ext cx="6384946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362049"/>
              </p:ext>
            </p:extLst>
          </p:nvPr>
        </p:nvGraphicFramePr>
        <p:xfrm>
          <a:off x="436510" y="5311724"/>
          <a:ext cx="5228787" cy="1007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54080" imgH="203040" progId="Equation.3">
                  <p:embed/>
                </p:oleObj>
              </mc:Choice>
              <mc:Fallback>
                <p:oleObj name="Equation" r:id="rId7" imgW="10540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510" y="5311724"/>
                        <a:ext cx="5228787" cy="1007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179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96894" y="5565248"/>
            <a:ext cx="3865162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48747" algn="ctr" defTabSz="806867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For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Most</a:t>
            </a:r>
            <a:r>
              <a:rPr sz="1588" b="1" spc="-22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Soils:</a:t>
            </a:r>
            <a:endParaRPr sz="1588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 defTabSz="806867"/>
            <a:r>
              <a:rPr sz="1588" b="1" i="1" spc="-4" dirty="0">
                <a:solidFill>
                  <a:srgbClr val="2D2D8A"/>
                </a:solidFill>
                <a:latin typeface="Arial"/>
                <a:cs typeface="Arial"/>
              </a:rPr>
              <a:t>i</a:t>
            </a:r>
            <a:r>
              <a:rPr sz="1588" b="1" i="1" spc="-6" baseline="-20833" dirty="0">
                <a:solidFill>
                  <a:srgbClr val="2D2D8A"/>
                </a:solidFill>
                <a:latin typeface="Arial"/>
                <a:cs typeface="Arial"/>
              </a:rPr>
              <a:t>cr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ranges from 0.9 to</a:t>
            </a:r>
            <a:r>
              <a:rPr sz="1588" b="1" spc="-57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1.1,</a:t>
            </a:r>
            <a:endParaRPr sz="1588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90199" y="4937087"/>
            <a:ext cx="479612" cy="0"/>
          </a:xfrm>
          <a:custGeom>
            <a:avLst/>
            <a:gdLst/>
            <a:ahLst/>
            <a:cxnLst/>
            <a:rect l="l" t="t" r="r" b="b"/>
            <a:pathLst>
              <a:path w="543559">
                <a:moveTo>
                  <a:pt x="0" y="0"/>
                </a:moveTo>
                <a:lnTo>
                  <a:pt x="543306" y="0"/>
                </a:lnTo>
              </a:path>
            </a:pathLst>
          </a:custGeom>
          <a:ln w="216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14989" y="5149329"/>
            <a:ext cx="200584" cy="333900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2074" i="1" spc="18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07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91174" y="4849455"/>
            <a:ext cx="244849" cy="333900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2074" i="1" spc="9" dirty="0">
                <a:solidFill>
                  <a:prstClr val="black"/>
                </a:solidFill>
                <a:latin typeface="Times New Roman"/>
                <a:cs typeface="Times New Roman"/>
              </a:rPr>
              <a:t>cr</a:t>
            </a:r>
            <a:endParaRPr sz="207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84945" y="4639686"/>
            <a:ext cx="128307" cy="47298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3000" i="1" dirty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endParaRPr sz="30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93112" y="4918559"/>
            <a:ext cx="179294" cy="499100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</a:pPr>
            <a:r>
              <a:rPr sz="3177" i="1" spc="-75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3177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67693" y="4352439"/>
            <a:ext cx="734546" cy="499035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  <a:tabLst>
                <a:tab pos="400632" algn="l"/>
              </a:tabLst>
            </a:pPr>
            <a:r>
              <a:rPr sz="4500" baseline="-38398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4500" baseline="-3839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4765" i="1" spc="-112" baseline="-3086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4765" i="1" spc="-463" baseline="-308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000" spc="-2259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endParaRPr sz="3000" dirty="0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21865" y="6009042"/>
            <a:ext cx="2118472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6.3a.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57578" y="2423472"/>
            <a:ext cx="3466328" cy="35226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077186" y="6120261"/>
            <a:ext cx="1837765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defTabSz="806867">
              <a:lnSpc>
                <a:spcPts val="1844"/>
              </a:lnSpc>
            </a:pPr>
            <a:r>
              <a:rPr sz="1588" spc="-4" dirty="0">
                <a:solidFill>
                  <a:srgbClr val="2D2D8A"/>
                </a:solidFill>
                <a:latin typeface="Arial"/>
                <a:cs typeface="Arial"/>
              </a:rPr>
              <a:t>with an average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of</a:t>
            </a:r>
            <a:r>
              <a:rPr sz="1588" spc="-35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srgbClr val="2D2D8A"/>
                </a:solidFill>
                <a:latin typeface="Arial"/>
                <a:cs typeface="Arial"/>
              </a:rPr>
              <a:t>1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343689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16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19196" y="1451969"/>
            <a:ext cx="5631516" cy="2877376"/>
          </a:xfrm>
          <a:prstGeom prst="rect">
            <a:avLst/>
          </a:prstGeom>
        </p:spPr>
        <p:txBody>
          <a:bodyPr vert="horz" wrap="square" lIns="0" tIns="280147" rIns="0" bIns="0" rtlCol="0">
            <a:spAutoFit/>
          </a:bodyPr>
          <a:lstStyle/>
          <a:p>
            <a:pPr marL="11206" defTabSz="806867">
              <a:spcBef>
                <a:spcPts val="2206"/>
              </a:spcBef>
            </a:pPr>
            <a:r>
              <a:rPr sz="3530" spc="-22" dirty="0">
                <a:solidFill>
                  <a:prstClr val="black"/>
                </a:solidFill>
                <a:latin typeface="Arial"/>
                <a:cs typeface="Arial"/>
              </a:rPr>
              <a:t>U</a:t>
            </a:r>
            <a:r>
              <a:rPr sz="2824" spc="-22" dirty="0">
                <a:solidFill>
                  <a:prstClr val="black"/>
                </a:solidFill>
                <a:latin typeface="Arial"/>
                <a:cs typeface="Arial"/>
              </a:rPr>
              <a:t>PWARD</a:t>
            </a:r>
            <a:r>
              <a:rPr sz="282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35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5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endParaRPr sz="2824" dirty="0">
              <a:solidFill>
                <a:prstClr val="black"/>
              </a:solidFill>
              <a:latin typeface="Arial"/>
              <a:cs typeface="Arial"/>
            </a:endParaRPr>
          </a:p>
          <a:p>
            <a:pPr marL="1659119" algn="ctr" defTabSz="806867">
              <a:spcBef>
                <a:spcPts val="1054"/>
              </a:spcBef>
            </a:pP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CRITICAL HYDRAULIC</a:t>
            </a:r>
            <a:r>
              <a:rPr sz="1765" b="1" spc="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GRADIENT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657438" algn="ctr" defTabSz="806867"/>
            <a:r>
              <a:rPr sz="1765" b="1" i="1" dirty="0">
                <a:solidFill>
                  <a:srgbClr val="2D2D8A"/>
                </a:solidFill>
                <a:latin typeface="Arial"/>
                <a:cs typeface="Arial"/>
              </a:rPr>
              <a:t>(i</a:t>
            </a:r>
            <a:r>
              <a:rPr sz="1721" b="1" i="1" baseline="-21367" dirty="0">
                <a:solidFill>
                  <a:srgbClr val="2D2D8A"/>
                </a:solidFill>
                <a:latin typeface="Arial"/>
                <a:cs typeface="Arial"/>
              </a:rPr>
              <a:t>cr</a:t>
            </a:r>
            <a:r>
              <a:rPr sz="1765" b="1" i="1" dirty="0">
                <a:solidFill>
                  <a:srgbClr val="2D2D8A"/>
                </a:solidFill>
                <a:latin typeface="Arial"/>
                <a:cs typeface="Arial"/>
              </a:rPr>
              <a:t>)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28897" defTabSz="806867">
              <a:spcBef>
                <a:spcPts val="657"/>
              </a:spcBef>
              <a:tabLst>
                <a:tab pos="2474951" algn="l"/>
              </a:tabLst>
            </a:pPr>
            <a:r>
              <a:rPr sz="3353" i="1" spc="-110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3353" i="1" spc="-45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-2793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4765" spc="-2793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4765" spc="-2793" baseline="3086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3177" spc="13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35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3353" i="1" spc="-35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2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4765" spc="-3593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4765" spc="-490" baseline="308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3177" spc="-3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4" dirty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sz="3309" i="1" spc="6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cr</a:t>
            </a:r>
            <a:r>
              <a:rPr sz="3309" i="1" spc="-337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40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3353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30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13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sz="3309" i="1" spc="331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3177" spc="-5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dirty="0">
                <a:solidFill>
                  <a:prstClr val="black"/>
                </a:solidFill>
                <a:latin typeface="Times New Roman"/>
                <a:cs typeface="Times New Roman"/>
              </a:rPr>
              <a:t>0</a:t>
            </a:r>
          </a:p>
          <a:p>
            <a:pPr marL="1654076" algn="ctr" defTabSz="806867">
              <a:spcBef>
                <a:spcPts val="1650"/>
              </a:spcBef>
            </a:pPr>
            <a:r>
              <a:rPr sz="1765" b="1" spc="-4" dirty="0">
                <a:solidFill>
                  <a:srgbClr val="800000"/>
                </a:solidFill>
                <a:latin typeface="Arial"/>
                <a:cs typeface="Arial"/>
              </a:rPr>
              <a:t>NO EFFECTIVE</a:t>
            </a:r>
            <a:r>
              <a:rPr sz="1765" b="1" spc="18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b="1" spc="-4" dirty="0">
                <a:solidFill>
                  <a:srgbClr val="800000"/>
                </a:solidFill>
                <a:latin typeface="Arial"/>
                <a:cs typeface="Arial"/>
              </a:rPr>
              <a:t>STRESS!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654637" algn="ctr" defTabSz="806867"/>
            <a:r>
              <a:rPr sz="1765" b="1" i="1" spc="-9" dirty="0">
                <a:solidFill>
                  <a:srgbClr val="2D2D8A"/>
                </a:solidFill>
                <a:latin typeface="Arial"/>
                <a:cs typeface="Arial"/>
              </a:rPr>
              <a:t>Known </a:t>
            </a:r>
            <a:r>
              <a:rPr sz="1765" b="1" i="1" spc="-4" dirty="0">
                <a:solidFill>
                  <a:srgbClr val="2D2D8A"/>
                </a:solidFill>
                <a:latin typeface="Arial"/>
                <a:cs typeface="Arial"/>
              </a:rPr>
              <a:t>as </a:t>
            </a:r>
            <a:r>
              <a:rPr sz="1765" b="1" i="1" spc="-4" dirty="0">
                <a:solidFill>
                  <a:srgbClr val="FF0000"/>
                </a:solidFill>
                <a:latin typeface="Arial"/>
                <a:cs typeface="Arial"/>
              </a:rPr>
              <a:t>Boiling or Quick</a:t>
            </a:r>
            <a:r>
              <a:rPr sz="1765" b="1" i="1" spc="-22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765" b="1" i="1" spc="-9" dirty="0">
                <a:solidFill>
                  <a:srgbClr val="FF0000"/>
                </a:solidFill>
                <a:latin typeface="Arial"/>
                <a:cs typeface="Arial"/>
              </a:rPr>
              <a:t>Condition</a:t>
            </a:r>
            <a:endParaRPr sz="1765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1393178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43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17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1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87075" y="2300305"/>
            <a:ext cx="6349115" cy="39439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74740" y="6225539"/>
            <a:ext cx="2127437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6.3b.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1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2726977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43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18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1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63190" y="2334771"/>
            <a:ext cx="3988316" cy="3549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65486" y="6190683"/>
            <a:ext cx="128307" cy="220690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</a:pPr>
            <a:r>
              <a:rPr sz="1368" i="1" spc="-9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136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76542" y="6040785"/>
            <a:ext cx="1564901" cy="326537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400071" algn="l"/>
                <a:tab pos="900440" algn="l"/>
              </a:tabLst>
            </a:pPr>
            <a:r>
              <a:rPr sz="2030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030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912" spc="-2197" baseline="378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912" spc="-2197" baseline="378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spc="6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	</a:t>
            </a:r>
            <a:r>
              <a:rPr sz="2030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912" spc="-2197" baseline="378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912" spc="-324" baseline="378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spc="-28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30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2030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75972" y="6190683"/>
            <a:ext cx="922244" cy="220690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  <a:tabLst>
                <a:tab pos="795660" algn="l"/>
              </a:tabLst>
            </a:pPr>
            <a:r>
              <a:rPr sz="1368" spc="-4" dirty="0">
                <a:solidFill>
                  <a:prstClr val="black"/>
                </a:solidFill>
                <a:latin typeface="Times New Roman"/>
                <a:cs typeface="Times New Roman"/>
              </a:rPr>
              <a:t>2	</a:t>
            </a:r>
            <a:r>
              <a:rPr sz="1368" i="1" spc="-9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36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28950" y="1620309"/>
            <a:ext cx="7032812" cy="4614460"/>
          </a:xfrm>
          <a:prstGeom prst="rect">
            <a:avLst/>
          </a:prstGeom>
        </p:spPr>
        <p:txBody>
          <a:bodyPr vert="horz" wrap="square" lIns="0" tIns="111498" rIns="0" bIns="0" rtlCol="0">
            <a:spAutoFit/>
          </a:bodyPr>
          <a:lstStyle/>
          <a:p>
            <a:pPr marL="982248" defTabSz="806867">
              <a:spcBef>
                <a:spcPts val="877"/>
              </a:spcBef>
            </a:pPr>
            <a:r>
              <a:rPr sz="3530" spc="-18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2824" spc="-18" dirty="0">
                <a:solidFill>
                  <a:prstClr val="black"/>
                </a:solidFill>
                <a:latin typeface="Arial"/>
                <a:cs typeface="Arial"/>
              </a:rPr>
              <a:t>OWNWARD</a:t>
            </a:r>
            <a:r>
              <a:rPr sz="2824" spc="-3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35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5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endParaRPr sz="2824" dirty="0">
              <a:solidFill>
                <a:prstClr val="black"/>
              </a:solidFill>
              <a:latin typeface="Arial"/>
              <a:cs typeface="Arial"/>
            </a:endParaRPr>
          </a:p>
          <a:p>
            <a:pPr marL="3013422" defTabSz="806867">
              <a:lnSpc>
                <a:spcPts val="1902"/>
              </a:lnSpc>
              <a:spcBef>
                <a:spcPts val="397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-106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A: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736266" algn="ctr" defTabSz="806867">
              <a:lnSpc>
                <a:spcPts val="2378"/>
              </a:lnSpc>
            </a:pPr>
            <a:r>
              <a:rPr sz="2162" i="1" spc="-71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7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2030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118" spc="-13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162" i="1" spc="-9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162" i="1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118" baseline="-2083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708250" algn="ctr" defTabSz="806867">
              <a:spcBef>
                <a:spcPts val="534"/>
              </a:spcBef>
            </a:pPr>
            <a:r>
              <a:rPr sz="2030" i="1" spc="9" dirty="0">
                <a:solidFill>
                  <a:prstClr val="black"/>
                </a:solidFill>
                <a:latin typeface="Times New Roman"/>
                <a:cs typeface="Times New Roman"/>
              </a:rPr>
              <a:t>u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A </a:t>
            </a:r>
            <a:r>
              <a:rPr sz="2030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-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118" spc="-13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162" i="1" spc="-9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162" i="1" spc="-32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118" baseline="-2083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296385" defTabSz="806867">
              <a:spcBef>
                <a:spcPts val="529"/>
              </a:spcBef>
            </a:pPr>
            <a:r>
              <a:rPr sz="2162" i="1" spc="-71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21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044" spc="-1468" baseline="3623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118" i="1" spc="-1468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2118" i="1" spc="218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15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62" i="1" spc="-71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162" i="1" spc="-14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2118" i="1" spc="5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2030" spc="-21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9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2030" i="1" spc="-30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118" i="1" spc="19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sz="2118" i="1" spc="218" baseline="-2083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030" spc="-3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spc="9" dirty="0">
                <a:solidFill>
                  <a:prstClr val="black"/>
                </a:solidFill>
                <a:latin typeface="Times New Roman"/>
                <a:cs typeface="Times New Roman"/>
              </a:rPr>
              <a:t>0</a:t>
            </a:r>
            <a:endParaRPr sz="203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013422" defTabSz="806867">
              <a:spcBef>
                <a:spcPts val="1645"/>
              </a:spcBef>
            </a:pPr>
            <a:r>
              <a:rPr sz="1765" b="1" u="heavy" spc="-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4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Arial"/>
                <a:cs typeface="Arial"/>
              </a:rPr>
              <a:t>B: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3147899" indent="-189389" defTabSz="806867">
              <a:spcBef>
                <a:spcPts val="322"/>
              </a:spcBef>
              <a:buSzPct val="148387"/>
              <a:buFont typeface="Symbol"/>
              <a:buChar char=""/>
              <a:tabLst>
                <a:tab pos="3148461" algn="l"/>
              </a:tabLst>
            </a:pP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52" spc="-1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030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 </a:t>
            </a:r>
            <a:r>
              <a:rPr sz="2052" spc="-1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2030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39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2052" baseline="-1971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2970278" defTabSz="806867">
              <a:spcBef>
                <a:spcPts val="525"/>
              </a:spcBef>
            </a:pPr>
            <a:r>
              <a:rPr sz="1941" i="1" spc="62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2052" i="1" spc="92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052" i="1" spc="265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spc="-3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spc="53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941" i="1" spc="5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52" spc="7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052" spc="-3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spc="-6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i="1" spc="-27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2052" spc="72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941" spc="-1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spc="-18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2030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7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052" baseline="-1971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147899" indent="-189389" defTabSz="806867">
              <a:spcBef>
                <a:spcPts val="529"/>
              </a:spcBef>
              <a:buSzPct val="148387"/>
              <a:buFont typeface="Symbol"/>
              <a:buChar char=""/>
              <a:tabLst>
                <a:tab pos="628123" algn="l"/>
                <a:tab pos="3148461" algn="l"/>
              </a:tabLst>
            </a:pPr>
            <a:r>
              <a:rPr sz="2052" i="1" spc="-1727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912" spc="-1727" baseline="378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912" spc="-1727" baseline="378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030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052" i="1" spc="112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941" spc="-20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57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2052" i="1" spc="8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endParaRPr sz="2052" baseline="-1971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2958511" defTabSz="806867">
              <a:spcBef>
                <a:spcPts val="507"/>
              </a:spcBef>
              <a:tabLst>
                <a:tab pos="3347936" algn="l"/>
              </a:tabLst>
            </a:pPr>
            <a:r>
              <a:rPr sz="2030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030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727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912" spc="-1727" baseline="378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912" spc="-1727" baseline="378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spc="-3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spc="18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941" i="1" spc="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52" spc="2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030" i="1" spc="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sz="2052" i="1" spc="4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spc="-6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i="1" spc="-27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spc="-1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2030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2052" i="1" spc="-172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941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94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spc="53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941" i="1" spc="5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52" spc="7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2052" spc="-39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spc="-6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i="1" spc="-27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2052" spc="6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941" spc="-14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spc="-18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2030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052" baseline="-1971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2958511" defTabSz="806867">
              <a:spcBef>
                <a:spcPts val="529"/>
              </a:spcBef>
              <a:tabLst>
                <a:tab pos="3347936" algn="l"/>
              </a:tabLst>
            </a:pPr>
            <a:r>
              <a:rPr sz="2030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2030" i="1" spc="-19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727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B</a:t>
            </a:r>
            <a:r>
              <a:rPr sz="2912" spc="-1727" baseline="378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912" spc="-1727" baseline="378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941" spc="5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941" i="1" spc="-27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sz="2052" spc="-265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spc="-40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2030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6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r>
              <a:rPr sz="2052" i="1" spc="158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941" spc="-23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30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sz="2052" i="1" spc="-278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941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941" spc="-1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41" i="1" spc="-22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2030" i="1" spc="-22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2030" i="1" spc="-18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052" i="1" spc="-13" baseline="-19713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2052" baseline="-19713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defTabSz="806867">
              <a:spcBef>
                <a:spcPts val="251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6.4a.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2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3976353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43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19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55447" y="5526069"/>
            <a:ext cx="298076" cy="0"/>
          </a:xfrm>
          <a:custGeom>
            <a:avLst/>
            <a:gdLst/>
            <a:ahLst/>
            <a:cxnLst/>
            <a:rect l="l" t="t" r="r" b="b"/>
            <a:pathLst>
              <a:path w="337820">
                <a:moveTo>
                  <a:pt x="0" y="0"/>
                </a:moveTo>
                <a:lnTo>
                  <a:pt x="337566" y="0"/>
                </a:lnTo>
              </a:path>
            </a:pathLst>
          </a:custGeom>
          <a:ln w="114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575177" y="5526069"/>
            <a:ext cx="1942540" cy="0"/>
          </a:xfrm>
          <a:custGeom>
            <a:avLst/>
            <a:gdLst/>
            <a:ahLst/>
            <a:cxnLst/>
            <a:rect l="l" t="t" r="r" b="b"/>
            <a:pathLst>
              <a:path w="2201545">
                <a:moveTo>
                  <a:pt x="0" y="0"/>
                </a:moveTo>
                <a:lnTo>
                  <a:pt x="2201418" y="0"/>
                </a:lnTo>
              </a:path>
            </a:pathLst>
          </a:custGeom>
          <a:ln w="1141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29570" y="5235170"/>
            <a:ext cx="1437154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Change in</a:t>
            </a:r>
            <a:r>
              <a:rPr sz="1588" spc="-37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Head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99271" y="5363597"/>
            <a:ext cx="133350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endParaRPr sz="1588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067774" y="5522258"/>
            <a:ext cx="2438400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511015" algn="l"/>
              </a:tabLst>
            </a:pPr>
            <a:r>
              <a:rPr sz="1588" i="1" spc="-4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588" i="1" spc="-22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655" spc="6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2	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Length </a:t>
            </a:r>
            <a:r>
              <a:rPr sz="1588" dirty="0">
                <a:solidFill>
                  <a:prstClr val="black"/>
                </a:solidFill>
                <a:latin typeface="Arial"/>
                <a:cs typeface="Arial"/>
              </a:rPr>
              <a:t>of Water</a:t>
            </a:r>
            <a:r>
              <a:rPr sz="1588" spc="-57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88" spc="-4" dirty="0">
                <a:solidFill>
                  <a:prstClr val="black"/>
                </a:solidFill>
                <a:latin typeface="Arial"/>
                <a:cs typeface="Arial"/>
              </a:rPr>
              <a:t>Flow</a:t>
            </a:r>
            <a:endParaRPr sz="158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44421" y="5235170"/>
            <a:ext cx="123265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588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58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552316" y="3215864"/>
            <a:ext cx="330574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0" y="0"/>
                </a:moveTo>
                <a:lnTo>
                  <a:pt x="374142" y="0"/>
                </a:lnTo>
              </a:path>
            </a:pathLst>
          </a:custGeom>
          <a:ln w="126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944087" y="4216998"/>
            <a:ext cx="331134" cy="0"/>
          </a:xfrm>
          <a:custGeom>
            <a:avLst/>
            <a:gdLst/>
            <a:ahLst/>
            <a:cxnLst/>
            <a:rect l="l" t="t" r="r" b="b"/>
            <a:pathLst>
              <a:path w="375284">
                <a:moveTo>
                  <a:pt x="0" y="0"/>
                </a:moveTo>
                <a:lnTo>
                  <a:pt x="374904" y="0"/>
                </a:lnTo>
              </a:path>
            </a:pathLst>
          </a:custGeom>
          <a:ln w="126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216139" y="4876575"/>
            <a:ext cx="330574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0" y="0"/>
                </a:moveTo>
                <a:lnTo>
                  <a:pt x="374142" y="0"/>
                </a:lnTo>
              </a:path>
            </a:pathLst>
          </a:custGeom>
          <a:ln w="1266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01983" y="4820680"/>
            <a:ext cx="127187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i="1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38272" y="4820680"/>
            <a:ext cx="127187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i="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11272" y="4161110"/>
            <a:ext cx="127187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i="1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652042" y="4161110"/>
            <a:ext cx="205628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i="1" spc="-4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218841" y="3159982"/>
            <a:ext cx="127187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i="1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30480" y="4873747"/>
            <a:ext cx="184337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315874" y="4554374"/>
            <a:ext cx="135031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959094" y="4214144"/>
            <a:ext cx="184337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44487" y="3894772"/>
            <a:ext cx="135031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566650" y="3212992"/>
            <a:ext cx="184337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652043" y="2893618"/>
            <a:ext cx="135031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76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584141" y="4684174"/>
            <a:ext cx="202266" cy="298156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16725" y="4997509"/>
            <a:ext cx="101413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145344" y="4337938"/>
            <a:ext cx="101413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25082" y="4161109"/>
            <a:ext cx="101413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752915" y="3336136"/>
            <a:ext cx="101413" cy="20136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235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23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12754" y="4025246"/>
            <a:ext cx="282949" cy="298156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765" i="1" spc="84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765" spc="-40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853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20311" y="3023419"/>
            <a:ext cx="282949" cy="298156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 defTabSz="806867">
              <a:spcBef>
                <a:spcPts val="101"/>
              </a:spcBef>
            </a:pPr>
            <a:r>
              <a:rPr sz="1765" i="1" spc="84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765" spc="-40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r>
              <a:rPr sz="1853" i="1" spc="-40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175568" y="4684174"/>
            <a:ext cx="1005728" cy="298156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 defTabSz="806867">
              <a:spcBef>
                <a:spcPts val="101"/>
              </a:spcBef>
              <a:tabLst>
                <a:tab pos="370373" algn="l"/>
              </a:tabLst>
            </a:pPr>
            <a:r>
              <a:rPr sz="1853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53" i="1" spc="-16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647" spc="-1999" baseline="277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647" spc="-1999" baseline="277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-22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i="1" spc="-22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853" i="1" spc="-1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647" spc="-1999" baseline="277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647" spc="-291" baseline="277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endParaRPr sz="176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910236" y="4038022"/>
            <a:ext cx="1002926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  <a:tabLst>
                <a:tab pos="556962" algn="l"/>
              </a:tabLst>
            </a:pP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765" spc="-16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spc="49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765" i="1" spc="49" dirty="0">
                <a:solidFill>
                  <a:prstClr val="black"/>
                </a:solidFill>
                <a:latin typeface="Times New Roman"/>
                <a:cs typeface="Times New Roman"/>
              </a:rPr>
              <a:t>H	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765" i="1" spc="-17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endParaRPr sz="176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75575" y="4025268"/>
            <a:ext cx="1461806" cy="298156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 defTabSz="806867">
              <a:spcBef>
                <a:spcPts val="101"/>
              </a:spcBef>
              <a:tabLst>
                <a:tab pos="370373" algn="l"/>
              </a:tabLst>
            </a:pPr>
            <a:r>
              <a:rPr sz="1853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53" i="1" spc="-24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396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647" spc="-1396" baseline="277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647" spc="-1396" baseline="277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spc="-19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853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w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65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175565" y="3036149"/>
            <a:ext cx="1345266" cy="81172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21853" defTabSz="806867">
              <a:spcBef>
                <a:spcPts val="88"/>
              </a:spcBef>
            </a:pPr>
            <a:r>
              <a:rPr sz="1765" i="1" spc="18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853" i="1" spc="26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spc="49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sz="1765" i="1" spc="49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spc="72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1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765" i="1" spc="-79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endParaRPr sz="1765">
              <a:solidFill>
                <a:prstClr val="black"/>
              </a:solidFill>
              <a:latin typeface="Symbol"/>
              <a:cs typeface="Symbol"/>
            </a:endParaRPr>
          </a:p>
          <a:p>
            <a:pPr marL="11206" defTabSz="806867">
              <a:spcBef>
                <a:spcPts val="1862"/>
              </a:spcBef>
              <a:tabLst>
                <a:tab pos="370373" algn="l"/>
              </a:tabLst>
            </a:pPr>
            <a:r>
              <a:rPr sz="1853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53" i="1" spc="-24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1562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2647" spc="-1562" baseline="2777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2647" spc="-1562" baseline="2777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65" spc="-15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53" i="1" spc="-25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1853" i="1" spc="139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sz="1765" spc="-20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18" dirty="0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sz="1853" i="1" spc="26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853" baseline="-19841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028988" y="5815322"/>
            <a:ext cx="2911288" cy="527856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  <a:tabLst>
                <a:tab pos="1018669" algn="l"/>
              </a:tabLst>
            </a:pPr>
            <a:r>
              <a:rPr sz="3177" spc="-9" dirty="0">
                <a:solidFill>
                  <a:prstClr val="black"/>
                </a:solidFill>
                <a:latin typeface="Symbol"/>
                <a:cs typeface="Symbol"/>
              </a:rPr>
              <a:t></a:t>
            </a:r>
            <a:r>
              <a:rPr sz="3353" i="1" spc="-9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3353" i="1" spc="-44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-2799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r>
              <a:rPr sz="4765" spc="-2799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4765" spc="-2799" baseline="3086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3177" spc="12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35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3353" i="1" spc="-35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2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4765" spc="-3593" baseline="3086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sz="4765" spc="-502" baseline="3086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3177" spc="-29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177" i="1" spc="-22" dirty="0">
                <a:solidFill>
                  <a:prstClr val="black"/>
                </a:solidFill>
                <a:latin typeface="Times New Roman"/>
                <a:cs typeface="Times New Roman"/>
              </a:rPr>
              <a:t>iz</a:t>
            </a:r>
            <a:r>
              <a:rPr sz="3353" i="1" spc="-22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3353" i="1" spc="-3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3309" i="1" spc="13" baseline="-20000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3309" baseline="-200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31363" y="5913917"/>
            <a:ext cx="3016062" cy="496844"/>
          </a:xfrm>
          <a:prstGeom prst="rect">
            <a:avLst/>
          </a:prstGeom>
        </p:spPr>
        <p:txBody>
          <a:bodyPr vert="horz" wrap="square" lIns="0" tIns="105895" rIns="0" bIns="0" rtlCol="0">
            <a:spAutoFit/>
          </a:bodyPr>
          <a:lstStyle/>
          <a:p>
            <a:pPr marL="908285" defTabSz="806867">
              <a:spcBef>
                <a:spcPts val="833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6.4a.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  <a:p>
            <a:pPr marL="11206" defTabSz="806867">
              <a:spcBef>
                <a:spcPts val="53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2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061883" y="2286000"/>
            <a:ext cx="4126946" cy="36307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009697" y="1778365"/>
            <a:ext cx="4315385" cy="112412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3530" spc="-18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2824" spc="-18" dirty="0">
                <a:solidFill>
                  <a:prstClr val="black"/>
                </a:solidFill>
                <a:latin typeface="Arial"/>
                <a:cs typeface="Arial"/>
              </a:rPr>
              <a:t>OWNWARD</a:t>
            </a:r>
            <a:r>
              <a:rPr sz="2824" spc="-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3530" spc="-35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824" spc="-35" dirty="0">
                <a:solidFill>
                  <a:prstClr val="black"/>
                </a:solidFill>
                <a:latin typeface="Arial"/>
                <a:cs typeface="Arial"/>
              </a:rPr>
              <a:t>EEPAGE</a:t>
            </a:r>
            <a:endParaRPr sz="2824" dirty="0">
              <a:solidFill>
                <a:prstClr val="black"/>
              </a:solidFill>
              <a:latin typeface="Arial"/>
              <a:cs typeface="Arial"/>
            </a:endParaRPr>
          </a:p>
          <a:p>
            <a:pPr marL="2170135" defTabSz="806867">
              <a:spcBef>
                <a:spcPts val="84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Stresses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@ Point</a:t>
            </a:r>
            <a:r>
              <a:rPr sz="1765" b="1" u="heavy" spc="-35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C: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185824" defTabSz="806867">
              <a:spcBef>
                <a:spcPts val="18"/>
              </a:spcBef>
            </a:pPr>
            <a:r>
              <a:rPr sz="1853" i="1" spc="-5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sz="1853" i="1" spc="-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C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r>
              <a:rPr sz="1853" spc="-19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r>
              <a:rPr sz="1853" i="1" spc="-13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853" i="1" spc="-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w </a:t>
            </a:r>
            <a:r>
              <a:rPr sz="1765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sz="17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765" i="1" spc="-18" dirty="0">
                <a:solidFill>
                  <a:prstClr val="black"/>
                </a:solidFill>
                <a:latin typeface="Times New Roman"/>
                <a:cs typeface="Times New Roman"/>
              </a:rPr>
              <a:t>z</a:t>
            </a:r>
            <a:r>
              <a:rPr sz="1853" i="1" spc="-18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r>
              <a:rPr sz="1853" i="1" spc="-27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i="1" spc="-6" baseline="-19841" dirty="0">
                <a:solidFill>
                  <a:prstClr val="black"/>
                </a:solidFill>
                <a:latin typeface="Times New Roman"/>
                <a:cs typeface="Times New Roman"/>
              </a:rPr>
              <a:t>sat</a:t>
            </a:r>
            <a:endParaRPr sz="1853" baseline="-19841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944944" y="5391150"/>
            <a:ext cx="1068481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835443" algn="l"/>
              </a:tabLst>
            </a:pPr>
            <a:r>
              <a:rPr sz="1765" b="1" spc="-9" dirty="0">
                <a:solidFill>
                  <a:srgbClr val="800000"/>
                </a:solidFill>
                <a:latin typeface="Arial"/>
                <a:cs typeface="Arial"/>
              </a:rPr>
              <a:t>NOTE:	</a:t>
            </a:r>
            <a:r>
              <a:rPr sz="2382" i="1" baseline="13888" dirty="0">
                <a:solidFill>
                  <a:prstClr val="black"/>
                </a:solidFill>
                <a:latin typeface="Times New Roman"/>
                <a:cs typeface="Times New Roman"/>
              </a:rPr>
              <a:t>i</a:t>
            </a:r>
            <a:r>
              <a:rPr sz="2382" i="1" spc="-59" baseline="13888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2382" baseline="13888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endParaRPr sz="2382" baseline="13888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10615664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43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Slide 20 of</a:t>
            </a:r>
            <a:r>
              <a:rPr sz="882" spc="-1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dirty="0">
                <a:solidFill>
                  <a:prstClr val="black"/>
                </a:solidFill>
                <a:latin typeface="Arial"/>
                <a:cs typeface="Arial"/>
              </a:rPr>
              <a:t>28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1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Revised</a:t>
            </a:r>
            <a:r>
              <a:rPr sz="882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882" spc="-4" dirty="0">
                <a:solidFill>
                  <a:prstClr val="black"/>
                </a:solidFill>
                <a:latin typeface="Arial"/>
                <a:cs typeface="Arial"/>
              </a:rPr>
              <a:t>02/2013</a:t>
            </a:r>
            <a:endParaRPr sz="88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38116" y="2317015"/>
            <a:ext cx="6296552" cy="39147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07504" y="6220161"/>
            <a:ext cx="2127437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6.4b.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1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3596430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038600" y="2362200"/>
            <a:ext cx="2133600" cy="3810000"/>
            <a:chOff x="3600" y="1440"/>
            <a:chExt cx="1344" cy="2400"/>
          </a:xfrm>
        </p:grpSpPr>
        <p:sp>
          <p:nvSpPr>
            <p:cNvPr id="52245" name="Rectangle 24" descr="Dashed horizontal"/>
            <p:cNvSpPr>
              <a:spLocks noChangeArrowheads="1"/>
            </p:cNvSpPr>
            <p:nvPr/>
          </p:nvSpPr>
          <p:spPr bwMode="auto">
            <a:xfrm>
              <a:off x="4272" y="1440"/>
              <a:ext cx="672" cy="528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246" name="Rectangle 27" descr="Dashed horizontal"/>
            <p:cNvSpPr>
              <a:spLocks noChangeArrowheads="1"/>
            </p:cNvSpPr>
            <p:nvPr/>
          </p:nvSpPr>
          <p:spPr bwMode="auto">
            <a:xfrm>
              <a:off x="4272" y="2976"/>
              <a:ext cx="672" cy="336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247" name="Rectangle 28" descr="Dashed horizontal"/>
            <p:cNvSpPr>
              <a:spLocks noChangeArrowheads="1"/>
            </p:cNvSpPr>
            <p:nvPr/>
          </p:nvSpPr>
          <p:spPr bwMode="auto">
            <a:xfrm>
              <a:off x="4512" y="3312"/>
              <a:ext cx="192" cy="528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248" name="Rectangle 29" descr="Dashed horizontal"/>
            <p:cNvSpPr>
              <a:spLocks noChangeArrowheads="1"/>
            </p:cNvSpPr>
            <p:nvPr/>
          </p:nvSpPr>
          <p:spPr bwMode="auto">
            <a:xfrm>
              <a:off x="3600" y="3744"/>
              <a:ext cx="1104" cy="96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249" name="Rectangle 31" descr="Dashed horizontal"/>
            <p:cNvSpPr>
              <a:spLocks noChangeArrowheads="1"/>
            </p:cNvSpPr>
            <p:nvPr/>
          </p:nvSpPr>
          <p:spPr bwMode="auto">
            <a:xfrm>
              <a:off x="3600" y="1440"/>
              <a:ext cx="192" cy="230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52250" name="Group 37"/>
            <p:cNvGrpSpPr>
              <a:grpSpLocks/>
            </p:cNvGrpSpPr>
            <p:nvPr/>
          </p:nvGrpSpPr>
          <p:grpSpPr bwMode="auto">
            <a:xfrm>
              <a:off x="4272" y="1968"/>
              <a:ext cx="672" cy="1008"/>
              <a:chOff x="4272" y="1968"/>
              <a:chExt cx="672" cy="1008"/>
            </a:xfrm>
          </p:grpSpPr>
          <p:sp>
            <p:nvSpPr>
              <p:cNvPr id="52251" name="Rectangle 25" descr="Recycled paper"/>
              <p:cNvSpPr>
                <a:spLocks noChangeArrowheads="1"/>
              </p:cNvSpPr>
              <p:nvPr/>
            </p:nvSpPr>
            <p:spPr bwMode="auto">
              <a:xfrm>
                <a:off x="4272" y="1968"/>
                <a:ext cx="672" cy="1008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2252" name="Text Box 35"/>
              <p:cNvSpPr txBox="1">
                <a:spLocks noChangeArrowheads="1"/>
              </p:cNvSpPr>
              <p:nvPr/>
            </p:nvSpPr>
            <p:spPr bwMode="auto">
              <a:xfrm>
                <a:off x="4464" y="2496"/>
                <a:ext cx="384" cy="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600" b="1">
                    <a:solidFill>
                      <a:schemeClr val="tx1"/>
                    </a:solidFill>
                  </a:rPr>
                  <a:t>X</a:t>
                </a:r>
              </a:p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600" b="1">
                    <a:solidFill>
                      <a:schemeClr val="tx1"/>
                    </a:solidFill>
                  </a:rPr>
                  <a:t>soil</a:t>
                </a:r>
                <a:endParaRPr lang="en-AU" altLang="en-US" sz="1600" b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4648200" y="2362200"/>
            <a:ext cx="609600" cy="838200"/>
            <a:chOff x="1968" y="1488"/>
            <a:chExt cx="384" cy="528"/>
          </a:xfrm>
        </p:grpSpPr>
        <p:sp>
          <p:nvSpPr>
            <p:cNvPr id="52243" name="Line 39"/>
            <p:cNvSpPr>
              <a:spLocks noChangeShapeType="1"/>
            </p:cNvSpPr>
            <p:nvPr/>
          </p:nvSpPr>
          <p:spPr bwMode="auto">
            <a:xfrm>
              <a:off x="1968" y="1488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2244" name="Text Box 41"/>
            <p:cNvSpPr txBox="1">
              <a:spLocks noChangeArrowheads="1"/>
            </p:cNvSpPr>
            <p:nvPr/>
          </p:nvSpPr>
          <p:spPr bwMode="auto">
            <a:xfrm>
              <a:off x="1968" y="1632"/>
              <a:ext cx="3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</a:rPr>
                <a:t>h</a:t>
              </a:r>
              <a:r>
                <a:rPr lang="en-US" altLang="en-US" sz="1800" baseline="-25000">
                  <a:solidFill>
                    <a:schemeClr val="tx1"/>
                  </a:solidFill>
                </a:rPr>
                <a:t>w</a:t>
              </a:r>
              <a:endParaRPr lang="en-AU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4648200" y="3200400"/>
            <a:ext cx="381000" cy="1600200"/>
            <a:chOff x="1968" y="2016"/>
            <a:chExt cx="240" cy="1008"/>
          </a:xfrm>
        </p:grpSpPr>
        <p:sp>
          <p:nvSpPr>
            <p:cNvPr id="52241" name="Line 40"/>
            <p:cNvSpPr>
              <a:spLocks noChangeShapeType="1"/>
            </p:cNvSpPr>
            <p:nvPr/>
          </p:nvSpPr>
          <p:spPr bwMode="auto">
            <a:xfrm>
              <a:off x="1968" y="2016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2242" name="Text Box 42"/>
            <p:cNvSpPr txBox="1">
              <a:spLocks noChangeArrowheads="1"/>
            </p:cNvSpPr>
            <p:nvPr/>
          </p:nvSpPr>
          <p:spPr bwMode="auto">
            <a:xfrm>
              <a:off x="1968" y="2352"/>
              <a:ext cx="2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</a:rPr>
                <a:t>L</a:t>
              </a:r>
              <a:endParaRPr lang="en-AU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9742" name="Text Box 46"/>
          <p:cNvSpPr txBox="1">
            <a:spLocks noChangeArrowheads="1"/>
          </p:cNvSpPr>
          <p:nvPr/>
        </p:nvSpPr>
        <p:spPr bwMode="auto">
          <a:xfrm>
            <a:off x="1981200" y="1600200"/>
            <a:ext cx="388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u="sng">
                <a:solidFill>
                  <a:schemeClr val="tx1"/>
                </a:solidFill>
              </a:rPr>
              <a:t>Static Situation (No flow)</a:t>
            </a:r>
            <a:endParaRPr lang="en-AU" altLang="en-US" sz="1800" b="1" u="sng">
              <a:solidFill>
                <a:schemeClr val="tx1"/>
              </a:solidFill>
            </a:endParaRP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5334000" y="3200400"/>
            <a:ext cx="304800" cy="1066800"/>
            <a:chOff x="2400" y="2016"/>
            <a:chExt cx="192" cy="672"/>
          </a:xfrm>
        </p:grpSpPr>
        <p:sp>
          <p:nvSpPr>
            <p:cNvPr id="52239" name="Line 47"/>
            <p:cNvSpPr>
              <a:spLocks noChangeShapeType="1"/>
            </p:cNvSpPr>
            <p:nvPr/>
          </p:nvSpPr>
          <p:spPr bwMode="auto">
            <a:xfrm>
              <a:off x="2448" y="201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2240" name="Text Box 49"/>
            <p:cNvSpPr txBox="1">
              <a:spLocks noChangeArrowheads="1"/>
            </p:cNvSpPr>
            <p:nvPr/>
          </p:nvSpPr>
          <p:spPr bwMode="auto">
            <a:xfrm>
              <a:off x="2400" y="2208"/>
              <a:ext cx="19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</a:rPr>
                <a:t>z</a:t>
              </a:r>
              <a:endParaRPr lang="en-AU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29747" name="Text Box 51"/>
          <p:cNvSpPr txBox="1">
            <a:spLocks noChangeArrowheads="1"/>
          </p:cNvSpPr>
          <p:nvPr/>
        </p:nvSpPr>
        <p:spPr bwMode="auto">
          <a:xfrm>
            <a:off x="6705600" y="3810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v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h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+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sat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z</a:t>
            </a:r>
            <a:endParaRPr lang="en-AU" altLang="en-US" sz="3200">
              <a:solidFill>
                <a:schemeClr val="tx1"/>
              </a:solidFill>
            </a:endParaRPr>
          </a:p>
        </p:txBody>
      </p:sp>
      <p:sp>
        <p:nvSpPr>
          <p:cNvPr id="29748" name="Text Box 52"/>
          <p:cNvSpPr txBox="1">
            <a:spLocks noChangeArrowheads="1"/>
          </p:cNvSpPr>
          <p:nvPr/>
        </p:nvSpPr>
        <p:spPr bwMode="auto">
          <a:xfrm>
            <a:off x="6781800" y="46482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u =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 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(h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+ z)</a:t>
            </a:r>
            <a:endParaRPr lang="en-AU" altLang="en-US" sz="3200">
              <a:solidFill>
                <a:schemeClr val="tx1"/>
              </a:solidFill>
            </a:endParaRPr>
          </a:p>
        </p:txBody>
      </p:sp>
      <p:sp>
        <p:nvSpPr>
          <p:cNvPr id="29749" name="Text Box 53"/>
          <p:cNvSpPr txBox="1">
            <a:spLocks noChangeArrowheads="1"/>
          </p:cNvSpPr>
          <p:nvPr/>
        </p:nvSpPr>
        <p:spPr bwMode="auto">
          <a:xfrm>
            <a:off x="6781800" y="54102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v </a:t>
            </a:r>
            <a:r>
              <a:rPr lang="en-US" altLang="en-US" sz="3200" baseline="3000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3000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z</a:t>
            </a:r>
            <a:endParaRPr lang="en-AU" altLang="en-US" sz="3200">
              <a:solidFill>
                <a:schemeClr val="tx1"/>
              </a:solidFill>
              <a:sym typeface="Symbol" panose="05050102010706020507" pitchFamily="18" charset="2"/>
            </a:endParaRPr>
          </a:p>
        </p:txBody>
      </p:sp>
      <p:sp>
        <p:nvSpPr>
          <p:cNvPr id="29750" name="Text Box 54"/>
          <p:cNvSpPr txBox="1">
            <a:spLocks noChangeArrowheads="1"/>
          </p:cNvSpPr>
          <p:nvPr/>
        </p:nvSpPr>
        <p:spPr bwMode="auto">
          <a:xfrm>
            <a:off x="6629400" y="3429000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u="sng">
                <a:solidFill>
                  <a:schemeClr val="tx1"/>
                </a:solidFill>
              </a:rPr>
              <a:t>At X,</a:t>
            </a:r>
            <a:endParaRPr lang="en-AU" altLang="en-US" sz="1800" u="sng">
              <a:solidFill>
                <a:schemeClr val="tx1"/>
              </a:solidFill>
            </a:endParaRPr>
          </a:p>
        </p:txBody>
      </p:sp>
      <p:sp>
        <p:nvSpPr>
          <p:cNvPr id="52238" name="Rectangle 28"/>
          <p:cNvSpPr>
            <a:spLocks noChangeArrowheads="1"/>
          </p:cNvSpPr>
          <p:nvPr/>
        </p:nvSpPr>
        <p:spPr bwMode="auto">
          <a:xfrm>
            <a:off x="1905000" y="6248401"/>
            <a:ext cx="2514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en-US" sz="1200">
                <a:solidFill>
                  <a:schemeClr val="tx1"/>
                </a:solidFill>
              </a:rPr>
              <a:t>Reference: N. Sivakugan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672473437"/>
      </p:ext>
    </p:extLst>
  </p:cSld>
  <p:clrMapOvr>
    <a:masterClrMapping/>
  </p:clrMapOvr>
  <p:transition advTm="4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2" grpId="0" autoUpdateAnimBg="0"/>
      <p:bldP spid="29747" grpId="0" autoUpdateAnimBg="0"/>
      <p:bldP spid="29748" grpId="0" autoUpdateAnimBg="0"/>
      <p:bldP spid="29749" grpId="0" autoUpdateAnimBg="0"/>
      <p:bldP spid="2975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2590800" y="1434939"/>
            <a:ext cx="2362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u="sng" dirty="0">
                <a:solidFill>
                  <a:schemeClr val="tx1"/>
                </a:solidFill>
              </a:rPr>
              <a:t>Downward Flow </a:t>
            </a:r>
            <a:endParaRPr lang="en-AU" altLang="en-US" sz="1800" b="1" u="sng" dirty="0">
              <a:solidFill>
                <a:schemeClr val="tx1"/>
              </a:solidFill>
            </a:endParaRPr>
          </a:p>
        </p:txBody>
      </p:sp>
      <p:grpSp>
        <p:nvGrpSpPr>
          <p:cNvPr id="2" name="Group 64"/>
          <p:cNvGrpSpPr>
            <a:grpSpLocks/>
          </p:cNvGrpSpPr>
          <p:nvPr/>
        </p:nvGrpSpPr>
        <p:grpSpPr bwMode="auto">
          <a:xfrm>
            <a:off x="5715000" y="2057400"/>
            <a:ext cx="3200400" cy="4572000"/>
            <a:chOff x="2640" y="1296"/>
            <a:chExt cx="2016" cy="2880"/>
          </a:xfrm>
        </p:grpSpPr>
        <p:grpSp>
          <p:nvGrpSpPr>
            <p:cNvPr id="53278" name="Group 63"/>
            <p:cNvGrpSpPr>
              <a:grpSpLocks/>
            </p:cNvGrpSpPr>
            <p:nvPr/>
          </p:nvGrpSpPr>
          <p:grpSpPr bwMode="auto">
            <a:xfrm>
              <a:off x="3312" y="1776"/>
              <a:ext cx="384" cy="1536"/>
              <a:chOff x="3312" y="1776"/>
              <a:chExt cx="384" cy="1536"/>
            </a:xfrm>
          </p:grpSpPr>
          <p:sp>
            <p:nvSpPr>
              <p:cNvPr id="53294" name="Line 17"/>
              <p:cNvSpPr>
                <a:spLocks noChangeShapeType="1"/>
              </p:cNvSpPr>
              <p:nvPr/>
            </p:nvSpPr>
            <p:spPr bwMode="auto">
              <a:xfrm>
                <a:off x="3312" y="1776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53295" name="Text Box 18"/>
              <p:cNvSpPr txBox="1">
                <a:spLocks noChangeArrowheads="1"/>
              </p:cNvSpPr>
              <p:nvPr/>
            </p:nvSpPr>
            <p:spPr bwMode="auto">
              <a:xfrm>
                <a:off x="3312" y="1920"/>
                <a:ext cx="38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800">
                    <a:solidFill>
                      <a:schemeClr val="tx1"/>
                    </a:solidFill>
                  </a:rPr>
                  <a:t>h</a:t>
                </a:r>
                <a:r>
                  <a:rPr lang="en-US" altLang="en-US" sz="1800" baseline="-25000">
                    <a:solidFill>
                      <a:schemeClr val="tx1"/>
                    </a:solidFill>
                  </a:rPr>
                  <a:t>w</a:t>
                </a:r>
                <a:endParaRPr lang="en-AU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3296" name="Line 20"/>
              <p:cNvSpPr>
                <a:spLocks noChangeShapeType="1"/>
              </p:cNvSpPr>
              <p:nvPr/>
            </p:nvSpPr>
            <p:spPr bwMode="auto">
              <a:xfrm>
                <a:off x="3360" y="2304"/>
                <a:ext cx="1" cy="10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53297" name="Text Box 21"/>
              <p:cNvSpPr txBox="1">
                <a:spLocks noChangeArrowheads="1"/>
              </p:cNvSpPr>
              <p:nvPr/>
            </p:nvSpPr>
            <p:spPr bwMode="auto">
              <a:xfrm>
                <a:off x="3312" y="2640"/>
                <a:ext cx="24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800">
                    <a:solidFill>
                      <a:schemeClr val="tx1"/>
                    </a:solidFill>
                  </a:rPr>
                  <a:t>L</a:t>
                </a:r>
                <a:endParaRPr lang="en-AU" altLang="en-US"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3279" name="Group 60"/>
            <p:cNvGrpSpPr>
              <a:grpSpLocks/>
            </p:cNvGrpSpPr>
            <p:nvPr/>
          </p:nvGrpSpPr>
          <p:grpSpPr bwMode="auto">
            <a:xfrm>
              <a:off x="2640" y="1296"/>
              <a:ext cx="2016" cy="2880"/>
              <a:chOff x="2640" y="1296"/>
              <a:chExt cx="2016" cy="2880"/>
            </a:xfrm>
          </p:grpSpPr>
          <p:grpSp>
            <p:nvGrpSpPr>
              <p:cNvPr id="53280" name="Group 59"/>
              <p:cNvGrpSpPr>
                <a:grpSpLocks/>
              </p:cNvGrpSpPr>
              <p:nvPr/>
            </p:nvGrpSpPr>
            <p:grpSpPr bwMode="auto">
              <a:xfrm>
                <a:off x="2640" y="1296"/>
                <a:ext cx="2016" cy="1248"/>
                <a:chOff x="2640" y="1296"/>
                <a:chExt cx="2016" cy="1248"/>
              </a:xfrm>
            </p:grpSpPr>
            <p:sp>
              <p:nvSpPr>
                <p:cNvPr id="53291" name="AutoShape 4" descr="5%"/>
                <p:cNvSpPr>
                  <a:spLocks noChangeArrowheads="1"/>
                </p:cNvSpPr>
                <p:nvPr/>
              </p:nvSpPr>
              <p:spPr bwMode="auto">
                <a:xfrm rot="20737116" flipH="1">
                  <a:off x="4032" y="1488"/>
                  <a:ext cx="336" cy="240"/>
                </a:xfrm>
                <a:prstGeom prst="curvedDownArrow">
                  <a:avLst>
                    <a:gd name="adj1" fmla="val 28000"/>
                    <a:gd name="adj2" fmla="val 56000"/>
                    <a:gd name="adj3" fmla="val 33333"/>
                  </a:avLst>
                </a:prstGeom>
                <a:blipFill dpi="0" rotWithShape="0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92" name="AutoShape 5" descr="5%"/>
                <p:cNvSpPr>
                  <a:spLocks noChangeArrowheads="1"/>
                </p:cNvSpPr>
                <p:nvPr/>
              </p:nvSpPr>
              <p:spPr bwMode="auto">
                <a:xfrm rot="20737116" flipH="1">
                  <a:off x="2640" y="2304"/>
                  <a:ext cx="336" cy="240"/>
                </a:xfrm>
                <a:prstGeom prst="curvedDownArrow">
                  <a:avLst>
                    <a:gd name="adj1" fmla="val 28000"/>
                    <a:gd name="adj2" fmla="val 56000"/>
                    <a:gd name="adj3" fmla="val 33333"/>
                  </a:avLst>
                </a:prstGeom>
                <a:blipFill dpi="0" rotWithShape="0">
                  <a:blip r:embed="rId2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93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4080" y="1296"/>
                  <a:ext cx="576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600" b="1">
                      <a:solidFill>
                        <a:srgbClr val="8CEEFE"/>
                      </a:solidFill>
                    </a:rPr>
                    <a:t>flow</a:t>
                  </a:r>
                  <a:endParaRPr lang="en-AU" altLang="en-US" sz="1600" b="1">
                    <a:solidFill>
                      <a:srgbClr val="8CEEFE"/>
                    </a:solidFill>
                  </a:endParaRPr>
                </a:p>
              </p:txBody>
            </p:sp>
          </p:grpSp>
          <p:grpSp>
            <p:nvGrpSpPr>
              <p:cNvPr id="53281" name="Group 55"/>
              <p:cNvGrpSpPr>
                <a:grpSpLocks/>
              </p:cNvGrpSpPr>
              <p:nvPr/>
            </p:nvGrpSpPr>
            <p:grpSpPr bwMode="auto">
              <a:xfrm>
                <a:off x="2928" y="1776"/>
                <a:ext cx="1344" cy="2400"/>
                <a:chOff x="2448" y="1776"/>
                <a:chExt cx="1344" cy="2400"/>
              </a:xfrm>
            </p:grpSpPr>
            <p:sp>
              <p:nvSpPr>
                <p:cNvPr id="53282" name="Rectangle 8" descr="Dashed horizontal"/>
                <p:cNvSpPr>
                  <a:spLocks noChangeArrowheads="1"/>
                </p:cNvSpPr>
                <p:nvPr/>
              </p:nvSpPr>
              <p:spPr bwMode="auto">
                <a:xfrm>
                  <a:off x="3120" y="1776"/>
                  <a:ext cx="672" cy="528"/>
                </a:xfrm>
                <a:prstGeom prst="rect">
                  <a:avLst/>
                </a:prstGeom>
                <a:blipFill dpi="0" rotWithShape="0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3" name="Rectangle 9" descr="Dashed horizontal"/>
                <p:cNvSpPr>
                  <a:spLocks noChangeArrowheads="1"/>
                </p:cNvSpPr>
                <p:nvPr/>
              </p:nvSpPr>
              <p:spPr bwMode="auto">
                <a:xfrm>
                  <a:off x="3120" y="3312"/>
                  <a:ext cx="672" cy="336"/>
                </a:xfrm>
                <a:prstGeom prst="rect">
                  <a:avLst/>
                </a:prstGeom>
                <a:blipFill dpi="0" rotWithShape="0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4" name="Rectangle 10" descr="Dashed horizontal"/>
                <p:cNvSpPr>
                  <a:spLocks noChangeArrowheads="1"/>
                </p:cNvSpPr>
                <p:nvPr/>
              </p:nvSpPr>
              <p:spPr bwMode="auto">
                <a:xfrm>
                  <a:off x="3360" y="3648"/>
                  <a:ext cx="192" cy="528"/>
                </a:xfrm>
                <a:prstGeom prst="rect">
                  <a:avLst/>
                </a:prstGeom>
                <a:blipFill dpi="0" rotWithShape="0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5" name="Rectangle 11" descr="Dashed horizontal"/>
                <p:cNvSpPr>
                  <a:spLocks noChangeArrowheads="1"/>
                </p:cNvSpPr>
                <p:nvPr/>
              </p:nvSpPr>
              <p:spPr bwMode="auto">
                <a:xfrm>
                  <a:off x="2448" y="4080"/>
                  <a:ext cx="1104" cy="96"/>
                </a:xfrm>
                <a:prstGeom prst="rect">
                  <a:avLst/>
                </a:prstGeom>
                <a:blipFill dpi="0" rotWithShape="0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6" name="Rectangle 12" descr="Dashed horizontal"/>
                <p:cNvSpPr>
                  <a:spLocks noChangeArrowheads="1"/>
                </p:cNvSpPr>
                <p:nvPr/>
              </p:nvSpPr>
              <p:spPr bwMode="auto">
                <a:xfrm>
                  <a:off x="2448" y="2544"/>
                  <a:ext cx="192" cy="1536"/>
                </a:xfrm>
                <a:prstGeom prst="rect">
                  <a:avLst/>
                </a:prstGeom>
                <a:blipFill dpi="0" rotWithShape="0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7" name="Rectangle 14" descr="Recycled paper"/>
                <p:cNvSpPr>
                  <a:spLocks noChangeArrowheads="1"/>
                </p:cNvSpPr>
                <p:nvPr/>
              </p:nvSpPr>
              <p:spPr bwMode="auto">
                <a:xfrm>
                  <a:off x="3120" y="2304"/>
                  <a:ext cx="672" cy="1008"/>
                </a:xfrm>
                <a:prstGeom prst="rect">
                  <a:avLst/>
                </a:prstGeom>
                <a:blipFill dpi="0" rotWithShape="0">
                  <a:blip r:embed="rId4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8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312" y="2832"/>
                  <a:ext cx="384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600" b="1">
                      <a:solidFill>
                        <a:schemeClr val="tx1"/>
                      </a:solidFill>
                    </a:rPr>
                    <a:t>X</a:t>
                  </a:r>
                </a:p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600" b="1">
                      <a:solidFill>
                        <a:schemeClr val="tx1"/>
                      </a:solidFill>
                    </a:rPr>
                    <a:t>soil</a:t>
                  </a:r>
                  <a:endParaRPr lang="en-AU" altLang="en-US" sz="16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289" name="Line 24"/>
                <p:cNvSpPr>
                  <a:spLocks noChangeShapeType="1"/>
                </p:cNvSpPr>
                <p:nvPr/>
              </p:nvSpPr>
              <p:spPr bwMode="auto">
                <a:xfrm>
                  <a:off x="3312" y="2304"/>
                  <a:ext cx="0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stealth" w="med" len="med"/>
                  <a:tailEnd type="stealth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53290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264" y="2496"/>
                  <a:ext cx="192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800">
                      <a:solidFill>
                        <a:schemeClr val="tx1"/>
                      </a:solidFill>
                    </a:rPr>
                    <a:t>z</a:t>
                  </a:r>
                  <a:endParaRPr lang="en-AU" altLang="en-US" sz="180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1524000" y="1905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 dirty="0">
                <a:solidFill>
                  <a:schemeClr val="tx1"/>
                </a:solidFill>
                <a:sym typeface="Symbol" panose="05050102010706020507" pitchFamily="18" charset="2"/>
              </a:rPr>
              <a:t>v</a:t>
            </a:r>
            <a:r>
              <a:rPr lang="en-US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-25000" dirty="0" err="1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 dirty="0" err="1">
                <a:solidFill>
                  <a:schemeClr val="tx1"/>
                </a:solidFill>
                <a:sym typeface="Symbol" panose="05050102010706020507" pitchFamily="18" charset="2"/>
              </a:rPr>
              <a:t>h</a:t>
            </a:r>
            <a:r>
              <a:rPr lang="en-US" altLang="en-US" sz="3200" baseline="-25000" dirty="0" err="1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 + </a:t>
            </a:r>
            <a:r>
              <a:rPr lang="en-US" altLang="en-US" sz="3200" baseline="-25000" dirty="0" err="1">
                <a:solidFill>
                  <a:schemeClr val="tx1"/>
                </a:solidFill>
                <a:sym typeface="Symbol" panose="05050102010706020507" pitchFamily="18" charset="2"/>
              </a:rPr>
              <a:t>sat</a:t>
            </a:r>
            <a:r>
              <a:rPr lang="en-US" altLang="en-US" sz="3200" dirty="0" err="1">
                <a:solidFill>
                  <a:schemeClr val="tx1"/>
                </a:solidFill>
                <a:sym typeface="Symbol" panose="05050102010706020507" pitchFamily="18" charset="2"/>
              </a:rPr>
              <a:t>z</a:t>
            </a:r>
            <a:endParaRPr lang="en-AU" altLang="en-US" sz="3200" dirty="0">
              <a:solidFill>
                <a:schemeClr val="tx1"/>
              </a:solidFill>
            </a:endParaRPr>
          </a:p>
        </p:txBody>
      </p:sp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2057400" y="3124201"/>
            <a:ext cx="3352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rgbClr val="3333FF"/>
                </a:solidFill>
                <a:sym typeface="Symbol" panose="05050102010706020507" pitchFamily="18" charset="2"/>
              </a:rPr>
              <a:t></a:t>
            </a:r>
            <a:r>
              <a:rPr lang="en-US" altLang="en-US" baseline="-25000" dirty="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 dirty="0" err="1">
                <a:solidFill>
                  <a:srgbClr val="3333FF"/>
                </a:solidFill>
                <a:sym typeface="Symbol" panose="05050102010706020507" pitchFamily="18" charset="2"/>
              </a:rPr>
              <a:t>h</a:t>
            </a:r>
            <a:r>
              <a:rPr lang="en-US" altLang="en-US" baseline="-25000" dirty="0" err="1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 dirty="0">
                <a:solidFill>
                  <a:srgbClr val="3333FF"/>
                </a:solidFill>
                <a:sym typeface="Symbol" panose="05050102010706020507" pitchFamily="18" charset="2"/>
              </a:rPr>
              <a:t> + </a:t>
            </a:r>
            <a:r>
              <a:rPr lang="en-US" altLang="en-US" baseline="-25000" dirty="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 dirty="0">
                <a:solidFill>
                  <a:srgbClr val="3333FF"/>
                </a:solidFill>
                <a:sym typeface="Symbol" panose="05050102010706020507" pitchFamily="18" charset="2"/>
              </a:rPr>
              <a:t>(L-</a:t>
            </a:r>
            <a:r>
              <a:rPr lang="en-US" altLang="en-US" dirty="0" err="1">
                <a:solidFill>
                  <a:srgbClr val="3333FF"/>
                </a:solidFill>
                <a:sym typeface="Symbol" panose="05050102010706020507" pitchFamily="18" charset="2"/>
              </a:rPr>
              <a:t>h</a:t>
            </a:r>
            <a:r>
              <a:rPr lang="en-US" altLang="en-US" baseline="-25000" dirty="0" err="1">
                <a:solidFill>
                  <a:srgbClr val="3333FF"/>
                </a:solidFill>
                <a:sym typeface="Symbol" panose="05050102010706020507" pitchFamily="18" charset="2"/>
              </a:rPr>
              <a:t>L</a:t>
            </a:r>
            <a:r>
              <a:rPr lang="en-US" altLang="en-US" dirty="0">
                <a:solidFill>
                  <a:srgbClr val="3333FF"/>
                </a:solidFill>
                <a:sym typeface="Symbol" panose="05050102010706020507" pitchFamily="18" charset="2"/>
              </a:rPr>
              <a:t>)(z/L)</a:t>
            </a:r>
            <a:endParaRPr lang="en-AU" altLang="en-US" dirty="0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1676400" y="56388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 dirty="0">
                <a:solidFill>
                  <a:schemeClr val="tx1"/>
                </a:solidFill>
                <a:sym typeface="Symbol" panose="05050102010706020507" pitchFamily="18" charset="2"/>
              </a:rPr>
              <a:t>v </a:t>
            </a:r>
            <a:r>
              <a:rPr lang="en-US" altLang="en-US" sz="3200" baseline="30000" dirty="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30000" dirty="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 dirty="0">
                <a:solidFill>
                  <a:schemeClr val="tx1"/>
                </a:solidFill>
                <a:sym typeface="Symbol" panose="05050102010706020507" pitchFamily="18" charset="2"/>
              </a:rPr>
              <a:t> z </a:t>
            </a:r>
            <a:r>
              <a:rPr lang="en-US" altLang="en-US" sz="3200" b="1" dirty="0">
                <a:solidFill>
                  <a:schemeClr val="tx1"/>
                </a:solidFill>
                <a:sym typeface="Symbol" panose="05050102010706020507" pitchFamily="18" charset="2"/>
              </a:rPr>
              <a:t>+ </a:t>
            </a:r>
            <a:r>
              <a:rPr lang="en-US" altLang="en-US" sz="3200" b="1" baseline="-25000" dirty="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 b="1" dirty="0">
                <a:solidFill>
                  <a:schemeClr val="tx1"/>
                </a:solidFill>
                <a:sym typeface="Symbol" panose="05050102010706020507" pitchFamily="18" charset="2"/>
              </a:rPr>
              <a:t>iz</a:t>
            </a:r>
            <a:endParaRPr lang="en-AU" altLang="en-US" sz="3200" b="1" dirty="0">
              <a:solidFill>
                <a:schemeClr val="tx1"/>
              </a:solidFill>
              <a:sym typeface="Symbol" panose="05050102010706020507" pitchFamily="18" charset="2"/>
            </a:endParaRPr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1676400" y="1447800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u="sng">
                <a:solidFill>
                  <a:schemeClr val="tx1"/>
                </a:solidFill>
              </a:rPr>
              <a:t>At X,</a:t>
            </a:r>
            <a:endParaRPr lang="en-AU" altLang="en-US" sz="1800" u="sng">
              <a:solidFill>
                <a:schemeClr val="tx1"/>
              </a:solidFill>
            </a:endParaRPr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6248400" y="2819400"/>
            <a:ext cx="609600" cy="1219200"/>
            <a:chOff x="2976" y="1776"/>
            <a:chExt cx="384" cy="768"/>
          </a:xfrm>
        </p:grpSpPr>
        <p:sp>
          <p:nvSpPr>
            <p:cNvPr id="53276" name="Line 30"/>
            <p:cNvSpPr>
              <a:spLocks noChangeShapeType="1"/>
            </p:cNvSpPr>
            <p:nvPr/>
          </p:nvSpPr>
          <p:spPr bwMode="auto">
            <a:xfrm flipV="1">
              <a:off x="3024" y="1776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3277" name="Text Box 31"/>
            <p:cNvSpPr txBox="1">
              <a:spLocks noChangeArrowheads="1"/>
            </p:cNvSpPr>
            <p:nvPr/>
          </p:nvSpPr>
          <p:spPr bwMode="auto">
            <a:xfrm>
              <a:off x="2976" y="2016"/>
              <a:ext cx="3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</a:rPr>
                <a:t>h</a:t>
              </a:r>
              <a:r>
                <a:rPr lang="en-US" altLang="en-US" sz="1800" baseline="-25000">
                  <a:solidFill>
                    <a:schemeClr val="tx1"/>
                  </a:solidFill>
                </a:rPr>
                <a:t>L</a:t>
              </a:r>
              <a:endParaRPr lang="en-AU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58"/>
          <p:cNvGrpSpPr>
            <a:grpSpLocks/>
          </p:cNvGrpSpPr>
          <p:nvPr/>
        </p:nvGrpSpPr>
        <p:grpSpPr bwMode="auto">
          <a:xfrm>
            <a:off x="7772400" y="2895600"/>
            <a:ext cx="2438400" cy="762000"/>
            <a:chOff x="3936" y="1824"/>
            <a:chExt cx="1536" cy="480"/>
          </a:xfrm>
        </p:grpSpPr>
        <p:sp>
          <p:nvSpPr>
            <p:cNvPr id="53274" name="Text Box 37"/>
            <p:cNvSpPr txBox="1">
              <a:spLocks noChangeArrowheads="1"/>
            </p:cNvSpPr>
            <p:nvPr/>
          </p:nvSpPr>
          <p:spPr bwMode="auto">
            <a:xfrm>
              <a:off x="4320" y="1824"/>
              <a:ext cx="115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u = </a:t>
              </a:r>
              <a:r>
                <a:rPr lang="en-US" altLang="en-US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 </a:t>
              </a: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h</a:t>
              </a:r>
              <a:r>
                <a:rPr lang="en-US" altLang="en-US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</a:t>
              </a:r>
              <a:r>
                <a:rPr lang="en-US" altLang="en-US" sz="3200">
                  <a:solidFill>
                    <a:schemeClr val="tx1"/>
                  </a:solidFill>
                  <a:sym typeface="Symbol" panose="05050102010706020507" pitchFamily="18" charset="2"/>
                </a:rPr>
                <a:t> </a:t>
              </a:r>
              <a:endParaRPr lang="en-AU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3275" name="Line 39"/>
            <p:cNvSpPr>
              <a:spLocks noChangeShapeType="1"/>
            </p:cNvSpPr>
            <p:nvPr/>
          </p:nvSpPr>
          <p:spPr bwMode="auto">
            <a:xfrm flipH="1">
              <a:off x="3936" y="2112"/>
              <a:ext cx="432" cy="192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7772400" y="5257801"/>
            <a:ext cx="2895600" cy="1281113"/>
            <a:chOff x="3936" y="3312"/>
            <a:chExt cx="1824" cy="807"/>
          </a:xfrm>
        </p:grpSpPr>
        <p:sp>
          <p:nvSpPr>
            <p:cNvPr id="53272" name="Text Box 36"/>
            <p:cNvSpPr txBox="1">
              <a:spLocks noChangeArrowheads="1"/>
            </p:cNvSpPr>
            <p:nvPr/>
          </p:nvSpPr>
          <p:spPr bwMode="auto">
            <a:xfrm>
              <a:off x="4080" y="3792"/>
              <a:ext cx="16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u = </a:t>
              </a:r>
              <a:r>
                <a:rPr lang="en-US" altLang="en-US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 </a:t>
              </a: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(h</a:t>
              </a:r>
              <a:r>
                <a:rPr lang="en-US" altLang="en-US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</a:t>
              </a: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+L-h</a:t>
              </a:r>
              <a:r>
                <a:rPr lang="en-US" altLang="en-US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L</a:t>
              </a:r>
              <a:r>
                <a:rPr lang="en-US" altLang="en-US">
                  <a:solidFill>
                    <a:srgbClr val="3333FF"/>
                  </a:solidFill>
                  <a:sym typeface="Symbol" panose="05050102010706020507" pitchFamily="18" charset="2"/>
                </a:rPr>
                <a:t>)</a:t>
              </a:r>
              <a:endParaRPr lang="en-AU" altLang="en-US">
                <a:solidFill>
                  <a:srgbClr val="3333FF"/>
                </a:solidFill>
              </a:endParaRPr>
            </a:p>
          </p:txBody>
        </p:sp>
        <p:sp>
          <p:nvSpPr>
            <p:cNvPr id="53273" name="Line 40"/>
            <p:cNvSpPr>
              <a:spLocks noChangeShapeType="1"/>
            </p:cNvSpPr>
            <p:nvPr/>
          </p:nvSpPr>
          <p:spPr bwMode="auto">
            <a:xfrm flipH="1" flipV="1">
              <a:off x="3936" y="3312"/>
              <a:ext cx="240" cy="576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2438400" y="2514600"/>
            <a:ext cx="2667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… as for static case</a:t>
            </a:r>
            <a:endParaRPr lang="en-AU" altLang="en-US" sz="1800">
              <a:solidFill>
                <a:schemeClr val="tx1"/>
              </a:solidFill>
            </a:endParaRPr>
          </a:p>
        </p:txBody>
      </p: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1752600" y="3733801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=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 +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(z-iz)</a:t>
            </a:r>
            <a:endParaRPr lang="en-AU" altLang="en-US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1752600" y="4419601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=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(h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+z) </a:t>
            </a:r>
            <a:r>
              <a:rPr lang="en-US" altLang="en-US" b="1">
                <a:solidFill>
                  <a:srgbClr val="3333FF"/>
                </a:solidFill>
                <a:sym typeface="Symbol" panose="05050102010706020507" pitchFamily="18" charset="2"/>
              </a:rPr>
              <a:t>- </a:t>
            </a:r>
            <a:r>
              <a:rPr lang="en-US" altLang="en-US" b="1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 b="1">
                <a:solidFill>
                  <a:srgbClr val="3333FF"/>
                </a:solidFill>
                <a:sym typeface="Symbol" panose="05050102010706020507" pitchFamily="18" charset="2"/>
              </a:rPr>
              <a:t>iz</a:t>
            </a:r>
            <a:endParaRPr lang="en-AU" altLang="en-US" b="1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grpSp>
        <p:nvGrpSpPr>
          <p:cNvPr id="10" name="Group 50"/>
          <p:cNvGrpSpPr>
            <a:grpSpLocks/>
          </p:cNvGrpSpPr>
          <p:nvPr/>
        </p:nvGrpSpPr>
        <p:grpSpPr bwMode="auto">
          <a:xfrm>
            <a:off x="2971800" y="4953000"/>
            <a:ext cx="2286000" cy="641350"/>
            <a:chOff x="912" y="3120"/>
            <a:chExt cx="1440" cy="404"/>
          </a:xfrm>
        </p:grpSpPr>
        <p:sp>
          <p:nvSpPr>
            <p:cNvPr id="53270" name="AutoShape 46"/>
            <p:cNvSpPr>
              <a:spLocks/>
            </p:cNvSpPr>
            <p:nvPr/>
          </p:nvSpPr>
          <p:spPr bwMode="auto">
            <a:xfrm rot="-5385694">
              <a:off x="1536" y="2880"/>
              <a:ext cx="191" cy="672"/>
            </a:xfrm>
            <a:prstGeom prst="leftBrace">
              <a:avLst>
                <a:gd name="adj1" fmla="val 293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3271" name="Text Box 47"/>
            <p:cNvSpPr txBox="1">
              <a:spLocks noChangeArrowheads="1"/>
            </p:cNvSpPr>
            <p:nvPr/>
          </p:nvSpPr>
          <p:spPr bwMode="auto">
            <a:xfrm>
              <a:off x="912" y="3312"/>
              <a:ext cx="144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>
                  <a:solidFill>
                    <a:schemeClr val="tx1"/>
                  </a:solidFill>
                </a:rPr>
                <a:t>Reduction</a:t>
              </a:r>
              <a:r>
                <a:rPr lang="en-US" altLang="en-US" sz="1600">
                  <a:solidFill>
                    <a:schemeClr val="tx1"/>
                  </a:solidFill>
                </a:rPr>
                <a:t> due to flow</a:t>
              </a:r>
              <a:endParaRPr lang="en-AU" alt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51"/>
          <p:cNvGrpSpPr>
            <a:grpSpLocks/>
          </p:cNvGrpSpPr>
          <p:nvPr/>
        </p:nvGrpSpPr>
        <p:grpSpPr bwMode="auto">
          <a:xfrm>
            <a:off x="2667000" y="6172200"/>
            <a:ext cx="2286000" cy="685800"/>
            <a:chOff x="720" y="3888"/>
            <a:chExt cx="1440" cy="432"/>
          </a:xfrm>
        </p:grpSpPr>
        <p:sp>
          <p:nvSpPr>
            <p:cNvPr id="53268" name="AutoShape 48"/>
            <p:cNvSpPr>
              <a:spLocks/>
            </p:cNvSpPr>
            <p:nvPr/>
          </p:nvSpPr>
          <p:spPr bwMode="auto">
            <a:xfrm rot="-5385694">
              <a:off x="1344" y="3648"/>
              <a:ext cx="191" cy="672"/>
            </a:xfrm>
            <a:prstGeom prst="leftBrace">
              <a:avLst>
                <a:gd name="adj1" fmla="val 293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3269" name="Text Box 49"/>
            <p:cNvSpPr txBox="1">
              <a:spLocks noChangeArrowheads="1"/>
            </p:cNvSpPr>
            <p:nvPr/>
          </p:nvSpPr>
          <p:spPr bwMode="auto">
            <a:xfrm>
              <a:off x="720" y="4108"/>
              <a:ext cx="144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>
                  <a:solidFill>
                    <a:schemeClr val="tx1"/>
                  </a:solidFill>
                </a:rPr>
                <a:t>Increase</a:t>
              </a:r>
              <a:r>
                <a:rPr lang="en-US" altLang="en-US" sz="1600">
                  <a:solidFill>
                    <a:schemeClr val="tx1"/>
                  </a:solidFill>
                </a:rPr>
                <a:t> due to flow</a:t>
              </a:r>
              <a:endParaRPr lang="en-AU" altLang="en-US" sz="1600">
                <a:solidFill>
                  <a:schemeClr val="tx1"/>
                </a:solidFill>
              </a:endParaRPr>
            </a:p>
          </p:txBody>
        </p:sp>
      </p:grpSp>
      <p:sp>
        <p:nvSpPr>
          <p:cNvPr id="30772" name="Text Box 52"/>
          <p:cNvSpPr txBox="1">
            <a:spLocks noChangeArrowheads="1"/>
          </p:cNvSpPr>
          <p:nvPr/>
        </p:nvSpPr>
        <p:spPr bwMode="auto">
          <a:xfrm>
            <a:off x="1524000" y="3200401"/>
            <a:ext cx="76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u = </a:t>
            </a:r>
            <a:endParaRPr lang="en-AU" altLang="en-US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42003" name="Slide Number Placeholder 48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1524000" y="0"/>
            <a:ext cx="0" cy="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6D82FBB2-959A-4483-9954-CFCAD5A8A55F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26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1477865059"/>
      </p:ext>
    </p:extLst>
  </p:cSld>
  <p:clrMapOvr>
    <a:masterClrMapping/>
  </p:clrMapOvr>
  <p:transition advTm="9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9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65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2" grpId="0" autoUpdateAnimBg="0"/>
      <p:bldP spid="30746" grpId="0" autoUpdateAnimBg="0"/>
      <p:bldP spid="30747" grpId="0" autoUpdateAnimBg="0"/>
      <p:bldP spid="30748" grpId="0" autoUpdateAnimBg="0"/>
      <p:bldP spid="30749" grpId="0" autoUpdateAnimBg="0"/>
      <p:bldP spid="30761" grpId="0" autoUpdateAnimBg="0"/>
      <p:bldP spid="30762" grpId="0" autoUpdateAnimBg="0"/>
      <p:bldP spid="30763" grpId="0" autoUpdateAnimBg="0"/>
      <p:bldP spid="3077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181600" y="1447800"/>
            <a:ext cx="2667000" cy="1447800"/>
            <a:chOff x="1440" y="624"/>
            <a:chExt cx="1680" cy="912"/>
          </a:xfrm>
        </p:grpSpPr>
        <p:sp>
          <p:nvSpPr>
            <p:cNvPr id="54321" name="AutoShape 4" descr="5%"/>
            <p:cNvSpPr>
              <a:spLocks noChangeArrowheads="1"/>
            </p:cNvSpPr>
            <p:nvPr/>
          </p:nvSpPr>
          <p:spPr bwMode="auto">
            <a:xfrm rot="862884">
              <a:off x="1440" y="624"/>
              <a:ext cx="336" cy="240"/>
            </a:xfrm>
            <a:prstGeom prst="curvedDownArrow">
              <a:avLst>
                <a:gd name="adj1" fmla="val 28000"/>
                <a:gd name="adj2" fmla="val 56000"/>
                <a:gd name="adj3" fmla="val 3333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4322" name="AutoShape 5" descr="5%"/>
            <p:cNvSpPr>
              <a:spLocks noChangeArrowheads="1"/>
            </p:cNvSpPr>
            <p:nvPr/>
          </p:nvSpPr>
          <p:spPr bwMode="auto">
            <a:xfrm rot="862884">
              <a:off x="2784" y="1296"/>
              <a:ext cx="336" cy="240"/>
            </a:xfrm>
            <a:prstGeom prst="curvedDownArrow">
              <a:avLst>
                <a:gd name="adj1" fmla="val 28000"/>
                <a:gd name="adj2" fmla="val 56000"/>
                <a:gd name="adj3" fmla="val 3333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4323" name="Text Box 6"/>
            <p:cNvSpPr txBox="1">
              <a:spLocks noChangeArrowheads="1"/>
            </p:cNvSpPr>
            <p:nvPr/>
          </p:nvSpPr>
          <p:spPr bwMode="auto">
            <a:xfrm>
              <a:off x="1680" y="624"/>
              <a:ext cx="57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>
                  <a:solidFill>
                    <a:srgbClr val="8CEEFE"/>
                  </a:solidFill>
                </a:rPr>
                <a:t>flow</a:t>
              </a:r>
              <a:endParaRPr lang="en-AU" altLang="en-US" sz="1600" b="1">
                <a:solidFill>
                  <a:srgbClr val="8CEEFE"/>
                </a:solidFill>
              </a:endParaRPr>
            </a:p>
          </p:txBody>
        </p:sp>
      </p:grp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438400" y="1415534"/>
            <a:ext cx="1981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u="sng" dirty="0">
                <a:solidFill>
                  <a:schemeClr val="tx1"/>
                </a:solidFill>
              </a:rPr>
              <a:t>Upward Flow </a:t>
            </a:r>
            <a:endParaRPr lang="en-AU" altLang="en-US" sz="1800" b="1" u="sng" dirty="0">
              <a:solidFill>
                <a:schemeClr val="tx1"/>
              </a:solidFill>
            </a:endParaRPr>
          </a:p>
        </p:txBody>
      </p:sp>
      <p:grpSp>
        <p:nvGrpSpPr>
          <p:cNvPr id="54277" name="Group 8"/>
          <p:cNvGrpSpPr>
            <a:grpSpLocks/>
          </p:cNvGrpSpPr>
          <p:nvPr/>
        </p:nvGrpSpPr>
        <p:grpSpPr bwMode="auto">
          <a:xfrm>
            <a:off x="5410200" y="1905000"/>
            <a:ext cx="2133600" cy="4724400"/>
            <a:chOff x="1584" y="912"/>
            <a:chExt cx="1344" cy="2976"/>
          </a:xfrm>
        </p:grpSpPr>
        <p:grpSp>
          <p:nvGrpSpPr>
            <p:cNvPr id="54303" name="Group 9"/>
            <p:cNvGrpSpPr>
              <a:grpSpLocks/>
            </p:cNvGrpSpPr>
            <p:nvPr/>
          </p:nvGrpSpPr>
          <p:grpSpPr bwMode="auto">
            <a:xfrm>
              <a:off x="1968" y="1488"/>
              <a:ext cx="384" cy="528"/>
              <a:chOff x="1968" y="1488"/>
              <a:chExt cx="384" cy="528"/>
            </a:xfrm>
          </p:grpSpPr>
          <p:sp>
            <p:nvSpPr>
              <p:cNvPr id="54319" name="Line 10"/>
              <p:cNvSpPr>
                <a:spLocks noChangeShapeType="1"/>
              </p:cNvSpPr>
              <p:nvPr/>
            </p:nvSpPr>
            <p:spPr bwMode="auto">
              <a:xfrm>
                <a:off x="1968" y="148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54320" name="Text Box 11"/>
              <p:cNvSpPr txBox="1">
                <a:spLocks noChangeArrowheads="1"/>
              </p:cNvSpPr>
              <p:nvPr/>
            </p:nvSpPr>
            <p:spPr bwMode="auto">
              <a:xfrm>
                <a:off x="1968" y="1632"/>
                <a:ext cx="384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800">
                    <a:solidFill>
                      <a:schemeClr val="tx1"/>
                    </a:solidFill>
                  </a:rPr>
                  <a:t>h</a:t>
                </a:r>
                <a:r>
                  <a:rPr lang="en-US" altLang="en-US" sz="1800" baseline="-25000">
                    <a:solidFill>
                      <a:schemeClr val="tx1"/>
                    </a:solidFill>
                  </a:rPr>
                  <a:t>w</a:t>
                </a:r>
                <a:endParaRPr lang="en-AU" altLang="en-US"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304" name="Group 12"/>
            <p:cNvGrpSpPr>
              <a:grpSpLocks/>
            </p:cNvGrpSpPr>
            <p:nvPr/>
          </p:nvGrpSpPr>
          <p:grpSpPr bwMode="auto">
            <a:xfrm>
              <a:off x="1968" y="2016"/>
              <a:ext cx="240" cy="1008"/>
              <a:chOff x="1968" y="2016"/>
              <a:chExt cx="240" cy="1008"/>
            </a:xfrm>
          </p:grpSpPr>
          <p:sp>
            <p:nvSpPr>
              <p:cNvPr id="54317" name="Line 13"/>
              <p:cNvSpPr>
                <a:spLocks noChangeShapeType="1"/>
              </p:cNvSpPr>
              <p:nvPr/>
            </p:nvSpPr>
            <p:spPr bwMode="auto">
              <a:xfrm>
                <a:off x="1968" y="2016"/>
                <a:ext cx="0" cy="10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med" len="med"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54318" name="Text Box 14"/>
              <p:cNvSpPr txBox="1">
                <a:spLocks noChangeArrowheads="1"/>
              </p:cNvSpPr>
              <p:nvPr/>
            </p:nvSpPr>
            <p:spPr bwMode="auto">
              <a:xfrm>
                <a:off x="1968" y="2352"/>
                <a:ext cx="24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800">
                    <a:solidFill>
                      <a:schemeClr val="tx1"/>
                    </a:solidFill>
                  </a:rPr>
                  <a:t>L</a:t>
                </a:r>
                <a:endParaRPr lang="en-AU" altLang="en-US" sz="1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4305" name="Group 15"/>
            <p:cNvGrpSpPr>
              <a:grpSpLocks/>
            </p:cNvGrpSpPr>
            <p:nvPr/>
          </p:nvGrpSpPr>
          <p:grpSpPr bwMode="auto">
            <a:xfrm>
              <a:off x="1584" y="912"/>
              <a:ext cx="1344" cy="2976"/>
              <a:chOff x="1584" y="912"/>
              <a:chExt cx="1344" cy="2976"/>
            </a:xfrm>
          </p:grpSpPr>
          <p:sp>
            <p:nvSpPr>
              <p:cNvPr id="54306" name="Rectangle 16" descr="Dashed horizontal"/>
              <p:cNvSpPr>
                <a:spLocks noChangeArrowheads="1"/>
              </p:cNvSpPr>
              <p:nvPr/>
            </p:nvSpPr>
            <p:spPr bwMode="auto">
              <a:xfrm>
                <a:off x="2256" y="1488"/>
                <a:ext cx="672" cy="528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307" name="Rectangle 17" descr="Dashed horizontal"/>
              <p:cNvSpPr>
                <a:spLocks noChangeArrowheads="1"/>
              </p:cNvSpPr>
              <p:nvPr/>
            </p:nvSpPr>
            <p:spPr bwMode="auto">
              <a:xfrm>
                <a:off x="2256" y="3024"/>
                <a:ext cx="672" cy="336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308" name="Rectangle 18" descr="Dashed horizontal"/>
              <p:cNvSpPr>
                <a:spLocks noChangeArrowheads="1"/>
              </p:cNvSpPr>
              <p:nvPr/>
            </p:nvSpPr>
            <p:spPr bwMode="auto">
              <a:xfrm>
                <a:off x="2496" y="3360"/>
                <a:ext cx="192" cy="528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309" name="Rectangle 19" descr="Dashed horizontal"/>
              <p:cNvSpPr>
                <a:spLocks noChangeArrowheads="1"/>
              </p:cNvSpPr>
              <p:nvPr/>
            </p:nvSpPr>
            <p:spPr bwMode="auto">
              <a:xfrm>
                <a:off x="1584" y="3792"/>
                <a:ext cx="1104" cy="96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310" name="Rectangle 20" descr="Dashed horizontal"/>
              <p:cNvSpPr>
                <a:spLocks noChangeArrowheads="1"/>
              </p:cNvSpPr>
              <p:nvPr/>
            </p:nvSpPr>
            <p:spPr bwMode="auto">
              <a:xfrm>
                <a:off x="1584" y="912"/>
                <a:ext cx="192" cy="2880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 sz="2400" b="1">
                    <a:solidFill>
                      <a:srgbClr val="0033CC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 b="1">
                    <a:solidFill>
                      <a:srgbClr val="000000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tr-TR" altLang="en-US" sz="18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311" name="Group 21"/>
              <p:cNvGrpSpPr>
                <a:grpSpLocks/>
              </p:cNvGrpSpPr>
              <p:nvPr/>
            </p:nvGrpSpPr>
            <p:grpSpPr bwMode="auto">
              <a:xfrm>
                <a:off x="2256" y="2016"/>
                <a:ext cx="672" cy="1008"/>
                <a:chOff x="4272" y="1968"/>
                <a:chExt cx="672" cy="1008"/>
              </a:xfrm>
            </p:grpSpPr>
            <p:sp>
              <p:nvSpPr>
                <p:cNvPr id="54315" name="Rectangle 22" descr="Recycled paper"/>
                <p:cNvSpPr>
                  <a:spLocks noChangeArrowheads="1"/>
                </p:cNvSpPr>
                <p:nvPr/>
              </p:nvSpPr>
              <p:spPr bwMode="auto">
                <a:xfrm>
                  <a:off x="4272" y="1968"/>
                  <a:ext cx="672" cy="1008"/>
                </a:xfrm>
                <a:prstGeom prst="rect">
                  <a:avLst/>
                </a:prstGeom>
                <a:blipFill dpi="0" rotWithShape="0">
                  <a:blip r:embed="rId4"/>
                  <a:srcRect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tr-TR" alt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31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464" y="2496"/>
                  <a:ext cx="384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600" b="1">
                      <a:solidFill>
                        <a:schemeClr val="tx1"/>
                      </a:solidFill>
                    </a:rPr>
                    <a:t>X</a:t>
                  </a:r>
                </a:p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600" b="1">
                      <a:solidFill>
                        <a:schemeClr val="tx1"/>
                      </a:solidFill>
                    </a:rPr>
                    <a:t>soil</a:t>
                  </a:r>
                  <a:endParaRPr lang="en-AU" altLang="en-US" sz="1600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4312" name="Group 24"/>
              <p:cNvGrpSpPr>
                <a:grpSpLocks/>
              </p:cNvGrpSpPr>
              <p:nvPr/>
            </p:nvGrpSpPr>
            <p:grpSpPr bwMode="auto">
              <a:xfrm>
                <a:off x="2400" y="2016"/>
                <a:ext cx="192" cy="672"/>
                <a:chOff x="2400" y="2016"/>
                <a:chExt cx="192" cy="672"/>
              </a:xfrm>
            </p:grpSpPr>
            <p:sp>
              <p:nvSpPr>
                <p:cNvPr id="54313" name="Line 25"/>
                <p:cNvSpPr>
                  <a:spLocks noChangeShapeType="1"/>
                </p:cNvSpPr>
                <p:nvPr/>
              </p:nvSpPr>
              <p:spPr bwMode="auto">
                <a:xfrm>
                  <a:off x="2448" y="2016"/>
                  <a:ext cx="0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stealth" w="med" len="med"/>
                  <a:tailEnd type="stealth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5431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400" y="2208"/>
                  <a:ext cx="192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 sz="2400" b="1">
                      <a:solidFill>
                        <a:srgbClr val="0033CC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 b="1">
                      <a:solidFill>
                        <a:srgbClr val="000000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1800">
                      <a:solidFill>
                        <a:schemeClr val="tx1"/>
                      </a:solidFill>
                    </a:rPr>
                    <a:t>z</a:t>
                  </a:r>
                  <a:endParaRPr lang="en-AU" altLang="en-US" sz="180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1524000" y="19050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v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h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+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sat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z</a:t>
            </a:r>
            <a:endParaRPr lang="en-AU" altLang="en-US" sz="3200">
              <a:solidFill>
                <a:schemeClr val="tx1"/>
              </a:solidFill>
            </a:endParaRPr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2057400" y="3124201"/>
            <a:ext cx="3352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 +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(L+h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L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)(z/L)</a:t>
            </a:r>
            <a:endParaRPr lang="en-AU" altLang="en-US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1676400" y="5638800"/>
            <a:ext cx="320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AU" altLang="en-US" sz="3200">
                <a:solidFill>
                  <a:schemeClr val="tx1"/>
                </a:solidFill>
                <a:sym typeface="Symbol" panose="05050102010706020507" pitchFamily="18" charset="2"/>
              </a:rPr>
              <a:t>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v </a:t>
            </a:r>
            <a:r>
              <a:rPr lang="en-US" altLang="en-US" sz="3200" baseline="3000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= </a:t>
            </a:r>
            <a:r>
              <a:rPr lang="en-US" altLang="en-US" sz="3200" baseline="30000">
                <a:solidFill>
                  <a:schemeClr val="tx1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'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 z - </a:t>
            </a:r>
            <a:r>
              <a:rPr lang="en-US" altLang="en-US" sz="3200" baseline="-25000">
                <a:solidFill>
                  <a:schemeClr val="tx1"/>
                </a:solidFill>
                <a:sym typeface="Symbol" panose="05050102010706020507" pitchFamily="18" charset="2"/>
              </a:rPr>
              <a:t>w</a:t>
            </a:r>
            <a:r>
              <a:rPr lang="en-US" altLang="en-US" sz="3200">
                <a:solidFill>
                  <a:schemeClr val="tx1"/>
                </a:solidFill>
                <a:sym typeface="Symbol" panose="05050102010706020507" pitchFamily="18" charset="2"/>
              </a:rPr>
              <a:t>iz</a:t>
            </a:r>
            <a:endParaRPr lang="en-AU" altLang="en-US" sz="3200">
              <a:solidFill>
                <a:schemeClr val="tx1"/>
              </a:solidFill>
              <a:sym typeface="Symbol" panose="05050102010706020507" pitchFamily="18" charset="2"/>
            </a:endParaRP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1676400" y="1447800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u="sng">
                <a:solidFill>
                  <a:schemeClr val="tx1"/>
                </a:solidFill>
              </a:rPr>
              <a:t>At X,</a:t>
            </a:r>
            <a:endParaRPr lang="en-AU" altLang="en-US" sz="1800" u="sng">
              <a:solidFill>
                <a:schemeClr val="tx1"/>
              </a:solidFill>
            </a:endParaRPr>
          </a:p>
        </p:txBody>
      </p:sp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6019800" y="1905000"/>
            <a:ext cx="685800" cy="914400"/>
            <a:chOff x="1968" y="912"/>
            <a:chExt cx="432" cy="576"/>
          </a:xfrm>
        </p:grpSpPr>
        <p:sp>
          <p:nvSpPr>
            <p:cNvPr id="54301" name="Line 32"/>
            <p:cNvSpPr>
              <a:spLocks noChangeShapeType="1"/>
            </p:cNvSpPr>
            <p:nvPr/>
          </p:nvSpPr>
          <p:spPr bwMode="auto">
            <a:xfrm flipV="1">
              <a:off x="1968" y="912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4302" name="Text Box 33"/>
            <p:cNvSpPr txBox="1">
              <a:spLocks noChangeArrowheads="1"/>
            </p:cNvSpPr>
            <p:nvPr/>
          </p:nvSpPr>
          <p:spPr bwMode="auto">
            <a:xfrm>
              <a:off x="1968" y="1056"/>
              <a:ext cx="43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</a:rPr>
                <a:t>h</a:t>
              </a:r>
              <a:r>
                <a:rPr lang="en-US" altLang="en-US" sz="1800" baseline="-25000">
                  <a:solidFill>
                    <a:schemeClr val="tx1"/>
                  </a:solidFill>
                </a:rPr>
                <a:t>L</a:t>
              </a:r>
              <a:endParaRPr lang="en-AU" altLang="en-US" sz="180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7162800" y="2971800"/>
            <a:ext cx="2438400" cy="685800"/>
            <a:chOff x="3552" y="1872"/>
            <a:chExt cx="1536" cy="432"/>
          </a:xfrm>
        </p:grpSpPr>
        <p:sp>
          <p:nvSpPr>
            <p:cNvPr id="54299" name="Text Box 35"/>
            <p:cNvSpPr txBox="1">
              <a:spLocks noChangeArrowheads="1"/>
            </p:cNvSpPr>
            <p:nvPr/>
          </p:nvSpPr>
          <p:spPr bwMode="auto">
            <a:xfrm>
              <a:off x="3936" y="1872"/>
              <a:ext cx="115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u = </a:t>
              </a:r>
              <a:r>
                <a:rPr lang="en-US" altLang="en-US" sz="3200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 </a:t>
              </a: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h</a:t>
              </a:r>
              <a:r>
                <a:rPr lang="en-US" altLang="en-US" sz="3200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</a:t>
              </a:r>
              <a:r>
                <a:rPr lang="en-US" altLang="en-US" sz="3200">
                  <a:solidFill>
                    <a:schemeClr val="tx1"/>
                  </a:solidFill>
                  <a:sym typeface="Symbol" panose="05050102010706020507" pitchFamily="18" charset="2"/>
                </a:rPr>
                <a:t> </a:t>
              </a:r>
              <a:endParaRPr lang="en-AU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54300" name="Line 36"/>
            <p:cNvSpPr>
              <a:spLocks noChangeShapeType="1"/>
            </p:cNvSpPr>
            <p:nvPr/>
          </p:nvSpPr>
          <p:spPr bwMode="auto">
            <a:xfrm flipH="1">
              <a:off x="3552" y="2160"/>
              <a:ext cx="432" cy="144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7239000" y="5257800"/>
            <a:ext cx="3733800" cy="808038"/>
            <a:chOff x="3600" y="3312"/>
            <a:chExt cx="2352" cy="509"/>
          </a:xfrm>
        </p:grpSpPr>
        <p:sp>
          <p:nvSpPr>
            <p:cNvPr id="54297" name="Text Box 38"/>
            <p:cNvSpPr txBox="1">
              <a:spLocks noChangeArrowheads="1"/>
            </p:cNvSpPr>
            <p:nvPr/>
          </p:nvSpPr>
          <p:spPr bwMode="auto">
            <a:xfrm>
              <a:off x="3936" y="3456"/>
              <a:ext cx="20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u = </a:t>
              </a:r>
              <a:r>
                <a:rPr lang="en-US" altLang="en-US" sz="3200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 </a:t>
              </a: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(h</a:t>
              </a:r>
              <a:r>
                <a:rPr lang="en-US" altLang="en-US" sz="3200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w</a:t>
              </a: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+L+h</a:t>
              </a:r>
              <a:r>
                <a:rPr lang="en-US" altLang="en-US" sz="3200" baseline="-25000">
                  <a:solidFill>
                    <a:srgbClr val="3333FF"/>
                  </a:solidFill>
                  <a:sym typeface="Symbol" panose="05050102010706020507" pitchFamily="18" charset="2"/>
                </a:rPr>
                <a:t>L</a:t>
              </a:r>
              <a:r>
                <a:rPr lang="en-US" altLang="en-US" sz="3200">
                  <a:solidFill>
                    <a:srgbClr val="3333FF"/>
                  </a:solidFill>
                  <a:sym typeface="Symbol" panose="05050102010706020507" pitchFamily="18" charset="2"/>
                </a:rPr>
                <a:t>)</a:t>
              </a:r>
              <a:endParaRPr lang="en-AU" altLang="en-US" sz="3200">
                <a:solidFill>
                  <a:srgbClr val="3333FF"/>
                </a:solidFill>
              </a:endParaRPr>
            </a:p>
          </p:txBody>
        </p:sp>
        <p:sp>
          <p:nvSpPr>
            <p:cNvPr id="54298" name="Line 39"/>
            <p:cNvSpPr>
              <a:spLocks noChangeShapeType="1"/>
            </p:cNvSpPr>
            <p:nvPr/>
          </p:nvSpPr>
          <p:spPr bwMode="auto">
            <a:xfrm flipH="1" flipV="1">
              <a:off x="3600" y="3312"/>
              <a:ext cx="288" cy="336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1784" name="Text Box 40"/>
          <p:cNvSpPr txBox="1">
            <a:spLocks noChangeArrowheads="1"/>
          </p:cNvSpPr>
          <p:nvPr/>
        </p:nvSpPr>
        <p:spPr bwMode="auto">
          <a:xfrm>
            <a:off x="2362200" y="2514600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… as for static case</a:t>
            </a:r>
            <a:endParaRPr lang="en-AU" altLang="en-US" sz="1800">
              <a:solidFill>
                <a:schemeClr val="tx1"/>
              </a:solidFill>
            </a:endParaRPr>
          </a:p>
        </p:txBody>
      </p:sp>
      <p:sp>
        <p:nvSpPr>
          <p:cNvPr id="31785" name="Text Box 41"/>
          <p:cNvSpPr txBox="1">
            <a:spLocks noChangeArrowheads="1"/>
          </p:cNvSpPr>
          <p:nvPr/>
        </p:nvSpPr>
        <p:spPr bwMode="auto">
          <a:xfrm>
            <a:off x="1752600" y="3733801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=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 +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(z+iz)</a:t>
            </a:r>
            <a:endParaRPr lang="en-AU" altLang="en-US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31786" name="Text Box 42"/>
          <p:cNvSpPr txBox="1">
            <a:spLocks noChangeArrowheads="1"/>
          </p:cNvSpPr>
          <p:nvPr/>
        </p:nvSpPr>
        <p:spPr bwMode="auto">
          <a:xfrm>
            <a:off x="1752600" y="4419601"/>
            <a:ext cx="4038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= 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 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(h</a:t>
            </a:r>
            <a:r>
              <a:rPr lang="en-US" altLang="en-US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+z) </a:t>
            </a:r>
            <a:r>
              <a:rPr lang="en-US" altLang="en-US" b="1">
                <a:solidFill>
                  <a:srgbClr val="3333FF"/>
                </a:solidFill>
                <a:sym typeface="Symbol" panose="05050102010706020507" pitchFamily="18" charset="2"/>
              </a:rPr>
              <a:t>+ </a:t>
            </a:r>
            <a:r>
              <a:rPr lang="en-US" altLang="en-US" b="1" baseline="-25000">
                <a:solidFill>
                  <a:srgbClr val="3333FF"/>
                </a:solidFill>
                <a:sym typeface="Symbol" panose="05050102010706020507" pitchFamily="18" charset="2"/>
              </a:rPr>
              <a:t>w</a:t>
            </a:r>
            <a:r>
              <a:rPr lang="en-US" altLang="en-US" b="1">
                <a:solidFill>
                  <a:srgbClr val="3333FF"/>
                </a:solidFill>
                <a:sym typeface="Symbol" panose="05050102010706020507" pitchFamily="18" charset="2"/>
              </a:rPr>
              <a:t>iz</a:t>
            </a:r>
            <a:endParaRPr lang="en-AU" altLang="en-US" b="1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grpSp>
        <p:nvGrpSpPr>
          <p:cNvPr id="12" name="Group 43"/>
          <p:cNvGrpSpPr>
            <a:grpSpLocks/>
          </p:cNvGrpSpPr>
          <p:nvPr/>
        </p:nvGrpSpPr>
        <p:grpSpPr bwMode="auto">
          <a:xfrm>
            <a:off x="2971800" y="4953000"/>
            <a:ext cx="2286000" cy="641350"/>
            <a:chOff x="912" y="3120"/>
            <a:chExt cx="1440" cy="404"/>
          </a:xfrm>
        </p:grpSpPr>
        <p:sp>
          <p:nvSpPr>
            <p:cNvPr id="54295" name="AutoShape 44"/>
            <p:cNvSpPr>
              <a:spLocks/>
            </p:cNvSpPr>
            <p:nvPr/>
          </p:nvSpPr>
          <p:spPr bwMode="auto">
            <a:xfrm rot="-5385694">
              <a:off x="1536" y="2880"/>
              <a:ext cx="191" cy="672"/>
            </a:xfrm>
            <a:prstGeom prst="leftBrace">
              <a:avLst>
                <a:gd name="adj1" fmla="val 293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4296" name="Text Box 45"/>
            <p:cNvSpPr txBox="1">
              <a:spLocks noChangeArrowheads="1"/>
            </p:cNvSpPr>
            <p:nvPr/>
          </p:nvSpPr>
          <p:spPr bwMode="auto">
            <a:xfrm>
              <a:off x="912" y="3312"/>
              <a:ext cx="144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>
                  <a:solidFill>
                    <a:schemeClr val="tx1"/>
                  </a:solidFill>
                </a:rPr>
                <a:t>Increase</a:t>
              </a:r>
              <a:r>
                <a:rPr lang="en-US" altLang="en-US" sz="1600">
                  <a:solidFill>
                    <a:schemeClr val="tx1"/>
                  </a:solidFill>
                </a:rPr>
                <a:t> due to flow</a:t>
              </a:r>
              <a:endParaRPr lang="en-AU" alt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46"/>
          <p:cNvGrpSpPr>
            <a:grpSpLocks/>
          </p:cNvGrpSpPr>
          <p:nvPr/>
        </p:nvGrpSpPr>
        <p:grpSpPr bwMode="auto">
          <a:xfrm>
            <a:off x="2667000" y="6172200"/>
            <a:ext cx="2286000" cy="685800"/>
            <a:chOff x="720" y="3888"/>
            <a:chExt cx="1440" cy="432"/>
          </a:xfrm>
        </p:grpSpPr>
        <p:sp>
          <p:nvSpPr>
            <p:cNvPr id="54293" name="AutoShape 47"/>
            <p:cNvSpPr>
              <a:spLocks/>
            </p:cNvSpPr>
            <p:nvPr/>
          </p:nvSpPr>
          <p:spPr bwMode="auto">
            <a:xfrm rot="-5385694">
              <a:off x="1344" y="3648"/>
              <a:ext cx="191" cy="672"/>
            </a:xfrm>
            <a:prstGeom prst="leftBrace">
              <a:avLst>
                <a:gd name="adj1" fmla="val 2931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4294" name="Text Box 48"/>
            <p:cNvSpPr txBox="1">
              <a:spLocks noChangeArrowheads="1"/>
            </p:cNvSpPr>
            <p:nvPr/>
          </p:nvSpPr>
          <p:spPr bwMode="auto">
            <a:xfrm>
              <a:off x="720" y="4108"/>
              <a:ext cx="144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0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400" b="1">
                  <a:solidFill>
                    <a:srgbClr val="0033CC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 b="1">
                  <a:solidFill>
                    <a:srgbClr val="000000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1600" b="1">
                  <a:solidFill>
                    <a:schemeClr val="tx1"/>
                  </a:solidFill>
                </a:rPr>
                <a:t>Reduction</a:t>
              </a:r>
              <a:r>
                <a:rPr lang="en-US" altLang="en-US" sz="1600">
                  <a:solidFill>
                    <a:schemeClr val="tx1"/>
                  </a:solidFill>
                </a:rPr>
                <a:t> due to flow</a:t>
              </a:r>
              <a:endParaRPr lang="en-AU" altLang="en-US" sz="1600">
                <a:solidFill>
                  <a:schemeClr val="tx1"/>
                </a:solidFill>
              </a:endParaRPr>
            </a:p>
          </p:txBody>
        </p:sp>
      </p:grpSp>
      <p:sp>
        <p:nvSpPr>
          <p:cNvPr id="31793" name="Text Box 49"/>
          <p:cNvSpPr txBox="1">
            <a:spLocks noChangeArrowheads="1"/>
          </p:cNvSpPr>
          <p:nvPr/>
        </p:nvSpPr>
        <p:spPr bwMode="auto">
          <a:xfrm>
            <a:off x="1524000" y="3200401"/>
            <a:ext cx="762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2400" b="1">
                <a:solidFill>
                  <a:srgbClr val="0033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3333FF"/>
                </a:solidFill>
                <a:sym typeface="Symbol" panose="05050102010706020507" pitchFamily="18" charset="2"/>
              </a:rPr>
              <a:t>u = </a:t>
            </a:r>
            <a:endParaRPr lang="en-AU" altLang="en-US">
              <a:solidFill>
                <a:srgbClr val="3333FF"/>
              </a:solidFill>
              <a:sym typeface="Symbol" panose="05050102010706020507" pitchFamily="18" charset="2"/>
            </a:endParaRPr>
          </a:p>
        </p:txBody>
      </p:sp>
      <p:sp>
        <p:nvSpPr>
          <p:cNvPr id="43028" name="Slide Number Placeholder 5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1524000" y="0"/>
            <a:ext cx="0" cy="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E9BFB21F-7F49-4DDC-BEB8-02A09D2C40C6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27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Effective </a:t>
            </a:r>
            <a:r>
              <a:rPr lang="en-US" sz="2800" dirty="0" err="1">
                <a:solidFill>
                  <a:srgbClr val="FF0000"/>
                </a:solidFill>
              </a:rPr>
              <a:t>StresS</a:t>
            </a:r>
            <a:r>
              <a:rPr lang="en-US" sz="28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1936711938"/>
      </p:ext>
    </p:extLst>
  </p:cSld>
  <p:clrMapOvr>
    <a:masterClrMapping/>
  </p:clrMapOvr>
  <p:transition advTm="7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9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53" presetID="19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45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utoUpdateAnimBg="0"/>
      <p:bldP spid="31771" grpId="0" autoUpdateAnimBg="0"/>
      <p:bldP spid="31772" grpId="0" autoUpdateAnimBg="0"/>
      <p:bldP spid="31773" grpId="0" autoUpdateAnimBg="0"/>
      <p:bldP spid="31774" grpId="0" autoUpdateAnimBg="0"/>
      <p:bldP spid="31784" grpId="0" autoUpdateAnimBg="0"/>
      <p:bldP spid="31785" grpId="0" autoUpdateAnimBg="0"/>
      <p:bldP spid="31786" grpId="0" autoUpdateAnimBg="0"/>
      <p:bldP spid="3179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 dirty="0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990158" y="2033868"/>
            <a:ext cx="1867035" cy="952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60826" y="4912347"/>
            <a:ext cx="4391713" cy="15894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68278" y="3103826"/>
            <a:ext cx="5683746" cy="18085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53536" y="2240505"/>
            <a:ext cx="1780054" cy="33723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NO</a:t>
            </a:r>
            <a:r>
              <a:rPr sz="2118" b="1" spc="-7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118" b="1" spc="-26" dirty="0">
                <a:solidFill>
                  <a:srgbClr val="2D2D8A"/>
                </a:solidFill>
                <a:latin typeface="Arial"/>
                <a:cs typeface="Arial"/>
              </a:rPr>
              <a:t>SEEPAGE</a:t>
            </a:r>
            <a:endParaRPr sz="211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877236" y="4370294"/>
            <a:ext cx="1479176" cy="268941"/>
          </a:xfrm>
          <a:custGeom>
            <a:avLst/>
            <a:gdLst/>
            <a:ahLst/>
            <a:cxnLst/>
            <a:rect l="l" t="t" r="r" b="b"/>
            <a:pathLst>
              <a:path w="1676400" h="304800">
                <a:moveTo>
                  <a:pt x="0" y="0"/>
                </a:moveTo>
                <a:lnTo>
                  <a:pt x="0" y="304800"/>
                </a:lnTo>
                <a:lnTo>
                  <a:pt x="1676399" y="304800"/>
                </a:lnTo>
                <a:lnTo>
                  <a:pt x="1676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47522" y="3491454"/>
            <a:ext cx="2573431" cy="33723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2118" b="1" spc="-22" dirty="0">
                <a:solidFill>
                  <a:srgbClr val="800000"/>
                </a:solidFill>
                <a:latin typeface="Arial"/>
                <a:cs typeface="Arial"/>
              </a:rPr>
              <a:t>UPWARD</a:t>
            </a:r>
            <a:r>
              <a:rPr sz="2118" b="1" spc="-53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118" b="1" spc="-26" dirty="0">
                <a:solidFill>
                  <a:srgbClr val="800000"/>
                </a:solidFill>
                <a:latin typeface="Arial"/>
                <a:cs typeface="Arial"/>
              </a:rPr>
              <a:t>SEEPAGE</a:t>
            </a:r>
            <a:endParaRPr sz="2118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28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69938" y="5153897"/>
            <a:ext cx="3051362" cy="33723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2118" b="1" spc="-18" dirty="0">
                <a:solidFill>
                  <a:srgbClr val="2D2D8A"/>
                </a:solidFill>
                <a:latin typeface="Arial"/>
                <a:cs typeface="Arial"/>
              </a:rPr>
              <a:t>DOWNWARD</a:t>
            </a:r>
            <a:r>
              <a:rPr sz="2118" b="1" spc="-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118" b="1" spc="-26" dirty="0">
                <a:solidFill>
                  <a:srgbClr val="2D2D8A"/>
                </a:solidFill>
                <a:latin typeface="Arial"/>
                <a:cs typeface="Arial"/>
              </a:rPr>
              <a:t>SEEPAGE</a:t>
            </a:r>
            <a:endParaRPr sz="2118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30002" y="160613"/>
            <a:ext cx="7286447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3200" dirty="0">
                <a:solidFill>
                  <a:srgbClr val="FF0000"/>
                </a:solidFill>
              </a:rPr>
              <a:t>Effective </a:t>
            </a:r>
            <a:r>
              <a:rPr lang="en-US" sz="3200" dirty="0" err="1">
                <a:solidFill>
                  <a:srgbClr val="FF0000"/>
                </a:solidFill>
              </a:rPr>
              <a:t>StresS</a:t>
            </a:r>
            <a:r>
              <a:rPr lang="en-US" sz="3200" dirty="0">
                <a:solidFill>
                  <a:srgbClr val="FF0000"/>
                </a:solidFill>
              </a:rPr>
              <a:t> with seepage</a:t>
            </a:r>
          </a:p>
        </p:txBody>
      </p:sp>
    </p:spTree>
    <p:extLst>
      <p:ext uri="{BB962C8B-B14F-4D97-AF65-F5344CB8AC3E}">
        <p14:creationId xmlns:p14="http://schemas.microsoft.com/office/powerpoint/2010/main" val="289129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F51513-D9D7-467B-A96F-757FD38DCD9A}" type="datetime1">
              <a:rPr lang="en-US" altLang="en-US" smtClean="0">
                <a:solidFill>
                  <a:schemeClr val="tx2"/>
                </a:solidFill>
                <a:latin typeface="Tw Cen MT" panose="020B0602020104020603" pitchFamily="34" charset="0"/>
              </a:rPr>
              <a:pPr/>
              <a:t>05/13/2025</a:t>
            </a:fld>
            <a:endParaRPr lang="en-US" altLang="en-US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sp>
        <p:nvSpPr>
          <p:cNvPr id="59397" name="Slide Number Placeholder 4"/>
          <p:cNvSpPr>
            <a:spLocks noGrp="1" noChangeArrowheads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48D1A4C1-1EC9-4F7A-AD44-A607159C2EB5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29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23F1DC-1918-405F-B8BF-A7B122AE15EA}"/>
              </a:ext>
            </a:extLst>
          </p:cNvPr>
          <p:cNvSpPr txBox="1"/>
          <p:nvPr/>
        </p:nvSpPr>
        <p:spPr>
          <a:xfrm>
            <a:off x="1828800" y="1752600"/>
            <a:ext cx="8610600" cy="415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92100" indent="-292100">
              <a:buClr>
                <a:schemeClr val="accent1"/>
              </a:buClr>
              <a:buSzPct val="70000"/>
              <a:buFont typeface="Wingdings 2" pitchFamily="18" charset="2"/>
              <a:buChar char=""/>
              <a:defRPr/>
            </a:pPr>
            <a:r>
              <a:rPr lang="tr-TR" sz="2400" dirty="0"/>
              <a:t>When flow is in the upward direction an unstable </a:t>
            </a: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r>
              <a:rPr lang="tr-TR" sz="2400" dirty="0"/>
              <a:t>“quick condition” or boiling occurs when the upward seepage force per unit volume reaches the submerged unit weight of the soil.</a:t>
            </a:r>
          </a:p>
          <a:p>
            <a:pPr marL="292100" indent="-292100">
              <a:buClr>
                <a:schemeClr val="accent1"/>
              </a:buClr>
              <a:buSzPct val="70000"/>
              <a:buFont typeface="Wingdings 2" pitchFamily="18" charset="2"/>
              <a:buChar char=""/>
              <a:defRPr/>
            </a:pPr>
            <a:endParaRPr lang="tr-TR" sz="2400" dirty="0"/>
          </a:p>
          <a:p>
            <a:pPr marL="292100" indent="-292100">
              <a:buClr>
                <a:schemeClr val="accent1"/>
              </a:buClr>
              <a:buSzPct val="70000"/>
              <a:buFont typeface="Wingdings 2" pitchFamily="18" charset="2"/>
              <a:buChar char=""/>
              <a:defRPr/>
            </a:pPr>
            <a:r>
              <a:rPr lang="tr-TR" sz="2400" dirty="0"/>
              <a:t>This</a:t>
            </a:r>
            <a:r>
              <a:rPr lang="tr-TR" sz="2400" dirty="0">
                <a:latin typeface="Arial" charset="0"/>
              </a:rPr>
              <a:t> </a:t>
            </a:r>
            <a:r>
              <a:rPr lang="tr-TR" sz="2400" dirty="0"/>
              <a:t>condition</a:t>
            </a:r>
            <a:r>
              <a:rPr lang="tr-TR" sz="2400" dirty="0">
                <a:latin typeface="Arial" charset="0"/>
              </a:rPr>
              <a:t> </a:t>
            </a:r>
            <a:r>
              <a:rPr lang="tr-TR" sz="2400" dirty="0"/>
              <a:t>usually</a:t>
            </a:r>
            <a:r>
              <a:rPr lang="tr-TR" sz="2400" dirty="0">
                <a:latin typeface="Arial" charset="0"/>
              </a:rPr>
              <a:t> </a:t>
            </a:r>
            <a:r>
              <a:rPr lang="tr-TR" sz="2400" dirty="0"/>
              <a:t>occurs in sands</a:t>
            </a:r>
            <a:r>
              <a:rPr lang="tr-TR" sz="2400" dirty="0">
                <a:latin typeface="Arial" charset="0"/>
              </a:rPr>
              <a:t>.</a:t>
            </a:r>
          </a:p>
          <a:p>
            <a:pPr eaLnBrk="1" hangingPunct="1">
              <a:defRPr/>
            </a:pPr>
            <a:endParaRPr lang="tr-TR" sz="2400" dirty="0">
              <a:latin typeface="Arial" charset="0"/>
            </a:endParaRPr>
          </a:p>
          <a:p>
            <a:pPr eaLnBrk="1" hangingPunct="1">
              <a:defRPr/>
            </a:pPr>
            <a:endParaRPr lang="tr-TR" sz="2400" dirty="0">
              <a:latin typeface="Arial" charset="0"/>
            </a:endParaRPr>
          </a:p>
          <a:p>
            <a:pPr marL="292100" indent="-292100">
              <a:buClr>
                <a:schemeClr val="accent1"/>
              </a:buClr>
              <a:buSzPct val="70000"/>
              <a:buFont typeface="Wingdings 2" pitchFamily="18" charset="2"/>
              <a:buChar char=""/>
              <a:defRPr/>
            </a:pPr>
            <a:r>
              <a:rPr lang="tr-TR" sz="2400" dirty="0"/>
              <a:t>Determination of submerged unit weight of soil is needed </a:t>
            </a:r>
          </a:p>
          <a:p>
            <a:pPr marL="292100" indent="-292100">
              <a:buClr>
                <a:schemeClr val="accent1"/>
              </a:buClr>
              <a:buSzPct val="70000"/>
              <a:defRPr/>
            </a:pPr>
            <a:r>
              <a:rPr lang="tr-TR" sz="2400" dirty="0"/>
              <a:t>by using the mass-volume relationships.</a:t>
            </a:r>
          </a:p>
          <a:p>
            <a:pPr eaLnBrk="1" hangingPunct="1">
              <a:defRPr/>
            </a:pPr>
            <a:endParaRPr lang="tr-TR" sz="2400" dirty="0">
              <a:latin typeface="Arial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946787A-45EE-44C9-8CC3-65901B31E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698" y="233765"/>
            <a:ext cx="7772400" cy="609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dirty="0">
                <a:solidFill>
                  <a:srgbClr val="FF0000"/>
                </a:solidFill>
              </a:rPr>
              <a:t>Boiling and Quick Condition</a:t>
            </a:r>
            <a:endParaRPr lang="en-A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6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Principle </a:t>
            </a:r>
            <a:r>
              <a:rPr lang="en-US"/>
              <a:t>of Effective </a:t>
            </a:r>
            <a:r>
              <a:rPr lang="en-US" dirty="0"/>
              <a:t>S</a:t>
            </a:r>
            <a:r>
              <a:rPr lang="en-US"/>
              <a:t>tress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Concept</a:t>
            </a:r>
          </a:p>
          <a:p>
            <a:pPr lvl="1"/>
            <a:r>
              <a:rPr lang="en-US" sz="3600" dirty="0"/>
              <a:t>Effective stress controls </a:t>
            </a:r>
            <a:r>
              <a:rPr lang="en-US" sz="3600" dirty="0">
                <a:solidFill>
                  <a:srgbClr val="FF0000"/>
                </a:solidFill>
              </a:rPr>
              <a:t>mechanical behavior </a:t>
            </a:r>
            <a:r>
              <a:rPr lang="en-US" sz="3600" dirty="0"/>
              <a:t>of the soils (deformation, volume change, shear strength)</a:t>
            </a:r>
          </a:p>
          <a:p>
            <a:pPr lvl="1"/>
            <a:r>
              <a:rPr lang="en-US" sz="3600" dirty="0"/>
              <a:t>It is defined as the difference of total stress and pore water pressure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858933" y="3318933"/>
          <a:ext cx="1219200" cy="264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14400" imgH="198720" progId="Equation.DSMT4">
                  <p:embed/>
                </p:oleObj>
              </mc:Choice>
              <mc:Fallback>
                <p:oleObj name="Equation" r:id="rId2" imgW="914400" imgH="19872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58933" y="3318933"/>
                        <a:ext cx="1219200" cy="264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357315"/>
              </p:ext>
            </p:extLst>
          </p:nvPr>
        </p:nvGraphicFramePr>
        <p:xfrm>
          <a:off x="3676564" y="4496579"/>
          <a:ext cx="3662516" cy="98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0240" imgH="177480" progId="Equation.DSMT4">
                  <p:embed/>
                </p:oleObj>
              </mc:Choice>
              <mc:Fallback>
                <p:oleObj name="Equation" r:id="rId4" imgW="660240" imgH="17748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6564" y="4496579"/>
                        <a:ext cx="3662516" cy="98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41631" y="5442042"/>
            <a:ext cx="91440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Effective stress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58923" y="5482641"/>
            <a:ext cx="91440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Total stress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59613" y="5302250"/>
            <a:ext cx="914400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Pore water pressure</a:t>
            </a:r>
          </a:p>
        </p:txBody>
      </p:sp>
    </p:spTree>
    <p:extLst>
      <p:ext uri="{BB962C8B-B14F-4D97-AF65-F5344CB8AC3E}">
        <p14:creationId xmlns:p14="http://schemas.microsoft.com/office/powerpoint/2010/main" val="370455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1763713" y="2979738"/>
            <a:ext cx="6019800" cy="3780538"/>
            <a:chOff x="1248" y="1344"/>
            <a:chExt cx="4272" cy="2926"/>
          </a:xfrm>
        </p:grpSpPr>
        <p:sp>
          <p:nvSpPr>
            <p:cNvPr id="35868" name="Line 4"/>
            <p:cNvSpPr>
              <a:spLocks noChangeShapeType="1"/>
            </p:cNvSpPr>
            <p:nvPr/>
          </p:nvSpPr>
          <p:spPr bwMode="auto">
            <a:xfrm>
              <a:off x="4176" y="2448"/>
              <a:ext cx="1344" cy="1"/>
            </a:xfrm>
            <a:prstGeom prst="line">
              <a:avLst/>
            </a:prstGeom>
            <a:noFill/>
            <a:ln w="22225">
              <a:solidFill>
                <a:srgbClr val="1E6F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869" name="Text Box 5"/>
            <p:cNvSpPr txBox="1">
              <a:spLocks noChangeArrowheads="1"/>
            </p:cNvSpPr>
            <p:nvPr/>
          </p:nvSpPr>
          <p:spPr bwMode="auto">
            <a:xfrm>
              <a:off x="4343" y="2208"/>
              <a:ext cx="793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1E6F0B"/>
                  </a:solidFill>
                  <a:latin typeface="Arial" panose="020B0604020202020204" pitchFamily="34" charset="0"/>
                </a:rPr>
                <a:t>datum</a:t>
              </a:r>
              <a:endParaRPr lang="en-AU" altLang="en-US" sz="1800">
                <a:solidFill>
                  <a:srgbClr val="1E6F0B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5870" name="Group 6"/>
            <p:cNvGrpSpPr>
              <a:grpSpLocks/>
            </p:cNvGrpSpPr>
            <p:nvPr/>
          </p:nvGrpSpPr>
          <p:grpSpPr bwMode="auto">
            <a:xfrm>
              <a:off x="1248" y="1344"/>
              <a:ext cx="3888" cy="2926"/>
              <a:chOff x="1248" y="1344"/>
              <a:chExt cx="3888" cy="2926"/>
            </a:xfrm>
          </p:grpSpPr>
          <p:grpSp>
            <p:nvGrpSpPr>
              <p:cNvPr id="35871" name="Group 7"/>
              <p:cNvGrpSpPr>
                <a:grpSpLocks/>
              </p:cNvGrpSpPr>
              <p:nvPr/>
            </p:nvGrpSpPr>
            <p:grpSpPr bwMode="auto">
              <a:xfrm>
                <a:off x="1248" y="1344"/>
                <a:ext cx="3888" cy="2926"/>
                <a:chOff x="1248" y="1344"/>
                <a:chExt cx="3888" cy="2926"/>
              </a:xfrm>
            </p:grpSpPr>
            <p:grpSp>
              <p:nvGrpSpPr>
                <p:cNvPr id="35876" name="Group 8"/>
                <p:cNvGrpSpPr>
                  <a:grpSpLocks/>
                </p:cNvGrpSpPr>
                <p:nvPr/>
              </p:nvGrpSpPr>
              <p:grpSpPr bwMode="auto">
                <a:xfrm>
                  <a:off x="2304" y="1344"/>
                  <a:ext cx="1872" cy="1549"/>
                  <a:chOff x="2304" y="1344"/>
                  <a:chExt cx="1872" cy="1549"/>
                </a:xfrm>
              </p:grpSpPr>
              <p:grpSp>
                <p:nvGrpSpPr>
                  <p:cNvPr id="35889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2304" y="1344"/>
                    <a:ext cx="1872" cy="1536"/>
                    <a:chOff x="1824" y="1320"/>
                    <a:chExt cx="2160" cy="1608"/>
                  </a:xfrm>
                </p:grpSpPr>
                <p:sp>
                  <p:nvSpPr>
                    <p:cNvPr id="35891" name="Freeform 10" descr="Wide upward diagonal"/>
                    <p:cNvSpPr>
                      <a:spLocks/>
                    </p:cNvSpPr>
                    <p:nvPr/>
                  </p:nvSpPr>
                  <p:spPr bwMode="auto">
                    <a:xfrm>
                      <a:off x="1824" y="1320"/>
                      <a:ext cx="2160" cy="1080"/>
                    </a:xfrm>
                    <a:custGeom>
                      <a:avLst/>
                      <a:gdLst>
                        <a:gd name="T0" fmla="*/ 0 w 2160"/>
                        <a:gd name="T1" fmla="*/ 24 h 1080"/>
                        <a:gd name="T2" fmla="*/ 192 w 2160"/>
                        <a:gd name="T3" fmla="*/ 24 h 1080"/>
                        <a:gd name="T4" fmla="*/ 624 w 2160"/>
                        <a:gd name="T5" fmla="*/ 72 h 1080"/>
                        <a:gd name="T6" fmla="*/ 1104 w 2160"/>
                        <a:gd name="T7" fmla="*/ 456 h 1080"/>
                        <a:gd name="T8" fmla="*/ 1680 w 2160"/>
                        <a:gd name="T9" fmla="*/ 792 h 1080"/>
                        <a:gd name="T10" fmla="*/ 2160 w 2160"/>
                        <a:gd name="T11" fmla="*/ 1080 h 1080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2160"/>
                        <a:gd name="T19" fmla="*/ 0 h 1080"/>
                        <a:gd name="T20" fmla="*/ 2160 w 2160"/>
                        <a:gd name="T21" fmla="*/ 1080 h 1080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2160" h="1080">
                          <a:moveTo>
                            <a:pt x="0" y="24"/>
                          </a:moveTo>
                          <a:cubicBezTo>
                            <a:pt x="44" y="20"/>
                            <a:pt x="88" y="16"/>
                            <a:pt x="192" y="24"/>
                          </a:cubicBezTo>
                          <a:cubicBezTo>
                            <a:pt x="296" y="32"/>
                            <a:pt x="472" y="0"/>
                            <a:pt x="624" y="72"/>
                          </a:cubicBezTo>
                          <a:cubicBezTo>
                            <a:pt x="776" y="144"/>
                            <a:pt x="928" y="336"/>
                            <a:pt x="1104" y="456"/>
                          </a:cubicBezTo>
                          <a:cubicBezTo>
                            <a:pt x="1280" y="576"/>
                            <a:pt x="1504" y="688"/>
                            <a:pt x="1680" y="792"/>
                          </a:cubicBezTo>
                          <a:cubicBezTo>
                            <a:pt x="1856" y="896"/>
                            <a:pt x="2008" y="988"/>
                            <a:pt x="2160" y="1080"/>
                          </a:cubicBezTo>
                        </a:path>
                      </a:pathLst>
                    </a:cu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5892" name="Rectangle 11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2400"/>
                      <a:ext cx="2160" cy="528"/>
                    </a:xfrm>
                    <a:prstGeom prst="rect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893" name="AutoShape 12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1344"/>
                      <a:ext cx="2160" cy="1056"/>
                    </a:xfrm>
                    <a:prstGeom prst="rtTriangle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5890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2" y="2350"/>
                    <a:ext cx="1155" cy="5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2000">
                        <a:latin typeface="Arial" panose="020B0604020202020204" pitchFamily="34" charset="0"/>
                      </a:rPr>
                      <a:t>concrete dam</a:t>
                    </a:r>
                    <a:endParaRPr lang="en-AU" altLang="en-US" sz="20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5877" name="Group 14"/>
                <p:cNvGrpSpPr>
                  <a:grpSpLocks/>
                </p:cNvGrpSpPr>
                <p:nvPr/>
              </p:nvGrpSpPr>
              <p:grpSpPr bwMode="auto">
                <a:xfrm>
                  <a:off x="1248" y="3984"/>
                  <a:ext cx="3888" cy="286"/>
                  <a:chOff x="1248" y="3984"/>
                  <a:chExt cx="3888" cy="286"/>
                </a:xfrm>
              </p:grpSpPr>
              <p:sp>
                <p:nvSpPr>
                  <p:cNvPr id="35887" name="Rectangle 15" descr="Diagon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3984"/>
                    <a:ext cx="3888" cy="240"/>
                  </a:xfrm>
                  <a:prstGeom prst="rect">
                    <a:avLst/>
                  </a:prstGeom>
                  <a:blipFill dpi="0" rotWithShape="0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5888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3984"/>
                    <a:ext cx="1391" cy="28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latin typeface="Arial" panose="020B0604020202020204" pitchFamily="34" charset="0"/>
                      </a:rPr>
                      <a:t>impervious strata</a:t>
                    </a:r>
                    <a:endParaRPr lang="en-AU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5878" name="Group 17"/>
                <p:cNvGrpSpPr>
                  <a:grpSpLocks/>
                </p:cNvGrpSpPr>
                <p:nvPr/>
              </p:nvGrpSpPr>
              <p:grpSpPr bwMode="auto">
                <a:xfrm>
                  <a:off x="1248" y="1536"/>
                  <a:ext cx="3888" cy="1056"/>
                  <a:chOff x="1248" y="1536"/>
                  <a:chExt cx="3888" cy="1056"/>
                </a:xfrm>
              </p:grpSpPr>
              <p:sp>
                <p:nvSpPr>
                  <p:cNvPr id="35885" name="Rectangle 18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1536"/>
                    <a:ext cx="1056" cy="1056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5886" name="Rectangle 19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2448"/>
                    <a:ext cx="960" cy="144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5879" name="Group 20"/>
                <p:cNvGrpSpPr>
                  <a:grpSpLocks/>
                </p:cNvGrpSpPr>
                <p:nvPr/>
              </p:nvGrpSpPr>
              <p:grpSpPr bwMode="auto">
                <a:xfrm>
                  <a:off x="1248" y="2592"/>
                  <a:ext cx="3888" cy="1392"/>
                  <a:chOff x="1248" y="2592"/>
                  <a:chExt cx="3888" cy="1392"/>
                </a:xfrm>
              </p:grpSpPr>
              <p:grpSp>
                <p:nvGrpSpPr>
                  <p:cNvPr id="35880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1248" y="2592"/>
                    <a:ext cx="3888" cy="1392"/>
                    <a:chOff x="1248" y="2592"/>
                    <a:chExt cx="3888" cy="1392"/>
                  </a:xfrm>
                </p:grpSpPr>
                <p:sp>
                  <p:nvSpPr>
                    <p:cNvPr id="35882" name="Rectangle 22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880"/>
                      <a:ext cx="3888" cy="1104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solidFill>
                          <a:srgbClr val="00B05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883" name="Rectangle 23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592"/>
                      <a:ext cx="1056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5884" name="Rectangle 24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76" y="2592"/>
                      <a:ext cx="960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solidFill>
                          <a:srgbClr val="00B050"/>
                        </a:solidFill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5881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" y="3696"/>
                    <a:ext cx="385" cy="2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solidFill>
                          <a:schemeClr val="bg1"/>
                        </a:solidFill>
                        <a:latin typeface="Arial" panose="020B0604020202020204" pitchFamily="34" charset="0"/>
                      </a:rPr>
                      <a:t>soil</a:t>
                    </a:r>
                    <a:endParaRPr lang="en-AU" altLang="en-US" sz="1800">
                      <a:solidFill>
                        <a:schemeClr val="bg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5872" name="Group 26"/>
              <p:cNvGrpSpPr>
                <a:grpSpLocks/>
              </p:cNvGrpSpPr>
              <p:nvPr/>
            </p:nvGrpSpPr>
            <p:grpSpPr bwMode="auto">
              <a:xfrm>
                <a:off x="4272" y="1536"/>
                <a:ext cx="335" cy="912"/>
                <a:chOff x="4272" y="1536"/>
                <a:chExt cx="335" cy="912"/>
              </a:xfrm>
            </p:grpSpPr>
            <p:sp>
              <p:nvSpPr>
                <p:cNvPr id="35873" name="Line 27"/>
                <p:cNvSpPr>
                  <a:spLocks noChangeShapeType="1"/>
                </p:cNvSpPr>
                <p:nvPr/>
              </p:nvSpPr>
              <p:spPr bwMode="auto">
                <a:xfrm>
                  <a:off x="4320" y="1536"/>
                  <a:ext cx="0" cy="9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stealth" w="med" len="med"/>
                  <a:tailEnd type="stealth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5874" name="Line 28"/>
                <p:cNvSpPr>
                  <a:spLocks noChangeShapeType="1"/>
                </p:cNvSpPr>
                <p:nvPr/>
              </p:nvSpPr>
              <p:spPr bwMode="auto">
                <a:xfrm>
                  <a:off x="4272" y="153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587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4320" y="1871"/>
                  <a:ext cx="287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ts val="700"/>
                    </a:spcBef>
                    <a:buClr>
                      <a:schemeClr val="accent2"/>
                    </a:buClr>
                    <a:buSzPct val="60000"/>
                    <a:buFont typeface="Wingdings" panose="05000000000000000000" pitchFamily="2" charset="2"/>
                    <a:buChar char=""/>
                    <a:defRPr sz="29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1pPr>
                  <a:lvl2pPr marL="742950" indent="-285750">
                    <a:spcBef>
                      <a:spcPts val="550"/>
                    </a:spcBef>
                    <a:buClr>
                      <a:schemeClr val="accent1"/>
                    </a:buClr>
                    <a:buSzPct val="70000"/>
                    <a:buFont typeface="Wingdings 2" panose="05020102010507070707" pitchFamily="18" charset="2"/>
                    <a:buChar char=""/>
                    <a:defRPr sz="26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2pPr>
                  <a:lvl3pPr marL="1143000" indent="-228600">
                    <a:spcBef>
                      <a:spcPts val="500"/>
                    </a:spcBef>
                    <a:buClr>
                      <a:schemeClr val="accent2"/>
                    </a:buClr>
                    <a:buSzPct val="75000"/>
                    <a:buFont typeface="Wingdings" panose="05000000000000000000" pitchFamily="2" charset="2"/>
                    <a:buChar char=""/>
                    <a:defRPr sz="23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3pPr>
                  <a:lvl4pPr marL="1600200" indent="-228600">
                    <a:spcBef>
                      <a:spcPts val="400"/>
                    </a:spcBef>
                    <a:buClr>
                      <a:srgbClr val="EB641B"/>
                    </a:buClr>
                    <a:buSzPct val="7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4pPr>
                  <a:lvl5pPr marL="2057400" indent="-228600">
                    <a:spcBef>
                      <a:spcPts val="400"/>
                    </a:spcBef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5pPr>
                  <a:lvl6pPr marL="25146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6pPr>
                  <a:lvl7pPr marL="29718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7pPr>
                  <a:lvl8pPr marL="34290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8pPr>
                  <a:lvl9pPr marL="38862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800">
                      <a:latin typeface="Arial" panose="020B0604020202020204" pitchFamily="34" charset="0"/>
                    </a:rPr>
                    <a:t>h</a:t>
                  </a:r>
                  <a:r>
                    <a:rPr lang="en-US" altLang="en-US" sz="1800" baseline="-25000">
                      <a:latin typeface="Arial" panose="020B0604020202020204" pitchFamily="34" charset="0"/>
                    </a:rPr>
                    <a:t>L</a:t>
                  </a:r>
                  <a:endParaRPr lang="en-AU" altLang="en-US" sz="180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2" name="Group 30"/>
          <p:cNvGrpSpPr>
            <a:grpSpLocks/>
          </p:cNvGrpSpPr>
          <p:nvPr/>
        </p:nvGrpSpPr>
        <p:grpSpPr bwMode="auto">
          <a:xfrm>
            <a:off x="2914651" y="4591050"/>
            <a:ext cx="3313113" cy="693738"/>
            <a:chOff x="2065" y="2591"/>
            <a:chExt cx="2351" cy="537"/>
          </a:xfrm>
        </p:grpSpPr>
        <p:grpSp>
          <p:nvGrpSpPr>
            <p:cNvPr id="35860" name="Group 31"/>
            <p:cNvGrpSpPr>
              <a:grpSpLocks/>
            </p:cNvGrpSpPr>
            <p:nvPr/>
          </p:nvGrpSpPr>
          <p:grpSpPr bwMode="auto">
            <a:xfrm>
              <a:off x="2304" y="2592"/>
              <a:ext cx="1872" cy="288"/>
              <a:chOff x="2304" y="2592"/>
              <a:chExt cx="1872" cy="288"/>
            </a:xfrm>
          </p:grpSpPr>
          <p:sp>
            <p:nvSpPr>
              <p:cNvPr id="35865" name="Line 32"/>
              <p:cNvSpPr>
                <a:spLocks noChangeShapeType="1"/>
              </p:cNvSpPr>
              <p:nvPr/>
            </p:nvSpPr>
            <p:spPr bwMode="auto">
              <a:xfrm>
                <a:off x="2304" y="2592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5866" name="Line 33"/>
              <p:cNvSpPr>
                <a:spLocks noChangeShapeType="1"/>
              </p:cNvSpPr>
              <p:nvPr/>
            </p:nvSpPr>
            <p:spPr bwMode="auto">
              <a:xfrm>
                <a:off x="2304" y="2880"/>
                <a:ext cx="1872" cy="0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5867" name="Line 34"/>
              <p:cNvSpPr>
                <a:spLocks noChangeShapeType="1"/>
              </p:cNvSpPr>
              <p:nvPr/>
            </p:nvSpPr>
            <p:spPr bwMode="auto">
              <a:xfrm flipV="1">
                <a:off x="4176" y="2592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grpSp>
          <p:nvGrpSpPr>
            <p:cNvPr id="35861" name="Group 35"/>
            <p:cNvGrpSpPr>
              <a:grpSpLocks/>
            </p:cNvGrpSpPr>
            <p:nvPr/>
          </p:nvGrpSpPr>
          <p:grpSpPr bwMode="auto">
            <a:xfrm>
              <a:off x="2065" y="2591"/>
              <a:ext cx="2351" cy="537"/>
              <a:chOff x="2065" y="2591"/>
              <a:chExt cx="2351" cy="537"/>
            </a:xfrm>
          </p:grpSpPr>
          <p:sp>
            <p:nvSpPr>
              <p:cNvPr id="35862" name="Arc 36"/>
              <p:cNvSpPr>
                <a:spLocks/>
              </p:cNvSpPr>
              <p:nvPr/>
            </p:nvSpPr>
            <p:spPr bwMode="auto">
              <a:xfrm flipV="1">
                <a:off x="4224" y="2591"/>
                <a:ext cx="192" cy="481"/>
              </a:xfrm>
              <a:custGeom>
                <a:avLst/>
                <a:gdLst>
                  <a:gd name="T0" fmla="*/ 0 w 21600"/>
                  <a:gd name="T1" fmla="*/ 0 h 21541"/>
                  <a:gd name="T2" fmla="*/ 0 w 21600"/>
                  <a:gd name="T3" fmla="*/ 0 h 21541"/>
                  <a:gd name="T4" fmla="*/ 0 w 21600"/>
                  <a:gd name="T5" fmla="*/ 0 h 215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41"/>
                  <a:gd name="T11" fmla="*/ 21600 w 21600"/>
                  <a:gd name="T12" fmla="*/ 21541 h 215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41" fill="none" extrusionOk="0">
                    <a:moveTo>
                      <a:pt x="1597" y="0"/>
                    </a:moveTo>
                    <a:cubicBezTo>
                      <a:pt x="12876" y="836"/>
                      <a:pt x="21600" y="10231"/>
                      <a:pt x="21600" y="21541"/>
                    </a:cubicBezTo>
                  </a:path>
                  <a:path w="21600" h="21541" stroke="0" extrusionOk="0">
                    <a:moveTo>
                      <a:pt x="1597" y="0"/>
                    </a:moveTo>
                    <a:cubicBezTo>
                      <a:pt x="12876" y="836"/>
                      <a:pt x="21600" y="10231"/>
                      <a:pt x="21600" y="21541"/>
                    </a:cubicBezTo>
                    <a:lnTo>
                      <a:pt x="0" y="21541"/>
                    </a:lnTo>
                    <a:lnTo>
                      <a:pt x="1597" y="0"/>
                    </a:lnTo>
                    <a:close/>
                  </a:path>
                </a:pathLst>
              </a:cu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3" name="Arc 37"/>
              <p:cNvSpPr>
                <a:spLocks/>
              </p:cNvSpPr>
              <p:nvPr/>
            </p:nvSpPr>
            <p:spPr bwMode="auto">
              <a:xfrm flipH="1" flipV="1">
                <a:off x="2065" y="2593"/>
                <a:ext cx="206" cy="479"/>
              </a:xfrm>
              <a:custGeom>
                <a:avLst/>
                <a:gdLst>
                  <a:gd name="T0" fmla="*/ 0 w 23177"/>
                  <a:gd name="T1" fmla="*/ 0 h 21600"/>
                  <a:gd name="T2" fmla="*/ 0 w 23177"/>
                  <a:gd name="T3" fmla="*/ 0 h 21600"/>
                  <a:gd name="T4" fmla="*/ 0 w 23177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3177"/>
                  <a:gd name="T10" fmla="*/ 0 h 21600"/>
                  <a:gd name="T11" fmla="*/ 23177 w 23177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177" h="21600" fill="none" extrusionOk="0">
                    <a:moveTo>
                      <a:pt x="-1" y="57"/>
                    </a:moveTo>
                    <a:cubicBezTo>
                      <a:pt x="524" y="19"/>
                      <a:pt x="1050" y="-1"/>
                      <a:pt x="1577" y="0"/>
                    </a:cubicBezTo>
                    <a:cubicBezTo>
                      <a:pt x="13506" y="0"/>
                      <a:pt x="23177" y="9670"/>
                      <a:pt x="23177" y="21600"/>
                    </a:cubicBezTo>
                  </a:path>
                  <a:path w="23177" h="21600" stroke="0" extrusionOk="0">
                    <a:moveTo>
                      <a:pt x="-1" y="57"/>
                    </a:moveTo>
                    <a:cubicBezTo>
                      <a:pt x="524" y="19"/>
                      <a:pt x="1050" y="-1"/>
                      <a:pt x="1577" y="0"/>
                    </a:cubicBezTo>
                    <a:cubicBezTo>
                      <a:pt x="13506" y="0"/>
                      <a:pt x="23177" y="9670"/>
                      <a:pt x="23177" y="21600"/>
                    </a:cubicBezTo>
                    <a:lnTo>
                      <a:pt x="1577" y="21600"/>
                    </a:lnTo>
                    <a:lnTo>
                      <a:pt x="-1" y="57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64" name="Freeform 38"/>
              <p:cNvSpPr>
                <a:spLocks/>
              </p:cNvSpPr>
              <p:nvPr/>
            </p:nvSpPr>
            <p:spPr bwMode="auto">
              <a:xfrm>
                <a:off x="2256" y="3072"/>
                <a:ext cx="1968" cy="56"/>
              </a:xfrm>
              <a:custGeom>
                <a:avLst/>
                <a:gdLst>
                  <a:gd name="T0" fmla="*/ 0 w 1968"/>
                  <a:gd name="T1" fmla="*/ 0 h 56"/>
                  <a:gd name="T2" fmla="*/ 288 w 1968"/>
                  <a:gd name="T3" fmla="*/ 48 h 56"/>
                  <a:gd name="T4" fmla="*/ 528 w 1968"/>
                  <a:gd name="T5" fmla="*/ 48 h 56"/>
                  <a:gd name="T6" fmla="*/ 768 w 1968"/>
                  <a:gd name="T7" fmla="*/ 48 h 56"/>
                  <a:gd name="T8" fmla="*/ 1296 w 1968"/>
                  <a:gd name="T9" fmla="*/ 48 h 56"/>
                  <a:gd name="T10" fmla="*/ 1728 w 1968"/>
                  <a:gd name="T11" fmla="*/ 48 h 56"/>
                  <a:gd name="T12" fmla="*/ 1968 w 1968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68"/>
                  <a:gd name="T22" fmla="*/ 0 h 56"/>
                  <a:gd name="T23" fmla="*/ 1968 w 1968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68" h="56">
                    <a:moveTo>
                      <a:pt x="0" y="0"/>
                    </a:moveTo>
                    <a:cubicBezTo>
                      <a:pt x="100" y="20"/>
                      <a:pt x="200" y="40"/>
                      <a:pt x="288" y="48"/>
                    </a:cubicBezTo>
                    <a:cubicBezTo>
                      <a:pt x="376" y="56"/>
                      <a:pt x="448" y="48"/>
                      <a:pt x="528" y="48"/>
                    </a:cubicBezTo>
                    <a:cubicBezTo>
                      <a:pt x="608" y="48"/>
                      <a:pt x="640" y="48"/>
                      <a:pt x="768" y="48"/>
                    </a:cubicBezTo>
                    <a:cubicBezTo>
                      <a:pt x="896" y="48"/>
                      <a:pt x="1136" y="48"/>
                      <a:pt x="1296" y="48"/>
                    </a:cubicBezTo>
                    <a:cubicBezTo>
                      <a:pt x="1456" y="48"/>
                      <a:pt x="1616" y="56"/>
                      <a:pt x="1728" y="48"/>
                    </a:cubicBezTo>
                    <a:cubicBezTo>
                      <a:pt x="1840" y="40"/>
                      <a:pt x="1928" y="8"/>
                      <a:pt x="1968" y="0"/>
                    </a:cubicBezTo>
                  </a:path>
                </a:pathLst>
              </a:cu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  <p:sp>
        <p:nvSpPr>
          <p:cNvPr id="39975" name="Arc 39"/>
          <p:cNvSpPr>
            <a:spLocks/>
          </p:cNvSpPr>
          <p:nvPr/>
        </p:nvSpPr>
        <p:spPr bwMode="auto">
          <a:xfrm>
            <a:off x="5821363" y="4968876"/>
            <a:ext cx="68262" cy="485775"/>
          </a:xfrm>
          <a:custGeom>
            <a:avLst/>
            <a:gdLst>
              <a:gd name="T0" fmla="*/ 0 w 21600"/>
              <a:gd name="T1" fmla="*/ 0 h 32742"/>
              <a:gd name="T2" fmla="*/ 1838739436 w 21600"/>
              <a:gd name="T3" fmla="*/ 2147483646 h 32742"/>
              <a:gd name="T4" fmla="*/ 0 w 21600"/>
              <a:gd name="T5" fmla="*/ 2147483646 h 32742"/>
              <a:gd name="T6" fmla="*/ 0 60000 65536"/>
              <a:gd name="T7" fmla="*/ 0 60000 65536"/>
              <a:gd name="T8" fmla="*/ 0 60000 65536"/>
              <a:gd name="T9" fmla="*/ 0 w 21600"/>
              <a:gd name="T10" fmla="*/ 0 h 32742"/>
              <a:gd name="T11" fmla="*/ 21600 w 21600"/>
              <a:gd name="T12" fmla="*/ 32742 h 327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274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526"/>
                  <a:pt x="20529" y="29378"/>
                  <a:pt x="18504" y="32742"/>
                </a:cubicBezTo>
              </a:path>
              <a:path w="21600" h="3274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526"/>
                  <a:pt x="20529" y="29378"/>
                  <a:pt x="18504" y="3274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828801" y="1905000"/>
            <a:ext cx="4346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EB641B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At the downstream, near the dam, </a:t>
            </a:r>
            <a:endParaRPr lang="en-AU" altLang="en-US" sz="1800">
              <a:latin typeface="Arial" panose="020B0604020202020204" pitchFamily="34" charset="0"/>
            </a:endParaRPr>
          </a:p>
        </p:txBody>
      </p:sp>
      <p:grpSp>
        <p:nvGrpSpPr>
          <p:cNvPr id="15" name="Group 41"/>
          <p:cNvGrpSpPr>
            <a:grpSpLocks/>
          </p:cNvGrpSpPr>
          <p:nvPr/>
        </p:nvGrpSpPr>
        <p:grpSpPr bwMode="auto">
          <a:xfrm>
            <a:off x="5888039" y="4594226"/>
            <a:ext cx="1354137" cy="639763"/>
            <a:chOff x="2749" y="2894"/>
            <a:chExt cx="853" cy="403"/>
          </a:xfrm>
        </p:grpSpPr>
        <p:sp>
          <p:nvSpPr>
            <p:cNvPr id="35858" name="Arc 42"/>
            <p:cNvSpPr>
              <a:spLocks/>
            </p:cNvSpPr>
            <p:nvPr/>
          </p:nvSpPr>
          <p:spPr bwMode="auto">
            <a:xfrm>
              <a:off x="2749" y="3076"/>
              <a:ext cx="341" cy="2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Line 43"/>
            <p:cNvSpPr>
              <a:spLocks noChangeShapeType="1"/>
            </p:cNvSpPr>
            <p:nvPr/>
          </p:nvSpPr>
          <p:spPr bwMode="auto">
            <a:xfrm>
              <a:off x="2750" y="2894"/>
              <a:ext cx="85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6" name="Group 44"/>
          <p:cNvGrpSpPr>
            <a:grpSpLocks/>
          </p:cNvGrpSpPr>
          <p:nvPr/>
        </p:nvGrpSpPr>
        <p:grpSpPr bwMode="auto">
          <a:xfrm>
            <a:off x="6491288" y="4691063"/>
            <a:ext cx="2952750" cy="514350"/>
            <a:chOff x="3132" y="2959"/>
            <a:chExt cx="1860" cy="324"/>
          </a:xfrm>
        </p:grpSpPr>
        <p:sp>
          <p:nvSpPr>
            <p:cNvPr id="35856" name="Arc 45"/>
            <p:cNvSpPr>
              <a:spLocks/>
            </p:cNvSpPr>
            <p:nvPr/>
          </p:nvSpPr>
          <p:spPr bwMode="auto">
            <a:xfrm rot="4195971">
              <a:off x="3092" y="2999"/>
              <a:ext cx="324" cy="2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Text Box 46"/>
            <p:cNvSpPr txBox="1">
              <a:spLocks noChangeArrowheads="1"/>
            </p:cNvSpPr>
            <p:nvPr/>
          </p:nvSpPr>
          <p:spPr bwMode="auto">
            <a:xfrm>
              <a:off x="3264" y="2995"/>
              <a:ext cx="172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AU" altLang="en-US" sz="1800" dirty="0">
                  <a:solidFill>
                    <a:srgbClr val="00B05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</a:t>
              </a:r>
              <a:r>
                <a:rPr lang="en-US" altLang="en-US" sz="1800" dirty="0">
                  <a:solidFill>
                    <a:srgbClr val="00B05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h = total head drop</a:t>
              </a:r>
              <a:endParaRPr lang="en-AU" altLang="en-US" sz="1800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47"/>
          <p:cNvGrpSpPr>
            <a:grpSpLocks/>
          </p:cNvGrpSpPr>
          <p:nvPr/>
        </p:nvGrpSpPr>
        <p:grpSpPr bwMode="auto">
          <a:xfrm>
            <a:off x="5943600" y="4495801"/>
            <a:ext cx="533400" cy="398463"/>
            <a:chOff x="2784" y="2832"/>
            <a:chExt cx="336" cy="251"/>
          </a:xfrm>
        </p:grpSpPr>
        <p:sp>
          <p:nvSpPr>
            <p:cNvPr id="35854" name="Text Box 48"/>
            <p:cNvSpPr txBox="1">
              <a:spLocks noChangeArrowheads="1"/>
            </p:cNvSpPr>
            <p:nvPr/>
          </p:nvSpPr>
          <p:spPr bwMode="auto">
            <a:xfrm>
              <a:off x="2832" y="2832"/>
              <a:ext cx="2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AU" altLang="en-US" sz="1800">
                  <a:solidFill>
                    <a:srgbClr val="00B05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</a:t>
              </a:r>
              <a:r>
                <a:rPr lang="en-US" altLang="en-US" sz="1800">
                  <a:solidFill>
                    <a:srgbClr val="00B05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l</a:t>
              </a:r>
              <a:endParaRPr lang="en-AU" altLang="en-US" sz="180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855" name="Arc 49"/>
            <p:cNvSpPr>
              <a:spLocks/>
            </p:cNvSpPr>
            <p:nvPr/>
          </p:nvSpPr>
          <p:spPr bwMode="auto">
            <a:xfrm rot="5169102">
              <a:off x="2721" y="2943"/>
              <a:ext cx="203" cy="78"/>
            </a:xfrm>
            <a:custGeom>
              <a:avLst/>
              <a:gdLst>
                <a:gd name="T0" fmla="*/ 0 w 13545"/>
                <a:gd name="T1" fmla="*/ 0 h 21600"/>
                <a:gd name="T2" fmla="*/ 0 w 13545"/>
                <a:gd name="T3" fmla="*/ 0 h 21600"/>
                <a:gd name="T4" fmla="*/ 0 w 13545"/>
                <a:gd name="T5" fmla="*/ 0 h 21600"/>
                <a:gd name="T6" fmla="*/ 0 60000 65536"/>
                <a:gd name="T7" fmla="*/ 0 60000 65536"/>
                <a:gd name="T8" fmla="*/ 0 60000 65536"/>
                <a:gd name="T9" fmla="*/ 0 w 13545"/>
                <a:gd name="T10" fmla="*/ 0 h 21600"/>
                <a:gd name="T11" fmla="*/ 13545 w 13545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545" h="21600" fill="none" extrusionOk="0">
                  <a:moveTo>
                    <a:pt x="-1" y="0"/>
                  </a:moveTo>
                  <a:cubicBezTo>
                    <a:pt x="4927" y="0"/>
                    <a:pt x="9706" y="1684"/>
                    <a:pt x="13545" y="4774"/>
                  </a:cubicBezTo>
                </a:path>
                <a:path w="13545" h="21600" stroke="0" extrusionOk="0">
                  <a:moveTo>
                    <a:pt x="-1" y="0"/>
                  </a:moveTo>
                  <a:cubicBezTo>
                    <a:pt x="4927" y="0"/>
                    <a:pt x="9706" y="1684"/>
                    <a:pt x="13545" y="4774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39986" name="Object 2"/>
          <p:cNvGraphicFramePr>
            <a:graphicFrameLocks noChangeAspect="1"/>
          </p:cNvGraphicFramePr>
          <p:nvPr/>
        </p:nvGraphicFramePr>
        <p:xfrm>
          <a:off x="7543800" y="2514600"/>
          <a:ext cx="1828800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47" imgH="393529" progId="Equation.3">
                  <p:embed/>
                </p:oleObj>
              </mc:Choice>
              <mc:Fallback>
                <p:oleObj name="Equation" r:id="rId6" imgW="583947" imgH="393529" progId="Equation.3">
                  <p:embed/>
                  <p:pic>
                    <p:nvPicPr>
                      <p:cNvPr id="399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2514600"/>
                        <a:ext cx="1828800" cy="1233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5410200" y="1905000"/>
            <a:ext cx="342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EB641B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the exit hydraulic gradient </a:t>
            </a:r>
            <a:endParaRPr lang="en-AU" altLang="en-US" sz="1800">
              <a:latin typeface="Arial" panose="020B0604020202020204" pitchFamily="34" charset="0"/>
            </a:endParaRPr>
          </a:p>
        </p:txBody>
      </p:sp>
      <p:sp>
        <p:nvSpPr>
          <p:cNvPr id="35852" name="Date Placeholder 5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CF0367-68F3-45D1-A0F4-368ABDF0AFE3}" type="datetime1">
              <a:rPr lang="en-US" altLang="en-US" smtClean="0">
                <a:solidFill>
                  <a:schemeClr val="tx2"/>
                </a:solidFill>
                <a:latin typeface="Tw Cen MT" panose="020B0602020104020603" pitchFamily="34" charset="0"/>
              </a:rPr>
              <a:pPr/>
              <a:t>05/13/2025</a:t>
            </a:fld>
            <a:endParaRPr lang="en-US" altLang="en-US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sp>
        <p:nvSpPr>
          <p:cNvPr id="54285" name="Slide Number Placeholder 52"/>
          <p:cNvSpPr>
            <a:spLocks noGrp="1" noChangeArrowheads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04C4705C-67FD-4224-97E2-3F7C2C4A53AB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30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55" name="Rectangle 2">
            <a:extLst>
              <a:ext uri="{FF2B5EF4-FFF2-40B4-BE49-F238E27FC236}">
                <a16:creationId xmlns:a16="http://schemas.microsoft.com/office/drawing/2014/main" id="{9946787A-45EE-44C9-8CC3-65901B31E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698" y="233765"/>
            <a:ext cx="7772400" cy="609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dirty="0">
                <a:solidFill>
                  <a:srgbClr val="FF0000"/>
                </a:solidFill>
              </a:rPr>
              <a:t>Boiling and Quick Condition</a:t>
            </a:r>
            <a:endParaRPr lang="en-A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84065"/>
      </p:ext>
    </p:extLst>
  </p:cSld>
  <p:clrMapOvr>
    <a:masterClrMapping/>
  </p:clrMapOvr>
  <p:transition advTm="3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6" grpId="0" autoUpdateAnimBg="0"/>
      <p:bldP spid="3998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7" name="Group 61"/>
          <p:cNvGrpSpPr>
            <a:grpSpLocks/>
          </p:cNvGrpSpPr>
          <p:nvPr/>
        </p:nvGrpSpPr>
        <p:grpSpPr bwMode="auto">
          <a:xfrm>
            <a:off x="1763713" y="2979738"/>
            <a:ext cx="6019800" cy="3780538"/>
            <a:chOff x="1248" y="1344"/>
            <a:chExt cx="4272" cy="2926"/>
          </a:xfrm>
        </p:grpSpPr>
        <p:sp>
          <p:nvSpPr>
            <p:cNvPr id="36893" name="Line 25"/>
            <p:cNvSpPr>
              <a:spLocks noChangeShapeType="1"/>
            </p:cNvSpPr>
            <p:nvPr/>
          </p:nvSpPr>
          <p:spPr bwMode="auto">
            <a:xfrm>
              <a:off x="4176" y="2448"/>
              <a:ext cx="1344" cy="1"/>
            </a:xfrm>
            <a:prstGeom prst="line">
              <a:avLst/>
            </a:prstGeom>
            <a:noFill/>
            <a:ln w="22225">
              <a:solidFill>
                <a:srgbClr val="1E6F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6894" name="Text Box 26"/>
            <p:cNvSpPr txBox="1">
              <a:spLocks noChangeArrowheads="1"/>
            </p:cNvSpPr>
            <p:nvPr/>
          </p:nvSpPr>
          <p:spPr bwMode="auto">
            <a:xfrm>
              <a:off x="4343" y="2208"/>
              <a:ext cx="793" cy="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1E6F0B"/>
                  </a:solidFill>
                  <a:latin typeface="Arial" panose="020B0604020202020204" pitchFamily="34" charset="0"/>
                </a:rPr>
                <a:t>datum</a:t>
              </a:r>
              <a:endParaRPr lang="en-AU" altLang="en-US" sz="1800">
                <a:solidFill>
                  <a:srgbClr val="1E6F0B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6895" name="Group 34"/>
            <p:cNvGrpSpPr>
              <a:grpSpLocks/>
            </p:cNvGrpSpPr>
            <p:nvPr/>
          </p:nvGrpSpPr>
          <p:grpSpPr bwMode="auto">
            <a:xfrm>
              <a:off x="1248" y="1344"/>
              <a:ext cx="3888" cy="2926"/>
              <a:chOff x="1248" y="1344"/>
              <a:chExt cx="3888" cy="2926"/>
            </a:xfrm>
          </p:grpSpPr>
          <p:grpSp>
            <p:nvGrpSpPr>
              <p:cNvPr id="36896" name="Group 3"/>
              <p:cNvGrpSpPr>
                <a:grpSpLocks/>
              </p:cNvGrpSpPr>
              <p:nvPr/>
            </p:nvGrpSpPr>
            <p:grpSpPr bwMode="auto">
              <a:xfrm>
                <a:off x="1248" y="1344"/>
                <a:ext cx="3888" cy="2926"/>
                <a:chOff x="1248" y="1344"/>
                <a:chExt cx="3888" cy="2926"/>
              </a:xfrm>
            </p:grpSpPr>
            <p:grpSp>
              <p:nvGrpSpPr>
                <p:cNvPr id="36901" name="Group 4"/>
                <p:cNvGrpSpPr>
                  <a:grpSpLocks/>
                </p:cNvGrpSpPr>
                <p:nvPr/>
              </p:nvGrpSpPr>
              <p:grpSpPr bwMode="auto">
                <a:xfrm>
                  <a:off x="2304" y="1344"/>
                  <a:ext cx="1872" cy="1549"/>
                  <a:chOff x="2304" y="1344"/>
                  <a:chExt cx="1872" cy="1549"/>
                </a:xfrm>
              </p:grpSpPr>
              <p:grpSp>
                <p:nvGrpSpPr>
                  <p:cNvPr id="36914" name="Group 5"/>
                  <p:cNvGrpSpPr>
                    <a:grpSpLocks/>
                  </p:cNvGrpSpPr>
                  <p:nvPr/>
                </p:nvGrpSpPr>
                <p:grpSpPr bwMode="auto">
                  <a:xfrm>
                    <a:off x="2304" y="1344"/>
                    <a:ext cx="1872" cy="1536"/>
                    <a:chOff x="1824" y="1320"/>
                    <a:chExt cx="2160" cy="1608"/>
                  </a:xfrm>
                </p:grpSpPr>
                <p:sp>
                  <p:nvSpPr>
                    <p:cNvPr id="36916" name="Freeform 6" descr="Wide upward diagonal"/>
                    <p:cNvSpPr>
                      <a:spLocks/>
                    </p:cNvSpPr>
                    <p:nvPr/>
                  </p:nvSpPr>
                  <p:spPr bwMode="auto">
                    <a:xfrm>
                      <a:off x="1824" y="1320"/>
                      <a:ext cx="2160" cy="1080"/>
                    </a:xfrm>
                    <a:custGeom>
                      <a:avLst/>
                      <a:gdLst>
                        <a:gd name="T0" fmla="*/ 0 w 2160"/>
                        <a:gd name="T1" fmla="*/ 24 h 1080"/>
                        <a:gd name="T2" fmla="*/ 192 w 2160"/>
                        <a:gd name="T3" fmla="*/ 24 h 1080"/>
                        <a:gd name="T4" fmla="*/ 624 w 2160"/>
                        <a:gd name="T5" fmla="*/ 72 h 1080"/>
                        <a:gd name="T6" fmla="*/ 1104 w 2160"/>
                        <a:gd name="T7" fmla="*/ 456 h 1080"/>
                        <a:gd name="T8" fmla="*/ 1680 w 2160"/>
                        <a:gd name="T9" fmla="*/ 792 h 1080"/>
                        <a:gd name="T10" fmla="*/ 2160 w 2160"/>
                        <a:gd name="T11" fmla="*/ 1080 h 1080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2160"/>
                        <a:gd name="T19" fmla="*/ 0 h 1080"/>
                        <a:gd name="T20" fmla="*/ 2160 w 2160"/>
                        <a:gd name="T21" fmla="*/ 1080 h 1080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2160" h="1080">
                          <a:moveTo>
                            <a:pt x="0" y="24"/>
                          </a:moveTo>
                          <a:cubicBezTo>
                            <a:pt x="44" y="20"/>
                            <a:pt x="88" y="16"/>
                            <a:pt x="192" y="24"/>
                          </a:cubicBezTo>
                          <a:cubicBezTo>
                            <a:pt x="296" y="32"/>
                            <a:pt x="472" y="0"/>
                            <a:pt x="624" y="72"/>
                          </a:cubicBezTo>
                          <a:cubicBezTo>
                            <a:pt x="776" y="144"/>
                            <a:pt x="928" y="336"/>
                            <a:pt x="1104" y="456"/>
                          </a:cubicBezTo>
                          <a:cubicBezTo>
                            <a:pt x="1280" y="576"/>
                            <a:pt x="1504" y="688"/>
                            <a:pt x="1680" y="792"/>
                          </a:cubicBezTo>
                          <a:cubicBezTo>
                            <a:pt x="1856" y="896"/>
                            <a:pt x="2008" y="988"/>
                            <a:pt x="2160" y="1080"/>
                          </a:cubicBezTo>
                        </a:path>
                      </a:pathLst>
                    </a:cu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917" name="Rectangle 7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2400"/>
                      <a:ext cx="2160" cy="528"/>
                    </a:xfrm>
                    <a:prstGeom prst="rect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6918" name="AutoShape 8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1344"/>
                      <a:ext cx="2160" cy="1056"/>
                    </a:xfrm>
                    <a:prstGeom prst="rtTriangle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6915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2" y="2350"/>
                    <a:ext cx="1155" cy="5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2000">
                        <a:latin typeface="Arial" panose="020B0604020202020204" pitchFamily="34" charset="0"/>
                      </a:rPr>
                      <a:t>concrete dam</a:t>
                    </a:r>
                    <a:endParaRPr lang="en-AU" altLang="en-US" sz="20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6902" name="Group 10"/>
                <p:cNvGrpSpPr>
                  <a:grpSpLocks/>
                </p:cNvGrpSpPr>
                <p:nvPr/>
              </p:nvGrpSpPr>
              <p:grpSpPr bwMode="auto">
                <a:xfrm>
                  <a:off x="1248" y="3984"/>
                  <a:ext cx="3888" cy="286"/>
                  <a:chOff x="1248" y="3984"/>
                  <a:chExt cx="3888" cy="286"/>
                </a:xfrm>
              </p:grpSpPr>
              <p:sp>
                <p:nvSpPr>
                  <p:cNvPr id="36912" name="Rectangle 11" descr="Diagon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3984"/>
                    <a:ext cx="3888" cy="240"/>
                  </a:xfrm>
                  <a:prstGeom prst="rect">
                    <a:avLst/>
                  </a:prstGeom>
                  <a:blipFill dpi="0" rotWithShape="0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6913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3984"/>
                    <a:ext cx="1391" cy="28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latin typeface="Arial" panose="020B0604020202020204" pitchFamily="34" charset="0"/>
                      </a:rPr>
                      <a:t>impervious strata</a:t>
                    </a:r>
                    <a:endParaRPr lang="en-AU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6903" name="Group 13"/>
                <p:cNvGrpSpPr>
                  <a:grpSpLocks/>
                </p:cNvGrpSpPr>
                <p:nvPr/>
              </p:nvGrpSpPr>
              <p:grpSpPr bwMode="auto">
                <a:xfrm>
                  <a:off x="1248" y="1536"/>
                  <a:ext cx="3888" cy="1056"/>
                  <a:chOff x="1248" y="1536"/>
                  <a:chExt cx="3888" cy="1056"/>
                </a:xfrm>
              </p:grpSpPr>
              <p:sp>
                <p:nvSpPr>
                  <p:cNvPr id="36910" name="Rectangle 14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1536"/>
                    <a:ext cx="1056" cy="1056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6911" name="Rectangle 15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2448"/>
                    <a:ext cx="960" cy="144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6904" name="Group 16"/>
                <p:cNvGrpSpPr>
                  <a:grpSpLocks/>
                </p:cNvGrpSpPr>
                <p:nvPr/>
              </p:nvGrpSpPr>
              <p:grpSpPr bwMode="auto">
                <a:xfrm>
                  <a:off x="1248" y="2592"/>
                  <a:ext cx="3888" cy="1392"/>
                  <a:chOff x="1248" y="2592"/>
                  <a:chExt cx="3888" cy="1392"/>
                </a:xfrm>
              </p:grpSpPr>
              <p:grpSp>
                <p:nvGrpSpPr>
                  <p:cNvPr id="36905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1248" y="2592"/>
                    <a:ext cx="3888" cy="1392"/>
                    <a:chOff x="1248" y="2592"/>
                    <a:chExt cx="3888" cy="1392"/>
                  </a:xfrm>
                </p:grpSpPr>
                <p:sp>
                  <p:nvSpPr>
                    <p:cNvPr id="36907" name="Rectangle 18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880"/>
                      <a:ext cx="3888" cy="1104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6908" name="Rectangle 19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592"/>
                      <a:ext cx="1056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6909" name="Rectangle 20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76" y="2592"/>
                      <a:ext cx="960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6906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" y="3696"/>
                    <a:ext cx="385" cy="2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solidFill>
                          <a:schemeClr val="bg1"/>
                        </a:solidFill>
                        <a:latin typeface="Arial" panose="020B0604020202020204" pitchFamily="34" charset="0"/>
                      </a:rPr>
                      <a:t>soil</a:t>
                    </a:r>
                    <a:endParaRPr lang="en-AU" altLang="en-US" sz="1800">
                      <a:solidFill>
                        <a:schemeClr val="bg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6897" name="Group 27"/>
              <p:cNvGrpSpPr>
                <a:grpSpLocks/>
              </p:cNvGrpSpPr>
              <p:nvPr/>
            </p:nvGrpSpPr>
            <p:grpSpPr bwMode="auto">
              <a:xfrm>
                <a:off x="4272" y="1536"/>
                <a:ext cx="335" cy="912"/>
                <a:chOff x="4272" y="1536"/>
                <a:chExt cx="335" cy="912"/>
              </a:xfrm>
            </p:grpSpPr>
            <p:sp>
              <p:nvSpPr>
                <p:cNvPr id="36898" name="Line 28"/>
                <p:cNvSpPr>
                  <a:spLocks noChangeShapeType="1"/>
                </p:cNvSpPr>
                <p:nvPr/>
              </p:nvSpPr>
              <p:spPr bwMode="auto">
                <a:xfrm>
                  <a:off x="4320" y="1536"/>
                  <a:ext cx="0" cy="9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stealth" w="med" len="med"/>
                  <a:tailEnd type="stealth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6899" name="Line 29"/>
                <p:cNvSpPr>
                  <a:spLocks noChangeShapeType="1"/>
                </p:cNvSpPr>
                <p:nvPr/>
              </p:nvSpPr>
              <p:spPr bwMode="auto">
                <a:xfrm>
                  <a:off x="4272" y="153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6900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4320" y="1871"/>
                  <a:ext cx="287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ts val="700"/>
                    </a:spcBef>
                    <a:buClr>
                      <a:schemeClr val="accent2"/>
                    </a:buClr>
                    <a:buSzPct val="60000"/>
                    <a:buFont typeface="Wingdings" panose="05000000000000000000" pitchFamily="2" charset="2"/>
                    <a:buChar char=""/>
                    <a:defRPr sz="29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1pPr>
                  <a:lvl2pPr marL="742950" indent="-285750">
                    <a:spcBef>
                      <a:spcPts val="550"/>
                    </a:spcBef>
                    <a:buClr>
                      <a:schemeClr val="accent1"/>
                    </a:buClr>
                    <a:buSzPct val="70000"/>
                    <a:buFont typeface="Wingdings 2" panose="05020102010507070707" pitchFamily="18" charset="2"/>
                    <a:buChar char=""/>
                    <a:defRPr sz="26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2pPr>
                  <a:lvl3pPr marL="1143000" indent="-228600">
                    <a:spcBef>
                      <a:spcPts val="500"/>
                    </a:spcBef>
                    <a:buClr>
                      <a:schemeClr val="accent2"/>
                    </a:buClr>
                    <a:buSzPct val="75000"/>
                    <a:buFont typeface="Wingdings" panose="05000000000000000000" pitchFamily="2" charset="2"/>
                    <a:buChar char=""/>
                    <a:defRPr sz="23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3pPr>
                  <a:lvl4pPr marL="1600200" indent="-228600">
                    <a:spcBef>
                      <a:spcPts val="400"/>
                    </a:spcBef>
                    <a:buClr>
                      <a:srgbClr val="EB641B"/>
                    </a:buClr>
                    <a:buSzPct val="7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4pPr>
                  <a:lvl5pPr marL="2057400" indent="-228600">
                    <a:spcBef>
                      <a:spcPts val="400"/>
                    </a:spcBef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5pPr>
                  <a:lvl6pPr marL="25146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6pPr>
                  <a:lvl7pPr marL="29718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7pPr>
                  <a:lvl8pPr marL="34290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8pPr>
                  <a:lvl9pPr marL="3886200" indent="-228600" eaLnBrk="0" fontAlgn="base" hangingPunct="0">
                    <a:spcBef>
                      <a:spcPts val="400"/>
                    </a:spcBef>
                    <a:spcAft>
                      <a:spcPct val="0"/>
                    </a:spcAft>
                    <a:buClr>
                      <a:srgbClr val="39639D"/>
                    </a:buClr>
                    <a:buSzPct val="65000"/>
                    <a:buFont typeface="Wingdings" panose="05000000000000000000" pitchFamily="2" charset="2"/>
                    <a:buChar char=""/>
                    <a:defRPr sz="2000">
                      <a:solidFill>
                        <a:schemeClr val="tx1"/>
                      </a:solidFill>
                      <a:latin typeface="Tw Cen MT" panose="020B0602020104020603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1800">
                      <a:latin typeface="Arial" panose="020B0604020202020204" pitchFamily="34" charset="0"/>
                    </a:rPr>
                    <a:t>h</a:t>
                  </a:r>
                  <a:r>
                    <a:rPr lang="en-US" altLang="en-US" sz="1800" baseline="-25000">
                      <a:latin typeface="Arial" panose="020B0604020202020204" pitchFamily="34" charset="0"/>
                    </a:rPr>
                    <a:t>L</a:t>
                  </a:r>
                  <a:endParaRPr lang="en-AU" altLang="en-US" sz="180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2" name="Group 54"/>
          <p:cNvGrpSpPr>
            <a:grpSpLocks/>
          </p:cNvGrpSpPr>
          <p:nvPr/>
        </p:nvGrpSpPr>
        <p:grpSpPr bwMode="auto">
          <a:xfrm>
            <a:off x="2914651" y="4591050"/>
            <a:ext cx="3313113" cy="693738"/>
            <a:chOff x="2065" y="2591"/>
            <a:chExt cx="2351" cy="537"/>
          </a:xfrm>
        </p:grpSpPr>
        <p:grpSp>
          <p:nvGrpSpPr>
            <p:cNvPr id="36885" name="Group 53"/>
            <p:cNvGrpSpPr>
              <a:grpSpLocks/>
            </p:cNvGrpSpPr>
            <p:nvPr/>
          </p:nvGrpSpPr>
          <p:grpSpPr bwMode="auto">
            <a:xfrm>
              <a:off x="2304" y="2592"/>
              <a:ext cx="1872" cy="288"/>
              <a:chOff x="2304" y="2592"/>
              <a:chExt cx="1872" cy="288"/>
            </a:xfrm>
          </p:grpSpPr>
          <p:sp>
            <p:nvSpPr>
              <p:cNvPr id="36890" name="Line 36"/>
              <p:cNvSpPr>
                <a:spLocks noChangeShapeType="1"/>
              </p:cNvSpPr>
              <p:nvPr/>
            </p:nvSpPr>
            <p:spPr bwMode="auto">
              <a:xfrm>
                <a:off x="2304" y="2592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6891" name="Line 37"/>
              <p:cNvSpPr>
                <a:spLocks noChangeShapeType="1"/>
              </p:cNvSpPr>
              <p:nvPr/>
            </p:nvSpPr>
            <p:spPr bwMode="auto">
              <a:xfrm>
                <a:off x="2304" y="2880"/>
                <a:ext cx="1872" cy="0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6892" name="Line 38"/>
              <p:cNvSpPr>
                <a:spLocks noChangeShapeType="1"/>
              </p:cNvSpPr>
              <p:nvPr/>
            </p:nvSpPr>
            <p:spPr bwMode="auto">
              <a:xfrm flipV="1">
                <a:off x="4176" y="2592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grpSp>
          <p:nvGrpSpPr>
            <p:cNvPr id="36886" name="Group 52"/>
            <p:cNvGrpSpPr>
              <a:grpSpLocks/>
            </p:cNvGrpSpPr>
            <p:nvPr/>
          </p:nvGrpSpPr>
          <p:grpSpPr bwMode="auto">
            <a:xfrm>
              <a:off x="2065" y="2591"/>
              <a:ext cx="2351" cy="537"/>
              <a:chOff x="2065" y="2591"/>
              <a:chExt cx="2351" cy="537"/>
            </a:xfrm>
          </p:grpSpPr>
          <p:sp>
            <p:nvSpPr>
              <p:cNvPr id="36887" name="Arc 44"/>
              <p:cNvSpPr>
                <a:spLocks/>
              </p:cNvSpPr>
              <p:nvPr/>
            </p:nvSpPr>
            <p:spPr bwMode="auto">
              <a:xfrm flipV="1">
                <a:off x="4224" y="2591"/>
                <a:ext cx="192" cy="481"/>
              </a:xfrm>
              <a:custGeom>
                <a:avLst/>
                <a:gdLst>
                  <a:gd name="T0" fmla="*/ 0 w 21600"/>
                  <a:gd name="T1" fmla="*/ 0 h 21541"/>
                  <a:gd name="T2" fmla="*/ 0 w 21600"/>
                  <a:gd name="T3" fmla="*/ 0 h 21541"/>
                  <a:gd name="T4" fmla="*/ 0 w 21600"/>
                  <a:gd name="T5" fmla="*/ 0 h 215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541"/>
                  <a:gd name="T11" fmla="*/ 21600 w 21600"/>
                  <a:gd name="T12" fmla="*/ 21541 h 215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541" fill="none" extrusionOk="0">
                    <a:moveTo>
                      <a:pt x="1597" y="0"/>
                    </a:moveTo>
                    <a:cubicBezTo>
                      <a:pt x="12876" y="836"/>
                      <a:pt x="21600" y="10231"/>
                      <a:pt x="21600" y="21541"/>
                    </a:cubicBezTo>
                  </a:path>
                  <a:path w="21600" h="21541" stroke="0" extrusionOk="0">
                    <a:moveTo>
                      <a:pt x="1597" y="0"/>
                    </a:moveTo>
                    <a:cubicBezTo>
                      <a:pt x="12876" y="836"/>
                      <a:pt x="21600" y="10231"/>
                      <a:pt x="21600" y="21541"/>
                    </a:cubicBezTo>
                    <a:lnTo>
                      <a:pt x="0" y="21541"/>
                    </a:lnTo>
                    <a:lnTo>
                      <a:pt x="1597" y="0"/>
                    </a:lnTo>
                    <a:close/>
                  </a:path>
                </a:pathLst>
              </a:cu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88" name="Arc 46"/>
              <p:cNvSpPr>
                <a:spLocks/>
              </p:cNvSpPr>
              <p:nvPr/>
            </p:nvSpPr>
            <p:spPr bwMode="auto">
              <a:xfrm flipH="1" flipV="1">
                <a:off x="2065" y="2593"/>
                <a:ext cx="206" cy="479"/>
              </a:xfrm>
              <a:custGeom>
                <a:avLst/>
                <a:gdLst>
                  <a:gd name="T0" fmla="*/ 0 w 23177"/>
                  <a:gd name="T1" fmla="*/ 0 h 21600"/>
                  <a:gd name="T2" fmla="*/ 0 w 23177"/>
                  <a:gd name="T3" fmla="*/ 0 h 21600"/>
                  <a:gd name="T4" fmla="*/ 0 w 23177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3177"/>
                  <a:gd name="T10" fmla="*/ 0 h 21600"/>
                  <a:gd name="T11" fmla="*/ 23177 w 23177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177" h="21600" fill="none" extrusionOk="0">
                    <a:moveTo>
                      <a:pt x="-1" y="57"/>
                    </a:moveTo>
                    <a:cubicBezTo>
                      <a:pt x="524" y="19"/>
                      <a:pt x="1050" y="-1"/>
                      <a:pt x="1577" y="0"/>
                    </a:cubicBezTo>
                    <a:cubicBezTo>
                      <a:pt x="13506" y="0"/>
                      <a:pt x="23177" y="9670"/>
                      <a:pt x="23177" y="21600"/>
                    </a:cubicBezTo>
                  </a:path>
                  <a:path w="23177" h="21600" stroke="0" extrusionOk="0">
                    <a:moveTo>
                      <a:pt x="-1" y="57"/>
                    </a:moveTo>
                    <a:cubicBezTo>
                      <a:pt x="524" y="19"/>
                      <a:pt x="1050" y="-1"/>
                      <a:pt x="1577" y="0"/>
                    </a:cubicBezTo>
                    <a:cubicBezTo>
                      <a:pt x="13506" y="0"/>
                      <a:pt x="23177" y="9670"/>
                      <a:pt x="23177" y="21600"/>
                    </a:cubicBezTo>
                    <a:lnTo>
                      <a:pt x="1577" y="21600"/>
                    </a:lnTo>
                    <a:lnTo>
                      <a:pt x="-1" y="57"/>
                    </a:lnTo>
                    <a:close/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89" name="Freeform 51"/>
              <p:cNvSpPr>
                <a:spLocks/>
              </p:cNvSpPr>
              <p:nvPr/>
            </p:nvSpPr>
            <p:spPr bwMode="auto">
              <a:xfrm>
                <a:off x="2256" y="3072"/>
                <a:ext cx="1968" cy="56"/>
              </a:xfrm>
              <a:custGeom>
                <a:avLst/>
                <a:gdLst>
                  <a:gd name="T0" fmla="*/ 0 w 1968"/>
                  <a:gd name="T1" fmla="*/ 0 h 56"/>
                  <a:gd name="T2" fmla="*/ 288 w 1968"/>
                  <a:gd name="T3" fmla="*/ 48 h 56"/>
                  <a:gd name="T4" fmla="*/ 528 w 1968"/>
                  <a:gd name="T5" fmla="*/ 48 h 56"/>
                  <a:gd name="T6" fmla="*/ 768 w 1968"/>
                  <a:gd name="T7" fmla="*/ 48 h 56"/>
                  <a:gd name="T8" fmla="*/ 1296 w 1968"/>
                  <a:gd name="T9" fmla="*/ 48 h 56"/>
                  <a:gd name="T10" fmla="*/ 1728 w 1968"/>
                  <a:gd name="T11" fmla="*/ 48 h 56"/>
                  <a:gd name="T12" fmla="*/ 1968 w 1968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68"/>
                  <a:gd name="T22" fmla="*/ 0 h 56"/>
                  <a:gd name="T23" fmla="*/ 1968 w 1968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68" h="56">
                    <a:moveTo>
                      <a:pt x="0" y="0"/>
                    </a:moveTo>
                    <a:cubicBezTo>
                      <a:pt x="100" y="20"/>
                      <a:pt x="200" y="40"/>
                      <a:pt x="288" y="48"/>
                    </a:cubicBezTo>
                    <a:cubicBezTo>
                      <a:pt x="376" y="56"/>
                      <a:pt x="448" y="48"/>
                      <a:pt x="528" y="48"/>
                    </a:cubicBezTo>
                    <a:cubicBezTo>
                      <a:pt x="608" y="48"/>
                      <a:pt x="640" y="48"/>
                      <a:pt x="768" y="48"/>
                    </a:cubicBezTo>
                    <a:cubicBezTo>
                      <a:pt x="896" y="48"/>
                      <a:pt x="1136" y="48"/>
                      <a:pt x="1296" y="48"/>
                    </a:cubicBezTo>
                    <a:cubicBezTo>
                      <a:pt x="1456" y="48"/>
                      <a:pt x="1616" y="56"/>
                      <a:pt x="1728" y="48"/>
                    </a:cubicBezTo>
                    <a:cubicBezTo>
                      <a:pt x="1840" y="40"/>
                      <a:pt x="1928" y="8"/>
                      <a:pt x="1968" y="0"/>
                    </a:cubicBezTo>
                  </a:path>
                </a:pathLst>
              </a:custGeom>
              <a:noFill/>
              <a:ln w="19050">
                <a:solidFill>
                  <a:srgbClr val="3333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  <p:sp>
        <p:nvSpPr>
          <p:cNvPr id="38968" name="Arc 56"/>
          <p:cNvSpPr>
            <a:spLocks/>
          </p:cNvSpPr>
          <p:nvPr/>
        </p:nvSpPr>
        <p:spPr bwMode="auto">
          <a:xfrm>
            <a:off x="5821363" y="4968876"/>
            <a:ext cx="68262" cy="485775"/>
          </a:xfrm>
          <a:custGeom>
            <a:avLst/>
            <a:gdLst>
              <a:gd name="T0" fmla="*/ 0 w 21600"/>
              <a:gd name="T1" fmla="*/ 0 h 32742"/>
              <a:gd name="T2" fmla="*/ 1838739436 w 21600"/>
              <a:gd name="T3" fmla="*/ 2147483646 h 32742"/>
              <a:gd name="T4" fmla="*/ 0 w 21600"/>
              <a:gd name="T5" fmla="*/ 2147483646 h 32742"/>
              <a:gd name="T6" fmla="*/ 0 60000 65536"/>
              <a:gd name="T7" fmla="*/ 0 60000 65536"/>
              <a:gd name="T8" fmla="*/ 0 60000 65536"/>
              <a:gd name="T9" fmla="*/ 0 w 21600"/>
              <a:gd name="T10" fmla="*/ 0 h 32742"/>
              <a:gd name="T11" fmla="*/ 21600 w 21600"/>
              <a:gd name="T12" fmla="*/ 32742 h 327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274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526"/>
                  <a:pt x="20529" y="29378"/>
                  <a:pt x="18504" y="32742"/>
                </a:cubicBezTo>
              </a:path>
              <a:path w="21600" h="3274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526"/>
                  <a:pt x="20529" y="29378"/>
                  <a:pt x="18504" y="32742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75" name="Text Box 63"/>
          <p:cNvSpPr txBox="1">
            <a:spLocks noChangeArrowheads="1"/>
          </p:cNvSpPr>
          <p:nvPr/>
        </p:nvSpPr>
        <p:spPr bwMode="auto">
          <a:xfrm>
            <a:off x="880741" y="1447800"/>
            <a:ext cx="1062499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EB641B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dirty="0">
                <a:latin typeface="Arial" panose="020B0604020202020204" pitchFamily="34" charset="0"/>
              </a:rPr>
              <a:t>If </a:t>
            </a:r>
            <a:r>
              <a:rPr lang="en-US" altLang="en-US" sz="2400" dirty="0" err="1">
                <a:latin typeface="Arial" panose="020B0604020202020204" pitchFamily="34" charset="0"/>
              </a:rPr>
              <a:t>i</a:t>
            </a:r>
            <a:r>
              <a:rPr lang="en-US" altLang="en-US" sz="2400" baseline="-25000" dirty="0" err="1">
                <a:latin typeface="Arial" panose="020B0604020202020204" pitchFamily="34" charset="0"/>
              </a:rPr>
              <a:t>exit</a:t>
            </a:r>
            <a:r>
              <a:rPr lang="en-US" altLang="en-US" sz="2400" dirty="0">
                <a:latin typeface="Arial" panose="020B0604020202020204" pitchFamily="34" charset="0"/>
              </a:rPr>
              <a:t> exceeds the critical hydraulic gradient (</a:t>
            </a:r>
            <a:r>
              <a:rPr lang="en-US" altLang="en-US" sz="2400" dirty="0" err="1">
                <a:latin typeface="Arial" panose="020B0604020202020204" pitchFamily="34" charset="0"/>
              </a:rPr>
              <a:t>i</a:t>
            </a:r>
            <a:r>
              <a:rPr lang="en-US" altLang="en-US" sz="2400" baseline="-25000" dirty="0" err="1">
                <a:latin typeface="Arial" panose="020B0604020202020204" pitchFamily="34" charset="0"/>
              </a:rPr>
              <a:t>c</a:t>
            </a:r>
            <a:r>
              <a:rPr lang="en-US" altLang="en-US" sz="2400" dirty="0">
                <a:latin typeface="Arial" panose="020B0604020202020204" pitchFamily="34" charset="0"/>
              </a:rPr>
              <a:t>), firstly </a:t>
            </a:r>
          </a:p>
          <a:p>
            <a:pPr>
              <a:spcBef>
                <a:spcPct val="50000"/>
              </a:spcBef>
              <a:buClrTx/>
              <a:buSzTx/>
              <a:buNone/>
            </a:pPr>
            <a:r>
              <a:rPr lang="en-US" altLang="en-US" sz="2400" dirty="0">
                <a:latin typeface="Arial" panose="020B0604020202020204" pitchFamily="34" charset="0"/>
              </a:rPr>
              <a:t>the soil grains at exit get washed away. This phenomenon progresses towards the upstream, forming a free passage of water (“pipe”). </a:t>
            </a:r>
            <a:endParaRPr lang="en-AU" altLang="en-US" sz="24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AU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15" name="Group 83"/>
          <p:cNvGrpSpPr>
            <a:grpSpLocks/>
          </p:cNvGrpSpPr>
          <p:nvPr/>
        </p:nvGrpSpPr>
        <p:grpSpPr bwMode="auto">
          <a:xfrm>
            <a:off x="5888039" y="4594226"/>
            <a:ext cx="1354137" cy="639763"/>
            <a:chOff x="2749" y="2894"/>
            <a:chExt cx="853" cy="403"/>
          </a:xfrm>
        </p:grpSpPr>
        <p:sp>
          <p:nvSpPr>
            <p:cNvPr id="36883" name="Arc 55"/>
            <p:cNvSpPr>
              <a:spLocks/>
            </p:cNvSpPr>
            <p:nvPr/>
          </p:nvSpPr>
          <p:spPr bwMode="auto">
            <a:xfrm>
              <a:off x="2749" y="3076"/>
              <a:ext cx="341" cy="2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4" name="Line 64"/>
            <p:cNvSpPr>
              <a:spLocks noChangeShapeType="1"/>
            </p:cNvSpPr>
            <p:nvPr/>
          </p:nvSpPr>
          <p:spPr bwMode="auto">
            <a:xfrm>
              <a:off x="2750" y="2894"/>
              <a:ext cx="852" cy="0"/>
            </a:xfrm>
            <a:prstGeom prst="line">
              <a:avLst/>
            </a:prstGeom>
            <a:noFill/>
            <a:ln w="19050">
              <a:solidFill>
                <a:srgbClr val="755B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8999" name="Freeform 87"/>
          <p:cNvSpPr>
            <a:spLocks/>
          </p:cNvSpPr>
          <p:nvPr/>
        </p:nvSpPr>
        <p:spPr bwMode="auto">
          <a:xfrm>
            <a:off x="5873750" y="4573588"/>
            <a:ext cx="369888" cy="381000"/>
          </a:xfrm>
          <a:custGeom>
            <a:avLst/>
            <a:gdLst>
              <a:gd name="T0" fmla="*/ 2147483646 w 233"/>
              <a:gd name="T1" fmla="*/ 2147483646 h 240"/>
              <a:gd name="T2" fmla="*/ 2147483646 w 233"/>
              <a:gd name="T3" fmla="*/ 2147483646 h 240"/>
              <a:gd name="T4" fmla="*/ 2147483646 w 233"/>
              <a:gd name="T5" fmla="*/ 2147483646 h 240"/>
              <a:gd name="T6" fmla="*/ 2147483646 w 233"/>
              <a:gd name="T7" fmla="*/ 2147483646 h 240"/>
              <a:gd name="T8" fmla="*/ 2147483646 w 233"/>
              <a:gd name="T9" fmla="*/ 2147483646 h 240"/>
              <a:gd name="T10" fmla="*/ 2147483646 w 233"/>
              <a:gd name="T11" fmla="*/ 2147483646 h 240"/>
              <a:gd name="T12" fmla="*/ 2147483646 w 233"/>
              <a:gd name="T13" fmla="*/ 2147483646 h 240"/>
              <a:gd name="T14" fmla="*/ 2147483646 w 233"/>
              <a:gd name="T15" fmla="*/ 2147483646 h 2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3"/>
              <a:gd name="T25" fmla="*/ 0 h 240"/>
              <a:gd name="T26" fmla="*/ 233 w 233"/>
              <a:gd name="T27" fmla="*/ 240 h 2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3" h="240">
                <a:moveTo>
                  <a:pt x="8" y="7"/>
                </a:moveTo>
                <a:cubicBezTo>
                  <a:pt x="10" y="15"/>
                  <a:pt x="15" y="22"/>
                  <a:pt x="15" y="30"/>
                </a:cubicBezTo>
                <a:cubicBezTo>
                  <a:pt x="15" y="82"/>
                  <a:pt x="1" y="134"/>
                  <a:pt x="8" y="186"/>
                </a:cubicBezTo>
                <a:cubicBezTo>
                  <a:pt x="10" y="197"/>
                  <a:pt x="28" y="197"/>
                  <a:pt x="39" y="201"/>
                </a:cubicBezTo>
                <a:cubicBezTo>
                  <a:pt x="87" y="217"/>
                  <a:pt x="138" y="226"/>
                  <a:pt x="187" y="240"/>
                </a:cubicBezTo>
                <a:cubicBezTo>
                  <a:pt x="221" y="170"/>
                  <a:pt x="219" y="98"/>
                  <a:pt x="233" y="22"/>
                </a:cubicBezTo>
                <a:cubicBezTo>
                  <a:pt x="162" y="0"/>
                  <a:pt x="205" y="11"/>
                  <a:pt x="54" y="22"/>
                </a:cubicBezTo>
                <a:cubicBezTo>
                  <a:pt x="0" y="26"/>
                  <a:pt x="8" y="48"/>
                  <a:pt x="8" y="7"/>
                </a:cubicBezTo>
                <a:close/>
              </a:path>
            </a:pathLst>
          </a:custGeom>
          <a:solidFill>
            <a:srgbClr val="D4F9FE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16" name="Group 90"/>
          <p:cNvGrpSpPr>
            <a:grpSpLocks/>
          </p:cNvGrpSpPr>
          <p:nvPr/>
        </p:nvGrpSpPr>
        <p:grpSpPr bwMode="auto">
          <a:xfrm>
            <a:off x="6024564" y="4813306"/>
            <a:ext cx="4338637" cy="433388"/>
            <a:chOff x="2835" y="3032"/>
            <a:chExt cx="2733" cy="273"/>
          </a:xfrm>
        </p:grpSpPr>
        <p:sp>
          <p:nvSpPr>
            <p:cNvPr id="36881" name="Text Box 88"/>
            <p:cNvSpPr txBox="1">
              <a:spLocks noChangeArrowheads="1"/>
            </p:cNvSpPr>
            <p:nvPr/>
          </p:nvSpPr>
          <p:spPr bwMode="auto">
            <a:xfrm>
              <a:off x="3936" y="3072"/>
              <a:ext cx="163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no soil; all water</a:t>
              </a:r>
              <a:endParaRPr lang="en-AU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6882" name="Line 89"/>
            <p:cNvSpPr>
              <a:spLocks noChangeShapeType="1"/>
            </p:cNvSpPr>
            <p:nvPr/>
          </p:nvSpPr>
          <p:spPr bwMode="auto">
            <a:xfrm flipH="1" flipV="1">
              <a:off x="2835" y="3032"/>
              <a:ext cx="1108" cy="21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9005" name="Freeform 93"/>
          <p:cNvSpPr>
            <a:spLocks/>
          </p:cNvSpPr>
          <p:nvPr/>
        </p:nvSpPr>
        <p:spPr bwMode="auto">
          <a:xfrm>
            <a:off x="5837238" y="4892676"/>
            <a:ext cx="355600" cy="346075"/>
          </a:xfrm>
          <a:custGeom>
            <a:avLst/>
            <a:gdLst>
              <a:gd name="T0" fmla="*/ 2147483646 w 224"/>
              <a:gd name="T1" fmla="*/ 0 h 218"/>
              <a:gd name="T2" fmla="*/ 0 w 224"/>
              <a:gd name="T3" fmla="*/ 2147483646 h 218"/>
              <a:gd name="T4" fmla="*/ 2147483646 w 224"/>
              <a:gd name="T5" fmla="*/ 2147483646 h 218"/>
              <a:gd name="T6" fmla="*/ 2147483646 w 224"/>
              <a:gd name="T7" fmla="*/ 2147483646 h 218"/>
              <a:gd name="T8" fmla="*/ 2147483646 w 224"/>
              <a:gd name="T9" fmla="*/ 2147483646 h 218"/>
              <a:gd name="T10" fmla="*/ 2147483646 w 224"/>
              <a:gd name="T11" fmla="*/ 2147483646 h 218"/>
              <a:gd name="T12" fmla="*/ 2147483646 w 224"/>
              <a:gd name="T13" fmla="*/ 2147483646 h 218"/>
              <a:gd name="T14" fmla="*/ 2147483646 w 224"/>
              <a:gd name="T15" fmla="*/ 2147483646 h 218"/>
              <a:gd name="T16" fmla="*/ 2147483646 w 224"/>
              <a:gd name="T17" fmla="*/ 2147483646 h 218"/>
              <a:gd name="T18" fmla="*/ 2147483646 w 224"/>
              <a:gd name="T19" fmla="*/ 2147483646 h 218"/>
              <a:gd name="T20" fmla="*/ 2147483646 w 224"/>
              <a:gd name="T21" fmla="*/ 0 h 218"/>
              <a:gd name="T22" fmla="*/ 2147483646 w 224"/>
              <a:gd name="T23" fmla="*/ 0 h 21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24"/>
              <a:gd name="T37" fmla="*/ 0 h 218"/>
              <a:gd name="T38" fmla="*/ 224 w 224"/>
              <a:gd name="T39" fmla="*/ 218 h 21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24" h="218">
                <a:moveTo>
                  <a:pt x="31" y="0"/>
                </a:moveTo>
                <a:cubicBezTo>
                  <a:pt x="12" y="56"/>
                  <a:pt x="24" y="33"/>
                  <a:pt x="0" y="70"/>
                </a:cubicBezTo>
                <a:cubicBezTo>
                  <a:pt x="15" y="122"/>
                  <a:pt x="18" y="159"/>
                  <a:pt x="23" y="218"/>
                </a:cubicBezTo>
                <a:cubicBezTo>
                  <a:pt x="46" y="216"/>
                  <a:pt x="71" y="218"/>
                  <a:pt x="93" y="211"/>
                </a:cubicBezTo>
                <a:cubicBezTo>
                  <a:pt x="104" y="207"/>
                  <a:pt x="108" y="194"/>
                  <a:pt x="116" y="187"/>
                </a:cubicBezTo>
                <a:cubicBezTo>
                  <a:pt x="130" y="175"/>
                  <a:pt x="155" y="159"/>
                  <a:pt x="171" y="148"/>
                </a:cubicBezTo>
                <a:cubicBezTo>
                  <a:pt x="186" y="125"/>
                  <a:pt x="194" y="101"/>
                  <a:pt x="210" y="78"/>
                </a:cubicBezTo>
                <a:cubicBezTo>
                  <a:pt x="212" y="70"/>
                  <a:pt x="224" y="59"/>
                  <a:pt x="217" y="55"/>
                </a:cubicBezTo>
                <a:cubicBezTo>
                  <a:pt x="202" y="45"/>
                  <a:pt x="180" y="54"/>
                  <a:pt x="163" y="47"/>
                </a:cubicBezTo>
                <a:cubicBezTo>
                  <a:pt x="153" y="43"/>
                  <a:pt x="149" y="30"/>
                  <a:pt x="140" y="24"/>
                </a:cubicBezTo>
                <a:cubicBezTo>
                  <a:pt x="122" y="11"/>
                  <a:pt x="105" y="7"/>
                  <a:pt x="85" y="0"/>
                </a:cubicBezTo>
                <a:cubicBezTo>
                  <a:pt x="35" y="9"/>
                  <a:pt x="48" y="20"/>
                  <a:pt x="31" y="0"/>
                </a:cubicBezTo>
                <a:close/>
              </a:path>
            </a:pathLst>
          </a:custGeom>
          <a:solidFill>
            <a:srgbClr val="D4F9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007" name="Freeform 95"/>
          <p:cNvSpPr>
            <a:spLocks/>
          </p:cNvSpPr>
          <p:nvPr/>
        </p:nvSpPr>
        <p:spPr bwMode="auto">
          <a:xfrm>
            <a:off x="5492750" y="4967288"/>
            <a:ext cx="381000" cy="309562"/>
          </a:xfrm>
          <a:custGeom>
            <a:avLst/>
            <a:gdLst>
              <a:gd name="T0" fmla="*/ 2147483646 w 240"/>
              <a:gd name="T1" fmla="*/ 0 h 195"/>
              <a:gd name="T2" fmla="*/ 2147483646 w 240"/>
              <a:gd name="T3" fmla="*/ 2147483646 h 195"/>
              <a:gd name="T4" fmla="*/ 2147483646 w 240"/>
              <a:gd name="T5" fmla="*/ 2147483646 h 195"/>
              <a:gd name="T6" fmla="*/ 2147483646 w 240"/>
              <a:gd name="T7" fmla="*/ 2147483646 h 195"/>
              <a:gd name="T8" fmla="*/ 2147483646 w 240"/>
              <a:gd name="T9" fmla="*/ 0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0"/>
              <a:gd name="T16" fmla="*/ 0 h 195"/>
              <a:gd name="T17" fmla="*/ 240 w 240"/>
              <a:gd name="T18" fmla="*/ 195 h 1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0" h="195">
                <a:moveTo>
                  <a:pt x="217" y="0"/>
                </a:moveTo>
                <a:cubicBezTo>
                  <a:pt x="222" y="55"/>
                  <a:pt x="223" y="112"/>
                  <a:pt x="240" y="164"/>
                </a:cubicBezTo>
                <a:cubicBezTo>
                  <a:pt x="180" y="193"/>
                  <a:pt x="115" y="173"/>
                  <a:pt x="53" y="195"/>
                </a:cubicBezTo>
                <a:cubicBezTo>
                  <a:pt x="48" y="94"/>
                  <a:pt x="0" y="18"/>
                  <a:pt x="100" y="8"/>
                </a:cubicBezTo>
                <a:cubicBezTo>
                  <a:pt x="139" y="4"/>
                  <a:pt x="178" y="3"/>
                  <a:pt x="217" y="0"/>
                </a:cubicBezTo>
                <a:close/>
              </a:path>
            </a:pathLst>
          </a:custGeom>
          <a:solidFill>
            <a:srgbClr val="D4F9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9008" name="Freeform 96"/>
          <p:cNvSpPr>
            <a:spLocks/>
          </p:cNvSpPr>
          <p:nvPr/>
        </p:nvSpPr>
        <p:spPr bwMode="auto">
          <a:xfrm>
            <a:off x="3946526" y="4954589"/>
            <a:ext cx="1655763" cy="357187"/>
          </a:xfrm>
          <a:custGeom>
            <a:avLst/>
            <a:gdLst>
              <a:gd name="T0" fmla="*/ 2147483646 w 1043"/>
              <a:gd name="T1" fmla="*/ 2147483646 h 225"/>
              <a:gd name="T2" fmla="*/ 2147483646 w 1043"/>
              <a:gd name="T3" fmla="*/ 2147483646 h 225"/>
              <a:gd name="T4" fmla="*/ 2147483646 w 1043"/>
              <a:gd name="T5" fmla="*/ 2147483646 h 225"/>
              <a:gd name="T6" fmla="*/ 0 w 1043"/>
              <a:gd name="T7" fmla="*/ 2147483646 h 225"/>
              <a:gd name="T8" fmla="*/ 2147483646 w 1043"/>
              <a:gd name="T9" fmla="*/ 2147483646 h 225"/>
              <a:gd name="T10" fmla="*/ 2147483646 w 1043"/>
              <a:gd name="T11" fmla="*/ 2147483646 h 225"/>
              <a:gd name="T12" fmla="*/ 2147483646 w 1043"/>
              <a:gd name="T13" fmla="*/ 2147483646 h 225"/>
              <a:gd name="T14" fmla="*/ 2147483646 w 1043"/>
              <a:gd name="T15" fmla="*/ 2147483646 h 225"/>
              <a:gd name="T16" fmla="*/ 2147483646 w 1043"/>
              <a:gd name="T17" fmla="*/ 0 h 225"/>
              <a:gd name="T18" fmla="*/ 2147483646 w 1043"/>
              <a:gd name="T19" fmla="*/ 2147483646 h 2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43"/>
              <a:gd name="T31" fmla="*/ 0 h 225"/>
              <a:gd name="T32" fmla="*/ 1043 w 1043"/>
              <a:gd name="T33" fmla="*/ 225 h 22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43" h="225">
                <a:moveTo>
                  <a:pt x="1019" y="8"/>
                </a:moveTo>
                <a:cubicBezTo>
                  <a:pt x="1025" y="64"/>
                  <a:pt x="1029" y="118"/>
                  <a:pt x="1043" y="172"/>
                </a:cubicBezTo>
                <a:cubicBezTo>
                  <a:pt x="1025" y="225"/>
                  <a:pt x="1010" y="187"/>
                  <a:pt x="965" y="187"/>
                </a:cubicBezTo>
                <a:cubicBezTo>
                  <a:pt x="643" y="184"/>
                  <a:pt x="322" y="182"/>
                  <a:pt x="0" y="179"/>
                </a:cubicBezTo>
                <a:cubicBezTo>
                  <a:pt x="11" y="142"/>
                  <a:pt x="13" y="108"/>
                  <a:pt x="23" y="70"/>
                </a:cubicBezTo>
                <a:cubicBezTo>
                  <a:pt x="26" y="59"/>
                  <a:pt x="28" y="44"/>
                  <a:pt x="39" y="39"/>
                </a:cubicBezTo>
                <a:cubicBezTo>
                  <a:pt x="60" y="29"/>
                  <a:pt x="86" y="34"/>
                  <a:pt x="109" y="31"/>
                </a:cubicBezTo>
                <a:cubicBezTo>
                  <a:pt x="117" y="26"/>
                  <a:pt x="124" y="20"/>
                  <a:pt x="132" y="16"/>
                </a:cubicBezTo>
                <a:cubicBezTo>
                  <a:pt x="147" y="9"/>
                  <a:pt x="179" y="0"/>
                  <a:pt x="179" y="0"/>
                </a:cubicBezTo>
                <a:cubicBezTo>
                  <a:pt x="471" y="5"/>
                  <a:pt x="731" y="15"/>
                  <a:pt x="1019" y="8"/>
                </a:cubicBezTo>
                <a:close/>
              </a:path>
            </a:pathLst>
          </a:custGeom>
          <a:solidFill>
            <a:srgbClr val="D4F9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36879" name="Date Placeholder 5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172551-65B0-41BE-A07B-0EC8E6706602}" type="datetime1">
              <a:rPr lang="en-US" altLang="en-US" smtClean="0">
                <a:solidFill>
                  <a:schemeClr val="tx2"/>
                </a:solidFill>
                <a:latin typeface="Tw Cen MT" panose="020B0602020104020603" pitchFamily="34" charset="0"/>
              </a:rPr>
              <a:pPr/>
              <a:t>05/13/2025</a:t>
            </a:fld>
            <a:endParaRPr lang="en-US" altLang="en-US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sp>
        <p:nvSpPr>
          <p:cNvPr id="55312" name="Slide Number Placeholder 53"/>
          <p:cNvSpPr>
            <a:spLocks noGrp="1" noChangeArrowheads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F3D1F0CE-2551-4B8D-BD06-5C1B9571732E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31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56" name="Rectangle 2">
            <a:extLst>
              <a:ext uri="{FF2B5EF4-FFF2-40B4-BE49-F238E27FC236}">
                <a16:creationId xmlns:a16="http://schemas.microsoft.com/office/drawing/2014/main" id="{9946787A-45EE-44C9-8CC3-65901B31E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698" y="233765"/>
            <a:ext cx="7772400" cy="609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dirty="0">
                <a:solidFill>
                  <a:srgbClr val="FF0000"/>
                </a:solidFill>
              </a:rPr>
              <a:t>Piping and Boiling</a:t>
            </a:r>
            <a:endParaRPr lang="en-A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942634"/>
      </p:ext>
    </p:extLst>
  </p:cSld>
  <p:clrMapOvr>
    <a:masterClrMapping/>
  </p:clrMapOvr>
  <p:transition advClick="0" advTm="4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9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9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9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75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0" name="Text Box 40"/>
          <p:cNvSpPr txBox="1">
            <a:spLocks noChangeArrowheads="1"/>
          </p:cNvSpPr>
          <p:nvPr/>
        </p:nvSpPr>
        <p:spPr bwMode="auto">
          <a:xfrm>
            <a:off x="2435226" y="1948695"/>
            <a:ext cx="7775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>
              <a:spcBef>
                <a:spcPts val="55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>
              <a:spcBef>
                <a:spcPts val="5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>
              <a:spcBef>
                <a:spcPts val="400"/>
              </a:spcBef>
              <a:buClr>
                <a:srgbClr val="EB641B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en-US" altLang="en-US" sz="2400" dirty="0">
                <a:latin typeface="Arial" panose="020B0604020202020204" pitchFamily="34" charset="0"/>
              </a:rPr>
              <a:t>safety factor against piping:</a:t>
            </a:r>
            <a:endParaRPr lang="en-AU" altLang="en-US" sz="2400" dirty="0">
              <a:latin typeface="Arial" panose="020B0604020202020204" pitchFamily="34" charset="0"/>
            </a:endParaRPr>
          </a:p>
        </p:txBody>
      </p:sp>
      <p:grpSp>
        <p:nvGrpSpPr>
          <p:cNvPr id="37892" name="Group 59"/>
          <p:cNvGrpSpPr>
            <a:grpSpLocks/>
          </p:cNvGrpSpPr>
          <p:nvPr/>
        </p:nvGrpSpPr>
        <p:grpSpPr bwMode="auto">
          <a:xfrm>
            <a:off x="1763713" y="2979739"/>
            <a:ext cx="5478462" cy="3779837"/>
            <a:chOff x="151" y="1877"/>
            <a:chExt cx="3451" cy="2381"/>
          </a:xfrm>
        </p:grpSpPr>
        <p:grpSp>
          <p:nvGrpSpPr>
            <p:cNvPr id="37900" name="Group 30"/>
            <p:cNvGrpSpPr>
              <a:grpSpLocks/>
            </p:cNvGrpSpPr>
            <p:nvPr/>
          </p:nvGrpSpPr>
          <p:grpSpPr bwMode="auto">
            <a:xfrm>
              <a:off x="876" y="2892"/>
              <a:ext cx="2087" cy="437"/>
              <a:chOff x="2065" y="2591"/>
              <a:chExt cx="2351" cy="537"/>
            </a:xfrm>
          </p:grpSpPr>
          <p:grpSp>
            <p:nvGrpSpPr>
              <p:cNvPr id="37925" name="Group 31"/>
              <p:cNvGrpSpPr>
                <a:grpSpLocks/>
              </p:cNvGrpSpPr>
              <p:nvPr/>
            </p:nvGrpSpPr>
            <p:grpSpPr bwMode="auto">
              <a:xfrm>
                <a:off x="2304" y="2592"/>
                <a:ext cx="1872" cy="288"/>
                <a:chOff x="2304" y="2592"/>
                <a:chExt cx="1872" cy="288"/>
              </a:xfrm>
            </p:grpSpPr>
            <p:sp>
              <p:nvSpPr>
                <p:cNvPr id="37930" name="Line 32"/>
                <p:cNvSpPr>
                  <a:spLocks noChangeShapeType="1"/>
                </p:cNvSpPr>
                <p:nvPr/>
              </p:nvSpPr>
              <p:spPr bwMode="auto">
                <a:xfrm>
                  <a:off x="2304" y="2592"/>
                  <a:ext cx="0" cy="288"/>
                </a:xfrm>
                <a:prstGeom prst="line">
                  <a:avLst/>
                </a:prstGeom>
                <a:noFill/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31" name="Line 33"/>
                <p:cNvSpPr>
                  <a:spLocks noChangeShapeType="1"/>
                </p:cNvSpPr>
                <p:nvPr/>
              </p:nvSpPr>
              <p:spPr bwMode="auto">
                <a:xfrm>
                  <a:off x="2304" y="2880"/>
                  <a:ext cx="1872" cy="0"/>
                </a:xfrm>
                <a:prstGeom prst="line">
                  <a:avLst/>
                </a:prstGeom>
                <a:noFill/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  <p:sp>
              <p:nvSpPr>
                <p:cNvPr id="3793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4176" y="2592"/>
                  <a:ext cx="0" cy="288"/>
                </a:xfrm>
                <a:prstGeom prst="line">
                  <a:avLst/>
                </a:prstGeom>
                <a:noFill/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  <p:grpSp>
            <p:nvGrpSpPr>
              <p:cNvPr id="37926" name="Group 35"/>
              <p:cNvGrpSpPr>
                <a:grpSpLocks/>
              </p:cNvGrpSpPr>
              <p:nvPr/>
            </p:nvGrpSpPr>
            <p:grpSpPr bwMode="auto">
              <a:xfrm>
                <a:off x="2065" y="2591"/>
                <a:ext cx="2351" cy="537"/>
                <a:chOff x="2065" y="2591"/>
                <a:chExt cx="2351" cy="537"/>
              </a:xfrm>
            </p:grpSpPr>
            <p:sp>
              <p:nvSpPr>
                <p:cNvPr id="37927" name="Arc 36"/>
                <p:cNvSpPr>
                  <a:spLocks/>
                </p:cNvSpPr>
                <p:nvPr/>
              </p:nvSpPr>
              <p:spPr bwMode="auto">
                <a:xfrm flipV="1">
                  <a:off x="4224" y="2591"/>
                  <a:ext cx="192" cy="481"/>
                </a:xfrm>
                <a:custGeom>
                  <a:avLst/>
                  <a:gdLst>
                    <a:gd name="T0" fmla="*/ 0 w 21600"/>
                    <a:gd name="T1" fmla="*/ 0 h 21541"/>
                    <a:gd name="T2" fmla="*/ 0 w 21600"/>
                    <a:gd name="T3" fmla="*/ 0 h 21541"/>
                    <a:gd name="T4" fmla="*/ 0 w 21600"/>
                    <a:gd name="T5" fmla="*/ 0 h 215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541"/>
                    <a:gd name="T11" fmla="*/ 21600 w 21600"/>
                    <a:gd name="T12" fmla="*/ 21541 h 215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541" fill="none" extrusionOk="0">
                      <a:moveTo>
                        <a:pt x="1597" y="0"/>
                      </a:moveTo>
                      <a:cubicBezTo>
                        <a:pt x="12876" y="836"/>
                        <a:pt x="21600" y="10231"/>
                        <a:pt x="21600" y="21541"/>
                      </a:cubicBezTo>
                    </a:path>
                    <a:path w="21600" h="21541" stroke="0" extrusionOk="0">
                      <a:moveTo>
                        <a:pt x="1597" y="0"/>
                      </a:moveTo>
                      <a:cubicBezTo>
                        <a:pt x="12876" y="836"/>
                        <a:pt x="21600" y="10231"/>
                        <a:pt x="21600" y="21541"/>
                      </a:cubicBezTo>
                      <a:lnTo>
                        <a:pt x="0" y="21541"/>
                      </a:lnTo>
                      <a:lnTo>
                        <a:pt x="1597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28" name="Arc 37"/>
                <p:cNvSpPr>
                  <a:spLocks/>
                </p:cNvSpPr>
                <p:nvPr/>
              </p:nvSpPr>
              <p:spPr bwMode="auto">
                <a:xfrm flipH="1" flipV="1">
                  <a:off x="2065" y="2593"/>
                  <a:ext cx="206" cy="479"/>
                </a:xfrm>
                <a:custGeom>
                  <a:avLst/>
                  <a:gdLst>
                    <a:gd name="T0" fmla="*/ 0 w 23177"/>
                    <a:gd name="T1" fmla="*/ 0 h 21600"/>
                    <a:gd name="T2" fmla="*/ 0 w 23177"/>
                    <a:gd name="T3" fmla="*/ 0 h 21600"/>
                    <a:gd name="T4" fmla="*/ 0 w 23177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3177"/>
                    <a:gd name="T10" fmla="*/ 0 h 21600"/>
                    <a:gd name="T11" fmla="*/ 23177 w 23177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177" h="21600" fill="none" extrusionOk="0">
                      <a:moveTo>
                        <a:pt x="-1" y="57"/>
                      </a:moveTo>
                      <a:cubicBezTo>
                        <a:pt x="524" y="19"/>
                        <a:pt x="1050" y="-1"/>
                        <a:pt x="1577" y="0"/>
                      </a:cubicBezTo>
                      <a:cubicBezTo>
                        <a:pt x="13506" y="0"/>
                        <a:pt x="23177" y="9670"/>
                        <a:pt x="23177" y="21600"/>
                      </a:cubicBezTo>
                    </a:path>
                    <a:path w="23177" h="21600" stroke="0" extrusionOk="0">
                      <a:moveTo>
                        <a:pt x="-1" y="57"/>
                      </a:moveTo>
                      <a:cubicBezTo>
                        <a:pt x="524" y="19"/>
                        <a:pt x="1050" y="-1"/>
                        <a:pt x="1577" y="0"/>
                      </a:cubicBezTo>
                      <a:cubicBezTo>
                        <a:pt x="13506" y="0"/>
                        <a:pt x="23177" y="9670"/>
                        <a:pt x="23177" y="21600"/>
                      </a:cubicBezTo>
                      <a:lnTo>
                        <a:pt x="1577" y="21600"/>
                      </a:lnTo>
                      <a:lnTo>
                        <a:pt x="-1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929" name="Freeform 38"/>
                <p:cNvSpPr>
                  <a:spLocks/>
                </p:cNvSpPr>
                <p:nvPr/>
              </p:nvSpPr>
              <p:spPr bwMode="auto">
                <a:xfrm>
                  <a:off x="2256" y="3072"/>
                  <a:ext cx="1968" cy="56"/>
                </a:xfrm>
                <a:custGeom>
                  <a:avLst/>
                  <a:gdLst>
                    <a:gd name="T0" fmla="*/ 0 w 1968"/>
                    <a:gd name="T1" fmla="*/ 0 h 56"/>
                    <a:gd name="T2" fmla="*/ 288 w 1968"/>
                    <a:gd name="T3" fmla="*/ 48 h 56"/>
                    <a:gd name="T4" fmla="*/ 528 w 1968"/>
                    <a:gd name="T5" fmla="*/ 48 h 56"/>
                    <a:gd name="T6" fmla="*/ 768 w 1968"/>
                    <a:gd name="T7" fmla="*/ 48 h 56"/>
                    <a:gd name="T8" fmla="*/ 1296 w 1968"/>
                    <a:gd name="T9" fmla="*/ 48 h 56"/>
                    <a:gd name="T10" fmla="*/ 1728 w 1968"/>
                    <a:gd name="T11" fmla="*/ 48 h 56"/>
                    <a:gd name="T12" fmla="*/ 1968 w 1968"/>
                    <a:gd name="T13" fmla="*/ 0 h 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68"/>
                    <a:gd name="T22" fmla="*/ 0 h 56"/>
                    <a:gd name="T23" fmla="*/ 1968 w 1968"/>
                    <a:gd name="T24" fmla="*/ 56 h 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68" h="56">
                      <a:moveTo>
                        <a:pt x="0" y="0"/>
                      </a:moveTo>
                      <a:cubicBezTo>
                        <a:pt x="100" y="20"/>
                        <a:pt x="200" y="40"/>
                        <a:pt x="288" y="48"/>
                      </a:cubicBezTo>
                      <a:cubicBezTo>
                        <a:pt x="376" y="56"/>
                        <a:pt x="448" y="48"/>
                        <a:pt x="528" y="48"/>
                      </a:cubicBezTo>
                      <a:cubicBezTo>
                        <a:pt x="608" y="48"/>
                        <a:pt x="640" y="48"/>
                        <a:pt x="768" y="48"/>
                      </a:cubicBezTo>
                      <a:cubicBezTo>
                        <a:pt x="896" y="48"/>
                        <a:pt x="1136" y="48"/>
                        <a:pt x="1296" y="48"/>
                      </a:cubicBezTo>
                      <a:cubicBezTo>
                        <a:pt x="1456" y="48"/>
                        <a:pt x="1616" y="56"/>
                        <a:pt x="1728" y="48"/>
                      </a:cubicBezTo>
                      <a:cubicBezTo>
                        <a:pt x="1840" y="40"/>
                        <a:pt x="1928" y="8"/>
                        <a:pt x="1968" y="0"/>
                      </a:cubicBezTo>
                    </a:path>
                  </a:pathLst>
                </a:custGeom>
                <a:noFill/>
                <a:ln w="19050">
                  <a:solidFill>
                    <a:srgbClr val="3333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7901" name="Group 55"/>
            <p:cNvGrpSpPr>
              <a:grpSpLocks/>
            </p:cNvGrpSpPr>
            <p:nvPr/>
          </p:nvGrpSpPr>
          <p:grpSpPr bwMode="auto">
            <a:xfrm>
              <a:off x="151" y="1877"/>
              <a:ext cx="3451" cy="2381"/>
              <a:chOff x="151" y="1877"/>
              <a:chExt cx="3451" cy="2381"/>
            </a:xfrm>
          </p:grpSpPr>
          <p:grpSp>
            <p:nvGrpSpPr>
              <p:cNvPr id="37902" name="Group 7"/>
              <p:cNvGrpSpPr>
                <a:grpSpLocks/>
              </p:cNvGrpSpPr>
              <p:nvPr/>
            </p:nvGrpSpPr>
            <p:grpSpPr bwMode="auto">
              <a:xfrm>
                <a:off x="151" y="1877"/>
                <a:ext cx="3451" cy="2381"/>
                <a:chOff x="1248" y="1344"/>
                <a:chExt cx="3888" cy="2926"/>
              </a:xfrm>
            </p:grpSpPr>
            <p:grpSp>
              <p:nvGrpSpPr>
                <p:cNvPr id="37907" name="Group 8"/>
                <p:cNvGrpSpPr>
                  <a:grpSpLocks/>
                </p:cNvGrpSpPr>
                <p:nvPr/>
              </p:nvGrpSpPr>
              <p:grpSpPr bwMode="auto">
                <a:xfrm>
                  <a:off x="2304" y="1344"/>
                  <a:ext cx="1872" cy="1536"/>
                  <a:chOff x="2304" y="1344"/>
                  <a:chExt cx="1872" cy="1536"/>
                </a:xfrm>
              </p:grpSpPr>
              <p:grpSp>
                <p:nvGrpSpPr>
                  <p:cNvPr id="3792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2304" y="1344"/>
                    <a:ext cx="1872" cy="1536"/>
                    <a:chOff x="1824" y="1320"/>
                    <a:chExt cx="2160" cy="1608"/>
                  </a:xfrm>
                </p:grpSpPr>
                <p:sp>
                  <p:nvSpPr>
                    <p:cNvPr id="37922" name="Freeform 10" descr="Wide upward diagonal"/>
                    <p:cNvSpPr>
                      <a:spLocks/>
                    </p:cNvSpPr>
                    <p:nvPr/>
                  </p:nvSpPr>
                  <p:spPr bwMode="auto">
                    <a:xfrm>
                      <a:off x="1824" y="1320"/>
                      <a:ext cx="2160" cy="1080"/>
                    </a:xfrm>
                    <a:custGeom>
                      <a:avLst/>
                      <a:gdLst>
                        <a:gd name="T0" fmla="*/ 0 w 2160"/>
                        <a:gd name="T1" fmla="*/ 24 h 1080"/>
                        <a:gd name="T2" fmla="*/ 192 w 2160"/>
                        <a:gd name="T3" fmla="*/ 24 h 1080"/>
                        <a:gd name="T4" fmla="*/ 624 w 2160"/>
                        <a:gd name="T5" fmla="*/ 72 h 1080"/>
                        <a:gd name="T6" fmla="*/ 1104 w 2160"/>
                        <a:gd name="T7" fmla="*/ 456 h 1080"/>
                        <a:gd name="T8" fmla="*/ 1680 w 2160"/>
                        <a:gd name="T9" fmla="*/ 792 h 1080"/>
                        <a:gd name="T10" fmla="*/ 2160 w 2160"/>
                        <a:gd name="T11" fmla="*/ 1080 h 1080"/>
                        <a:gd name="T12" fmla="*/ 0 60000 65536"/>
                        <a:gd name="T13" fmla="*/ 0 60000 6553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w 2160"/>
                        <a:gd name="T19" fmla="*/ 0 h 1080"/>
                        <a:gd name="T20" fmla="*/ 2160 w 2160"/>
                        <a:gd name="T21" fmla="*/ 1080 h 1080"/>
                      </a:gdLst>
                      <a:ahLst/>
                      <a:cxnLst>
                        <a:cxn ang="T12">
                          <a:pos x="T0" y="T1"/>
                        </a:cxn>
                        <a:cxn ang="T13">
                          <a:pos x="T2" y="T3"/>
                        </a:cxn>
                        <a:cxn ang="T14">
                          <a:pos x="T4" y="T5"/>
                        </a:cxn>
                        <a:cxn ang="T15">
                          <a:pos x="T6" y="T7"/>
                        </a:cxn>
                        <a:cxn ang="T16">
                          <a:pos x="T8" y="T9"/>
                        </a:cxn>
                        <a:cxn ang="T17">
                          <a:pos x="T10" y="T11"/>
                        </a:cxn>
                      </a:cxnLst>
                      <a:rect l="T18" t="T19" r="T20" b="T21"/>
                      <a:pathLst>
                        <a:path w="2160" h="1080">
                          <a:moveTo>
                            <a:pt x="0" y="24"/>
                          </a:moveTo>
                          <a:cubicBezTo>
                            <a:pt x="44" y="20"/>
                            <a:pt x="88" y="16"/>
                            <a:pt x="192" y="24"/>
                          </a:cubicBezTo>
                          <a:cubicBezTo>
                            <a:pt x="296" y="32"/>
                            <a:pt x="472" y="0"/>
                            <a:pt x="624" y="72"/>
                          </a:cubicBezTo>
                          <a:cubicBezTo>
                            <a:pt x="776" y="144"/>
                            <a:pt x="928" y="336"/>
                            <a:pt x="1104" y="456"/>
                          </a:cubicBezTo>
                          <a:cubicBezTo>
                            <a:pt x="1280" y="576"/>
                            <a:pt x="1504" y="688"/>
                            <a:pt x="1680" y="792"/>
                          </a:cubicBezTo>
                          <a:cubicBezTo>
                            <a:pt x="1856" y="896"/>
                            <a:pt x="2008" y="988"/>
                            <a:pt x="2160" y="1080"/>
                          </a:cubicBezTo>
                        </a:path>
                      </a:pathLst>
                    </a:cu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7923" name="Rectangle 11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2400"/>
                      <a:ext cx="2160" cy="528"/>
                    </a:xfrm>
                    <a:prstGeom prst="rect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924" name="AutoShape 12" descr="Wide upward diagonal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24" y="1344"/>
                      <a:ext cx="2160" cy="1056"/>
                    </a:xfrm>
                    <a:prstGeom prst="rtTriangle">
                      <a:avLst/>
                    </a:prstGeom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7921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90" y="1934"/>
                    <a:ext cx="1155" cy="5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2000">
                        <a:latin typeface="Arial" panose="020B0604020202020204" pitchFamily="34" charset="0"/>
                      </a:rPr>
                      <a:t>concrete dam</a:t>
                    </a:r>
                    <a:endParaRPr lang="en-AU" altLang="en-US" sz="2000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7908" name="Group 14"/>
                <p:cNvGrpSpPr>
                  <a:grpSpLocks/>
                </p:cNvGrpSpPr>
                <p:nvPr/>
              </p:nvGrpSpPr>
              <p:grpSpPr bwMode="auto">
                <a:xfrm>
                  <a:off x="1248" y="3984"/>
                  <a:ext cx="3888" cy="286"/>
                  <a:chOff x="1248" y="3984"/>
                  <a:chExt cx="3888" cy="286"/>
                </a:xfrm>
              </p:grpSpPr>
              <p:sp>
                <p:nvSpPr>
                  <p:cNvPr id="37918" name="Rectangle 15" descr="Diagonal brick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3984"/>
                    <a:ext cx="3888" cy="240"/>
                  </a:xfrm>
                  <a:prstGeom prst="rect">
                    <a:avLst/>
                  </a:prstGeom>
                  <a:blipFill dpi="0" rotWithShape="0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7919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2" y="3984"/>
                    <a:ext cx="1391" cy="28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latin typeface="Arial" panose="020B0604020202020204" pitchFamily="34" charset="0"/>
                      </a:rPr>
                      <a:t>impervious strata</a:t>
                    </a:r>
                    <a:endParaRPr lang="en-AU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7909" name="Group 17"/>
                <p:cNvGrpSpPr>
                  <a:grpSpLocks/>
                </p:cNvGrpSpPr>
                <p:nvPr/>
              </p:nvGrpSpPr>
              <p:grpSpPr bwMode="auto">
                <a:xfrm>
                  <a:off x="1248" y="1536"/>
                  <a:ext cx="3888" cy="1056"/>
                  <a:chOff x="1248" y="1536"/>
                  <a:chExt cx="3888" cy="1056"/>
                </a:xfrm>
              </p:grpSpPr>
              <p:sp>
                <p:nvSpPr>
                  <p:cNvPr id="37916" name="Rectangle 18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1248" y="1536"/>
                    <a:ext cx="1056" cy="1056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7917" name="Rectangle 19" descr="Dashed horizontal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2448"/>
                    <a:ext cx="960" cy="144"/>
                  </a:xfrm>
                  <a:prstGeom prst="rect">
                    <a:avLst/>
                  </a:prstGeom>
                  <a:blipFill dpi="0" rotWithShape="0">
                    <a:blip r:embed="rId4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tr-TR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7910" name="Group 20"/>
                <p:cNvGrpSpPr>
                  <a:grpSpLocks/>
                </p:cNvGrpSpPr>
                <p:nvPr/>
              </p:nvGrpSpPr>
              <p:grpSpPr bwMode="auto">
                <a:xfrm>
                  <a:off x="1248" y="2592"/>
                  <a:ext cx="3888" cy="1392"/>
                  <a:chOff x="1248" y="2592"/>
                  <a:chExt cx="3888" cy="1392"/>
                </a:xfrm>
              </p:grpSpPr>
              <p:grpSp>
                <p:nvGrpSpPr>
                  <p:cNvPr id="37911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1248" y="2592"/>
                    <a:ext cx="3888" cy="1392"/>
                    <a:chOff x="1248" y="2592"/>
                    <a:chExt cx="3888" cy="1392"/>
                  </a:xfrm>
                </p:grpSpPr>
                <p:sp>
                  <p:nvSpPr>
                    <p:cNvPr id="37913" name="Rectangle 22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880"/>
                      <a:ext cx="3888" cy="1104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914" name="Rectangle 23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8" y="2592"/>
                      <a:ext cx="1056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37915" name="Rectangle 24" descr="Recycled paper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76" y="2592"/>
                      <a:ext cx="960" cy="288"/>
                    </a:xfrm>
                    <a:prstGeom prst="rect">
                      <a:avLst/>
                    </a:prstGeom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ts val="700"/>
                        </a:spcBef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"/>
                        <a:defRPr sz="29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1pPr>
                      <a:lvl2pPr marL="742950" indent="-285750">
                        <a:spcBef>
                          <a:spcPts val="550"/>
                        </a:spcBef>
                        <a:buClr>
                          <a:schemeClr val="accent1"/>
                        </a:buClr>
                        <a:buSzPct val="70000"/>
                        <a:buFont typeface="Wingdings 2" panose="05020102010507070707" pitchFamily="18" charset="2"/>
                        <a:buChar char=""/>
                        <a:defRPr sz="26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2pPr>
                      <a:lvl3pPr marL="1143000" indent="-228600">
                        <a:spcBef>
                          <a:spcPts val="500"/>
                        </a:spcBef>
                        <a:buClr>
                          <a:schemeClr val="accent2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3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Clr>
                          <a:srgbClr val="EB641B"/>
                        </a:buClr>
                        <a:buSzPct val="7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" panose="05000000000000000000" pitchFamily="2" charset="2"/>
                        <a:buChar char=""/>
                        <a:defRPr sz="2000">
                          <a:solidFill>
                            <a:schemeClr val="tx1"/>
                          </a:solidFill>
                          <a:latin typeface="Tw Cen MT" panose="020B0602020104020603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tr-TR" altLang="en-US" sz="1800">
                        <a:latin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7912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" y="3696"/>
                    <a:ext cx="385" cy="28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ts val="700"/>
                      </a:spcBef>
                      <a:buClr>
                        <a:schemeClr val="accent2"/>
                      </a:buClr>
                      <a:buSzPct val="60000"/>
                      <a:buFont typeface="Wingdings" panose="05000000000000000000" pitchFamily="2" charset="2"/>
                      <a:buChar char=""/>
                      <a:defRPr sz="29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1pPr>
                    <a:lvl2pPr marL="742950" indent="-285750">
                      <a:spcBef>
                        <a:spcPts val="550"/>
                      </a:spcBef>
                      <a:buClr>
                        <a:schemeClr val="accent1"/>
                      </a:buClr>
                      <a:buSzPct val="70000"/>
                      <a:buFont typeface="Wingdings 2" panose="05020102010507070707" pitchFamily="18" charset="2"/>
                      <a:buChar char=""/>
                      <a:defRPr sz="26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2pPr>
                    <a:lvl3pPr marL="1143000" indent="-228600">
                      <a:spcBef>
                        <a:spcPts val="500"/>
                      </a:spcBef>
                      <a:buClr>
                        <a:schemeClr val="accent2"/>
                      </a:buClr>
                      <a:buSzPct val="75000"/>
                      <a:buFont typeface="Wingdings" panose="05000000000000000000" pitchFamily="2" charset="2"/>
                      <a:buChar char=""/>
                      <a:defRPr sz="23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3pPr>
                    <a:lvl4pPr marL="1600200" indent="-228600">
                      <a:spcBef>
                        <a:spcPts val="400"/>
                      </a:spcBef>
                      <a:buClr>
                        <a:srgbClr val="EB641B"/>
                      </a:buClr>
                      <a:buSzPct val="7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4pPr>
                    <a:lvl5pPr marL="2057400" indent="-228600">
                      <a:spcBef>
                        <a:spcPts val="400"/>
                      </a:spcBef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5pPr>
                    <a:lvl6pPr marL="25146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6pPr>
                    <a:lvl7pPr marL="29718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7pPr>
                    <a:lvl8pPr marL="34290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8pPr>
                    <a:lvl9pPr marL="3886200" indent="-228600" eaLnBrk="0" fontAlgn="base" hangingPunct="0">
                      <a:spcBef>
                        <a:spcPts val="400"/>
                      </a:spcBef>
                      <a:spcAft>
                        <a:spcPct val="0"/>
                      </a:spcAft>
                      <a:buClr>
                        <a:srgbClr val="39639D"/>
                      </a:buClr>
                      <a:buSzPct val="65000"/>
                      <a:buFont typeface="Wingdings" panose="05000000000000000000" pitchFamily="2" charset="2"/>
                      <a:buChar char=""/>
                      <a:defRPr sz="2000">
                        <a:solidFill>
                          <a:schemeClr val="tx1"/>
                        </a:solidFill>
                        <a:latin typeface="Tw Cen MT" panose="020B0602020104020603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  <a:buClrTx/>
                      <a:buSzTx/>
                      <a:buFontTx/>
                      <a:buNone/>
                    </a:pPr>
                    <a:r>
                      <a:rPr lang="en-US" altLang="en-US" sz="1800">
                        <a:solidFill>
                          <a:schemeClr val="bg1"/>
                        </a:solidFill>
                        <a:latin typeface="Arial" panose="020B0604020202020204" pitchFamily="34" charset="0"/>
                      </a:rPr>
                      <a:t>soil</a:t>
                    </a:r>
                    <a:endParaRPr lang="en-AU" altLang="en-US" sz="1800">
                      <a:solidFill>
                        <a:schemeClr val="bg1"/>
                      </a:solidFill>
                      <a:latin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37903" name="Freeform 45"/>
              <p:cNvSpPr>
                <a:spLocks/>
              </p:cNvSpPr>
              <p:nvPr/>
            </p:nvSpPr>
            <p:spPr bwMode="auto">
              <a:xfrm>
                <a:off x="2740" y="2881"/>
                <a:ext cx="233" cy="240"/>
              </a:xfrm>
              <a:custGeom>
                <a:avLst/>
                <a:gdLst>
                  <a:gd name="T0" fmla="*/ 8 w 233"/>
                  <a:gd name="T1" fmla="*/ 7 h 240"/>
                  <a:gd name="T2" fmla="*/ 15 w 233"/>
                  <a:gd name="T3" fmla="*/ 30 h 240"/>
                  <a:gd name="T4" fmla="*/ 8 w 233"/>
                  <a:gd name="T5" fmla="*/ 186 h 240"/>
                  <a:gd name="T6" fmla="*/ 39 w 233"/>
                  <a:gd name="T7" fmla="*/ 201 h 240"/>
                  <a:gd name="T8" fmla="*/ 187 w 233"/>
                  <a:gd name="T9" fmla="*/ 240 h 240"/>
                  <a:gd name="T10" fmla="*/ 233 w 233"/>
                  <a:gd name="T11" fmla="*/ 22 h 240"/>
                  <a:gd name="T12" fmla="*/ 54 w 233"/>
                  <a:gd name="T13" fmla="*/ 22 h 240"/>
                  <a:gd name="T14" fmla="*/ 8 w 233"/>
                  <a:gd name="T15" fmla="*/ 7 h 2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3"/>
                  <a:gd name="T25" fmla="*/ 0 h 240"/>
                  <a:gd name="T26" fmla="*/ 233 w 233"/>
                  <a:gd name="T27" fmla="*/ 240 h 2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3" h="240">
                    <a:moveTo>
                      <a:pt x="8" y="7"/>
                    </a:moveTo>
                    <a:cubicBezTo>
                      <a:pt x="10" y="15"/>
                      <a:pt x="15" y="22"/>
                      <a:pt x="15" y="30"/>
                    </a:cubicBezTo>
                    <a:cubicBezTo>
                      <a:pt x="15" y="82"/>
                      <a:pt x="1" y="134"/>
                      <a:pt x="8" y="186"/>
                    </a:cubicBezTo>
                    <a:cubicBezTo>
                      <a:pt x="10" y="197"/>
                      <a:pt x="28" y="197"/>
                      <a:pt x="39" y="201"/>
                    </a:cubicBezTo>
                    <a:cubicBezTo>
                      <a:pt x="87" y="217"/>
                      <a:pt x="138" y="226"/>
                      <a:pt x="187" y="240"/>
                    </a:cubicBezTo>
                    <a:cubicBezTo>
                      <a:pt x="221" y="170"/>
                      <a:pt x="219" y="98"/>
                      <a:pt x="233" y="22"/>
                    </a:cubicBezTo>
                    <a:cubicBezTo>
                      <a:pt x="162" y="0"/>
                      <a:pt x="205" y="11"/>
                      <a:pt x="54" y="22"/>
                    </a:cubicBezTo>
                    <a:cubicBezTo>
                      <a:pt x="0" y="26"/>
                      <a:pt x="8" y="48"/>
                      <a:pt x="8" y="7"/>
                    </a:cubicBezTo>
                    <a:close/>
                  </a:path>
                </a:pathLst>
              </a:custGeom>
              <a:solidFill>
                <a:srgbClr val="D4F9F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7904" name="Freeform 50"/>
              <p:cNvSpPr>
                <a:spLocks/>
              </p:cNvSpPr>
              <p:nvPr/>
            </p:nvSpPr>
            <p:spPr bwMode="auto">
              <a:xfrm>
                <a:off x="2717" y="3082"/>
                <a:ext cx="224" cy="218"/>
              </a:xfrm>
              <a:custGeom>
                <a:avLst/>
                <a:gdLst>
                  <a:gd name="T0" fmla="*/ 31 w 224"/>
                  <a:gd name="T1" fmla="*/ 0 h 218"/>
                  <a:gd name="T2" fmla="*/ 0 w 224"/>
                  <a:gd name="T3" fmla="*/ 70 h 218"/>
                  <a:gd name="T4" fmla="*/ 23 w 224"/>
                  <a:gd name="T5" fmla="*/ 218 h 218"/>
                  <a:gd name="T6" fmla="*/ 93 w 224"/>
                  <a:gd name="T7" fmla="*/ 211 h 218"/>
                  <a:gd name="T8" fmla="*/ 116 w 224"/>
                  <a:gd name="T9" fmla="*/ 187 h 218"/>
                  <a:gd name="T10" fmla="*/ 171 w 224"/>
                  <a:gd name="T11" fmla="*/ 148 h 218"/>
                  <a:gd name="T12" fmla="*/ 210 w 224"/>
                  <a:gd name="T13" fmla="*/ 78 h 218"/>
                  <a:gd name="T14" fmla="*/ 217 w 224"/>
                  <a:gd name="T15" fmla="*/ 55 h 218"/>
                  <a:gd name="T16" fmla="*/ 163 w 224"/>
                  <a:gd name="T17" fmla="*/ 47 h 218"/>
                  <a:gd name="T18" fmla="*/ 140 w 224"/>
                  <a:gd name="T19" fmla="*/ 24 h 218"/>
                  <a:gd name="T20" fmla="*/ 85 w 224"/>
                  <a:gd name="T21" fmla="*/ 0 h 218"/>
                  <a:gd name="T22" fmla="*/ 31 w 224"/>
                  <a:gd name="T23" fmla="*/ 0 h 2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4"/>
                  <a:gd name="T37" fmla="*/ 0 h 218"/>
                  <a:gd name="T38" fmla="*/ 224 w 224"/>
                  <a:gd name="T39" fmla="*/ 218 h 21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4" h="218">
                    <a:moveTo>
                      <a:pt x="31" y="0"/>
                    </a:moveTo>
                    <a:cubicBezTo>
                      <a:pt x="12" y="56"/>
                      <a:pt x="24" y="33"/>
                      <a:pt x="0" y="70"/>
                    </a:cubicBezTo>
                    <a:cubicBezTo>
                      <a:pt x="15" y="122"/>
                      <a:pt x="18" y="159"/>
                      <a:pt x="23" y="218"/>
                    </a:cubicBezTo>
                    <a:cubicBezTo>
                      <a:pt x="46" y="216"/>
                      <a:pt x="71" y="218"/>
                      <a:pt x="93" y="211"/>
                    </a:cubicBezTo>
                    <a:cubicBezTo>
                      <a:pt x="104" y="207"/>
                      <a:pt x="108" y="194"/>
                      <a:pt x="116" y="187"/>
                    </a:cubicBezTo>
                    <a:cubicBezTo>
                      <a:pt x="130" y="175"/>
                      <a:pt x="155" y="159"/>
                      <a:pt x="171" y="148"/>
                    </a:cubicBezTo>
                    <a:cubicBezTo>
                      <a:pt x="186" y="125"/>
                      <a:pt x="194" y="101"/>
                      <a:pt x="210" y="78"/>
                    </a:cubicBezTo>
                    <a:cubicBezTo>
                      <a:pt x="212" y="70"/>
                      <a:pt x="224" y="59"/>
                      <a:pt x="217" y="55"/>
                    </a:cubicBezTo>
                    <a:cubicBezTo>
                      <a:pt x="202" y="45"/>
                      <a:pt x="180" y="54"/>
                      <a:pt x="163" y="47"/>
                    </a:cubicBezTo>
                    <a:cubicBezTo>
                      <a:pt x="153" y="43"/>
                      <a:pt x="149" y="30"/>
                      <a:pt x="140" y="24"/>
                    </a:cubicBezTo>
                    <a:cubicBezTo>
                      <a:pt x="122" y="11"/>
                      <a:pt x="105" y="7"/>
                      <a:pt x="85" y="0"/>
                    </a:cubicBezTo>
                    <a:cubicBezTo>
                      <a:pt x="35" y="9"/>
                      <a:pt x="48" y="20"/>
                      <a:pt x="31" y="0"/>
                    </a:cubicBezTo>
                    <a:close/>
                  </a:path>
                </a:pathLst>
              </a:custGeom>
              <a:solidFill>
                <a:srgbClr val="D4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7905" name="Freeform 51"/>
              <p:cNvSpPr>
                <a:spLocks/>
              </p:cNvSpPr>
              <p:nvPr/>
            </p:nvSpPr>
            <p:spPr bwMode="auto">
              <a:xfrm>
                <a:off x="2500" y="3129"/>
                <a:ext cx="240" cy="195"/>
              </a:xfrm>
              <a:custGeom>
                <a:avLst/>
                <a:gdLst>
                  <a:gd name="T0" fmla="*/ 217 w 240"/>
                  <a:gd name="T1" fmla="*/ 0 h 195"/>
                  <a:gd name="T2" fmla="*/ 240 w 240"/>
                  <a:gd name="T3" fmla="*/ 164 h 195"/>
                  <a:gd name="T4" fmla="*/ 53 w 240"/>
                  <a:gd name="T5" fmla="*/ 195 h 195"/>
                  <a:gd name="T6" fmla="*/ 100 w 240"/>
                  <a:gd name="T7" fmla="*/ 8 h 195"/>
                  <a:gd name="T8" fmla="*/ 217 w 240"/>
                  <a:gd name="T9" fmla="*/ 0 h 1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0"/>
                  <a:gd name="T16" fmla="*/ 0 h 195"/>
                  <a:gd name="T17" fmla="*/ 240 w 240"/>
                  <a:gd name="T18" fmla="*/ 195 h 1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0" h="195">
                    <a:moveTo>
                      <a:pt x="217" y="0"/>
                    </a:moveTo>
                    <a:cubicBezTo>
                      <a:pt x="222" y="55"/>
                      <a:pt x="223" y="112"/>
                      <a:pt x="240" y="164"/>
                    </a:cubicBezTo>
                    <a:cubicBezTo>
                      <a:pt x="180" y="193"/>
                      <a:pt x="115" y="173"/>
                      <a:pt x="53" y="195"/>
                    </a:cubicBezTo>
                    <a:cubicBezTo>
                      <a:pt x="48" y="94"/>
                      <a:pt x="0" y="18"/>
                      <a:pt x="100" y="8"/>
                    </a:cubicBezTo>
                    <a:cubicBezTo>
                      <a:pt x="139" y="4"/>
                      <a:pt x="178" y="3"/>
                      <a:pt x="217" y="0"/>
                    </a:cubicBezTo>
                    <a:close/>
                  </a:path>
                </a:pathLst>
              </a:custGeom>
              <a:solidFill>
                <a:srgbClr val="D4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7906" name="Freeform 52"/>
              <p:cNvSpPr>
                <a:spLocks/>
              </p:cNvSpPr>
              <p:nvPr/>
            </p:nvSpPr>
            <p:spPr bwMode="auto">
              <a:xfrm>
                <a:off x="1526" y="3121"/>
                <a:ext cx="1043" cy="225"/>
              </a:xfrm>
              <a:custGeom>
                <a:avLst/>
                <a:gdLst>
                  <a:gd name="T0" fmla="*/ 1019 w 1043"/>
                  <a:gd name="T1" fmla="*/ 8 h 225"/>
                  <a:gd name="T2" fmla="*/ 1043 w 1043"/>
                  <a:gd name="T3" fmla="*/ 172 h 225"/>
                  <a:gd name="T4" fmla="*/ 965 w 1043"/>
                  <a:gd name="T5" fmla="*/ 187 h 225"/>
                  <a:gd name="T6" fmla="*/ 0 w 1043"/>
                  <a:gd name="T7" fmla="*/ 179 h 225"/>
                  <a:gd name="T8" fmla="*/ 23 w 1043"/>
                  <a:gd name="T9" fmla="*/ 70 h 225"/>
                  <a:gd name="T10" fmla="*/ 39 w 1043"/>
                  <a:gd name="T11" fmla="*/ 39 h 225"/>
                  <a:gd name="T12" fmla="*/ 109 w 1043"/>
                  <a:gd name="T13" fmla="*/ 31 h 225"/>
                  <a:gd name="T14" fmla="*/ 132 w 1043"/>
                  <a:gd name="T15" fmla="*/ 16 h 225"/>
                  <a:gd name="T16" fmla="*/ 179 w 1043"/>
                  <a:gd name="T17" fmla="*/ 0 h 225"/>
                  <a:gd name="T18" fmla="*/ 1019 w 1043"/>
                  <a:gd name="T19" fmla="*/ 8 h 2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43"/>
                  <a:gd name="T31" fmla="*/ 0 h 225"/>
                  <a:gd name="T32" fmla="*/ 1043 w 1043"/>
                  <a:gd name="T33" fmla="*/ 225 h 2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43" h="225">
                    <a:moveTo>
                      <a:pt x="1019" y="8"/>
                    </a:moveTo>
                    <a:cubicBezTo>
                      <a:pt x="1025" y="64"/>
                      <a:pt x="1029" y="118"/>
                      <a:pt x="1043" y="172"/>
                    </a:cubicBezTo>
                    <a:cubicBezTo>
                      <a:pt x="1025" y="225"/>
                      <a:pt x="1010" y="187"/>
                      <a:pt x="965" y="187"/>
                    </a:cubicBezTo>
                    <a:cubicBezTo>
                      <a:pt x="643" y="184"/>
                      <a:pt x="322" y="182"/>
                      <a:pt x="0" y="179"/>
                    </a:cubicBezTo>
                    <a:cubicBezTo>
                      <a:pt x="11" y="142"/>
                      <a:pt x="13" y="108"/>
                      <a:pt x="23" y="70"/>
                    </a:cubicBezTo>
                    <a:cubicBezTo>
                      <a:pt x="26" y="59"/>
                      <a:pt x="28" y="44"/>
                      <a:pt x="39" y="39"/>
                    </a:cubicBezTo>
                    <a:cubicBezTo>
                      <a:pt x="60" y="29"/>
                      <a:pt x="86" y="34"/>
                      <a:pt x="109" y="31"/>
                    </a:cubicBezTo>
                    <a:cubicBezTo>
                      <a:pt x="117" y="26"/>
                      <a:pt x="124" y="20"/>
                      <a:pt x="132" y="16"/>
                    </a:cubicBezTo>
                    <a:cubicBezTo>
                      <a:pt x="147" y="9"/>
                      <a:pt x="179" y="0"/>
                      <a:pt x="179" y="0"/>
                    </a:cubicBezTo>
                    <a:cubicBezTo>
                      <a:pt x="471" y="5"/>
                      <a:pt x="731" y="15"/>
                      <a:pt x="1019" y="8"/>
                    </a:cubicBezTo>
                    <a:close/>
                  </a:path>
                </a:pathLst>
              </a:custGeom>
              <a:solidFill>
                <a:srgbClr val="D4F9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  <p:graphicFrame>
        <p:nvGraphicFramePr>
          <p:cNvPr id="50176" name="Object 2"/>
          <p:cNvGraphicFramePr>
            <a:graphicFrameLocks noChangeAspect="1"/>
          </p:cNvGraphicFramePr>
          <p:nvPr/>
        </p:nvGraphicFramePr>
        <p:xfrm>
          <a:off x="6918325" y="2743200"/>
          <a:ext cx="1936750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61669" imgH="431613" progId="Equation.3">
                  <p:embed/>
                </p:oleObj>
              </mc:Choice>
              <mc:Fallback>
                <p:oleObj name="Equation" r:id="rId6" imgW="761669" imgH="431613" progId="Equation.3">
                  <p:embed/>
                  <p:pic>
                    <p:nvPicPr>
                      <p:cNvPr id="5017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8325" y="2743200"/>
                        <a:ext cx="1936750" cy="109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58"/>
          <p:cNvGrpSpPr>
            <a:grpSpLocks/>
          </p:cNvGrpSpPr>
          <p:nvPr/>
        </p:nvGrpSpPr>
        <p:grpSpPr bwMode="auto">
          <a:xfrm>
            <a:off x="7242176" y="3657602"/>
            <a:ext cx="2968625" cy="1055688"/>
            <a:chOff x="3602" y="2304"/>
            <a:chExt cx="1870" cy="665"/>
          </a:xfrm>
        </p:grpSpPr>
        <p:sp>
          <p:nvSpPr>
            <p:cNvPr id="37898" name="Text Box 56"/>
            <p:cNvSpPr txBox="1">
              <a:spLocks noChangeArrowheads="1"/>
            </p:cNvSpPr>
            <p:nvPr/>
          </p:nvSpPr>
          <p:spPr bwMode="auto">
            <a:xfrm>
              <a:off x="3840" y="2736"/>
              <a:ext cx="163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700"/>
                </a:spcBef>
                <a:buClr>
                  <a:schemeClr val="accent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accent1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accent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EB641B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spcBef>
                  <a:spcPts val="400"/>
                </a:spcBef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rgbClr val="39639D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typically 5-6</a:t>
              </a:r>
              <a:endParaRPr lang="en-AU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7899" name="Line 57"/>
            <p:cNvSpPr>
              <a:spLocks noChangeShapeType="1"/>
            </p:cNvSpPr>
            <p:nvPr/>
          </p:nvSpPr>
          <p:spPr bwMode="auto">
            <a:xfrm flipH="1" flipV="1">
              <a:off x="3602" y="2304"/>
              <a:ext cx="238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37896" name="Date Placeholder 4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96A748-8E5C-4400-87A6-0FE896A9B28C}" type="datetime1">
              <a:rPr lang="en-US" altLang="en-US" smtClean="0">
                <a:solidFill>
                  <a:schemeClr val="tx2"/>
                </a:solidFill>
                <a:latin typeface="Tw Cen MT" panose="020B0602020104020603" pitchFamily="34" charset="0"/>
              </a:rPr>
              <a:pPr/>
              <a:t>05/13/2025</a:t>
            </a:fld>
            <a:endParaRPr lang="en-US" altLang="en-US">
              <a:solidFill>
                <a:schemeClr val="tx2"/>
              </a:solidFill>
              <a:latin typeface="Tw Cen MT" panose="020B0602020104020603" pitchFamily="34" charset="0"/>
            </a:endParaRPr>
          </a:p>
        </p:txBody>
      </p:sp>
      <p:sp>
        <p:nvSpPr>
          <p:cNvPr id="56329" name="Slide Number Placeholder 43"/>
          <p:cNvSpPr>
            <a:spLocks noGrp="1" noChangeArrowheads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7500" lnSpcReduction="20000"/>
          </a:bodyPr>
          <a:lstStyle>
            <a:lvl1pPr>
              <a:buClr>
                <a:schemeClr val="accent1"/>
              </a:buClr>
              <a:buSzPct val="70000"/>
              <a:buFont typeface="Wingdings 2" panose="05020102010507070707" pitchFamily="18" charset="2"/>
              <a:buChar char=""/>
              <a:defRPr sz="3200">
                <a:solidFill>
                  <a:schemeClr val="tx1"/>
                </a:solidFill>
                <a:latin typeface="Rockwell" panose="02060603020205020403" pitchFamily="18" charset="0"/>
              </a:defRPr>
            </a:lvl1pPr>
            <a:lvl2pPr marL="742950" indent="-285750">
              <a:spcBef>
                <a:spcPts val="400"/>
              </a:spcBef>
              <a:buClr>
                <a:schemeClr val="accent2"/>
              </a:buClr>
              <a:buSzPct val="90000"/>
              <a:buChar char="•"/>
              <a:defRPr sz="2600">
                <a:solidFill>
                  <a:schemeClr val="tx1"/>
                </a:solidFill>
                <a:latin typeface="Rockwell" panose="02060603020205020403" pitchFamily="18" charset="0"/>
              </a:defRPr>
            </a:lvl2pPr>
            <a:lvl3pPr marL="11430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300">
                <a:solidFill>
                  <a:schemeClr val="tx1"/>
                </a:solidFill>
                <a:latin typeface="Rockwell" panose="02060603020205020403" pitchFamily="18" charset="0"/>
              </a:defRPr>
            </a:lvl3pPr>
            <a:lvl4pPr marL="16002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Rockwell" panose="02060603020205020403" pitchFamily="18" charset="0"/>
              </a:defRPr>
            </a:lvl4pPr>
            <a:lvl5pPr marL="2057400" indent="-228600">
              <a:spcBef>
                <a:spcPts val="400"/>
              </a:spcBef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8CDD7"/>
              </a:buClr>
              <a:buSzPct val="100000"/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Rockwell" panose="02060603020205020403" pitchFamily="18" charset="0"/>
              </a:defRPr>
            </a:lvl9pPr>
          </a:lstStyle>
          <a:p>
            <a:pPr>
              <a:buClrTx/>
              <a:buSzTx/>
              <a:buFontTx/>
              <a:buNone/>
              <a:defRPr/>
            </a:pPr>
            <a:fld id="{1E4D0C8B-22A0-4607-AEC1-548F336FF2D5}" type="slidenum">
              <a:rPr lang="en-US" altLang="en-US" sz="1600">
                <a:solidFill>
                  <a:srgbClr val="DFE0D4"/>
                </a:solidFill>
              </a:rPr>
              <a:pPr>
                <a:buClrTx/>
                <a:buSzTx/>
                <a:buFontTx/>
                <a:buNone/>
                <a:defRPr/>
              </a:pPr>
              <a:t>32</a:t>
            </a:fld>
            <a:endParaRPr lang="en-US" altLang="en-US" sz="1600">
              <a:solidFill>
                <a:srgbClr val="DFE0D4"/>
              </a:solidFill>
            </a:endParaRPr>
          </a:p>
        </p:txBody>
      </p:sp>
      <p:sp>
        <p:nvSpPr>
          <p:cNvPr id="46" name="Rectangle 2">
            <a:extLst>
              <a:ext uri="{FF2B5EF4-FFF2-40B4-BE49-F238E27FC236}">
                <a16:creationId xmlns:a16="http://schemas.microsoft.com/office/drawing/2014/main" id="{9946787A-45EE-44C9-8CC3-65901B31E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698" y="233765"/>
            <a:ext cx="7772400" cy="6096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400" dirty="0">
                <a:solidFill>
                  <a:srgbClr val="FF0000"/>
                </a:solidFill>
              </a:rPr>
              <a:t>Boiling and Quick Condition</a:t>
            </a:r>
            <a:endParaRPr lang="en-A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497303"/>
      </p:ext>
    </p:extLst>
  </p:cSld>
  <p:clrMapOvr>
    <a:masterClrMapping/>
  </p:clrMapOvr>
  <p:transition advClick="0" advTm="4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688" marR="248952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89211" y="2511809"/>
            <a:ext cx="3469563" cy="30372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61353" y="5684968"/>
            <a:ext cx="2325781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Figure 6.6.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412" spc="-35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41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33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92858" y="5266773"/>
            <a:ext cx="4307741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spc="-4" dirty="0">
                <a:solidFill>
                  <a:srgbClr val="800000"/>
                </a:solidFill>
                <a:latin typeface="Symbol"/>
                <a:cs typeface="Symbol"/>
              </a:rPr>
              <a:t></a:t>
            </a:r>
            <a:r>
              <a:rPr sz="1765" spc="-4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depends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on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degree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of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saturation</a:t>
            </a:r>
            <a:r>
              <a:rPr sz="1765" spc="7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(</a:t>
            </a:r>
            <a:r>
              <a:rPr sz="1765" spc="-9" dirty="0" err="1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lang="en-US" sz="1765" spc="-9" dirty="0" err="1">
                <a:solidFill>
                  <a:srgbClr val="800000"/>
                </a:solidFill>
                <a:latin typeface="Arial"/>
                <a:cs typeface="Arial"/>
              </a:rPr>
              <a:t>r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).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57749" defTabSz="806867"/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Also influenced by soil</a:t>
            </a:r>
            <a:r>
              <a:rPr sz="1765" spc="26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structure.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67323" y="1451291"/>
            <a:ext cx="6596903" cy="3497277"/>
          </a:xfrm>
          <a:prstGeom prst="rect">
            <a:avLst/>
          </a:prstGeom>
        </p:spPr>
        <p:txBody>
          <a:bodyPr vert="horz" wrap="square" lIns="0" tIns="280707" rIns="0" bIns="0" rtlCol="0">
            <a:spAutoFit/>
          </a:bodyPr>
          <a:lstStyle/>
          <a:p>
            <a:pPr marL="2483916" defTabSz="806867">
              <a:spcBef>
                <a:spcPts val="2091"/>
              </a:spcBef>
            </a:pPr>
            <a:endParaRPr lang="en-US" sz="3397" i="1" spc="-93" dirty="0">
              <a:solidFill>
                <a:prstClr val="black"/>
              </a:solidFill>
              <a:latin typeface="Symbol"/>
              <a:cs typeface="Symbol"/>
            </a:endParaRPr>
          </a:p>
          <a:p>
            <a:pPr marL="2483916" defTabSz="806867">
              <a:spcBef>
                <a:spcPts val="2091"/>
              </a:spcBef>
            </a:pPr>
            <a:r>
              <a:rPr sz="3397" i="1" spc="-93" dirty="0">
                <a:solidFill>
                  <a:srgbClr val="FF0000"/>
                </a:solidFill>
                <a:latin typeface="Symbol"/>
                <a:cs typeface="Symbol"/>
              </a:rPr>
              <a:t></a:t>
            </a:r>
            <a:r>
              <a:rPr sz="3397" i="1" spc="-309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831" spc="-3633" baseline="3044" dirty="0">
                <a:solidFill>
                  <a:srgbClr val="FF0000"/>
                </a:solidFill>
                <a:latin typeface="Symbol"/>
                <a:cs typeface="Symbol"/>
              </a:rPr>
              <a:t></a:t>
            </a:r>
            <a:r>
              <a:rPr sz="4831" spc="-119" baseline="304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9" dirty="0">
                <a:solidFill>
                  <a:srgbClr val="FF0000"/>
                </a:solidFill>
                <a:latin typeface="Symbol"/>
                <a:cs typeface="Symbol"/>
              </a:rPr>
              <a:t></a:t>
            </a:r>
            <a:r>
              <a:rPr sz="3221" spc="-24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397" i="1" spc="-93" dirty="0">
                <a:solidFill>
                  <a:srgbClr val="FF0000"/>
                </a:solidFill>
                <a:latin typeface="Symbol"/>
                <a:cs typeface="Symbol"/>
              </a:rPr>
              <a:t></a:t>
            </a:r>
            <a:r>
              <a:rPr sz="3397" i="1" spc="212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9" dirty="0">
                <a:solidFill>
                  <a:srgbClr val="FF0000"/>
                </a:solidFill>
                <a:latin typeface="Symbol"/>
                <a:cs typeface="Symbol"/>
              </a:rPr>
              <a:t></a:t>
            </a:r>
            <a:r>
              <a:rPr sz="3221" spc="-3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i="1" spc="88" dirty="0">
                <a:solidFill>
                  <a:srgbClr val="FF0000"/>
                </a:solidFill>
                <a:latin typeface="Times New Roman"/>
                <a:cs typeface="Times New Roman"/>
              </a:rPr>
              <a:t>u</a:t>
            </a:r>
            <a:r>
              <a:rPr sz="3375" i="1" spc="132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3375" i="1" spc="212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9" dirty="0">
                <a:solidFill>
                  <a:srgbClr val="FF0000"/>
                </a:solidFill>
                <a:latin typeface="Symbol"/>
                <a:cs typeface="Symbol"/>
              </a:rPr>
              <a:t></a:t>
            </a:r>
            <a:r>
              <a:rPr sz="322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397" i="1" spc="-88" dirty="0">
                <a:solidFill>
                  <a:srgbClr val="FF0000"/>
                </a:solidFill>
                <a:latin typeface="Symbol"/>
                <a:cs typeface="Symbol"/>
              </a:rPr>
              <a:t></a:t>
            </a:r>
            <a:r>
              <a:rPr sz="3397" i="1" spc="-50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53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3221" i="1" spc="53" dirty="0">
                <a:solidFill>
                  <a:srgbClr val="FF0000"/>
                </a:solidFill>
                <a:latin typeface="Times New Roman"/>
                <a:cs typeface="Times New Roman"/>
              </a:rPr>
              <a:t>u</a:t>
            </a:r>
            <a:r>
              <a:rPr sz="3375" i="1" spc="79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3375" i="1" spc="212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9" dirty="0">
                <a:solidFill>
                  <a:srgbClr val="FF0000"/>
                </a:solidFill>
                <a:latin typeface="Symbol"/>
                <a:cs typeface="Symbol"/>
              </a:rPr>
              <a:t></a:t>
            </a:r>
            <a:r>
              <a:rPr sz="3221" spc="-33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i="1" spc="101" dirty="0">
                <a:solidFill>
                  <a:srgbClr val="FF0000"/>
                </a:solidFill>
                <a:latin typeface="Times New Roman"/>
                <a:cs typeface="Times New Roman"/>
              </a:rPr>
              <a:t>u</a:t>
            </a:r>
            <a:r>
              <a:rPr sz="3375" i="1" spc="152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w</a:t>
            </a:r>
            <a:r>
              <a:rPr sz="3375" i="1" spc="-443" baseline="-19607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3221" spc="4" dirty="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endParaRPr sz="3221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R="753075" algn="ctr" defTabSz="806867">
              <a:spcBef>
                <a:spcPts val="2065"/>
              </a:spcBef>
            </a:pP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Where: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786491" defTabSz="806867"/>
            <a:r>
              <a:rPr sz="1765" spc="4" dirty="0">
                <a:solidFill>
                  <a:srgbClr val="2D2D8A"/>
                </a:solidFill>
                <a:latin typeface="Arial"/>
                <a:cs typeface="Arial"/>
              </a:rPr>
              <a:t>u</a:t>
            </a:r>
            <a:r>
              <a:rPr sz="1721" spc="6" baseline="-21367" dirty="0">
                <a:solidFill>
                  <a:srgbClr val="2D2D8A"/>
                </a:solidFill>
                <a:latin typeface="Arial"/>
                <a:cs typeface="Arial"/>
              </a:rPr>
              <a:t>a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= Pore Air</a:t>
            </a:r>
            <a:r>
              <a:rPr sz="1765" spc="-11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2D2D8A"/>
                </a:solidFill>
                <a:latin typeface="Arial"/>
                <a:cs typeface="Arial"/>
              </a:rPr>
              <a:t>Pressure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786491" defTabSz="806867"/>
            <a:r>
              <a:rPr sz="1765" spc="4" dirty="0">
                <a:solidFill>
                  <a:srgbClr val="2D2D8A"/>
                </a:solidFill>
                <a:latin typeface="Arial"/>
                <a:cs typeface="Arial"/>
              </a:rPr>
              <a:t>u</a:t>
            </a:r>
            <a:r>
              <a:rPr sz="1721" spc="6" baseline="-21367" dirty="0">
                <a:solidFill>
                  <a:srgbClr val="2D2D8A"/>
                </a:solidFill>
                <a:latin typeface="Arial"/>
                <a:cs typeface="Arial"/>
              </a:rPr>
              <a:t>w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= Pore </a:t>
            </a:r>
            <a:r>
              <a:rPr sz="1765" spc="-18" dirty="0">
                <a:solidFill>
                  <a:srgbClr val="2D2D8A"/>
                </a:solidFill>
                <a:latin typeface="Arial"/>
                <a:cs typeface="Arial"/>
              </a:rPr>
              <a:t>Water</a:t>
            </a:r>
            <a:r>
              <a:rPr sz="1765" spc="-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2D2D8A"/>
                </a:solidFill>
                <a:latin typeface="Arial"/>
                <a:cs typeface="Arial"/>
              </a:rPr>
              <a:t>Pressure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3156304" marR="391666" indent="-369814" defTabSz="806867">
              <a:spcBef>
                <a:spcPts val="9"/>
              </a:spcBef>
            </a:pPr>
            <a:r>
              <a:rPr sz="1765" spc="-4" dirty="0">
                <a:solidFill>
                  <a:srgbClr val="2D2D8A"/>
                </a:solidFill>
                <a:latin typeface="Symbol"/>
                <a:cs typeface="Symbol"/>
              </a:rPr>
              <a:t></a:t>
            </a:r>
            <a:r>
              <a:rPr sz="1765" spc="-4" dirty="0">
                <a:solidFill>
                  <a:srgbClr val="2D2D8A"/>
                </a:solidFill>
                <a:latin typeface="Times New Roman"/>
                <a:cs typeface="Times New Roman"/>
              </a:rPr>
              <a:t>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= Fraction of unit cross-sectional  area of soil </a:t>
            </a:r>
            <a:r>
              <a:rPr sz="1765" spc="-9" dirty="0">
                <a:solidFill>
                  <a:srgbClr val="2D2D8A"/>
                </a:solidFill>
                <a:latin typeface="Arial"/>
                <a:cs typeface="Arial"/>
              </a:rPr>
              <a:t>occupied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by</a:t>
            </a:r>
            <a:r>
              <a:rPr sz="1765" spc="-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spc="-22" dirty="0">
                <a:solidFill>
                  <a:srgbClr val="2D2D8A"/>
                </a:solidFill>
                <a:latin typeface="Arial"/>
                <a:cs typeface="Arial"/>
              </a:rPr>
              <a:t>water.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19550" defTabSz="806867"/>
            <a:r>
              <a:rPr sz="1765" spc="-4" dirty="0">
                <a:solidFill>
                  <a:srgbClr val="2D2D8A"/>
                </a:solidFill>
                <a:latin typeface="Symbol"/>
                <a:cs typeface="Symbol"/>
              </a:rPr>
              <a:t></a:t>
            </a:r>
            <a:r>
              <a:rPr sz="1765" spc="-4" dirty="0">
                <a:solidFill>
                  <a:srgbClr val="2D2D8A"/>
                </a:solidFill>
                <a:latin typeface="Times New Roman"/>
                <a:cs typeface="Times New Roman"/>
              </a:rPr>
              <a:t>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= 0 for dry soil; 1 for saturated</a:t>
            </a:r>
            <a:r>
              <a:rPr sz="1765" spc="22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soil.</a:t>
            </a:r>
            <a:endParaRPr sz="1765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7771" y="401361"/>
            <a:ext cx="5205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206" defTabSz="806867">
              <a:spcBef>
                <a:spcPts val="2210"/>
              </a:spcBef>
            </a:pPr>
            <a:r>
              <a:rPr lang="en-US" sz="2800" b="1" spc="-62" dirty="0">
                <a:solidFill>
                  <a:srgbClr val="FF0000"/>
                </a:solidFill>
                <a:latin typeface="Arial"/>
                <a:cs typeface="Arial"/>
              </a:rPr>
              <a:t>PARTIALLY </a:t>
            </a:r>
            <a:r>
              <a:rPr lang="en-US" sz="2800" b="1" spc="-49" dirty="0">
                <a:solidFill>
                  <a:srgbClr val="FF0000"/>
                </a:solidFill>
                <a:latin typeface="Arial"/>
                <a:cs typeface="Arial"/>
              </a:rPr>
              <a:t>SATURATED</a:t>
            </a:r>
            <a:r>
              <a:rPr lang="en-US" sz="2800" b="1" spc="9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spc="-4" dirty="0">
                <a:solidFill>
                  <a:srgbClr val="FF0000"/>
                </a:solidFill>
                <a:latin typeface="Arial"/>
                <a:cs typeface="Arial"/>
              </a:rPr>
              <a:t>SOIL</a:t>
            </a:r>
            <a:endParaRPr lang="en-US" sz="2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76816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 dirty="0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61883" y="2017059"/>
            <a:ext cx="5186318" cy="3550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38689" y="2773456"/>
            <a:ext cx="186577" cy="0"/>
          </a:xfrm>
          <a:custGeom>
            <a:avLst/>
            <a:gdLst/>
            <a:ahLst/>
            <a:cxnLst/>
            <a:rect l="l" t="t" r="r" b="b"/>
            <a:pathLst>
              <a:path w="211454">
                <a:moveTo>
                  <a:pt x="0" y="0"/>
                </a:moveTo>
                <a:lnTo>
                  <a:pt x="211074" y="0"/>
                </a:lnTo>
              </a:path>
            </a:pathLst>
          </a:custGeom>
          <a:ln w="13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99755" y="3598555"/>
            <a:ext cx="134471" cy="21452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324" i="1" spc="-4" dirty="0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endParaRPr sz="132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54611" y="3409629"/>
            <a:ext cx="96931" cy="21452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324" i="1" spc="-4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32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56319" y="2714413"/>
            <a:ext cx="355787" cy="21452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231974" algn="l"/>
              </a:tabLst>
            </a:pPr>
            <a:r>
              <a:rPr sz="1324" i="1" spc="-4" dirty="0">
                <a:solidFill>
                  <a:prstClr val="black"/>
                </a:solidFill>
                <a:latin typeface="Times New Roman"/>
                <a:cs typeface="Times New Roman"/>
              </a:rPr>
              <a:t>c	w</a:t>
            </a:r>
            <a:endParaRPr sz="132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41659" y="3278011"/>
            <a:ext cx="142315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i="1" spc="13" dirty="0">
                <a:solidFill>
                  <a:prstClr val="black"/>
                </a:solidFill>
                <a:latin typeface="Times New Roman"/>
                <a:cs typeface="Times New Roman"/>
              </a:rPr>
              <a:t>h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541571" y="3453313"/>
            <a:ext cx="239806" cy="317349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853" i="1" spc="4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r>
              <a:rPr sz="1985" i="1" spc="-4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98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654758" y="2569180"/>
            <a:ext cx="704850" cy="317349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  <a:tabLst>
                <a:tab pos="399511" algn="l"/>
              </a:tabLst>
            </a:pPr>
            <a:r>
              <a:rPr sz="1853" i="1" spc="13" dirty="0">
                <a:solidFill>
                  <a:prstClr val="black"/>
                </a:solidFill>
                <a:latin typeface="Times New Roman"/>
                <a:cs typeface="Times New Roman"/>
              </a:rPr>
              <a:t>d	h</a:t>
            </a:r>
            <a:r>
              <a:rPr sz="1853" i="1" spc="5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44" dirty="0">
                <a:solidFill>
                  <a:prstClr val="black"/>
                </a:solidFill>
                <a:latin typeface="Symbol"/>
                <a:cs typeface="Symbol"/>
              </a:rPr>
              <a:t></a:t>
            </a:r>
            <a:endParaRPr sz="198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32846" y="2416548"/>
            <a:ext cx="154081" cy="317349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985" i="1" spc="-57" dirty="0">
                <a:solidFill>
                  <a:prstClr val="black"/>
                </a:solidFill>
                <a:latin typeface="Symbol"/>
                <a:cs typeface="Symbol"/>
              </a:rPr>
              <a:t></a:t>
            </a:r>
            <a:endParaRPr sz="198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814086" y="2546995"/>
            <a:ext cx="106456" cy="21452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324" spc="-4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endParaRPr sz="132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119333" y="3112431"/>
            <a:ext cx="1020856" cy="317349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2780" spc="19" baseline="-3571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2780" spc="19" baseline="-3571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u="heavy" spc="-3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sz="1853" i="1" u="heavy" spc="-3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sz="1853" i="1" u="heavy" spc="106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53" u="heavy" spc="18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cos</a:t>
            </a:r>
            <a:r>
              <a:rPr sz="1985" i="1" u="heavy" spc="18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</a:t>
            </a:r>
            <a:endParaRPr sz="198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73856" y="2569161"/>
            <a:ext cx="1120588" cy="317349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 defTabSz="806867">
              <a:spcBef>
                <a:spcPts val="93"/>
              </a:spcBef>
            </a:pPr>
            <a:r>
              <a:rPr sz="1853" spc="13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sz="1853" spc="1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85" i="1" spc="-22" dirty="0">
                <a:solidFill>
                  <a:prstClr val="black"/>
                </a:solidFill>
                <a:latin typeface="Symbol"/>
                <a:cs typeface="Symbol"/>
              </a:rPr>
              <a:t></a:t>
            </a:r>
            <a:r>
              <a:rPr sz="1853" i="1" spc="-22" dirty="0">
                <a:solidFill>
                  <a:prstClr val="black"/>
                </a:solidFill>
                <a:latin typeface="Times New Roman"/>
                <a:cs typeface="Times New Roman"/>
              </a:rPr>
              <a:t>dT</a:t>
            </a:r>
            <a:r>
              <a:rPr sz="1853" i="1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853" spc="18" dirty="0">
                <a:solidFill>
                  <a:prstClr val="black"/>
                </a:solidFill>
                <a:latin typeface="Times New Roman"/>
                <a:cs typeface="Times New Roman"/>
              </a:rPr>
              <a:t>cos</a:t>
            </a:r>
            <a:r>
              <a:rPr sz="1985" i="1" spc="18" dirty="0">
                <a:solidFill>
                  <a:prstClr val="black"/>
                </a:solidFill>
                <a:latin typeface="Symbol"/>
                <a:cs typeface="Symbol"/>
              </a:rPr>
              <a:t></a:t>
            </a:r>
            <a:endParaRPr sz="1985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946552" y="2596890"/>
            <a:ext cx="114299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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946552" y="2803965"/>
            <a:ext cx="114299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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46552" y="2443588"/>
            <a:ext cx="114299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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304457" y="2596889"/>
            <a:ext cx="301438" cy="476941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lnSpc>
                <a:spcPts val="1796"/>
              </a:lnSpc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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  <a:p>
            <a:pPr marL="170338" defTabSz="806867">
              <a:lnSpc>
                <a:spcPts val="1796"/>
              </a:lnSpc>
            </a:pPr>
            <a:r>
              <a:rPr sz="1853" spc="13" dirty="0">
                <a:solidFill>
                  <a:prstClr val="black"/>
                </a:solidFill>
                <a:latin typeface="Times New Roman"/>
                <a:cs typeface="Times New Roman"/>
              </a:rPr>
              <a:t>4</a:t>
            </a:r>
            <a:endParaRPr sz="1853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304458" y="2803965"/>
            <a:ext cx="114299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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304458" y="2443588"/>
            <a:ext cx="114299" cy="30041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1853" spc="9" dirty="0">
                <a:solidFill>
                  <a:prstClr val="black"/>
                </a:solidFill>
                <a:latin typeface="Symbol"/>
                <a:cs typeface="Symbol"/>
              </a:rPr>
              <a:t></a:t>
            </a:r>
            <a:endParaRPr sz="1853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928616" y="581912"/>
            <a:ext cx="8995147" cy="44163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00" b="1" cap="small" spc="-9" normalizeH="1" dirty="0">
                <a:solidFill>
                  <a:srgbClr val="FF0000"/>
                </a:solidFill>
              </a:rPr>
              <a:t>CAPILLARY </a:t>
            </a:r>
            <a:r>
              <a:rPr sz="2800" b="1" cap="small" spc="4" normalizeH="1" dirty="0">
                <a:solidFill>
                  <a:srgbClr val="FF0000"/>
                </a:solidFill>
              </a:rPr>
              <a:t>RISE </a:t>
            </a:r>
            <a:r>
              <a:rPr sz="2800" b="1" cap="small" spc="9" normalizeH="1" dirty="0">
                <a:solidFill>
                  <a:srgbClr val="FF0000"/>
                </a:solidFill>
              </a:rPr>
              <a:t>IN</a:t>
            </a:r>
            <a:r>
              <a:rPr sz="2800" b="1" cap="small" spc="124" normalizeH="1" dirty="0">
                <a:solidFill>
                  <a:srgbClr val="FF0000"/>
                </a:solidFill>
              </a:rPr>
              <a:t> </a:t>
            </a:r>
            <a:r>
              <a:rPr sz="2800" b="1" cap="small" spc="9" normalizeH="1" dirty="0">
                <a:solidFill>
                  <a:srgbClr val="FF0000"/>
                </a:solidFill>
              </a:rPr>
              <a:t>SOILS</a:t>
            </a:r>
            <a:endParaRPr sz="2800" b="1" cap="small" normalizeH="1" dirty="0">
              <a:solidFill>
                <a:srgbClr val="FF0000"/>
              </a:solidFill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34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584524" y="5671520"/>
            <a:ext cx="3141569" cy="44592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574892" marR="4483" indent="-564246" defTabSz="806867">
              <a:spcBef>
                <a:spcPts val="88"/>
              </a:spcBef>
            </a:pPr>
            <a:r>
              <a:rPr sz="1412" b="1" spc="-4" dirty="0">
                <a:solidFill>
                  <a:srgbClr val="800000"/>
                </a:solidFill>
                <a:latin typeface="Arial"/>
                <a:cs typeface="Arial"/>
              </a:rPr>
              <a:t>Figure 8.19. </a:t>
            </a:r>
            <a:r>
              <a:rPr sz="1412" spc="-4" dirty="0">
                <a:solidFill>
                  <a:srgbClr val="800000"/>
                </a:solidFill>
                <a:latin typeface="Arial"/>
                <a:cs typeface="Arial"/>
              </a:rPr>
              <a:t>Principles of Geotechnical  Engineering, Das</a:t>
            </a:r>
            <a:r>
              <a:rPr sz="1412" spc="-18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800000"/>
                </a:solidFill>
                <a:latin typeface="Arial"/>
                <a:cs typeface="Arial"/>
              </a:rPr>
              <a:t>(2006).</a:t>
            </a:r>
            <a:endParaRPr sz="141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058361" y="1769857"/>
            <a:ext cx="2516841" cy="66316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60253" marR="4483" indent="-149607" defTabSz="806867">
              <a:spcBef>
                <a:spcPts val="88"/>
              </a:spcBef>
            </a:pP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Summing Forces</a:t>
            </a:r>
            <a:r>
              <a:rPr sz="2118" b="1" spc="-7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in  </a:t>
            </a:r>
            <a:r>
              <a:rPr sz="2118" b="1" spc="-22" dirty="0">
                <a:solidFill>
                  <a:srgbClr val="2D2D8A"/>
                </a:solidFill>
                <a:latin typeface="Arial"/>
                <a:cs typeface="Arial"/>
              </a:rPr>
              <a:t>Vertical </a:t>
            </a: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Direction</a:t>
            </a:r>
            <a:endParaRPr sz="2118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711453" y="5906620"/>
            <a:ext cx="228040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8318" y="0"/>
                </a:lnTo>
              </a:path>
            </a:pathLst>
          </a:custGeom>
          <a:ln w="172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725796" y="5907085"/>
            <a:ext cx="175372" cy="380719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</a:pPr>
            <a:r>
              <a:rPr sz="2382" i="1" spc="9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2382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201361" y="5834734"/>
            <a:ext cx="117662" cy="27053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 defTabSz="806867">
              <a:spcBef>
                <a:spcPts val="97"/>
              </a:spcBef>
            </a:pPr>
            <a:r>
              <a:rPr sz="1677" i="1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1677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057488" y="5666393"/>
            <a:ext cx="855009" cy="380783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 defTabSz="806867">
              <a:spcBef>
                <a:spcPts val="110"/>
              </a:spcBef>
              <a:tabLst>
                <a:tab pos="356366" algn="l"/>
                <a:tab pos="690879" algn="l"/>
              </a:tabLst>
            </a:pPr>
            <a:r>
              <a:rPr sz="2382" i="1" spc="9" dirty="0">
                <a:solidFill>
                  <a:prstClr val="black"/>
                </a:solidFill>
                <a:latin typeface="Times New Roman"/>
                <a:cs typeface="Times New Roman"/>
              </a:rPr>
              <a:t>h	</a:t>
            </a:r>
            <a:r>
              <a:rPr sz="2382" spc="13" dirty="0">
                <a:solidFill>
                  <a:prstClr val="black"/>
                </a:solidFill>
                <a:latin typeface="Symbol"/>
                <a:cs typeface="Symbol"/>
              </a:rPr>
              <a:t></a:t>
            </a:r>
            <a:r>
              <a:rPr sz="2382" spc="13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3574" spc="13" baseline="36008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endParaRPr sz="3574" baseline="36008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72300" y="3788259"/>
            <a:ext cx="3051362" cy="164260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spc="-9" dirty="0">
                <a:solidFill>
                  <a:srgbClr val="800000"/>
                </a:solidFill>
                <a:latin typeface="Arial"/>
                <a:cs typeface="Arial"/>
              </a:rPr>
              <a:t>Where: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254387" defTabSz="806867"/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T =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Surface</a:t>
            </a:r>
            <a:r>
              <a:rPr sz="1765" spc="-84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35" dirty="0">
                <a:solidFill>
                  <a:srgbClr val="800000"/>
                </a:solidFill>
                <a:latin typeface="Arial"/>
                <a:cs typeface="Arial"/>
              </a:rPr>
              <a:t>Tension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258309" defTabSz="806867">
              <a:lnSpc>
                <a:spcPts val="2113"/>
              </a:lnSpc>
              <a:spcBef>
                <a:spcPts val="4"/>
              </a:spcBef>
            </a:pPr>
            <a:r>
              <a:rPr sz="1765" spc="-4" dirty="0">
                <a:solidFill>
                  <a:srgbClr val="800000"/>
                </a:solidFill>
                <a:latin typeface="Symbol"/>
                <a:cs typeface="Symbol"/>
              </a:rPr>
              <a:t></a:t>
            </a:r>
            <a:r>
              <a:rPr sz="1765" spc="-4" dirty="0">
                <a:solidFill>
                  <a:srgbClr val="800000"/>
                </a:solidFill>
                <a:latin typeface="Times New Roman"/>
                <a:cs typeface="Times New Roman"/>
              </a:rPr>
              <a:t>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=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Angle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of</a:t>
            </a:r>
            <a:r>
              <a:rPr sz="1765" spc="-66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Contact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258309" defTabSz="806867">
              <a:lnSpc>
                <a:spcPts val="2113"/>
              </a:lnSpc>
            </a:pP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d =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Capillary </a:t>
            </a:r>
            <a:r>
              <a:rPr sz="1765" spc="-22" dirty="0">
                <a:solidFill>
                  <a:srgbClr val="800000"/>
                </a:solidFill>
                <a:latin typeface="Arial"/>
                <a:cs typeface="Arial"/>
              </a:rPr>
              <a:t>Tube</a:t>
            </a:r>
            <a:r>
              <a:rPr sz="1765" spc="-3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Diameter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defTabSz="806867">
              <a:spcBef>
                <a:spcPts val="44"/>
              </a:spcBef>
            </a:pPr>
            <a:endParaRPr sz="1809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28910" defTabSz="806867"/>
            <a:r>
              <a:rPr sz="1765" b="1" spc="-101" dirty="0">
                <a:solidFill>
                  <a:srgbClr val="2D2D8A"/>
                </a:solidFill>
                <a:latin typeface="Arial"/>
                <a:cs typeface="Arial"/>
              </a:rPr>
              <a:t>T, </a:t>
            </a:r>
            <a:r>
              <a:rPr sz="1765" b="1" dirty="0">
                <a:solidFill>
                  <a:srgbClr val="2D2D8A"/>
                </a:solidFill>
                <a:latin typeface="Symbol"/>
                <a:cs typeface="Symbol"/>
              </a:rPr>
              <a:t></a:t>
            </a:r>
            <a:r>
              <a:rPr sz="1765" b="1" dirty="0">
                <a:solidFill>
                  <a:srgbClr val="2D2D8A"/>
                </a:solidFill>
                <a:latin typeface="Arial"/>
                <a:cs typeface="Arial"/>
              </a:rPr>
              <a:t>, </a:t>
            </a:r>
            <a:r>
              <a:rPr sz="1765" b="1" spc="9" dirty="0">
                <a:solidFill>
                  <a:srgbClr val="2D2D8A"/>
                </a:solidFill>
                <a:latin typeface="Symbol"/>
                <a:cs typeface="Symbol"/>
              </a:rPr>
              <a:t></a:t>
            </a:r>
            <a:r>
              <a:rPr sz="1721" b="1" spc="13" baseline="-21367" dirty="0">
                <a:solidFill>
                  <a:srgbClr val="2D2D8A"/>
                </a:solidFill>
                <a:latin typeface="Arial"/>
                <a:cs typeface="Arial"/>
              </a:rPr>
              <a:t>w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remain</a:t>
            </a:r>
            <a:r>
              <a:rPr sz="1765" b="1" spc="4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constant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8106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2287793" y="1949824"/>
            <a:ext cx="5548601" cy="35445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276229" y="3570866"/>
            <a:ext cx="350744" cy="0"/>
          </a:xfrm>
          <a:custGeom>
            <a:avLst/>
            <a:gdLst/>
            <a:ahLst/>
            <a:cxnLst/>
            <a:rect l="l" t="t" r="r" b="b"/>
            <a:pathLst>
              <a:path w="397509">
                <a:moveTo>
                  <a:pt x="0" y="0"/>
                </a:moveTo>
                <a:lnTo>
                  <a:pt x="397002" y="0"/>
                </a:lnTo>
              </a:path>
            </a:pathLst>
          </a:custGeom>
          <a:ln w="2655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04693" y="3577478"/>
            <a:ext cx="257175" cy="57882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</a:pPr>
            <a:r>
              <a:rPr sz="3662" i="1" spc="13" dirty="0">
                <a:solidFill>
                  <a:prstClr val="black"/>
                </a:solidFill>
                <a:latin typeface="Times New Roman"/>
                <a:cs typeface="Times New Roman"/>
              </a:rPr>
              <a:t>d</a:t>
            </a:r>
            <a:endParaRPr sz="3662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35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500558" y="3466036"/>
            <a:ext cx="168649" cy="408536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 defTabSz="806867">
              <a:spcBef>
                <a:spcPts val="115"/>
              </a:spcBef>
            </a:pPr>
            <a:r>
              <a:rPr sz="2559" i="1" spc="9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2559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280048" y="3208355"/>
            <a:ext cx="1299322" cy="578828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11206" defTabSz="806867">
              <a:spcBef>
                <a:spcPts val="119"/>
              </a:spcBef>
              <a:tabLst>
                <a:tab pos="540713" algn="l"/>
                <a:tab pos="1052849" algn="l"/>
              </a:tabLst>
            </a:pPr>
            <a:r>
              <a:rPr sz="3662" i="1" spc="13" dirty="0">
                <a:solidFill>
                  <a:prstClr val="black"/>
                </a:solidFill>
                <a:latin typeface="Times New Roman"/>
                <a:cs typeface="Times New Roman"/>
              </a:rPr>
              <a:t>h	</a:t>
            </a:r>
            <a:r>
              <a:rPr sz="3662" spc="18" dirty="0">
                <a:solidFill>
                  <a:prstClr val="black"/>
                </a:solidFill>
                <a:latin typeface="Symbol"/>
                <a:cs typeface="Symbol"/>
              </a:rPr>
              <a:t></a:t>
            </a:r>
            <a:r>
              <a:rPr sz="3662" spc="18" dirty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r>
              <a:rPr sz="5493" spc="19" baseline="35475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endParaRPr sz="5493" baseline="35475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5940" y="5537050"/>
            <a:ext cx="3141569" cy="44592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574892" marR="4483" indent="-564246" defTabSz="806867">
              <a:spcBef>
                <a:spcPts val="88"/>
              </a:spcBef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Figure 8.20.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Principles of Geotechnical  Engineering, Das</a:t>
            </a:r>
            <a:r>
              <a:rPr sz="1412" spc="-1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412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22"/>
          <p:cNvSpPr txBox="1">
            <a:spLocks noGrp="1"/>
          </p:cNvSpPr>
          <p:nvPr>
            <p:ph type="title"/>
          </p:nvPr>
        </p:nvSpPr>
        <p:spPr>
          <a:xfrm>
            <a:off x="928616" y="581912"/>
            <a:ext cx="8995147" cy="44163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00" b="1" cap="small" spc="-9" normalizeH="1" dirty="0">
                <a:solidFill>
                  <a:srgbClr val="FF0000"/>
                </a:solidFill>
              </a:rPr>
              <a:t>CAPILLARY </a:t>
            </a:r>
            <a:r>
              <a:rPr sz="2800" b="1" cap="small" spc="4" normalizeH="1" dirty="0">
                <a:solidFill>
                  <a:srgbClr val="FF0000"/>
                </a:solidFill>
              </a:rPr>
              <a:t>RISE </a:t>
            </a:r>
            <a:r>
              <a:rPr sz="2800" b="1" cap="small" spc="9" normalizeH="1" dirty="0">
                <a:solidFill>
                  <a:srgbClr val="FF0000"/>
                </a:solidFill>
              </a:rPr>
              <a:t>IN</a:t>
            </a:r>
            <a:r>
              <a:rPr sz="2800" b="1" cap="small" spc="124" normalizeH="1" dirty="0">
                <a:solidFill>
                  <a:srgbClr val="FF0000"/>
                </a:solidFill>
              </a:rPr>
              <a:t> </a:t>
            </a:r>
            <a:r>
              <a:rPr sz="2800" b="1" cap="small" spc="9" normalizeH="1" dirty="0">
                <a:solidFill>
                  <a:srgbClr val="FF0000"/>
                </a:solidFill>
              </a:rPr>
              <a:t>SOILS</a:t>
            </a:r>
            <a:endParaRPr sz="2800" b="1" cap="small" normalizeH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340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63588" y="1882588"/>
            <a:ext cx="5472828" cy="3550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686575" y="3569522"/>
            <a:ext cx="761440" cy="0"/>
          </a:xfrm>
          <a:custGeom>
            <a:avLst/>
            <a:gdLst/>
            <a:ahLst/>
            <a:cxnLst/>
            <a:rect l="l" t="t" r="r" b="b"/>
            <a:pathLst>
              <a:path w="862965">
                <a:moveTo>
                  <a:pt x="0" y="0"/>
                </a:moveTo>
                <a:lnTo>
                  <a:pt x="862584" y="0"/>
                </a:lnTo>
              </a:path>
            </a:pathLst>
          </a:custGeom>
          <a:ln w="212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07021" y="3778603"/>
            <a:ext cx="285190" cy="329373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</a:pPr>
            <a:r>
              <a:rPr sz="2074" spc="-4" dirty="0">
                <a:solidFill>
                  <a:prstClr val="black"/>
                </a:solidFill>
                <a:latin typeface="Times New Roman"/>
                <a:cs typeface="Times New Roman"/>
              </a:rPr>
              <a:t>10</a:t>
            </a:r>
            <a:endParaRPr sz="207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36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122027" y="3482756"/>
            <a:ext cx="154081" cy="329373"/>
          </a:xfrm>
          <a:prstGeom prst="rect">
            <a:avLst/>
          </a:prstGeom>
        </p:spPr>
        <p:txBody>
          <a:bodyPr vert="horz" wrap="square" lIns="0" tIns="10085" rIns="0" bIns="0" rtlCol="0">
            <a:spAutoFit/>
          </a:bodyPr>
          <a:lstStyle/>
          <a:p>
            <a:pPr marL="11206" defTabSz="806867">
              <a:spcBef>
                <a:spcPts val="79"/>
              </a:spcBef>
            </a:pPr>
            <a:r>
              <a:rPr sz="2074" spc="-4" dirty="0">
                <a:solidFill>
                  <a:prstClr val="black"/>
                </a:solidFill>
                <a:latin typeface="Times New Roman"/>
                <a:cs typeface="Times New Roman"/>
              </a:rPr>
              <a:t>1</a:t>
            </a:r>
            <a:endParaRPr sz="2074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00919" y="3571989"/>
            <a:ext cx="460001" cy="46561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2956" i="1" spc="-4" dirty="0">
                <a:solidFill>
                  <a:prstClr val="black"/>
                </a:solidFill>
                <a:latin typeface="Times New Roman"/>
                <a:cs typeface="Times New Roman"/>
              </a:rPr>
              <a:t>eD</a:t>
            </a:r>
            <a:endParaRPr sz="2956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18088" y="3038140"/>
            <a:ext cx="272863" cy="46561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2956" i="1" spc="-4" dirty="0">
                <a:solidFill>
                  <a:prstClr val="black"/>
                </a:solidFill>
                <a:latin typeface="Times New Roman"/>
                <a:cs typeface="Times New Roman"/>
              </a:rPr>
              <a:t>C</a:t>
            </a:r>
            <a:endParaRPr sz="2956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69399" y="3276831"/>
            <a:ext cx="628650" cy="46561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  <a:tabLst>
                <a:tab pos="410717" algn="l"/>
              </a:tabLst>
            </a:pPr>
            <a:r>
              <a:rPr sz="2956" i="1" spc="-4" dirty="0">
                <a:solidFill>
                  <a:prstClr val="black"/>
                </a:solidFill>
                <a:latin typeface="Times New Roman"/>
                <a:cs typeface="Times New Roman"/>
              </a:rPr>
              <a:t>h	</a:t>
            </a:r>
            <a:r>
              <a:rPr sz="2956" spc="-4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endParaRPr sz="2956" dirty="0">
              <a:solidFill>
                <a:prstClr val="black"/>
              </a:solidFill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56345" y="4326143"/>
            <a:ext cx="2974040" cy="136881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spc="-9" dirty="0">
                <a:solidFill>
                  <a:srgbClr val="800000"/>
                </a:solidFill>
                <a:latin typeface="Arial"/>
                <a:cs typeface="Arial"/>
              </a:rPr>
              <a:t>Where: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258309" marR="190510" indent="-560" defTabSz="806867"/>
            <a:r>
              <a:rPr sz="1765" spc="4" dirty="0">
                <a:solidFill>
                  <a:srgbClr val="800000"/>
                </a:solidFill>
                <a:latin typeface="Arial"/>
                <a:cs typeface="Arial"/>
              </a:rPr>
              <a:t>D</a:t>
            </a:r>
            <a:r>
              <a:rPr sz="1721" spc="6" baseline="-21367" dirty="0">
                <a:solidFill>
                  <a:srgbClr val="800000"/>
                </a:solidFill>
                <a:latin typeface="Arial"/>
                <a:cs typeface="Arial"/>
              </a:rPr>
              <a:t>10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= Effective Size (mm)  e = </a:t>
            </a:r>
            <a:r>
              <a:rPr sz="1765" spc="-31" dirty="0">
                <a:solidFill>
                  <a:srgbClr val="800000"/>
                </a:solidFill>
                <a:latin typeface="Arial"/>
                <a:cs typeface="Arial"/>
              </a:rPr>
              <a:t>Void</a:t>
            </a:r>
            <a:r>
              <a:rPr sz="1765" spc="-22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Ratio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  <a:p>
            <a:pPr marL="688638" marR="4483" indent="-430329" defTabSz="806867"/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C = </a:t>
            </a:r>
            <a:r>
              <a:rPr sz="1765" spc="-9" dirty="0">
                <a:solidFill>
                  <a:srgbClr val="800000"/>
                </a:solidFill>
                <a:latin typeface="Arial"/>
                <a:cs typeface="Arial"/>
              </a:rPr>
              <a:t>Constant (ranging from 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10 </a:t>
            </a:r>
            <a:r>
              <a:rPr sz="1765" dirty="0">
                <a:solidFill>
                  <a:srgbClr val="800000"/>
                </a:solidFill>
                <a:latin typeface="Arial"/>
                <a:cs typeface="Arial"/>
              </a:rPr>
              <a:t>mm</a:t>
            </a:r>
            <a:r>
              <a:rPr sz="1721" baseline="25641" dirty="0">
                <a:solidFill>
                  <a:srgbClr val="800000"/>
                </a:solidFill>
                <a:latin typeface="Arial"/>
                <a:cs typeface="Arial"/>
              </a:rPr>
              <a:t>2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to 50</a:t>
            </a:r>
            <a:r>
              <a:rPr sz="1765" spc="-3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mm</a:t>
            </a:r>
            <a:r>
              <a:rPr sz="1721" spc="-6" baseline="25641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r>
              <a:rPr sz="1765" spc="-4" dirty="0">
                <a:solidFill>
                  <a:srgbClr val="800000"/>
                </a:solidFill>
                <a:latin typeface="Arial"/>
                <a:cs typeface="Arial"/>
              </a:rPr>
              <a:t>)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11889" y="2571974"/>
            <a:ext cx="1943660" cy="39154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defTabSz="806867">
              <a:spcBef>
                <a:spcPts val="88"/>
              </a:spcBef>
            </a:pPr>
            <a:r>
              <a:rPr sz="2471" b="1" dirty="0">
                <a:solidFill>
                  <a:srgbClr val="2D2D8A"/>
                </a:solidFill>
                <a:latin typeface="Arial"/>
                <a:cs typeface="Arial"/>
              </a:rPr>
              <a:t>Hazen</a:t>
            </a:r>
            <a:r>
              <a:rPr sz="2471" b="1" spc="-7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471" b="1" dirty="0">
                <a:solidFill>
                  <a:srgbClr val="2D2D8A"/>
                </a:solidFill>
                <a:latin typeface="Arial"/>
                <a:cs typeface="Arial"/>
              </a:rPr>
              <a:t>(1930)</a:t>
            </a:r>
            <a:endParaRPr sz="2471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22"/>
          <p:cNvSpPr txBox="1">
            <a:spLocks noGrp="1"/>
          </p:cNvSpPr>
          <p:nvPr>
            <p:ph type="title"/>
          </p:nvPr>
        </p:nvSpPr>
        <p:spPr>
          <a:xfrm>
            <a:off x="355600" y="370094"/>
            <a:ext cx="8995147" cy="44163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00" b="1" cap="small" spc="-9" normalizeH="1" dirty="0">
                <a:solidFill>
                  <a:srgbClr val="FF0000"/>
                </a:solidFill>
              </a:rPr>
              <a:t>CAPILLARY </a:t>
            </a:r>
            <a:r>
              <a:rPr sz="2800" b="1" cap="small" spc="4" normalizeH="1" dirty="0">
                <a:solidFill>
                  <a:srgbClr val="FF0000"/>
                </a:solidFill>
              </a:rPr>
              <a:t>RISE </a:t>
            </a:r>
            <a:r>
              <a:rPr sz="2800" b="1" cap="small" spc="9" normalizeH="1" dirty="0">
                <a:solidFill>
                  <a:srgbClr val="FF0000"/>
                </a:solidFill>
              </a:rPr>
              <a:t>IN</a:t>
            </a:r>
            <a:r>
              <a:rPr sz="2800" b="1" cap="small" spc="124" normalizeH="1" dirty="0">
                <a:solidFill>
                  <a:srgbClr val="FF0000"/>
                </a:solidFill>
              </a:rPr>
              <a:t> </a:t>
            </a:r>
            <a:r>
              <a:rPr sz="2800" b="1" cap="small" spc="9" normalizeH="1" dirty="0">
                <a:solidFill>
                  <a:srgbClr val="FF0000"/>
                </a:solidFill>
              </a:rPr>
              <a:t>SOILS</a:t>
            </a:r>
            <a:endParaRPr sz="2800" b="1" cap="small" normalizeH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83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1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057128" marR="2490640" indent="-560324" defTabSz="806867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Effective</a:t>
            </a:r>
            <a:r>
              <a:rPr sz="1765" spc="9" dirty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765" spc="-4" dirty="0">
                <a:solidFill>
                  <a:srgbClr val="FFFFFF"/>
                </a:solidFill>
                <a:latin typeface="Arial Black"/>
                <a:cs typeface="Arial Black"/>
              </a:rPr>
              <a:t>Stress</a:t>
            </a:r>
            <a:endParaRPr sz="1765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06588" y="2219100"/>
            <a:ext cx="5715000" cy="0"/>
          </a:xfrm>
          <a:custGeom>
            <a:avLst/>
            <a:gdLst/>
            <a:ahLst/>
            <a:cxnLst/>
            <a:rect l="l" t="t" r="r" b="b"/>
            <a:pathLst>
              <a:path w="6477000">
                <a:moveTo>
                  <a:pt x="0" y="0"/>
                </a:moveTo>
                <a:lnTo>
                  <a:pt x="6477000" y="0"/>
                </a:lnTo>
              </a:path>
            </a:pathLst>
          </a:custGeom>
          <a:ln w="281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59305" y="2416661"/>
            <a:ext cx="999565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spc="-4" dirty="0">
                <a:solidFill>
                  <a:prstClr val="black"/>
                </a:solidFill>
                <a:latin typeface="Arial"/>
                <a:cs typeface="Arial"/>
              </a:rPr>
              <a:t>Soil</a:t>
            </a:r>
            <a:r>
              <a:rPr sz="1765" b="1" spc="-62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765" b="1" spc="-40" dirty="0">
                <a:solidFill>
                  <a:prstClr val="black"/>
                </a:solidFill>
                <a:latin typeface="Arial"/>
                <a:cs typeface="Arial"/>
              </a:rPr>
              <a:t>Type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54367" y="2241845"/>
            <a:ext cx="2522444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spc="-9" dirty="0">
                <a:solidFill>
                  <a:prstClr val="black"/>
                </a:solidFill>
                <a:latin typeface="Arial"/>
                <a:cs typeface="Arial"/>
              </a:rPr>
              <a:t>Range </a:t>
            </a:r>
            <a:r>
              <a:rPr sz="1765" b="1" spc="-4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1765" b="1" spc="-9" dirty="0">
                <a:solidFill>
                  <a:prstClr val="black"/>
                </a:solidFill>
                <a:latin typeface="Arial"/>
                <a:cs typeface="Arial"/>
              </a:rPr>
              <a:t>Capillary</a:t>
            </a:r>
            <a:r>
              <a:rPr sz="1765" b="1" spc="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765" b="1" spc="-9" dirty="0">
                <a:solidFill>
                  <a:prstClr val="black"/>
                </a:solidFill>
                <a:latin typeface="Arial"/>
                <a:cs typeface="Arial"/>
              </a:rPr>
              <a:t>Rise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406588" y="2568724"/>
          <a:ext cx="5715560" cy="17469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6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3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0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m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94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ft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Coarse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Sand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0.1 –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0.2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730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0.3 –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0.6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2857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0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Fine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Sand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0.3 –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1.2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1 –</a:t>
                      </a:r>
                      <a:r>
                        <a:rPr sz="18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4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Silt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0.75 –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7.5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2.5 –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25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6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10" dirty="0">
                          <a:latin typeface="Arial"/>
                          <a:cs typeface="Arial"/>
                        </a:rPr>
                        <a:t>Clay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7.5 -</a:t>
                      </a:r>
                      <a:r>
                        <a:rPr sz="18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23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25 -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75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18" marB="0">
                    <a:lnT w="190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2131359" y="1771202"/>
            <a:ext cx="7424457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1765" b="1" spc="-31" dirty="0">
                <a:solidFill>
                  <a:srgbClr val="2D2D8A"/>
                </a:solidFill>
                <a:latin typeface="Arial"/>
                <a:cs typeface="Arial"/>
              </a:rPr>
              <a:t>Table </a:t>
            </a: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8.2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(Das, PGE 2006). Approximate Range of Capillary Rise in</a:t>
            </a:r>
            <a:r>
              <a:rPr sz="1765" spc="6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spc="-4" dirty="0">
                <a:solidFill>
                  <a:srgbClr val="2D2D8A"/>
                </a:solidFill>
                <a:latin typeface="Arial"/>
                <a:cs typeface="Arial"/>
              </a:rPr>
              <a:t>Soils.</a:t>
            </a:r>
            <a:endParaRPr sz="1765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69292" y="4390017"/>
            <a:ext cx="6052857" cy="44535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defTabSz="806867">
              <a:spcBef>
                <a:spcPts val="84"/>
              </a:spcBef>
            </a:pPr>
            <a:r>
              <a:rPr sz="2824" b="1" spc="4" dirty="0">
                <a:solidFill>
                  <a:srgbClr val="800000"/>
                </a:solidFill>
                <a:latin typeface="Arial"/>
                <a:cs typeface="Arial"/>
              </a:rPr>
              <a:t>E</a:t>
            </a:r>
            <a:r>
              <a:rPr sz="2250" b="1" spc="4" dirty="0">
                <a:solidFill>
                  <a:srgbClr val="800000"/>
                </a:solidFill>
                <a:latin typeface="Arial"/>
                <a:cs typeface="Arial"/>
              </a:rPr>
              <a:t>FFECTIVE </a:t>
            </a:r>
            <a:r>
              <a:rPr sz="2824" b="1" spc="4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2250" b="1" spc="4" dirty="0">
                <a:solidFill>
                  <a:srgbClr val="800000"/>
                </a:solidFill>
                <a:latin typeface="Arial"/>
                <a:cs typeface="Arial"/>
              </a:rPr>
              <a:t>TRESS IN </a:t>
            </a:r>
            <a:r>
              <a:rPr sz="2824" b="1" spc="-9" dirty="0">
                <a:solidFill>
                  <a:srgbClr val="800000"/>
                </a:solidFill>
                <a:latin typeface="Arial"/>
                <a:cs typeface="Arial"/>
              </a:rPr>
              <a:t>C</a:t>
            </a:r>
            <a:r>
              <a:rPr sz="2250" b="1" spc="-9" dirty="0">
                <a:solidFill>
                  <a:srgbClr val="800000"/>
                </a:solidFill>
                <a:latin typeface="Arial"/>
                <a:cs typeface="Arial"/>
              </a:rPr>
              <a:t>APILLARY</a:t>
            </a:r>
            <a:r>
              <a:rPr sz="2250" b="1" spc="84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24" b="1" dirty="0">
                <a:solidFill>
                  <a:srgbClr val="800000"/>
                </a:solidFill>
                <a:latin typeface="Arial"/>
                <a:cs typeface="Arial"/>
              </a:rPr>
              <a:t>Z</a:t>
            </a:r>
            <a:r>
              <a:rPr sz="2250" b="1" dirty="0">
                <a:solidFill>
                  <a:srgbClr val="800000"/>
                </a:solidFill>
                <a:latin typeface="Arial"/>
                <a:cs typeface="Arial"/>
              </a:rPr>
              <a:t>ONE</a:t>
            </a:r>
            <a:endParaRPr sz="225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4294967295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spc="-4" dirty="0">
                <a:solidFill>
                  <a:prstClr val="black"/>
                </a:solidFill>
              </a:rPr>
              <a:t>Revised</a:t>
            </a:r>
            <a:r>
              <a:rPr spc="-62" dirty="0">
                <a:solidFill>
                  <a:prstClr val="black"/>
                </a:solidFill>
              </a:rPr>
              <a:t> </a:t>
            </a:r>
            <a:r>
              <a:rPr spc="-4" dirty="0">
                <a:solidFill>
                  <a:prstClr val="black"/>
                </a:solidFill>
              </a:rPr>
              <a:t>02/2013</a:t>
            </a: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 defTabSz="806867">
              <a:spcBef>
                <a:spcPts val="4"/>
              </a:spcBef>
            </a:pPr>
            <a:r>
              <a:rPr dirty="0">
                <a:solidFill>
                  <a:prstClr val="black"/>
                </a:solidFill>
              </a:rPr>
              <a:t>Slide </a:t>
            </a:r>
            <a:fld id="{81D60167-4931-47E6-BA6A-407CBD079E47}" type="slidenum">
              <a:rPr dirty="0">
                <a:solidFill>
                  <a:prstClr val="black"/>
                </a:solidFill>
              </a:rPr>
              <a:pPr marL="11206" defTabSz="806867">
                <a:spcBef>
                  <a:spcPts val="4"/>
                </a:spcBef>
              </a:pPr>
              <a:t>37</a:t>
            </a:fld>
            <a:r>
              <a:rPr dirty="0">
                <a:solidFill>
                  <a:prstClr val="black"/>
                </a:solidFill>
              </a:rPr>
              <a:t> of</a:t>
            </a:r>
            <a:r>
              <a:rPr spc="-115" dirty="0">
                <a:solidFill>
                  <a:prstClr val="black"/>
                </a:solidFill>
              </a:rPr>
              <a:t> </a:t>
            </a:r>
            <a:r>
              <a:rPr dirty="0">
                <a:solidFill>
                  <a:prstClr val="black"/>
                </a:solidFill>
              </a:rPr>
              <a:t>28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311537" y="355338"/>
            <a:ext cx="8995147" cy="44163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00" b="1" cap="small" spc="-9" normalizeH="1" dirty="0">
                <a:solidFill>
                  <a:srgbClr val="FF0000"/>
                </a:solidFill>
              </a:rPr>
              <a:t>CAPILLARY </a:t>
            </a:r>
            <a:r>
              <a:rPr sz="2800" b="1" cap="small" spc="4" normalizeH="1" dirty="0">
                <a:solidFill>
                  <a:srgbClr val="FF0000"/>
                </a:solidFill>
              </a:rPr>
              <a:t>RISE </a:t>
            </a:r>
            <a:r>
              <a:rPr sz="2800" b="1" cap="small" spc="9" normalizeH="1" dirty="0">
                <a:solidFill>
                  <a:srgbClr val="FF0000"/>
                </a:solidFill>
              </a:rPr>
              <a:t>IN</a:t>
            </a:r>
            <a:r>
              <a:rPr sz="2800" b="1" cap="small" spc="124" normalizeH="1" dirty="0">
                <a:solidFill>
                  <a:srgbClr val="FF0000"/>
                </a:solidFill>
              </a:rPr>
              <a:t> </a:t>
            </a:r>
            <a:r>
              <a:rPr sz="2800" b="1" cap="small" spc="9" normalizeH="1" dirty="0">
                <a:solidFill>
                  <a:srgbClr val="FF0000"/>
                </a:solidFill>
              </a:rPr>
              <a:t>SOILS</a:t>
            </a:r>
            <a:r>
              <a:rPr lang="en-US" sz="2800" b="1" cap="small" spc="9" normalizeH="1" dirty="0">
                <a:solidFill>
                  <a:srgbClr val="FF0000"/>
                </a:solidFill>
              </a:rPr>
              <a:t>   S</a:t>
            </a:r>
            <a:r>
              <a:rPr lang="en-US" sz="2800" b="1" cap="small" spc="9" normalizeH="1" baseline="-25000" dirty="0">
                <a:solidFill>
                  <a:srgbClr val="FF0000"/>
                </a:solidFill>
              </a:rPr>
              <a:t>R</a:t>
            </a:r>
            <a:endParaRPr sz="2800" b="1" cap="small" normalizeH="1" baseline="-25000" dirty="0">
              <a:solidFill>
                <a:srgbClr val="FF0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44346" y="4957015"/>
            <a:ext cx="664175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941116" indent="-457200" defTabSz="806867">
              <a:spcBef>
                <a:spcPts val="2091"/>
              </a:spcBef>
              <a:buFont typeface="Symbol" panose="05050102010706020507" pitchFamily="18" charset="2"/>
              <a:buChar char="s"/>
            </a:pPr>
            <a:r>
              <a:rPr lang="en-US" sz="3200" spc="-3633" baseline="3044" dirty="0">
                <a:solidFill>
                  <a:prstClr val="black"/>
                </a:solidFill>
                <a:latin typeface="Symbol"/>
                <a:cs typeface="Symbol"/>
              </a:rPr>
              <a:t></a:t>
            </a:r>
            <a:r>
              <a:rPr lang="en-US" sz="3200" spc="-119" baseline="3044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9" dirty="0">
                <a:solidFill>
                  <a:prstClr val="black"/>
                </a:solidFill>
                <a:latin typeface="Symbol"/>
                <a:cs typeface="Symbol"/>
              </a:rPr>
              <a:t></a:t>
            </a:r>
            <a:r>
              <a:rPr lang="en-US" sz="3200" spc="-24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i="1" spc="-93" dirty="0">
                <a:solidFill>
                  <a:prstClr val="black"/>
                </a:solidFill>
                <a:latin typeface="Symbol"/>
                <a:cs typeface="Symbol"/>
              </a:rPr>
              <a:t></a:t>
            </a:r>
            <a:r>
              <a:rPr lang="en-US" sz="3200" i="1" spc="212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lang="en-US" sz="3200" spc="-33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i="1" spc="88" dirty="0" err="1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3200" i="1" spc="132" baseline="-19607" dirty="0" err="1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lang="en-US" sz="3200" i="1" spc="212" baseline="-196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9" dirty="0">
                <a:solidFill>
                  <a:prstClr val="black"/>
                </a:solidFill>
                <a:latin typeface="Symbol"/>
                <a:cs typeface="Symbol"/>
              </a:rPr>
              <a:t></a:t>
            </a:r>
            <a:r>
              <a:rPr lang="en-US" sz="3200" spc="-7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i="1" spc="-88" dirty="0">
                <a:solidFill>
                  <a:prstClr val="black"/>
                </a:solidFill>
                <a:latin typeface="Symbol"/>
                <a:cs typeface="Symbol"/>
              </a:rPr>
              <a:t></a:t>
            </a:r>
            <a:r>
              <a:rPr lang="en-US" sz="3200" i="1" spc="-503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53" dirty="0">
                <a:solidFill>
                  <a:prstClr val="black"/>
                </a:solidFill>
                <a:latin typeface="Times New Roman"/>
                <a:cs typeface="Times New Roman"/>
              </a:rPr>
              <a:t>(</a:t>
            </a:r>
            <a:r>
              <a:rPr lang="en-US" sz="3200" i="1" spc="53" dirty="0" err="1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3200" i="1" spc="79" baseline="-19607" dirty="0" err="1">
                <a:solidFill>
                  <a:prstClr val="black"/>
                </a:solidFill>
                <a:latin typeface="Times New Roman"/>
                <a:cs typeface="Times New Roman"/>
              </a:rPr>
              <a:t>a</a:t>
            </a:r>
            <a:r>
              <a:rPr lang="en-US" sz="3200" i="1" spc="212" baseline="-196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9" dirty="0">
                <a:solidFill>
                  <a:prstClr val="black"/>
                </a:solidFill>
                <a:latin typeface="Symbol"/>
                <a:cs typeface="Symbol"/>
              </a:rPr>
              <a:t></a:t>
            </a:r>
            <a:r>
              <a:rPr lang="en-US" sz="3200" spc="-33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i="1" spc="101" dirty="0" err="1">
                <a:solidFill>
                  <a:prstClr val="black"/>
                </a:solidFill>
                <a:latin typeface="Times New Roman"/>
                <a:cs typeface="Times New Roman"/>
              </a:rPr>
              <a:t>u</a:t>
            </a:r>
            <a:r>
              <a:rPr lang="en-US" sz="3200" i="1" spc="152" baseline="-19607" dirty="0" err="1">
                <a:solidFill>
                  <a:prstClr val="black"/>
                </a:solidFill>
                <a:latin typeface="Times New Roman"/>
                <a:cs typeface="Times New Roman"/>
              </a:rPr>
              <a:t>w</a:t>
            </a:r>
            <a:r>
              <a:rPr lang="en-US" sz="3200" i="1" spc="-443" baseline="-19607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3200" spc="4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  <a:p>
            <a:r>
              <a:rPr lang="en-US" sz="3200" i="1" spc="-88" dirty="0">
                <a:solidFill>
                  <a:prstClr val="black"/>
                </a:solidFill>
                <a:latin typeface="Symbol"/>
                <a:cs typeface="Symbol"/>
              </a:rPr>
              <a:t>			=</a:t>
            </a:r>
            <a:r>
              <a:rPr lang="en-US" sz="3600" dirty="0" err="1">
                <a:solidFill>
                  <a:srgbClr val="FF0000"/>
                </a:solidFill>
              </a:rPr>
              <a:t>s</a:t>
            </a:r>
            <a:r>
              <a:rPr lang="en-US" sz="3600" baseline="-25000" dirty="0" err="1">
                <a:solidFill>
                  <a:srgbClr val="FF0000"/>
                </a:solidFill>
              </a:rPr>
              <a:t>r</a:t>
            </a:r>
            <a:r>
              <a:rPr lang="en-US" sz="3600" baseline="-25000" dirty="0">
                <a:solidFill>
                  <a:srgbClr val="FF0000"/>
                </a:solidFill>
              </a:rPr>
              <a:t>    ???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1503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79578" y="552892"/>
            <a:ext cx="6052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 Light" panose="020F0302020204030204" pitchFamily="34" charset="0"/>
              </a:rPr>
              <a:t>HW#6 (Effective Stress)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 Light" panose="020F03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60407" y="1707879"/>
            <a:ext cx="10607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1. A borehole at a site reveals the soil profile shown in Figure. Plot the distribution of vertical total and effective stresses with depth. Assume pore air pressure is zero.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59102" t="25983" r="10898" b="14758"/>
          <a:stretch/>
        </p:blipFill>
        <p:spPr bwMode="auto">
          <a:xfrm>
            <a:off x="4550446" y="2461126"/>
            <a:ext cx="3566160" cy="4114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833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62500" lnSpcReduction="20000"/>
          </a:bodyPr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79578" y="552892"/>
            <a:ext cx="6052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Calibri Light" panose="020F0302020204030204" pitchFamily="34" charset="0"/>
              </a:rPr>
              <a:t>HW#6 (Effective Stress)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  <a:cs typeface="Calibri Light" panose="020F03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9578" y="1627857"/>
            <a:ext cx="10909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2.  (a) Plot the total and effective stresses and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porewater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pressure with depth for the soil profile shown in Figure for steady-state seepage condition. A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porewater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pressure transducer installed at the top of the sand layer gives a pressure of 58.8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kPa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. Assume </a:t>
            </a:r>
            <a:r>
              <a:rPr lang="en-US" dirty="0" err="1">
                <a:latin typeface="Cambria" panose="02040503050406030204" pitchFamily="18" charset="0"/>
                <a:ea typeface="Cambria" panose="02040503050406030204" pitchFamily="18" charset="0"/>
              </a:rPr>
              <a:t>G</a:t>
            </a:r>
            <a:r>
              <a:rPr lang="en-US" baseline="-25000" dirty="0" err="1"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= 2.7 and neglect pore air pressure. (b) If a borehole were to penetrate the sand layer, how far would the water rise above the groundwater level?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57308" t="28433" r="2307" b="39886"/>
          <a:stretch/>
        </p:blipFill>
        <p:spPr bwMode="auto">
          <a:xfrm>
            <a:off x="3609655" y="2823446"/>
            <a:ext cx="6126480" cy="3017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5642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34943" y="1600200"/>
            <a:ext cx="6803136" cy="4876800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/>
              <a:t>The soil profile shown in the figure consists of two soil layers with different dry densities. The average </a:t>
            </a:r>
            <a:r>
              <a:rPr lang="en-US" dirty="0">
                <a:solidFill>
                  <a:srgbClr val="FF0000"/>
                </a:solidFill>
              </a:rPr>
              <a:t>degree of saturation of soil A is 30%. </a:t>
            </a:r>
            <a:r>
              <a:rPr lang="en-US" dirty="0"/>
              <a:t>The water table is at </a:t>
            </a:r>
            <a:r>
              <a:rPr lang="en-US" dirty="0">
                <a:solidFill>
                  <a:srgbClr val="FF0000"/>
                </a:solidFill>
              </a:rPr>
              <a:t>2m depth</a:t>
            </a:r>
            <a:r>
              <a:rPr lang="en-US" dirty="0"/>
              <a:t>. Assume that the </a:t>
            </a:r>
            <a:r>
              <a:rPr lang="en-US" dirty="0">
                <a:solidFill>
                  <a:srgbClr val="FF0000"/>
                </a:solidFill>
              </a:rPr>
              <a:t>specific gravity is equal to 2.7 </a:t>
            </a:r>
            <a:r>
              <a:rPr lang="en-US" dirty="0"/>
              <a:t>for both soils. Calculate the following values for both soils:</a:t>
            </a:r>
          </a:p>
          <a:p>
            <a:pPr lvl="1"/>
            <a:r>
              <a:rPr lang="en-US" dirty="0"/>
              <a:t>Total vertical stress at P and O</a:t>
            </a:r>
          </a:p>
          <a:p>
            <a:pPr lvl="1"/>
            <a:r>
              <a:rPr lang="en-US" dirty="0"/>
              <a:t>Pore water pressures u at P and O	</a:t>
            </a:r>
          </a:p>
          <a:p>
            <a:pPr lvl="1"/>
            <a:r>
              <a:rPr lang="en-US" dirty="0"/>
              <a:t>Effective stress at P and O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4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7670581" y="2108201"/>
            <a:ext cx="4018708" cy="4064001"/>
            <a:chOff x="5752017" y="1428750"/>
            <a:chExt cx="3014031" cy="3048001"/>
          </a:xfrm>
        </p:grpSpPr>
        <p:grpSp>
          <p:nvGrpSpPr>
            <p:cNvPr id="11" name="Group 10"/>
            <p:cNvGrpSpPr/>
            <p:nvPr/>
          </p:nvGrpSpPr>
          <p:grpSpPr>
            <a:xfrm>
              <a:off x="5752017" y="1428750"/>
              <a:ext cx="3014031" cy="3048001"/>
              <a:chOff x="5867399" y="1462719"/>
              <a:chExt cx="3014031" cy="3048001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3"/>
              <a:srcRect l="14019" t="4264" r="12103" b="1803"/>
              <a:stretch/>
            </p:blipFill>
            <p:spPr>
              <a:xfrm>
                <a:off x="5867399" y="1462719"/>
                <a:ext cx="3014031" cy="3048001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6034993" y="1912219"/>
                <a:ext cx="2208402" cy="5002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sz="1867" dirty="0">
                    <a:solidFill>
                      <a:prstClr val="black"/>
                    </a:solidFill>
                    <a:latin typeface="Georgia"/>
                  </a:rPr>
                  <a:t>Dry unit weight = 17 kN/m</a:t>
                </a:r>
                <a:r>
                  <a:rPr lang="en-US" sz="1867" baseline="30000" dirty="0">
                    <a:solidFill>
                      <a:prstClr val="black"/>
                    </a:solidFill>
                    <a:latin typeface="Georgia"/>
                  </a:rPr>
                  <a:t>3</a:t>
                </a:r>
                <a:endParaRPr lang="en-US" sz="1867" dirty="0">
                  <a:solidFill>
                    <a:prstClr val="black"/>
                  </a:solidFill>
                  <a:latin typeface="Georgia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6098620" y="3319827"/>
                <a:ext cx="2057400" cy="2847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sz="1867" dirty="0">
                    <a:solidFill>
                      <a:prstClr val="black"/>
                    </a:solidFill>
                    <a:latin typeface="Georgia"/>
                  </a:rPr>
                  <a:t>Dry density = 18 kN/m</a:t>
                </a:r>
                <a:r>
                  <a:rPr lang="en-US" sz="1867" baseline="30000" dirty="0">
                    <a:solidFill>
                      <a:prstClr val="black"/>
                    </a:solidFill>
                    <a:latin typeface="Georgia"/>
                  </a:rPr>
                  <a:t>3</a:t>
                </a:r>
                <a:endParaRPr lang="en-US" sz="1867" dirty="0">
                  <a:solidFill>
                    <a:prstClr val="black"/>
                  </a:solidFill>
                  <a:latin typeface="Georgia"/>
                </a:endParaRPr>
              </a:p>
            </p:txBody>
          </p:sp>
        </p:grpSp>
        <p:sp>
          <p:nvSpPr>
            <p:cNvPr id="9" name="Isosceles Triangle 8"/>
            <p:cNvSpPr/>
            <p:nvPr/>
          </p:nvSpPr>
          <p:spPr>
            <a:xfrm flipV="1">
              <a:off x="6208789" y="2327239"/>
              <a:ext cx="152400" cy="1524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  <a:latin typeface="Georgia"/>
              </a:endParaRPr>
            </a:p>
          </p:txBody>
        </p: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291579" y="320411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3271312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Total stress at P</a:t>
            </a:r>
          </a:p>
          <a:p>
            <a:pPr lvl="1"/>
            <a:r>
              <a:rPr lang="en-US" dirty="0"/>
              <a:t>Wet unit weight of soil × depth of soil layer</a:t>
            </a:r>
          </a:p>
          <a:p>
            <a:pPr lvl="1"/>
            <a:r>
              <a:rPr lang="en-US" dirty="0"/>
              <a:t>Wet unit weight of soil </a:t>
            </a:r>
          </a:p>
          <a:p>
            <a:pPr lvl="2"/>
            <a:r>
              <a:rPr lang="en-US" dirty="0"/>
              <a:t>dry unit weight × (1 + Water content)</a:t>
            </a:r>
          </a:p>
          <a:p>
            <a:pPr lvl="1"/>
            <a:r>
              <a:rPr lang="en-US" dirty="0"/>
              <a:t>Water content can be obtained from:</a:t>
            </a:r>
          </a:p>
          <a:p>
            <a:pPr lvl="1"/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36800" y="5345220"/>
          <a:ext cx="2336800" cy="64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25480" imgH="228600" progId="Equation.DSMT4">
                  <p:embed/>
                </p:oleObj>
              </mc:Choice>
              <mc:Fallback>
                <p:oleObj name="Equation" r:id="rId2" imgW="825480" imgH="2286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36800" y="5345220"/>
                        <a:ext cx="2336800" cy="647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300966"/>
              </p:ext>
            </p:extLst>
          </p:nvPr>
        </p:nvGraphicFramePr>
        <p:xfrm>
          <a:off x="7582767" y="5050368"/>
          <a:ext cx="2192867" cy="1223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431640" progId="Equation.DSMT4">
                  <p:embed/>
                </p:oleObj>
              </mc:Choice>
              <mc:Fallback>
                <p:oleObj name="Equation" r:id="rId4" imgW="774360" imgH="4316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2767" y="5050368"/>
                        <a:ext cx="2192867" cy="1223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rot="10800000" flipV="1">
            <a:off x="4111740" y="4964219"/>
            <a:ext cx="609600" cy="4938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251201" y="5864888"/>
            <a:ext cx="1" cy="4089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5" idx="1"/>
          </p:cNvCxnSpPr>
          <p:nvPr/>
        </p:nvCxnSpPr>
        <p:spPr>
          <a:xfrm>
            <a:off x="1727200" y="5458039"/>
            <a:ext cx="609600" cy="2107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641774" y="5668776"/>
            <a:ext cx="2828887" cy="39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8940800" y="4717309"/>
            <a:ext cx="609600" cy="4938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8940801" y="6137364"/>
            <a:ext cx="642649" cy="2916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21340" y="4789812"/>
            <a:ext cx="1519968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Saturation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0.3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33957" y="6254651"/>
            <a:ext cx="1646605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Water content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?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9137" y="5050367"/>
            <a:ext cx="1885453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Specific gravity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2.7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50400" y="4440999"/>
            <a:ext cx="241444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Unit weight of water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9.81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62642" y="6254651"/>
            <a:ext cx="240963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Dry unit weight of Soil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17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35444" y="5777604"/>
            <a:ext cx="1568058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Void ratio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0.56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11300" y="6254652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4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w</a:t>
            </a:r>
            <a:r>
              <a:rPr lang="en-US" sz="2400" baseline="-250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c</a:t>
            </a:r>
            <a:r>
              <a:rPr lang="en-US" sz="24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 = 0.0622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7934" y="4478680"/>
            <a:ext cx="1885453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Specific gravity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2.7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772613" y="4897176"/>
            <a:ext cx="609600" cy="2107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88597" y="240512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285439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21" grpId="0"/>
      <p:bldP spid="22" grpId="0"/>
      <p:bldP spid="23" grpId="0"/>
      <p:bldP spid="24" grpId="0"/>
      <p:bldP spid="25" grpId="0"/>
      <p:bldP spid="26" grpId="0"/>
      <p:bldP spid="2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Total stress at P</a:t>
            </a:r>
          </a:p>
          <a:p>
            <a:pPr lvl="1"/>
            <a:r>
              <a:rPr lang="en-US" dirty="0"/>
              <a:t>Wet unit weight of soil × depth of soil layer</a:t>
            </a:r>
          </a:p>
          <a:p>
            <a:pPr lvl="1"/>
            <a:r>
              <a:rPr lang="en-US" dirty="0"/>
              <a:t>Wet unit weight of soil </a:t>
            </a:r>
          </a:p>
          <a:p>
            <a:pPr lvl="2"/>
            <a:r>
              <a:rPr lang="en-US" dirty="0"/>
              <a:t>dry unit weight × (1 + Water content)</a:t>
            </a:r>
          </a:p>
          <a:p>
            <a:pPr lvl="2"/>
            <a:r>
              <a:rPr lang="en-US" dirty="0"/>
              <a:t>17 × (1+0.0622) = 18.06 </a:t>
            </a:r>
            <a:r>
              <a:rPr lang="en-US" dirty="0" err="1"/>
              <a:t>kN</a:t>
            </a:r>
            <a:r>
              <a:rPr lang="en-US" dirty="0"/>
              <a:t>/m</a:t>
            </a:r>
            <a:r>
              <a:rPr lang="en-US" baseline="30000" dirty="0"/>
              <a:t>3</a:t>
            </a:r>
            <a:endParaRPr lang="en-US" dirty="0"/>
          </a:p>
          <a:p>
            <a:pPr marL="914377" lvl="2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95308" y="231634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3838355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Total stress at P</a:t>
            </a:r>
          </a:p>
          <a:p>
            <a:pPr lvl="1"/>
            <a:r>
              <a:rPr lang="en-US" dirty="0"/>
              <a:t>Wet unit weight of soil × depth of soil layer</a:t>
            </a:r>
          </a:p>
          <a:p>
            <a:pPr lvl="2"/>
            <a:r>
              <a:rPr lang="en-US" dirty="0"/>
              <a:t>18.06 × 2 = 36.12 kN/m</a:t>
            </a:r>
            <a:r>
              <a:rPr lang="en-US" baseline="30000" dirty="0"/>
              <a:t>2</a:t>
            </a:r>
            <a:endParaRPr lang="en-US" dirty="0"/>
          </a:p>
          <a:p>
            <a:r>
              <a:rPr lang="en-US" dirty="0"/>
              <a:t>Pore water pressure at P = 0</a:t>
            </a:r>
          </a:p>
          <a:p>
            <a:r>
              <a:rPr lang="en-US" dirty="0"/>
              <a:t>Effective stress at P</a:t>
            </a:r>
          </a:p>
          <a:p>
            <a:pPr lvl="1"/>
            <a:r>
              <a:rPr lang="en-US" dirty="0"/>
              <a:t>Total stress - Pore water pressure</a:t>
            </a:r>
          </a:p>
          <a:p>
            <a:pPr lvl="1"/>
            <a:r>
              <a:rPr lang="en-US" dirty="0"/>
              <a:t>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971491" y="3022600"/>
            <a:ext cx="4220509" cy="3657600"/>
            <a:chOff x="2244818" y="1384300"/>
            <a:chExt cx="4079782" cy="324485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4818" y="1384300"/>
              <a:ext cx="4079782" cy="324485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048000" y="1972198"/>
              <a:ext cx="2057400" cy="27304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1400" dirty="0">
                  <a:solidFill>
                    <a:prstClr val="black"/>
                  </a:solidFill>
                  <a:latin typeface="Georgia"/>
                </a:rPr>
                <a:t>Dry density = 17 kN/m</a:t>
              </a:r>
              <a:r>
                <a:rPr lang="en-US" sz="1400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1400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48000" y="3379806"/>
              <a:ext cx="2057400" cy="27304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1400" dirty="0">
                  <a:solidFill>
                    <a:prstClr val="black"/>
                  </a:solidFill>
                  <a:latin typeface="Georgia"/>
                </a:rPr>
                <a:t>Dry density = 18 kN/m</a:t>
              </a:r>
              <a:r>
                <a:rPr lang="en-US" sz="1400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1400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9" name="Isosceles Triangle 8"/>
            <p:cNvSpPr/>
            <p:nvPr/>
          </p:nvSpPr>
          <p:spPr>
            <a:xfrm flipV="1">
              <a:off x="3048000" y="2387218"/>
              <a:ext cx="152400" cy="1524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  <a:latin typeface="Georgia"/>
              </a:endParaRPr>
            </a:p>
          </p:txBody>
        </p:sp>
      </p:grp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891302"/>
              </p:ext>
            </p:extLst>
          </p:nvPr>
        </p:nvGraphicFramePr>
        <p:xfrm>
          <a:off x="1713614" y="4509153"/>
          <a:ext cx="40862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03240" imgH="203040" progId="Equation.3">
                  <p:embed/>
                </p:oleObj>
              </mc:Choice>
              <mc:Fallback>
                <p:oleObj name="Equation" r:id="rId3" imgW="1803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3614" y="4509153"/>
                        <a:ext cx="408622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95183" y="188061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383443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Effective stress at O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032000" y="2616200"/>
            <a:ext cx="4220509" cy="3657600"/>
            <a:chOff x="2244818" y="1384300"/>
            <a:chExt cx="4079782" cy="324485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44818" y="1384300"/>
              <a:ext cx="4079782" cy="3244850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3048000" y="1972198"/>
              <a:ext cx="2057400" cy="27304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1400" dirty="0">
                  <a:solidFill>
                    <a:prstClr val="black"/>
                  </a:solidFill>
                  <a:latin typeface="Georgia"/>
                </a:rPr>
                <a:t>Dry density = 17 kN/m</a:t>
              </a:r>
              <a:r>
                <a:rPr lang="en-US" sz="1400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1400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048000" y="3379806"/>
              <a:ext cx="2057400" cy="27304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sz="1400" dirty="0">
                  <a:solidFill>
                    <a:prstClr val="black"/>
                  </a:solidFill>
                  <a:latin typeface="Georgia"/>
                </a:rPr>
                <a:t>Dry density = 18 kN/m</a:t>
              </a:r>
              <a:r>
                <a:rPr lang="en-US" sz="1400" baseline="30000" dirty="0">
                  <a:solidFill>
                    <a:prstClr val="black"/>
                  </a:solidFill>
                  <a:latin typeface="Georgia"/>
                </a:rPr>
                <a:t>3</a:t>
              </a:r>
              <a:endParaRPr lang="en-US" sz="1400" dirty="0">
                <a:solidFill>
                  <a:prstClr val="black"/>
                </a:solidFill>
                <a:latin typeface="Georgia"/>
              </a:endParaRPr>
            </a:p>
          </p:txBody>
        </p:sp>
        <p:sp>
          <p:nvSpPr>
            <p:cNvPr id="31" name="Isosceles Triangle 30"/>
            <p:cNvSpPr/>
            <p:nvPr/>
          </p:nvSpPr>
          <p:spPr>
            <a:xfrm flipV="1">
              <a:off x="3048000" y="2387218"/>
              <a:ext cx="152400" cy="1524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prstClr val="white"/>
                </a:solidFill>
                <a:latin typeface="Georgia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807200" y="2921001"/>
            <a:ext cx="3355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Total stress from Soil 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07201" y="3548222"/>
            <a:ext cx="3350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Total stress from Soil B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07201" y="4140201"/>
            <a:ext cx="335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2400" dirty="0">
                <a:solidFill>
                  <a:prstClr val="black"/>
                </a:solidFill>
                <a:latin typeface="Georgia"/>
              </a:rPr>
              <a:t>Pore water pressure from water table 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7287440" y="5272077"/>
          <a:ext cx="1981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240" imgH="177480" progId="Equation.DSMT4">
                  <p:embed/>
                </p:oleObj>
              </mc:Choice>
              <mc:Fallback>
                <p:oleObj name="Equation" r:id="rId3" imgW="660240" imgH="17748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87440" y="5272077"/>
                        <a:ext cx="1981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6982640" y="5789564"/>
            <a:ext cx="91440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Effective stress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97040" y="5789565"/>
            <a:ext cx="91440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Total stress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58235" y="5169446"/>
            <a:ext cx="914400" cy="70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1333" dirty="0">
                <a:solidFill>
                  <a:prstClr val="black"/>
                </a:solidFill>
                <a:latin typeface="Georgia"/>
              </a:rPr>
              <a:t>Pore water pressure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-791497" y="160613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205342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" grpId="0"/>
      <p:bldP spid="33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defTabSz="1219170"/>
            <a:fld id="{B6F15528-21DE-4FAA-801E-634DDDAF4B2B}" type="slidenum">
              <a:rPr lang="en-US"/>
              <a:pPr defTabSz="1219170"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Total stress at O</a:t>
            </a:r>
          </a:p>
          <a:p>
            <a:pPr lvl="1"/>
            <a:r>
              <a:rPr lang="en-US" dirty="0"/>
              <a:t>Wet unit weight of soil × depth of soil layers (A &amp; B)</a:t>
            </a:r>
          </a:p>
          <a:p>
            <a:pPr lvl="1"/>
            <a:r>
              <a:rPr lang="en-US" dirty="0"/>
              <a:t>Wet unit weight of soil B</a:t>
            </a:r>
          </a:p>
          <a:p>
            <a:pPr lvl="2"/>
            <a:r>
              <a:rPr lang="en-US" dirty="0"/>
              <a:t>dry unit weight × (1 + Water content)</a:t>
            </a:r>
          </a:p>
          <a:p>
            <a:pPr lvl="1"/>
            <a:r>
              <a:rPr lang="en-US" dirty="0"/>
              <a:t>Water content can be obtained from:</a:t>
            </a:r>
          </a:p>
          <a:p>
            <a:pPr lvl="1"/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36800" y="5345220"/>
          <a:ext cx="2336800" cy="64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25480" imgH="228600" progId="Equation.DSMT4">
                  <p:embed/>
                </p:oleObj>
              </mc:Choice>
              <mc:Fallback>
                <p:oleObj name="Equation" r:id="rId2" imgW="825480" imgH="2286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36800" y="5345220"/>
                        <a:ext cx="2336800" cy="647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7582767" y="5050368"/>
          <a:ext cx="2192867" cy="1223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74360" imgH="431640" progId="Equation.DSMT4">
                  <p:embed/>
                </p:oleObj>
              </mc:Choice>
              <mc:Fallback>
                <p:oleObj name="Equation" r:id="rId4" imgW="774360" imgH="4316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82767" y="5050368"/>
                        <a:ext cx="2192867" cy="1223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rot="10800000" flipV="1">
            <a:off x="4111740" y="4964219"/>
            <a:ext cx="609600" cy="4938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251201" y="5864888"/>
            <a:ext cx="1" cy="4089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5" idx="1"/>
          </p:cNvCxnSpPr>
          <p:nvPr/>
        </p:nvCxnSpPr>
        <p:spPr>
          <a:xfrm>
            <a:off x="1727200" y="5458039"/>
            <a:ext cx="609600" cy="2107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641774" y="5668776"/>
            <a:ext cx="2828887" cy="39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8940800" y="4717309"/>
            <a:ext cx="609600" cy="4938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8940801" y="6137364"/>
            <a:ext cx="642649" cy="2916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721340" y="4789812"/>
            <a:ext cx="1495922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Saturation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1.0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33957" y="6254651"/>
            <a:ext cx="1646605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Water content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?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9137" y="5050367"/>
            <a:ext cx="1885453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Specific gravity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2.7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50400" y="4440999"/>
            <a:ext cx="2414444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Unit weight of water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9.81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562642" y="6254651"/>
            <a:ext cx="2427268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Dry unit weight of Soil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18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35444" y="5777604"/>
            <a:ext cx="1563248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1467" dirty="0">
                <a:solidFill>
                  <a:prstClr val="black"/>
                </a:solidFill>
                <a:latin typeface="Georgia"/>
              </a:rPr>
              <a:t>Void ratio (</a:t>
            </a:r>
            <a:r>
              <a:rPr lang="en-US" sz="1467" dirty="0">
                <a:solidFill>
                  <a:srgbClr val="FF0000"/>
                </a:solidFill>
                <a:latin typeface="Georgia"/>
              </a:rPr>
              <a:t>0.47</a:t>
            </a:r>
            <a:r>
              <a:rPr lang="en-US" sz="1467" dirty="0">
                <a:solidFill>
                  <a:prstClr val="black"/>
                </a:solidFill>
                <a:latin typeface="Georgia"/>
              </a:rPr>
              <a:t>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11299" y="6254652"/>
            <a:ext cx="14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sz="24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w</a:t>
            </a:r>
            <a:r>
              <a:rPr lang="en-US" sz="2400" baseline="-250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c</a:t>
            </a:r>
            <a:r>
              <a:rPr lang="en-US" sz="2400" dirty="0">
                <a:solidFill>
                  <a:srgbClr val="DEF5FA">
                    <a:lumMod val="50000"/>
                  </a:srgbClr>
                </a:solidFill>
                <a:latin typeface="Georgia"/>
              </a:rPr>
              <a:t> = 0.17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A7400CF-B2AA-467F-B735-DED1920A49E5}"/>
              </a:ext>
            </a:extLst>
          </p:cNvPr>
          <p:cNvSpPr txBox="1">
            <a:spLocks/>
          </p:cNvSpPr>
          <p:nvPr/>
        </p:nvSpPr>
        <p:spPr bwMode="auto">
          <a:xfrm>
            <a:off x="199137" y="240512"/>
            <a:ext cx="10975259" cy="75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Tw Cen MT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anose="020B0602020104020603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tr-TR" sz="4000" dirty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Effective Stress due to self weight</a:t>
            </a:r>
          </a:p>
        </p:txBody>
      </p:sp>
    </p:spTree>
    <p:extLst>
      <p:ext uri="{BB962C8B-B14F-4D97-AF65-F5344CB8AC3E}">
        <p14:creationId xmlns:p14="http://schemas.microsoft.com/office/powerpoint/2010/main" val="291010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性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中性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中性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0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5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6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7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8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5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6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7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8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9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3056</Words>
  <Application>Microsoft Office PowerPoint</Application>
  <PresentationFormat>Widescreen</PresentationFormat>
  <Paragraphs>693</Paragraphs>
  <Slides>39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5" baseType="lpstr">
      <vt:lpstr>Arial</vt:lpstr>
      <vt:lpstr>Arial Black</vt:lpstr>
      <vt:lpstr>Calibri</vt:lpstr>
      <vt:lpstr>Cambria</vt:lpstr>
      <vt:lpstr>Georgia</vt:lpstr>
      <vt:lpstr>Rockwell</vt:lpstr>
      <vt:lpstr>Symbol</vt:lpstr>
      <vt:lpstr>Times New Roman</vt:lpstr>
      <vt:lpstr>Tw Cen MT</vt:lpstr>
      <vt:lpstr>Verdana</vt:lpstr>
      <vt:lpstr>Wingdings</vt:lpstr>
      <vt:lpstr>Wingdings 2</vt:lpstr>
      <vt:lpstr>中性</vt:lpstr>
      <vt:lpstr>1_中性</vt:lpstr>
      <vt:lpstr>2_中性</vt:lpstr>
      <vt:lpstr>Equation</vt:lpstr>
      <vt:lpstr>PowerPoint Presentation</vt:lpstr>
      <vt:lpstr>PowerPoint Presentation</vt:lpstr>
      <vt:lpstr>Principle of Effective Stress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Boiling and Quick Condition</vt:lpstr>
      <vt:lpstr>Boiling and Quick Condition</vt:lpstr>
      <vt:lpstr>Piping and Boiling</vt:lpstr>
      <vt:lpstr>Boiling and Quick Condition</vt:lpstr>
      <vt:lpstr>PowerPoint Presentation</vt:lpstr>
      <vt:lpstr>CAPILLARY RISE IN SOILS</vt:lpstr>
      <vt:lpstr>CAPILLARY RISE IN SOILS</vt:lpstr>
      <vt:lpstr>CAPILLARY RISE IN SOILS</vt:lpstr>
      <vt:lpstr>CAPILLARY RISE IN SOILS   SR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Habib</dc:creator>
  <cp:lastModifiedBy>admin</cp:lastModifiedBy>
  <cp:revision>36</cp:revision>
  <dcterms:created xsi:type="dcterms:W3CDTF">2018-09-04T05:08:11Z</dcterms:created>
  <dcterms:modified xsi:type="dcterms:W3CDTF">2025-05-13T05:09:08Z</dcterms:modified>
</cp:coreProperties>
</file>