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7" r:id="rId3"/>
    <p:sldId id="269" r:id="rId4"/>
    <p:sldId id="275" r:id="rId5"/>
    <p:sldId id="272" r:id="rId6"/>
    <p:sldId id="256" r:id="rId7"/>
    <p:sldId id="257" r:id="rId8"/>
    <p:sldId id="259" r:id="rId9"/>
    <p:sldId id="258" r:id="rId10"/>
    <p:sldId id="260" r:id="rId11"/>
    <p:sldId id="261" r:id="rId12"/>
    <p:sldId id="262" r:id="rId13"/>
    <p:sldId id="263" r:id="rId14"/>
    <p:sldId id="266" r:id="rId15"/>
    <p:sldId id="264" r:id="rId16"/>
    <p:sldId id="276" r:id="rId17"/>
    <p:sldId id="278" r:id="rId18"/>
    <p:sldId id="280" r:id="rId19"/>
    <p:sldId id="281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" y="1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342629482071723"/>
          <c:y val="5.5837563451776678E-2"/>
          <c:w val="0.61952191235059806"/>
          <c:h val="0.64974619289340141"/>
        </c:manualLayout>
      </c:layout>
      <c:scatterChart>
        <c:scatterStyle val="smoothMarker"/>
        <c:varyColors val="0"/>
        <c:ser>
          <c:idx val="0"/>
          <c:order val="0"/>
          <c:tx>
            <c:v>بعد از لغزش</c:v>
          </c:tx>
          <c:spPr>
            <a:ln w="15723">
              <a:solidFill>
                <a:srgbClr val="FFCC99"/>
              </a:solidFill>
              <a:prstDash val="solid"/>
            </a:ln>
          </c:spPr>
          <c:marker>
            <c:symbol val="none"/>
          </c:marker>
          <c:xVal>
            <c:numRef>
              <c:f>Sheet1!$D$2:$D$24</c:f>
              <c:numCache>
                <c:formatCode>General</c:formatCode>
                <c:ptCount val="23"/>
                <c:pt idx="0">
                  <c:v>0</c:v>
                </c:pt>
                <c:pt idx="1">
                  <c:v>11.25</c:v>
                </c:pt>
                <c:pt idx="2">
                  <c:v>25</c:v>
                </c:pt>
                <c:pt idx="3">
                  <c:v>37.800000000000004</c:v>
                </c:pt>
                <c:pt idx="4">
                  <c:v>50.8</c:v>
                </c:pt>
                <c:pt idx="5">
                  <c:v>64</c:v>
                </c:pt>
                <c:pt idx="6">
                  <c:v>79.099999999999994</c:v>
                </c:pt>
                <c:pt idx="7">
                  <c:v>91.2</c:v>
                </c:pt>
                <c:pt idx="8">
                  <c:v>100</c:v>
                </c:pt>
                <c:pt idx="9">
                  <c:v>131.19999999999999</c:v>
                </c:pt>
                <c:pt idx="10">
                  <c:v>140.47</c:v>
                </c:pt>
                <c:pt idx="11">
                  <c:v>148.6</c:v>
                </c:pt>
                <c:pt idx="12">
                  <c:v>150</c:v>
                </c:pt>
                <c:pt idx="13">
                  <c:v>160</c:v>
                </c:pt>
                <c:pt idx="14">
                  <c:v>167.9</c:v>
                </c:pt>
                <c:pt idx="15">
                  <c:v>186.4</c:v>
                </c:pt>
                <c:pt idx="16">
                  <c:v>214.15</c:v>
                </c:pt>
                <c:pt idx="17">
                  <c:v>228.4</c:v>
                </c:pt>
                <c:pt idx="18">
                  <c:v>247.6</c:v>
                </c:pt>
                <c:pt idx="19">
                  <c:v>284.39999999999986</c:v>
                </c:pt>
                <c:pt idx="20">
                  <c:v>306.60000000000002</c:v>
                </c:pt>
                <c:pt idx="21">
                  <c:v>330.2</c:v>
                </c:pt>
                <c:pt idx="22">
                  <c:v>332.1</c:v>
                </c:pt>
              </c:numCache>
            </c:numRef>
          </c:xVal>
          <c:yVal>
            <c:numRef>
              <c:f>Sheet1!$E$2:$E$24</c:f>
              <c:numCache>
                <c:formatCode>General</c:formatCode>
                <c:ptCount val="23"/>
                <c:pt idx="0">
                  <c:v>98.5</c:v>
                </c:pt>
                <c:pt idx="1">
                  <c:v>89</c:v>
                </c:pt>
                <c:pt idx="2">
                  <c:v>81.399999999999977</c:v>
                </c:pt>
                <c:pt idx="3">
                  <c:v>75.799999999999983</c:v>
                </c:pt>
                <c:pt idx="4">
                  <c:v>72.700000000000045</c:v>
                </c:pt>
                <c:pt idx="5">
                  <c:v>70.399999999999977</c:v>
                </c:pt>
                <c:pt idx="6">
                  <c:v>61.899999999999991</c:v>
                </c:pt>
                <c:pt idx="7">
                  <c:v>47.5</c:v>
                </c:pt>
                <c:pt idx="8">
                  <c:v>46.5</c:v>
                </c:pt>
                <c:pt idx="9">
                  <c:v>45.5</c:v>
                </c:pt>
                <c:pt idx="10">
                  <c:v>42.5</c:v>
                </c:pt>
                <c:pt idx="11">
                  <c:v>39.5</c:v>
                </c:pt>
                <c:pt idx="12">
                  <c:v>38</c:v>
                </c:pt>
                <c:pt idx="13">
                  <c:v>38</c:v>
                </c:pt>
                <c:pt idx="14">
                  <c:v>34.600000000000023</c:v>
                </c:pt>
                <c:pt idx="15">
                  <c:v>36.600000000000023</c:v>
                </c:pt>
                <c:pt idx="16">
                  <c:v>35</c:v>
                </c:pt>
                <c:pt idx="17">
                  <c:v>37.799999999999976</c:v>
                </c:pt>
                <c:pt idx="18">
                  <c:v>39.700000000000053</c:v>
                </c:pt>
                <c:pt idx="19">
                  <c:v>30</c:v>
                </c:pt>
                <c:pt idx="20">
                  <c:v>12.600000000000023</c:v>
                </c:pt>
                <c:pt idx="21">
                  <c:v>4.6999999999999886</c:v>
                </c:pt>
                <c:pt idx="22">
                  <c:v>1.5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309-4C13-997F-23F885698848}"/>
            </c:ext>
          </c:extLst>
        </c:ser>
        <c:ser>
          <c:idx val="1"/>
          <c:order val="1"/>
          <c:tx>
            <c:v>قبل از لغزش</c:v>
          </c:tx>
          <c:spPr>
            <a:ln w="15723">
              <a:solidFill>
                <a:srgbClr val="660066"/>
              </a:solidFill>
              <a:prstDash val="solid"/>
            </a:ln>
          </c:spPr>
          <c:marker>
            <c:symbol val="circle"/>
            <c:size val="2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xVal>
            <c:numRef>
              <c:f>Sheet1!$G$2:$G$24</c:f>
              <c:numCache>
                <c:formatCode>General</c:formatCode>
                <c:ptCount val="23"/>
                <c:pt idx="0">
                  <c:v>0</c:v>
                </c:pt>
                <c:pt idx="1">
                  <c:v>11.25</c:v>
                </c:pt>
                <c:pt idx="2">
                  <c:v>25</c:v>
                </c:pt>
                <c:pt idx="3">
                  <c:v>37.800000000000004</c:v>
                </c:pt>
                <c:pt idx="4">
                  <c:v>50.8</c:v>
                </c:pt>
                <c:pt idx="5">
                  <c:v>64</c:v>
                </c:pt>
                <c:pt idx="6">
                  <c:v>79.099999999999994</c:v>
                </c:pt>
                <c:pt idx="7">
                  <c:v>91.2</c:v>
                </c:pt>
                <c:pt idx="8">
                  <c:v>100</c:v>
                </c:pt>
                <c:pt idx="9">
                  <c:v>131.19999999999999</c:v>
                </c:pt>
                <c:pt idx="10">
                  <c:v>140.47</c:v>
                </c:pt>
                <c:pt idx="11">
                  <c:v>148.6</c:v>
                </c:pt>
                <c:pt idx="12">
                  <c:v>150</c:v>
                </c:pt>
                <c:pt idx="13">
                  <c:v>160</c:v>
                </c:pt>
                <c:pt idx="14">
                  <c:v>167.9</c:v>
                </c:pt>
                <c:pt idx="15">
                  <c:v>186.4</c:v>
                </c:pt>
                <c:pt idx="16">
                  <c:v>214.15</c:v>
                </c:pt>
                <c:pt idx="17">
                  <c:v>228.4</c:v>
                </c:pt>
                <c:pt idx="18">
                  <c:v>247.6</c:v>
                </c:pt>
                <c:pt idx="19">
                  <c:v>284.39999999999986</c:v>
                </c:pt>
                <c:pt idx="20">
                  <c:v>306.60000000000002</c:v>
                </c:pt>
                <c:pt idx="21">
                  <c:v>330.2</c:v>
                </c:pt>
                <c:pt idx="22">
                  <c:v>335</c:v>
                </c:pt>
              </c:numCache>
            </c:numRef>
          </c:xVal>
          <c:yVal>
            <c:numRef>
              <c:f>Sheet1!$H$2:$H$24</c:f>
              <c:numCache>
                <c:formatCode>General</c:formatCode>
                <c:ptCount val="23"/>
                <c:pt idx="0">
                  <c:v>102</c:v>
                </c:pt>
                <c:pt idx="1">
                  <c:v>89</c:v>
                </c:pt>
                <c:pt idx="2">
                  <c:v>81.399999999999977</c:v>
                </c:pt>
                <c:pt idx="3">
                  <c:v>75.799999999999983</c:v>
                </c:pt>
                <c:pt idx="4">
                  <c:v>70</c:v>
                </c:pt>
                <c:pt idx="5">
                  <c:v>65</c:v>
                </c:pt>
                <c:pt idx="6">
                  <c:v>61.899999999999991</c:v>
                </c:pt>
                <c:pt idx="7">
                  <c:v>55</c:v>
                </c:pt>
                <c:pt idx="8">
                  <c:v>52.5</c:v>
                </c:pt>
                <c:pt idx="9">
                  <c:v>45.5</c:v>
                </c:pt>
                <c:pt idx="10">
                  <c:v>42.5</c:v>
                </c:pt>
                <c:pt idx="11">
                  <c:v>39.5</c:v>
                </c:pt>
                <c:pt idx="12">
                  <c:v>38</c:v>
                </c:pt>
                <c:pt idx="13">
                  <c:v>38</c:v>
                </c:pt>
                <c:pt idx="14">
                  <c:v>35</c:v>
                </c:pt>
                <c:pt idx="15">
                  <c:v>34</c:v>
                </c:pt>
                <c:pt idx="16">
                  <c:v>33</c:v>
                </c:pt>
                <c:pt idx="17">
                  <c:v>33</c:v>
                </c:pt>
                <c:pt idx="18">
                  <c:v>34</c:v>
                </c:pt>
                <c:pt idx="19">
                  <c:v>25</c:v>
                </c:pt>
                <c:pt idx="20">
                  <c:v>14</c:v>
                </c:pt>
                <c:pt idx="21">
                  <c:v>4.6999999999999886</c:v>
                </c:pt>
                <c:pt idx="22">
                  <c:v>1.5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309-4C13-997F-23F885698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5875712"/>
        <c:axId val="105985920"/>
      </c:scatterChart>
      <c:valAx>
        <c:axId val="1058757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24" b="0" i="0" u="none" strike="noStrike" baseline="0">
                    <a:solidFill>
                      <a:srgbClr val="000000"/>
                    </a:solidFill>
                    <a:latin typeface="Nazanin"/>
                    <a:ea typeface="Nazanin"/>
                    <a:cs typeface="Nazanin"/>
                  </a:defRPr>
                </a:pPr>
                <a:r>
                  <a:rPr lang="fa-IR"/>
                  <a:t>طول مقطع شيب (متر)</a:t>
                </a:r>
              </a:p>
            </c:rich>
          </c:tx>
          <c:layout>
            <c:manualLayout>
              <c:xMode val="edge"/>
              <c:yMode val="edge"/>
              <c:x val="0.34860557768924327"/>
              <c:y val="0.75634517766497511"/>
            </c:manualLayout>
          </c:layout>
          <c:overlay val="0"/>
          <c:spPr>
            <a:noFill/>
            <a:ln w="31446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93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21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5985920"/>
        <c:crosses val="autoZero"/>
        <c:crossBetween val="midCat"/>
        <c:majorUnit val="50"/>
      </c:valAx>
      <c:valAx>
        <c:axId val="105985920"/>
        <c:scaling>
          <c:orientation val="minMax"/>
          <c:max val="150"/>
          <c:min val="-50"/>
        </c:scaling>
        <c:delete val="0"/>
        <c:axPos val="l"/>
        <c:title>
          <c:tx>
            <c:rich>
              <a:bodyPr/>
              <a:lstStyle/>
              <a:p>
                <a:pPr>
                  <a:defRPr sz="1300" b="0" i="0" u="none" strike="noStrike" baseline="0">
                    <a:solidFill>
                      <a:srgbClr val="000000"/>
                    </a:solidFill>
                    <a:latin typeface="Nazanin"/>
                    <a:ea typeface="Nazanin"/>
                    <a:cs typeface="Nazanin"/>
                  </a:defRPr>
                </a:pPr>
                <a:r>
                  <a:rPr lang="fa-IR"/>
                  <a:t>عمق مقطع شيب (متر)</a:t>
                </a:r>
              </a:p>
            </c:rich>
          </c:tx>
          <c:layout>
            <c:manualLayout>
              <c:xMode val="edge"/>
              <c:yMode val="edge"/>
              <c:x val="1.3944223107569721E-2"/>
              <c:y val="0.12182741116751268"/>
            </c:manualLayout>
          </c:layout>
          <c:overlay val="0"/>
          <c:spPr>
            <a:noFill/>
            <a:ln w="31446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93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21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05875712"/>
        <c:crosses val="autoZero"/>
        <c:crossBetween val="midCat"/>
        <c:majorUnit val="50"/>
      </c:valAx>
      <c:spPr>
        <a:solidFill>
          <a:srgbClr val="FFFFFF"/>
        </a:solidFill>
        <a:ln w="15723">
          <a:solidFill>
            <a:srgbClr val="808080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910" b="0" i="0" u="none" strike="noStrike" baseline="0">
                <a:solidFill>
                  <a:srgbClr val="000000"/>
                </a:solidFill>
                <a:latin typeface="Nazanin"/>
                <a:ea typeface="Nazanin"/>
                <a:cs typeface="Nazanin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910" b="0" i="0" u="none" strike="noStrike" baseline="0">
                <a:solidFill>
                  <a:srgbClr val="000000"/>
                </a:solidFill>
                <a:latin typeface="Nazanin"/>
                <a:ea typeface="Nazanin"/>
                <a:cs typeface="Nazanin"/>
              </a:defRPr>
            </a:pPr>
            <a:endParaRPr lang="en-US"/>
          </a:p>
        </c:txPr>
      </c:legendEntry>
      <c:layout>
        <c:manualLayout>
          <c:xMode val="edge"/>
          <c:yMode val="edge"/>
          <c:x val="0.56175298804780849"/>
          <c:y val="7.1065989847715783E-2"/>
          <c:w val="0.1912350597609562"/>
          <c:h val="0.35532994923857886"/>
        </c:manualLayout>
      </c:layout>
      <c:overlay val="0"/>
      <c:spPr>
        <a:solidFill>
          <a:srgbClr val="FFFFFF"/>
        </a:solidFill>
        <a:ln w="3931">
          <a:solidFill>
            <a:srgbClr val="FFFFFF"/>
          </a:solidFill>
          <a:prstDash val="solid"/>
        </a:ln>
      </c:spPr>
      <c:txPr>
        <a:bodyPr/>
        <a:lstStyle/>
        <a:p>
          <a:pPr>
            <a:defRPr sz="1139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931">
      <a:solidFill>
        <a:srgbClr val="000000"/>
      </a:solidFill>
      <a:prstDash val="solid"/>
    </a:ln>
  </c:spPr>
  <c:txPr>
    <a:bodyPr/>
    <a:lstStyle/>
    <a:p>
      <a:pPr>
        <a:defRPr sz="13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50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16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65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5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2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40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93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6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3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388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6C19A-2A34-402E-A465-E37A3CDD0C20}" type="datetimeFigureOut">
              <a:rPr lang="en-US" smtClean="0"/>
              <a:t>9/14/2018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C8DE9-09CE-4B68-9250-1EA65AA2F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5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5538" y="1643051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SOIL MECHANICS</a:t>
            </a:r>
            <a:endParaRPr lang="en-MY" sz="4000" b="1" dirty="0"/>
          </a:p>
        </p:txBody>
      </p:sp>
    </p:spTree>
    <p:extLst>
      <p:ext uri="{BB962C8B-B14F-4D97-AF65-F5344CB8AC3E}">
        <p14:creationId xmlns:p14="http://schemas.microsoft.com/office/powerpoint/2010/main" val="266671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39940" name="Picture 2" descr="D:\abbas project\thesis\ax\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65" y="216769"/>
            <a:ext cx="822960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2" descr="D:\abbas project\thesis\ax\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425950"/>
            <a:ext cx="3657600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5710" y="5929406"/>
            <a:ext cx="6311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altLang="en-US" sz="3600" b="1" dirty="0" smtClean="0">
                <a:solidFill>
                  <a:srgbClr val="FF0000"/>
                </a:solidFill>
              </a:rPr>
              <a:t> </a:t>
            </a:r>
            <a:r>
              <a:rPr lang="fa-IR" altLang="en-US" sz="3600" b="1" dirty="0">
                <a:solidFill>
                  <a:srgbClr val="FF0000"/>
                </a:solidFill>
              </a:rPr>
              <a:t>زمین لغزش شیب چاه شماره 23 کنگان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0964" name="Picture 2" descr="Picture 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810000"/>
            <a:ext cx="42179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3" descr="IMG_19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2401"/>
            <a:ext cx="5715000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038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1988" name="Picture 4" descr="IMG_19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1"/>
            <a:ext cx="7315200" cy="636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57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69357" y="4270841"/>
            <a:ext cx="3441966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30000"/>
              </a:lnSpc>
            </a:pPr>
            <a:r>
              <a:rPr lang="ar-SA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) معرفي ابعاد زمين لغزش</a:t>
            </a:r>
            <a:endParaRPr lang="en-US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algn="justLow" rtl="1">
              <a:lnSpc>
                <a:spcPct val="130000"/>
              </a:lnSpc>
            </a:pP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طول لغزش:300 متر</a:t>
            </a:r>
            <a:endParaRPr lang="en-US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algn="justLow" rtl="1">
              <a:lnSpc>
                <a:spcPct val="130000"/>
              </a:lnSpc>
            </a:pP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عرض لغزش: 200متر</a:t>
            </a:r>
            <a:endParaRPr lang="en-US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algn="justLow" rtl="1">
              <a:lnSpc>
                <a:spcPct val="130000"/>
              </a:lnSpc>
            </a:pP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عمق لغزش:تا 35متر</a:t>
            </a:r>
            <a:endParaRPr lang="en-US" sz="11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  <a:p>
            <a:pPr algn="justLow" rtl="1">
              <a:lnSpc>
                <a:spcPct val="130000"/>
              </a:lnSpc>
            </a:pPr>
            <a:r>
              <a:rPr lang="ar-SA" dirty="0"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حجم تودة لغزش يافته: يك ميليون متر مكعب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graphicFrame>
        <p:nvGraphicFramePr>
          <p:cNvPr id="3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555540"/>
              </p:ext>
            </p:extLst>
          </p:nvPr>
        </p:nvGraphicFramePr>
        <p:xfrm>
          <a:off x="307369" y="821785"/>
          <a:ext cx="8830949" cy="441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3193637" y="360120"/>
            <a:ext cx="4698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Nazanin"/>
              </a:rPr>
              <a:t>زمين لغزش در محور راه روستای توکل آباد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008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L"/>
          <p:cNvPicPr/>
          <p:nvPr/>
        </p:nvPicPr>
        <p:blipFill>
          <a:blip r:embed="rId2" cstate="print"/>
          <a:srcRect l="1981" r="2971" b="7056"/>
          <a:stretch>
            <a:fillRect/>
          </a:stretch>
        </p:blipFill>
        <p:spPr bwMode="auto">
          <a:xfrm>
            <a:off x="5860868" y="3459054"/>
            <a:ext cx="5770754" cy="3123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002"/>
          <p:cNvPicPr/>
          <p:nvPr/>
        </p:nvPicPr>
        <p:blipFill>
          <a:blip r:embed="rId3" cstate="print"/>
          <a:srcRect b="68745"/>
          <a:stretch>
            <a:fillRect/>
          </a:stretch>
        </p:blipFill>
        <p:spPr bwMode="auto">
          <a:xfrm>
            <a:off x="636104" y="90872"/>
            <a:ext cx="5390606" cy="3125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7150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ÙØªÙØ¬Ø© Ø¨Ø­Ø« Ø§ÙØµÙØ± Ø¹Ù âªpizza towerâ¬â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570" y="0"/>
            <a:ext cx="4907091" cy="625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ÙØªÙØ¬Ø© Ø¨Ø­Ø« Ø§ÙØµÙØ± Ø¹Ù Ø§Ø±Ú¯ Ú©Ø±ÛÙØ®Ø§Ù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0322"/>
            <a:ext cx="6500192" cy="433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337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liquefaction ko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863" y="442548"/>
            <a:ext cx="7148266" cy="424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609216" y="5270584"/>
            <a:ext cx="6207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smtClean="0">
                <a:solidFill>
                  <a:srgbClr val="FF0000"/>
                </a:solidFill>
              </a:rPr>
              <a:t>Liquefaction (Kobe Earthquake)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58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applications of soil mechanics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66" y="183508"/>
            <a:ext cx="6648470" cy="496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51199" y="5605675"/>
            <a:ext cx="1790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smtClean="0">
                <a:solidFill>
                  <a:srgbClr val="FF0000"/>
                </a:solidFill>
              </a:rPr>
              <a:t>Seepage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2052" name="Picture 4" descr="Image result for applications of soil mechanics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350" y="923648"/>
            <a:ext cx="5748118" cy="30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718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applications of soil mechanics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41" y="866744"/>
            <a:ext cx="5035490" cy="378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412" y="960118"/>
            <a:ext cx="5067403" cy="360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09216" y="5270584"/>
            <a:ext cx="4295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smtClean="0">
                <a:solidFill>
                  <a:srgbClr val="FF0000"/>
                </a:solidFill>
              </a:rPr>
              <a:t>Lateral </a:t>
            </a:r>
            <a:r>
              <a:rPr lang="en-US" altLang="en-US" sz="3600" b="1" dirty="0" err="1" smtClean="0">
                <a:solidFill>
                  <a:srgbClr val="FF0000"/>
                </a:solidFill>
              </a:rPr>
              <a:t>Eath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 pressure 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190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excavation stabilit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14" y="340769"/>
            <a:ext cx="5581059" cy="418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result for excavation stabil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873" y="619067"/>
            <a:ext cx="6181620" cy="440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609216" y="5270584"/>
            <a:ext cx="468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600" b="1" dirty="0" smtClean="0">
                <a:solidFill>
                  <a:srgbClr val="FF0000"/>
                </a:solidFill>
              </a:rPr>
              <a:t>Stability of Excavations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 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06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54345"/>
              </p:ext>
            </p:extLst>
          </p:nvPr>
        </p:nvGraphicFramePr>
        <p:xfrm>
          <a:off x="255577" y="289658"/>
          <a:ext cx="11699776" cy="6624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9978">
                  <a:extLst>
                    <a:ext uri="{9D8B030D-6E8A-4147-A177-3AD203B41FA5}">
                      <a16:colId xmlns:a16="http://schemas.microsoft.com/office/drawing/2014/main" val="752710772"/>
                    </a:ext>
                  </a:extLst>
                </a:gridCol>
                <a:gridCol w="9242823">
                  <a:extLst>
                    <a:ext uri="{9D8B030D-6E8A-4147-A177-3AD203B41FA5}">
                      <a16:colId xmlns:a16="http://schemas.microsoft.com/office/drawing/2014/main" val="2989308249"/>
                    </a:ext>
                  </a:extLst>
                </a:gridCol>
                <a:gridCol w="1286975">
                  <a:extLst>
                    <a:ext uri="{9D8B030D-6E8A-4147-A177-3AD203B41FA5}">
                      <a16:colId xmlns:a16="http://schemas.microsoft.com/office/drawing/2014/main" val="3556000381"/>
                    </a:ext>
                  </a:extLst>
                </a:gridCol>
              </a:tblGrid>
              <a:tr h="3827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No.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Topics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Estimated number of lectures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36694268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Introduction; Origin of soils; 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6734932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Basic Relationships; Properties of Soil Aggregate, Soil fabrics and Structure; 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9053527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Soil Classification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0568259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4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Soil Compaction; Laboratory compaction; Factors affecting soil compaction; Field compaction.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00632792"/>
                  </a:ext>
                </a:extLst>
              </a:tr>
              <a:tr h="3827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Soil-water;</a:t>
                      </a:r>
                      <a:r>
                        <a:rPr lang="en-US" sz="1800" b="1" dirty="0">
                          <a:effectLst/>
                        </a:rPr>
                        <a:t> </a:t>
                      </a:r>
                      <a:br>
                        <a:rPr lang="en-US" sz="1800" b="1" dirty="0">
                          <a:effectLst/>
                        </a:rPr>
                      </a:br>
                      <a:r>
                        <a:rPr lang="en-US" sz="1800" b="1" dirty="0">
                          <a:effectLst/>
                        </a:rPr>
                        <a:t>Concept of Effective Stress,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90571004"/>
                  </a:ext>
                </a:extLst>
              </a:tr>
              <a:tr h="3827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6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Flow through soils; Darcy’s law, Governing equations, Flownets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 Quick Sand condition; Permeability and methods for its determination; 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61431476"/>
                  </a:ext>
                </a:extLst>
              </a:tr>
              <a:tr h="3827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7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Seepage Force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Concept of Effective Stress, </a:t>
                      </a:r>
                      <a:r>
                        <a:rPr lang="en-US" sz="1800" b="1" dirty="0" smtClean="0">
                          <a:effectLst/>
                        </a:rPr>
                        <a:t>revisited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53287328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8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Pore water pressure response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47977739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9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Stresses in soil from surface loads; approximate method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22835649"/>
                  </a:ext>
                </a:extLst>
              </a:tr>
              <a:tr h="5799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10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Consolidation of soils;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 Settlement of compressible soil layers;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Sand drains.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5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22458390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Shear strength; Mohr circle of stress; Mohr-Coulomb failure criterion; Estimation of shear strength parameters; Stress paths.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4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8432917"/>
                  </a:ext>
                </a:extLst>
              </a:tr>
              <a:tr h="1855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12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Stability of slopes; </a:t>
                      </a:r>
                      <a:endParaRPr lang="en-US" sz="1800" b="1" dirty="0" smtClean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017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78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091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534" y="115227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/>
              <a:t>Basic description of the course: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6638" y="2198576"/>
            <a:ext cx="77048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3600" dirty="0"/>
              <a:t>3 units </a:t>
            </a:r>
            <a:endParaRPr lang="en-US" sz="3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US" sz="3600" dirty="0"/>
              <a:t> </a:t>
            </a:r>
            <a:r>
              <a:rPr lang="en-US" sz="3600" dirty="0" smtClean="0"/>
              <a:t>Assignments and  Quiz (20%)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3600" dirty="0" smtClean="0"/>
              <a:t>Midterm  Exam 35%</a:t>
            </a:r>
            <a:endParaRPr lang="en-US" sz="36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sz="3600" dirty="0" smtClean="0"/>
              <a:t>Final Exam 45 %</a:t>
            </a:r>
          </a:p>
          <a:p>
            <a:endParaRPr lang="en-US" sz="36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5496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5560" y="476672"/>
            <a:ext cx="25710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/>
              <a:t>Reference: </a:t>
            </a:r>
          </a:p>
        </p:txBody>
      </p:sp>
      <p:sp>
        <p:nvSpPr>
          <p:cNvPr id="3" name="Rectangle 2"/>
          <p:cNvSpPr/>
          <p:nvPr/>
        </p:nvSpPr>
        <p:spPr>
          <a:xfrm>
            <a:off x="1991544" y="1424966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US" sz="2800" b="1" i="1" u="sng" dirty="0"/>
              <a:t>Craig, R. F. (2004). Craig's Soil Mechanics (7 ed.): </a:t>
            </a:r>
            <a:r>
              <a:rPr lang="en-US" sz="2800" b="1" i="1" u="sng" dirty="0" err="1"/>
              <a:t>Spon</a:t>
            </a:r>
            <a:r>
              <a:rPr lang="en-US" sz="2800" b="1" i="1" u="sng" dirty="0"/>
              <a:t> Press.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800" b="1" i="1" u="sng" dirty="0" err="1" smtClean="0"/>
              <a:t>Budhu</a:t>
            </a:r>
            <a:r>
              <a:rPr lang="en-US" sz="2800" b="1" i="1" u="sng" dirty="0"/>
              <a:t>, M. (2010). Soil Mechanics and Foundations (3 ed.): Wiley.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800" b="1" i="1" u="sng" dirty="0"/>
              <a:t>Das, B. M. (2010). Fundamentals of Geotechnical Engineering (3 ed.): CL-Engineering.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800" b="1" i="1" u="sng" dirty="0"/>
              <a:t>Das, B. M. (2009). Principles of Geotechnical Engineering (7 ed.): CL-Engineering</a:t>
            </a:r>
            <a:r>
              <a:rPr lang="en-US" sz="2800" b="1" i="1" u="sng" dirty="0" smtClean="0"/>
              <a:t>.</a:t>
            </a:r>
            <a:endParaRPr lang="en-US" sz="2800" b="1" i="1" u="sng" dirty="0"/>
          </a:p>
        </p:txBody>
      </p:sp>
    </p:spTree>
    <p:extLst>
      <p:ext uri="{BB962C8B-B14F-4D97-AF65-F5344CB8AC3E}">
        <p14:creationId xmlns:p14="http://schemas.microsoft.com/office/powerpoint/2010/main" val="2524673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40262" y="548681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Course outcome: </a:t>
            </a:r>
          </a:p>
          <a:p>
            <a:endParaRPr lang="en-US" sz="2800" dirty="0"/>
          </a:p>
          <a:p>
            <a:pPr marL="514350" indent="-514350" algn="just">
              <a:buAutoNum type="arabicPeriod"/>
            </a:pPr>
            <a:r>
              <a:rPr lang="en-US" sz="2800" dirty="0"/>
              <a:t>Able to explain the theories related to the geotechnical analysis </a:t>
            </a:r>
          </a:p>
          <a:p>
            <a:pPr marL="514350" indent="-514350" algn="just">
              <a:buAutoNum type="arabicPeriod"/>
            </a:pPr>
            <a:r>
              <a:rPr lang="en-US" sz="2800" dirty="0"/>
              <a:t>Able to analyze, calculate and solve problem in geotechnical analysis </a:t>
            </a:r>
          </a:p>
          <a:p>
            <a:pPr marL="514350" indent="-514350" algn="just">
              <a:buAutoNum type="arabicPeriod"/>
            </a:pPr>
            <a:r>
              <a:rPr lang="en-US" sz="2800" dirty="0"/>
              <a:t>Able to relate and discuss the theories related to the geotechnical analysis. </a:t>
            </a:r>
          </a:p>
        </p:txBody>
      </p:sp>
    </p:spTree>
    <p:extLst>
      <p:ext uri="{BB962C8B-B14F-4D97-AF65-F5344CB8AC3E}">
        <p14:creationId xmlns:p14="http://schemas.microsoft.com/office/powerpoint/2010/main" val="2415267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" t="3085" r="4247" b="2827"/>
          <a:stretch>
            <a:fillRect/>
          </a:stretch>
        </p:blipFill>
        <p:spPr bwMode="auto">
          <a:xfrm>
            <a:off x="1465313" y="798338"/>
            <a:ext cx="9155358" cy="508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37118" y="4690087"/>
            <a:ext cx="9007692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/>
            </a:r>
            <a:br>
              <a:rPr kumimoji="0" lang="en-US" altLang="en-US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</a:br>
            <a:endParaRPr kumimoji="0" lang="en-US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شکاف دشت ورامین</a:t>
            </a:r>
            <a:endParaRPr kumimoji="0" lang="en-US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97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esktop\شمال غرب کرمان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582" y="1096144"/>
            <a:ext cx="8780512" cy="44811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463033" y="5340070"/>
            <a:ext cx="284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دیده فرونشست در شمال غرب کرمان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37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09" y="1103243"/>
            <a:ext cx="7428790" cy="46515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45953" y="5987534"/>
            <a:ext cx="5857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3200" dirty="0">
                <a:solidFill>
                  <a:srgbClr val="3856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فرونشست و شکاف در مجاورت تخت جمشید</a:t>
            </a:r>
            <a:r>
              <a:rPr lang="fa-IR" sz="3200" dirty="0"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0633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User\Desktop\کتلمن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45" y="721297"/>
            <a:ext cx="5980304" cy="41174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218349" y="5357109"/>
            <a:ext cx="6017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گسیختگی معابر شهری در اثر فرونشست ( کتلمن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کالیفرنیا)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8557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377</Words>
  <Application>Microsoft Office PowerPoint</Application>
  <PresentationFormat>Widescreen</PresentationFormat>
  <Paragraphs>77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B Nazanin</vt:lpstr>
      <vt:lpstr>Calibri</vt:lpstr>
      <vt:lpstr>Calibri Light</vt:lpstr>
      <vt:lpstr>Nazanin</vt:lpstr>
      <vt:lpstr>Times New Roman</vt:lpstr>
      <vt:lpstr>Traditional Arabic</vt:lpstr>
      <vt:lpstr>Wingdings</vt:lpstr>
      <vt:lpstr>Office Theme</vt:lpstr>
      <vt:lpstr>PowerPoint Presentation</vt:lpstr>
      <vt:lpstr>PowerPoint Presentation</vt:lpstr>
      <vt:lpstr>Basic description of the course: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microsoft</cp:lastModifiedBy>
  <cp:revision>22</cp:revision>
  <dcterms:created xsi:type="dcterms:W3CDTF">2018-09-04T15:36:34Z</dcterms:created>
  <dcterms:modified xsi:type="dcterms:W3CDTF">2018-09-14T17:30:24Z</dcterms:modified>
</cp:coreProperties>
</file>